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7DAC6-85B9-4151-BF36-CF2A6A5856A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D7288-5FE7-4FC1-9675-E9F73FA3FEC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6A27D-26AE-4E4D-AE42-F6FE4430BBB1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AA7C65-7156-43CC-95DC-A30CE8728AF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7611A9-6ACB-464D-B340-C4B64998C1C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2578FE0-13F0-47E0-9967-863CA52C0E2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70A870-3AFB-4EFA-A972-82EF3F95172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51A6D4-CC9E-4753-87E6-FECF3955D3A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A55E0C-7AD6-400B-8146-D63726E26BC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7CDA39-9709-4CE6-BB22-87FE5AC08CC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F4B2A1-2AD0-4F7F-B1F5-1B5AC257F4B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5726B5-7727-46E8-82F7-690B0B56E7A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ACD5A4-57A5-431D-ABF5-F201E772158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B50264-46AE-4532-83E4-CA99C438059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405A559-1F3E-453E-A21E-354492CBD7F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172548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8</a:t>
            </a:r>
            <a:r>
              <a:rPr lang="zh-CN" alt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When is your birthday?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1259632" y="3328516"/>
            <a:ext cx="678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Section A</a:t>
            </a:r>
            <a:r>
              <a:rPr lang="en-US" altLang="zh-CN" sz="32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32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(Grammar Focus～3c)</a:t>
            </a:r>
            <a:endParaRPr lang="en-US" altLang="zh-CN" sz="3200" b="1" dirty="0">
              <a:solidFill>
                <a:srgbClr val="CC66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84522" y="5229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395536" y="332656"/>
            <a:ext cx="8208912" cy="613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单元语法精讲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序数词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一、定义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序数词是表示顺序的词。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二、序数词的构成：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第一至第三单独成词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分别是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first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second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third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(2)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第四至第十九均在相对应的基数词后面加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它们分别是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fourth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fifth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sixth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seventh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eighth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ninth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tenth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eleventh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twelfth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thirteenth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fourteenth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fifteenth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sixteenth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seventeenth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eighteenth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nineteenth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在这些序数词中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特殊的有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fifth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eighth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ninth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twelfth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需要我们特别注意。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762000" y="1143000"/>
            <a:ext cx="76200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整十的序数词是把对应的基数词的个位数变为序数词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而十位数不变。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：第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26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→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twenty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sixth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。但是个位数是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的序数词的个位分别是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first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second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third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：第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33</a:t>
            </a: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→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thirty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third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804863" y="980728"/>
            <a:ext cx="3462337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助记口诀</a:t>
            </a:r>
            <a:r>
              <a:rPr lang="en-US" altLang="zh-CN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基数变序数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来帮助。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一、二、三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特别例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结尾各是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四加起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八少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九去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结尾改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five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twelve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两兄弟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要以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代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若是遇到几十几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只变个位就可以。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838200" y="1322388"/>
            <a:ext cx="746760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三、序数词的用法：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序数词前面加定冠词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但是当序数词的前面有形容词性物主代词、指示代词时则不必再用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 first lesson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第一节课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his second friend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他的第二个朋友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序数词常用缩写形式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即阿位伯数字后加序数词的后两个字母。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：第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31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可以缩写为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31st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序数词可以表示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几月几号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中的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几号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号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October fifteenth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546100" y="609600"/>
            <a:ext cx="6665913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单元语法强化训练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一、请将下列基数词变为序数词。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one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　　　　　　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2.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two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_______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three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______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4.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four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______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sixteen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________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6.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five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eight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_______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8.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nine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twenty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_________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10.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twenty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ea typeface="MingLiU_HKSCS" pitchFamily="18" charset="-120"/>
              </a:rPr>
              <a:t>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one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__________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11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thirty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  <a:ea typeface="MingLiU_HKSCS" pitchFamily="18" charset="-120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two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___________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eighty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  <a:ea typeface="MingLiU_HKSCS" pitchFamily="18" charset="-120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three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_________</a:t>
            </a:r>
            <a:endParaRPr lang="en-US" altLang="zh-CN" sz="2200" b="1" i="1" dirty="0">
              <a:solidFill>
                <a:srgbClr val="000000"/>
              </a:solidFill>
              <a:latin typeface="Times New Roman" panose="02020603050405020304" pitchFamily="18" charset="0"/>
              <a:ea typeface="MingLiU_HKSCS" pitchFamily="18" charset="-120"/>
            </a:endParaRP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2093913" y="1752600"/>
            <a:ext cx="6492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5334000" y="1752600"/>
            <a:ext cx="9747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2286000" y="2286000"/>
            <a:ext cx="7429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4114800" y="2286000"/>
            <a:ext cx="914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2362200" y="2743200"/>
            <a:ext cx="12239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sixteenth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4572000" y="2743200"/>
            <a:ext cx="6826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fifth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2209800" y="3276600"/>
            <a:ext cx="914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eighth</a:t>
            </a:r>
          </a:p>
        </p:txBody>
      </p:sp>
      <p:sp>
        <p:nvSpPr>
          <p:cNvPr id="224266" name="Rectangle 10"/>
          <p:cNvSpPr>
            <a:spLocks noChangeArrowheads="1"/>
          </p:cNvSpPr>
          <p:nvPr/>
        </p:nvSpPr>
        <p:spPr bwMode="auto">
          <a:xfrm>
            <a:off x="4222750" y="3276600"/>
            <a:ext cx="8064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ninth</a:t>
            </a:r>
          </a:p>
        </p:txBody>
      </p:sp>
      <p:sp>
        <p:nvSpPr>
          <p:cNvPr id="224267" name="Rectangle 11"/>
          <p:cNvSpPr>
            <a:spLocks noChangeArrowheads="1"/>
          </p:cNvSpPr>
          <p:nvPr/>
        </p:nvSpPr>
        <p:spPr bwMode="auto">
          <a:xfrm>
            <a:off x="2362200" y="3763963"/>
            <a:ext cx="12874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entieth</a:t>
            </a:r>
          </a:p>
        </p:txBody>
      </p:sp>
      <p:sp>
        <p:nvSpPr>
          <p:cNvPr id="224268" name="Rectangle 12"/>
          <p:cNvSpPr>
            <a:spLocks noChangeArrowheads="1"/>
          </p:cNvSpPr>
          <p:nvPr/>
        </p:nvSpPr>
        <p:spPr bwMode="auto">
          <a:xfrm>
            <a:off x="5410200" y="3581400"/>
            <a:ext cx="1878013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enty</a:t>
            </a:r>
            <a:r>
              <a:rPr lang="en-US" altLang="zh-CN" sz="2200" b="1" i="1">
                <a:solidFill>
                  <a:srgbClr val="FF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</a:p>
        </p:txBody>
      </p:sp>
      <p:sp>
        <p:nvSpPr>
          <p:cNvPr id="224269" name="Rectangle 13"/>
          <p:cNvSpPr>
            <a:spLocks noChangeArrowheads="1"/>
          </p:cNvSpPr>
          <p:nvPr/>
        </p:nvSpPr>
        <p:spPr bwMode="auto">
          <a:xfrm>
            <a:off x="2884488" y="4221163"/>
            <a:ext cx="17637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thirty</a:t>
            </a:r>
            <a:r>
              <a:rPr lang="en-US" altLang="zh-CN" sz="2200" b="1" i="1">
                <a:solidFill>
                  <a:srgbClr val="FF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</a:t>
            </a:r>
          </a:p>
        </p:txBody>
      </p:sp>
      <p:sp>
        <p:nvSpPr>
          <p:cNvPr id="224270" name="Rectangle 14"/>
          <p:cNvSpPr>
            <a:spLocks noChangeArrowheads="1"/>
          </p:cNvSpPr>
          <p:nvPr/>
        </p:nvSpPr>
        <p:spPr bwMode="auto">
          <a:xfrm>
            <a:off x="3048000" y="4724400"/>
            <a:ext cx="16097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eighty</a:t>
            </a:r>
            <a:r>
              <a:rPr lang="en-US" altLang="zh-CN" sz="2200" b="1" i="1">
                <a:solidFill>
                  <a:srgbClr val="FF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4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4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/>
      <p:bldP spid="224260" grpId="0"/>
      <p:bldP spid="224261" grpId="0"/>
      <p:bldP spid="224262" grpId="0"/>
      <p:bldP spid="224263" grpId="0"/>
      <p:bldP spid="224264" grpId="0"/>
      <p:bldP spid="224265" grpId="0"/>
      <p:bldP spid="224266" grpId="0"/>
      <p:bldP spid="224267" grpId="0"/>
      <p:bldP spid="224268" grpId="0"/>
      <p:bldP spid="224269" grpId="0"/>
      <p:bldP spid="2242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609600" y="1143000"/>
            <a:ext cx="80772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二、根据情景写单词补全对话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并与同伴交流。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13.____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you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Gina?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14.____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twelve.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15._____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is your birthday?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birthday is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16.___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November 15th.How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17._____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you and Tim?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Well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birthday is on August 15th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and Tim's birthday is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18.___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August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too.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2430463" y="1782763"/>
            <a:ext cx="5413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1828800" y="2286000"/>
            <a:ext cx="5873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</a:t>
            </a: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2286000" y="2773363"/>
            <a:ext cx="8524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3505200" y="3306763"/>
            <a:ext cx="4794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6707188" y="3276600"/>
            <a:ext cx="8366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</a:p>
        </p:txBody>
      </p:sp>
      <p:sp>
        <p:nvSpPr>
          <p:cNvPr id="225288" name="Rectangle 8"/>
          <p:cNvSpPr>
            <a:spLocks noChangeArrowheads="1"/>
          </p:cNvSpPr>
          <p:nvPr/>
        </p:nvSpPr>
        <p:spPr bwMode="auto">
          <a:xfrm>
            <a:off x="1066800" y="4800600"/>
            <a:ext cx="4175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/>
      <p:bldP spid="225284" grpId="0"/>
      <p:bldP spid="225285" grpId="0"/>
      <p:bldP spid="225286" grpId="0"/>
      <p:bldP spid="225287" grpId="0"/>
      <p:bldP spid="22528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693738" y="1219200"/>
            <a:ext cx="8297862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三、按要求完成句子。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father's birthday is on April 12th.(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改为一般疑问句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并作否定回答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______________________________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Arial" panose="020B0604020202020204" pitchFamily="34" charset="0"/>
              </a:rPr>
              <a:t>______________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Kate's birthday is 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March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2nd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990600" y="2819400"/>
            <a:ext cx="47291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your father's birthday on April 12th?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1066800" y="3352800"/>
            <a:ext cx="15970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zh-CN" altLang="en-US" sz="2200">
                <a:solidFill>
                  <a:srgbClr val="FF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isn't.</a:t>
            </a: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990600" y="4343400"/>
            <a:ext cx="307657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is Kate's birthday?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7" grpId="0"/>
      <p:bldP spid="226308" grpId="0"/>
      <p:bldP spid="2263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685800" y="1279193"/>
            <a:ext cx="5651227" cy="364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四、根据汉语完成句子。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你的生日是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号吗？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是的。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 your birthday_____________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Tom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的生日不是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19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日。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_____birthday _________June _________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 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1371600" y="2971800"/>
            <a:ext cx="4000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3321050" y="2925763"/>
            <a:ext cx="18605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18th?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2133600" y="3429000"/>
            <a:ext cx="5953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914400" y="4449763"/>
            <a:ext cx="8985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Tom's</a:t>
            </a: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2819400" y="4449763"/>
            <a:ext cx="10461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isn't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4532313" y="4449763"/>
            <a:ext cx="14112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nineteenth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32" grpId="0"/>
      <p:bldP spid="227333" grpId="0"/>
      <p:bldP spid="227334" grpId="0"/>
      <p:bldP spid="227335" grpId="0"/>
      <p:bldP spid="227336" grpId="0"/>
    </p:bld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599</Words>
  <Application>Microsoft Office PowerPoint</Application>
  <PresentationFormat>全屏显示(4:3)</PresentationFormat>
  <Paragraphs>86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MingLiU_HKSCS</vt:lpstr>
      <vt:lpstr>黑体</vt:lpstr>
      <vt:lpstr>华文新魏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2017-10-12T03:13:00Z</dcterms:created>
  <dcterms:modified xsi:type="dcterms:W3CDTF">2023-01-16T20:15:47Z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04C91655D5964FD8BEEB5C36783CF67A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