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7" r:id="rId3"/>
    <p:sldId id="280" r:id="rId4"/>
    <p:sldId id="348" r:id="rId5"/>
    <p:sldId id="259" r:id="rId6"/>
    <p:sldId id="302" r:id="rId7"/>
    <p:sldId id="279" r:id="rId8"/>
    <p:sldId id="363" r:id="rId9"/>
    <p:sldId id="320" r:id="rId10"/>
    <p:sldId id="364" r:id="rId11"/>
    <p:sldId id="271" r:id="rId12"/>
    <p:sldId id="339" r:id="rId13"/>
    <p:sldId id="272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83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56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冀教版  数学  六年级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540" y="1347616"/>
            <a:ext cx="9144000" cy="117724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税</a:t>
            </a:r>
            <a:r>
              <a:rPr lang="en-US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收</a:t>
            </a:r>
            <a:endParaRPr lang="zh-CN" altLang="zh-CN" sz="7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53998" y="573405"/>
            <a:ext cx="2610330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b="1" dirty="0">
                <a:solidFill>
                  <a:srgbClr val="0050AA"/>
                </a:solidFill>
                <a:latin typeface="+mj-ea"/>
                <a:ea typeface="+mj-ea"/>
              </a:rPr>
              <a:t>百分数的应用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sp>
        <p:nvSpPr>
          <p:cNvPr id="3" name="椭圆 2"/>
          <p:cNvSpPr/>
          <p:nvPr/>
        </p:nvSpPr>
        <p:spPr>
          <a:xfrm>
            <a:off x="271145" y="573405"/>
            <a:ext cx="576580" cy="576580"/>
          </a:xfrm>
          <a:prstGeom prst="ellipse">
            <a:avLst/>
          </a:prstGeom>
          <a:gradFill>
            <a:gsLst>
              <a:gs pos="100000">
                <a:srgbClr val="FBFB11">
                  <a:alpha val="47000"/>
                </a:srgbClr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79095" y="60071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4371952"/>
            <a:ext cx="915554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/>
          <p:nvPr/>
        </p:nvSpPr>
        <p:spPr>
          <a:xfrm>
            <a:off x="577219" y="791210"/>
            <a:ext cx="7379161" cy="1666875"/>
          </a:xfrm>
          <a:prstGeom prst="wedgeRoundRectCallout">
            <a:avLst>
              <a:gd name="adj1" fmla="val -49725"/>
              <a:gd name="adj2" fmla="val -17181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2012年12月18日，王老师花了98000元买了一辆排量1.6 L的家用轿车，按照财政部和国家税务总局的统一规定，按照10%的税率征收车辆购置税，王老师需缴纳多少元的车辆购置税?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87624" y="3247391"/>
            <a:ext cx="5532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98000</a:t>
            </a:r>
            <a:r>
              <a:rPr lang="zh-CN" altLang="en-US" sz="2400" b="1" dirty="0">
                <a:solidFill>
                  <a:srgbClr val="FF0000"/>
                </a:solidFill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</a:rPr>
              <a:t>10%=9800</a:t>
            </a:r>
            <a:r>
              <a:rPr lang="zh-CN" altLang="en-US" sz="2400" b="1" dirty="0">
                <a:solidFill>
                  <a:srgbClr val="FF0000"/>
                </a:solidFill>
              </a:rPr>
              <a:t>（元）</a:t>
            </a:r>
          </a:p>
          <a:p>
            <a:r>
              <a:rPr lang="zh-CN" altLang="en-US" sz="2400" b="1" dirty="0">
                <a:solidFill>
                  <a:srgbClr val="FF0000"/>
                </a:solidFill>
              </a:rPr>
              <a:t>答：王老师需要缴纳</a:t>
            </a:r>
            <a:r>
              <a:rPr lang="en-US" altLang="zh-CN" sz="2400" b="1" dirty="0">
                <a:solidFill>
                  <a:srgbClr val="FF0000"/>
                </a:solidFill>
              </a:rPr>
              <a:t>9800</a:t>
            </a:r>
            <a:r>
              <a:rPr lang="zh-CN" altLang="en-US" sz="2400" b="1" dirty="0">
                <a:solidFill>
                  <a:srgbClr val="FF0000"/>
                </a:solidFill>
              </a:rPr>
              <a:t>的车辆购置税。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5930" y="1923680"/>
            <a:ext cx="8232140" cy="256486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39" name="文本框 16"/>
          <p:cNvSpPr txBox="1"/>
          <p:nvPr/>
        </p:nvSpPr>
        <p:spPr>
          <a:xfrm>
            <a:off x="1021084" y="2232923"/>
            <a:ext cx="6923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纳税就是根据国家各种税法的规定，按照一定的比例，把集体或个人收入的一部分缴纳给国家，纳税是一件利国利民的大事。</a:t>
            </a:r>
          </a:p>
          <a:p>
            <a:endParaRPr lang="zh-CN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缴纳的税款叫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应缴税款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2067694"/>
            <a:ext cx="6978650" cy="23762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35696" y="2836294"/>
            <a:ext cx="6978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应纳税额÷总收入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税率</a:t>
            </a:r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总收入×税率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应纳税额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993977" y="3455533"/>
            <a:ext cx="882898" cy="1265255"/>
          </a:xfrm>
          <a:prstGeom prst="rect">
            <a:avLst/>
          </a:prstGeom>
        </p:spPr>
      </p:pic>
      <p:sp>
        <p:nvSpPr>
          <p:cNvPr id="2" name="文本框 16"/>
          <p:cNvSpPr txBox="1"/>
          <p:nvPr/>
        </p:nvSpPr>
        <p:spPr>
          <a:xfrm>
            <a:off x="683568" y="1360801"/>
            <a:ext cx="65240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sz="2400" b="1" dirty="0">
                <a:ea typeface="楷体" panose="02010609060101010101" pitchFamily="49" charset="-122"/>
              </a:rPr>
              <a:t>公民小知识（每个公民都有依法纳税的义务。）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11560" y="2641262"/>
            <a:ext cx="7416824" cy="14468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税收是国家财政收入的主要来源，国家用收来的税款发展经济、科技、文化、教育和国防等事业。我国现行的主要税种有营业税、增值税和个人所得税等。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46760" y="1244600"/>
            <a:ext cx="735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计算某商场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月份商品零售营业税。</a:t>
            </a:r>
          </a:p>
        </p:txBody>
      </p:sp>
      <p:graphicFrame>
        <p:nvGraphicFramePr>
          <p:cNvPr id="3" name="表格 2"/>
          <p:cNvGraphicFramePr/>
          <p:nvPr/>
        </p:nvGraphicFramePr>
        <p:xfrm>
          <a:off x="487680" y="2567305"/>
          <a:ext cx="8422640" cy="246697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3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2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94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2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/>
                        <a:t>类别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家电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/>
                        <a:t>食品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服装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小商品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其他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总营业额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/>
                        <a:t>营业额（万元）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303655" y="2004697"/>
            <a:ext cx="573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月份商品零售营业额统计表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 2"/>
          <p:cNvSpPr/>
          <p:nvPr/>
        </p:nvSpPr>
        <p:spPr>
          <a:xfrm>
            <a:off x="982345" y="534671"/>
            <a:ext cx="4391660" cy="100393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先算出总营业额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</a:p>
        </p:txBody>
      </p:sp>
      <p:sp>
        <p:nvSpPr>
          <p:cNvPr id="7" name="云形 6"/>
          <p:cNvSpPr/>
          <p:nvPr/>
        </p:nvSpPr>
        <p:spPr>
          <a:xfrm flipH="1">
            <a:off x="5436096" y="494666"/>
            <a:ext cx="3153410" cy="124777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营业税的税率是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5%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2351745" y="3825877"/>
            <a:ext cx="3312368" cy="4677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答:</a:t>
            </a:r>
            <a:r>
              <a:rPr 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营业税为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11.5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万元。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48516" y="2675521"/>
            <a:ext cx="4438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72+35+46+21+56=230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（万元）</a:t>
            </a:r>
          </a:p>
          <a:p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230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5%=</a:t>
            </a: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11.5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（万元）</a:t>
            </a:r>
          </a:p>
        </p:txBody>
      </p:sp>
      <p:sp>
        <p:nvSpPr>
          <p:cNvPr id="8" name="流程图: 可选过程 7"/>
          <p:cNvSpPr/>
          <p:nvPr/>
        </p:nvSpPr>
        <p:spPr>
          <a:xfrm flipH="1">
            <a:off x="2947936" y="1864570"/>
            <a:ext cx="3428030" cy="49053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税收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营业额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税率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13" grpId="0" animBg="1"/>
      <p:bldP spid="2" grpId="0" build="p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931549" y="587377"/>
            <a:ext cx="7280275" cy="138499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通达运输公司上个月的营业额是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16.5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万元，按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3%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的税率缴纳营业税。上个月应缴纳税款多少万元？</a:t>
            </a:r>
          </a:p>
        </p:txBody>
      </p:sp>
      <p:sp>
        <p:nvSpPr>
          <p:cNvPr id="4" name="云形 3"/>
          <p:cNvSpPr/>
          <p:nvPr/>
        </p:nvSpPr>
        <p:spPr>
          <a:xfrm>
            <a:off x="5523865" y="1605395"/>
            <a:ext cx="2926080" cy="9715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试着列式子算一算。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47664" y="2752103"/>
            <a:ext cx="4931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16.5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3%=0.495 (</a:t>
            </a:r>
            <a:r>
              <a:rPr sz="24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万元</a:t>
            </a:r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)</a:t>
            </a:r>
            <a:endParaRPr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答:上个月应缴纳税款0.495万元。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6"/>
          <p:cNvSpPr txBox="1"/>
          <p:nvPr/>
        </p:nvSpPr>
        <p:spPr>
          <a:xfrm>
            <a:off x="647700" y="469267"/>
            <a:ext cx="208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试一试。</a:t>
            </a:r>
          </a:p>
        </p:txBody>
      </p:sp>
      <p:sp>
        <p:nvSpPr>
          <p:cNvPr id="9" name="AutoShape 3"/>
          <p:cNvSpPr/>
          <p:nvPr/>
        </p:nvSpPr>
        <p:spPr>
          <a:xfrm>
            <a:off x="647700" y="929640"/>
            <a:ext cx="7508240" cy="1432560"/>
          </a:xfrm>
          <a:prstGeom prst="wedgeRoundRectCallout">
            <a:avLst>
              <a:gd name="adj1" fmla="val -48449"/>
              <a:gd name="adj2" fmla="val 32463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丰华商场9月份按规定缴了1.85万元的营业税，它们纳税的税率是5%。这个商场9月份的营业额是多少万元?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47700" y="2673351"/>
            <a:ext cx="5580484" cy="17310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营业额×税率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营业税</a:t>
            </a:r>
          </a:p>
          <a:p>
            <a:pPr algn="l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营业税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营业额÷税率</a:t>
            </a:r>
          </a:p>
          <a:p>
            <a:pPr algn="l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1.85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÷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5%=37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（万元）</a:t>
            </a:r>
          </a:p>
          <a:p>
            <a:pPr algn="l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答：这个商店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月份的营业额是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万元。</a:t>
            </a:r>
          </a:p>
        </p:txBody>
      </p:sp>
      <p:sp>
        <p:nvSpPr>
          <p:cNvPr id="5" name="云形 4"/>
          <p:cNvSpPr/>
          <p:nvPr/>
        </p:nvSpPr>
        <p:spPr>
          <a:xfrm>
            <a:off x="5723890" y="2715897"/>
            <a:ext cx="2664534" cy="133477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说一说你是怎么想的？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9"/>
          <p:cNvPicPr>
            <a:picLocks noChangeAspect="1"/>
          </p:cNvPicPr>
          <p:nvPr/>
        </p:nvPicPr>
        <p:blipFill>
          <a:blip r:embed="rId2" cstate="email"/>
          <a:srcRect l="11692" t="5345" r="9101" b="5345"/>
          <a:stretch>
            <a:fillRect/>
          </a:stretch>
        </p:blipFill>
        <p:spPr>
          <a:xfrm>
            <a:off x="7219950" y="3893820"/>
            <a:ext cx="928370" cy="8382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1483" y="1092837"/>
            <a:ext cx="808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某超市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月份的营业额是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48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万元，缴纳了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2.4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万的营业税。营业税税率是多少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?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979712" y="3651872"/>
            <a:ext cx="3240668" cy="7454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2.4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÷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48=5%</a:t>
            </a:r>
          </a:p>
          <a:p>
            <a:pPr algn="l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答：</a:t>
            </a:r>
            <a:r>
              <a:rPr 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营业税税率是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5%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4" name="云形 3"/>
          <p:cNvSpPr/>
          <p:nvPr/>
        </p:nvSpPr>
        <p:spPr>
          <a:xfrm>
            <a:off x="754483" y="1922782"/>
            <a:ext cx="5833745" cy="124523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营业额×税率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=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营业税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营业税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=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营业额÷税率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9"/>
          <p:cNvPicPr>
            <a:picLocks noChangeAspect="1"/>
          </p:cNvPicPr>
          <p:nvPr/>
        </p:nvPicPr>
        <p:blipFill>
          <a:blip r:embed="rId2" cstate="email"/>
          <a:srcRect l="11692" t="5345" r="9101" b="5345"/>
          <a:stretch>
            <a:fillRect/>
          </a:stretch>
        </p:blipFill>
        <p:spPr>
          <a:xfrm>
            <a:off x="7585075" y="3894455"/>
            <a:ext cx="928370" cy="8382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82018" y="2952117"/>
            <a:ext cx="6337935" cy="17805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营业额×税率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=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营业税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营业税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=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营业额÷税率</a:t>
            </a:r>
          </a:p>
          <a:p>
            <a:pPr algn="l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490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÷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5%=9800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（元）</a:t>
            </a:r>
          </a:p>
          <a:p>
            <a:pPr algn="l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答：这个商店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月份的营业额是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9800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元。</a:t>
            </a:r>
          </a:p>
        </p:txBody>
      </p:sp>
      <p:sp>
        <p:nvSpPr>
          <p:cNvPr id="4" name="云形 3"/>
          <p:cNvSpPr/>
          <p:nvPr/>
        </p:nvSpPr>
        <p:spPr>
          <a:xfrm>
            <a:off x="255274" y="565785"/>
            <a:ext cx="8258175" cy="173736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长风五金商店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月份缴纳了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490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元税款，营业税的税率是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5%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，这个商店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月份的营业额是多少？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/>
          <p:nvPr/>
        </p:nvSpPr>
        <p:spPr>
          <a:xfrm>
            <a:off x="853440" y="677547"/>
            <a:ext cx="6859270" cy="1647190"/>
          </a:xfrm>
          <a:prstGeom prst="wedgeRoundRectCallout">
            <a:avLst>
              <a:gd name="adj1" fmla="val -49725"/>
              <a:gd name="adj2" fmla="val -17181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一家饭店九月份按营业额的5％缴纳营业税1250元，这家饭店九月份的营业额是多少元？ 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187624" y="3219823"/>
            <a:ext cx="5806792" cy="107008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1250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5%=25000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（元）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答：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这家饭店九月份的营业额是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25000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全屏显示(16:9)</PresentationFormat>
  <Paragraphs>75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2023-01-16T20:15:52Z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E937CA246EE9485D9DF23819FAA3116A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