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268" r:id="rId2"/>
    <p:sldId id="273" r:id="rId3"/>
    <p:sldId id="340" r:id="rId4"/>
    <p:sldId id="341" r:id="rId5"/>
    <p:sldId id="361" r:id="rId6"/>
    <p:sldId id="342" r:id="rId7"/>
    <p:sldId id="343" r:id="rId8"/>
    <p:sldId id="344" r:id="rId9"/>
    <p:sldId id="317" r:id="rId10"/>
    <p:sldId id="347" r:id="rId11"/>
    <p:sldId id="362" r:id="rId12"/>
    <p:sldId id="363" r:id="rId13"/>
    <p:sldId id="364" r:id="rId14"/>
    <p:sldId id="320" r:id="rId15"/>
    <p:sldId id="369" r:id="rId16"/>
    <p:sldId id="370" r:id="rId17"/>
    <p:sldId id="371" r:id="rId18"/>
    <p:sldId id="372" r:id="rId19"/>
    <p:sldId id="326" r:id="rId20"/>
    <p:sldId id="327" r:id="rId21"/>
    <p:sldId id="332" r:id="rId22"/>
    <p:sldId id="333" r:id="rId23"/>
    <p:sldId id="334" r:id="rId24"/>
    <p:sldId id="367" r:id="rId25"/>
    <p:sldId id="373" r:id="rId26"/>
    <p:sldId id="368" r:id="rId27"/>
    <p:sldId id="374" r:id="rId28"/>
    <p:sldId id="375" r:id="rId29"/>
    <p:sldId id="355" r:id="rId30"/>
    <p:sldId id="376" r:id="rId31"/>
    <p:sldId id="356" r:id="rId32"/>
    <p:sldId id="357" r:id="rId33"/>
    <p:sldId id="358" r:id="rId34"/>
    <p:sldId id="359" r:id="rId35"/>
    <p:sldId id="360" r:id="rId36"/>
    <p:sldId id="336" r:id="rId37"/>
    <p:sldId id="338" r:id="rId38"/>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660"/>
  </p:normalViewPr>
  <p:slideViewPr>
    <p:cSldViewPr snapToGrid="0">
      <p:cViewPr>
        <p:scale>
          <a:sx n="100" d="100"/>
          <a:sy n="100" d="100"/>
        </p:scale>
        <p:origin x="-246" y="-264"/>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01AE657D-EE6C-45CD-9314-864373FF229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6A582075-5924-4EAF-B9BE-6A98C18C39E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cstate="email"/>
          <a:stretch>
            <a:fillRect/>
          </a:stretch>
        </a:blipFill>
        <a:effectLst/>
      </p:bgPr>
    </p:bg>
    <p:spTree>
      <p:nvGrpSpPr>
        <p:cNvPr id="1" name=""/>
        <p:cNvGrpSpPr/>
        <p:nvPr/>
      </p:nvGrpSpPr>
      <p:grpSpPr>
        <a:xfrm>
          <a:off x="0" y="0"/>
          <a:ext cx="0" cy="0"/>
          <a:chOff x="0" y="0"/>
          <a:chExt cx="0" cy="0"/>
        </a:xfrm>
      </p:grpSpPr>
      <p:pic>
        <p:nvPicPr>
          <p:cNvPr id="2050" name="图片 2049" descr="1副本"/>
          <p:cNvPicPr>
            <a:picLocks noChangeAspect="1"/>
          </p:cNvPicPr>
          <p:nvPr/>
        </p:nvPicPr>
        <p:blipFill>
          <a:blip r:embed="rId3" cstate="email"/>
          <a:stretch>
            <a:fillRect/>
          </a:stretch>
        </p:blipFill>
        <p:spPr>
          <a:xfrm>
            <a:off x="0" y="0"/>
            <a:ext cx="9144000" cy="6858000"/>
          </a:xfrm>
          <a:prstGeom prst="rect">
            <a:avLst/>
          </a:prstGeom>
          <a:noFill/>
          <a:ln w="9525">
            <a:noFill/>
          </a:ln>
        </p:spPr>
      </p:pic>
      <p:sp>
        <p:nvSpPr>
          <p:cNvPr id="2051" name="标题 2050"/>
          <p:cNvSpPr>
            <a:spLocks noGrp="1"/>
          </p:cNvSpPr>
          <p:nvPr>
            <p:ph type="ctrTitle"/>
          </p:nvPr>
        </p:nvSpPr>
        <p:spPr>
          <a:xfrm>
            <a:off x="2268538" y="3286126"/>
            <a:ext cx="6477000" cy="1038225"/>
          </a:xfrm>
          <a:prstGeom prst="rect">
            <a:avLst/>
          </a:prstGeom>
          <a:noFill/>
          <a:ln w="9525">
            <a:noFill/>
          </a:ln>
        </p:spPr>
        <p:txBody>
          <a:bodyPr anchor="ctr"/>
          <a:lstStyle>
            <a:lvl1pPr lvl="0">
              <a:defRPr/>
            </a:lvl1pPr>
          </a:lstStyle>
          <a:p>
            <a:pPr lvl="0"/>
            <a:r>
              <a:rPr lang="zh-CN" altLang="en-US"/>
              <a:t>单击此处编辑母版标题样式</a:t>
            </a:r>
          </a:p>
        </p:txBody>
      </p:sp>
      <p:sp>
        <p:nvSpPr>
          <p:cNvPr id="2052" name="副标题 2051"/>
          <p:cNvSpPr>
            <a:spLocks noGrp="1"/>
          </p:cNvSpPr>
          <p:nvPr>
            <p:ph type="subTitle" idx="1"/>
          </p:nvPr>
        </p:nvSpPr>
        <p:spPr>
          <a:xfrm>
            <a:off x="2268538" y="4365626"/>
            <a:ext cx="6400800" cy="766763"/>
          </a:xfrm>
          <a:prstGeom prst="rect">
            <a:avLst/>
          </a:prstGeom>
          <a:noFill/>
          <a:ln w="9525">
            <a:noFill/>
          </a:ln>
        </p:spPr>
        <p:txBody>
          <a:bodyPr anchor="t"/>
          <a:lstStyle>
            <a:lvl1pPr marL="0" lvl="0" indent="0" algn="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p>
        </p:txBody>
      </p:sp>
      <p:sp>
        <p:nvSpPr>
          <p:cNvPr id="2053" name="日期占位符 2052"/>
          <p:cNvSpPr>
            <a:spLocks noGrp="1"/>
          </p:cNvSpPr>
          <p:nvPr>
            <p:ph type="dt" sz="half" idx="2"/>
          </p:nvPr>
        </p:nvSpPr>
        <p:spPr>
          <a:xfrm>
            <a:off x="457200" y="6245225"/>
            <a:ext cx="21336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4" name="页脚占位符 2053"/>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2055" name="灯片编号占位符 2054"/>
          <p:cNvSpPr>
            <a:spLocks noGrp="1"/>
          </p:cNvSpPr>
          <p:nvPr>
            <p:ph type="sldNum" sz="quarter" idx="4"/>
          </p:nvPr>
        </p:nvSpPr>
        <p:spPr>
          <a:xfrm>
            <a:off x="6553200" y="6245225"/>
            <a:ext cx="2133600" cy="476250"/>
          </a:xfrm>
          <a:prstGeom prst="rect">
            <a:avLst/>
          </a:prstGeom>
          <a:noFill/>
          <a:ln w="9525">
            <a:noFill/>
          </a:ln>
        </p:spPr>
        <p:txBody>
          <a:bodyPr anchor="t"/>
          <a:lstStyle>
            <a:lvl1pPr algn="r">
              <a:defRPr sz="1400"/>
            </a:lvl1pPr>
          </a:lstStyle>
          <a:p>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1"/>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2"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2"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image" Target="../media/image1.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51" cstate="email"/>
          <a:stretch>
            <a:fillRect/>
          </a:stretch>
        </a:blipFill>
        <a:effectLst/>
      </p:bgPr>
    </p:bg>
    <p:spTree>
      <p:nvGrpSpPr>
        <p:cNvPr id="1" name=""/>
        <p:cNvGrpSpPr/>
        <p:nvPr/>
      </p:nvGrpSpPr>
      <p:grpSpPr>
        <a:xfrm>
          <a:off x="0" y="0"/>
          <a:ext cx="0" cy="0"/>
          <a:chOff x="0" y="0"/>
          <a:chExt cx="0" cy="0"/>
        </a:xfrm>
      </p:grpSpPr>
      <p:pic>
        <p:nvPicPr>
          <p:cNvPr id="1026" name="图片 1025" descr="1-1副本"/>
          <p:cNvPicPr>
            <a:picLocks noChangeAspect="1"/>
          </p:cNvPicPr>
          <p:nvPr/>
        </p:nvPicPr>
        <p:blipFill>
          <a:blip r:embed="rId52" cstate="email"/>
          <a:stretch>
            <a:fillRect/>
          </a:stretch>
        </p:blipFill>
        <p:spPr>
          <a:xfrm>
            <a:off x="0" y="0"/>
            <a:ext cx="9144000" cy="6858000"/>
          </a:xfrm>
          <a:prstGeom prst="rect">
            <a:avLst/>
          </a:prstGeom>
          <a:noFill/>
          <a:ln w="9525">
            <a:noFill/>
          </a:ln>
        </p:spPr>
      </p:pic>
      <p:sp>
        <p:nvSpPr>
          <p:cNvPr id="1027" name="标题 1026"/>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8" name="文本占位符 1027"/>
          <p:cNvSpPr>
            <a:spLocks noGrp="1"/>
          </p:cNvSpPr>
          <p:nvPr>
            <p:ph type="body" idx="1"/>
          </p:nvPr>
        </p:nvSpPr>
        <p:spPr>
          <a:xfrm>
            <a:off x="457200" y="1600201"/>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9" name="日期占位符 1028"/>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30" name="页脚占位符 1029"/>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1" name="灯片编号占位符 1030"/>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Lst>
  <p:transition>
    <p:fade/>
  </p:transition>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5.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900500" y="2299124"/>
            <a:ext cx="73914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b="1" dirty="0" smtClean="0">
                <a:latin typeface="微软雅黑" panose="020B0503020204020204" charset="-122"/>
                <a:ea typeface="微软雅黑" panose="020B0503020204020204" charset="-122"/>
              </a:rPr>
              <a:t>单元自我综合评价</a:t>
            </a:r>
          </a:p>
        </p:txBody>
      </p:sp>
      <p:sp>
        <p:nvSpPr>
          <p:cNvPr id="4" name="Rectangle 5"/>
          <p:cNvSpPr/>
          <p:nvPr/>
        </p:nvSpPr>
        <p:spPr>
          <a:xfrm>
            <a:off x="79913" y="95537"/>
            <a:ext cx="6179897"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Unit 4  Food and Restaurants</a:t>
            </a:r>
          </a:p>
        </p:txBody>
      </p:sp>
      <p:sp>
        <p:nvSpPr>
          <p:cNvPr id="5" name="矩形 4"/>
          <p:cNvSpPr/>
          <p:nvPr/>
        </p:nvSpPr>
        <p:spPr>
          <a:xfrm>
            <a:off x="2690069" y="5278095"/>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400678"/>
            <a:ext cx="8271803"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10</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Let's go to the ________ to have lunch. The dumplings there are delicious.</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classroom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library</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restaurant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park</a:t>
            </a:r>
          </a:p>
        </p:txBody>
      </p:sp>
      <p:sp>
        <p:nvSpPr>
          <p:cNvPr id="11" name="Rectangle 21"/>
          <p:cNvSpPr>
            <a:spLocks noChangeArrowheads="1"/>
          </p:cNvSpPr>
          <p:nvPr/>
        </p:nvSpPr>
        <p:spPr bwMode="auto">
          <a:xfrm>
            <a:off x="3198935" y="1555204"/>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304030" y="4207207"/>
            <a:ext cx="8253116" cy="1292662"/>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由“</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have lunch”</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和“</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dumplings”</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可知该处表示“餐馆”。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400679"/>
            <a:ext cx="8271803"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Look</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small garden is ________beautiful flowers.</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different from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full of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bit of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away from </a:t>
            </a:r>
          </a:p>
        </p:txBody>
      </p:sp>
      <p:sp>
        <p:nvSpPr>
          <p:cNvPr id="11" name="Rectangle 21"/>
          <p:cNvSpPr>
            <a:spLocks noChangeArrowheads="1"/>
          </p:cNvSpPr>
          <p:nvPr/>
        </p:nvSpPr>
        <p:spPr bwMode="auto">
          <a:xfrm>
            <a:off x="4765017" y="1609796"/>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304030" y="4207207"/>
            <a:ext cx="8253116" cy="1292662"/>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 be full of </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意为“充满</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。句意：看！小花园满是漂亮的花。故</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B</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符合题意。</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032183"/>
            <a:ext cx="8271803" cy="770980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—Yes, I'd like two hot dogs.</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Can I help you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 do you want to buy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 would you like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Would you like some milk</a:t>
            </a:r>
          </a:p>
          <a:p>
            <a:pPr>
              <a:lnSpc>
                <a:spcPct val="150000"/>
              </a:lnSpc>
            </a:pPr>
            <a:r>
              <a:rPr lang="en-US" altLang="zh-CN" sz="3000" b="1" dirty="0" smtClean="0">
                <a:latin typeface="Times New Roman" panose="02020603050405020304" pitchFamily="18" charset="0"/>
                <a:cs typeface="Times New Roman" panose="02020603050405020304" pitchFamily="18" charset="0"/>
              </a:rPr>
              <a:t>13. —Would you like some drinks, boys?</a:t>
            </a:r>
          </a:p>
          <a:p>
            <a:pPr>
              <a:lnSpc>
                <a:spcPct val="150000"/>
              </a:lnSpc>
            </a:pPr>
            <a:r>
              <a:rPr lang="en-US" altLang="zh-CN" sz="3000" b="1" dirty="0" smtClean="0">
                <a:latin typeface="Times New Roman" panose="02020603050405020304" pitchFamily="18" charset="0"/>
                <a:cs typeface="Times New Roman" panose="02020603050405020304" pitchFamily="18" charset="0"/>
              </a:rPr>
              <a:t>—Yes, ________</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please.</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some oranges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two boxes of chocolate</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some cakes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two cans of cola</a:t>
            </a:r>
          </a:p>
        </p:txBody>
      </p:sp>
      <p:sp>
        <p:nvSpPr>
          <p:cNvPr id="11" name="Rectangle 21"/>
          <p:cNvSpPr>
            <a:spLocks noChangeArrowheads="1"/>
          </p:cNvSpPr>
          <p:nvPr/>
        </p:nvSpPr>
        <p:spPr bwMode="auto">
          <a:xfrm>
            <a:off x="1786392" y="121401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6" name="Rectangle 21"/>
          <p:cNvSpPr>
            <a:spLocks noChangeArrowheads="1"/>
          </p:cNvSpPr>
          <p:nvPr/>
        </p:nvSpPr>
        <p:spPr bwMode="auto">
          <a:xfrm>
            <a:off x="1706212" y="4641873"/>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52738" y="1272419"/>
            <a:ext cx="8271803" cy="563231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Everything in this shop ________ nice and beautiful.</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are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be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has</a:t>
            </a:r>
          </a:p>
          <a:p>
            <a:pPr>
              <a:lnSpc>
                <a:spcPct val="150000"/>
              </a:lnSpc>
            </a:pPr>
            <a:r>
              <a:rPr lang="en-US" altLang="zh-CN" sz="3000" b="1" dirty="0" smtClean="0">
                <a:latin typeface="Times New Roman" panose="02020603050405020304" pitchFamily="18" charset="0"/>
                <a:cs typeface="Times New Roman" panose="02020603050405020304" pitchFamily="18" charset="0"/>
              </a:rPr>
              <a:t>15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—________ a can of coke?</a:t>
            </a:r>
          </a:p>
          <a:p>
            <a:pPr>
              <a:lnSpc>
                <a:spcPct val="150000"/>
              </a:lnSpc>
            </a:pPr>
            <a:r>
              <a:rPr lang="en-US" altLang="zh-CN" sz="3000" b="1" dirty="0" smtClean="0">
                <a:latin typeface="Times New Roman" panose="02020603050405020304" pitchFamily="18" charset="0"/>
                <a:cs typeface="Times New Roman" panose="02020603050405020304" pitchFamily="18" charset="0"/>
              </a:rPr>
              <a:t>—Three </a:t>
            </a:r>
            <a:r>
              <a:rPr lang="en-US" altLang="zh-CN" sz="3000" b="1" i="1" dirty="0" err="1" smtClean="0">
                <a:latin typeface="Times New Roman" panose="02020603050405020304" pitchFamily="18" charset="0"/>
                <a:cs typeface="Times New Roman" panose="02020603050405020304" pitchFamily="18" charset="0"/>
              </a:rPr>
              <a:t>yuan</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many for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much are</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many of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much for</a:t>
            </a:r>
          </a:p>
        </p:txBody>
      </p:sp>
      <p:sp>
        <p:nvSpPr>
          <p:cNvPr id="11" name="Rectangle 21"/>
          <p:cNvSpPr>
            <a:spLocks noChangeArrowheads="1"/>
          </p:cNvSpPr>
          <p:nvPr/>
        </p:nvSpPr>
        <p:spPr bwMode="auto">
          <a:xfrm>
            <a:off x="4396774" y="1446343"/>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2" name="Rectangle 21"/>
          <p:cNvSpPr>
            <a:spLocks noChangeArrowheads="1"/>
          </p:cNvSpPr>
          <p:nvPr/>
        </p:nvSpPr>
        <p:spPr bwMode="auto">
          <a:xfrm>
            <a:off x="1798581" y="3509430"/>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272171"/>
            <a:ext cx="63341" cy="414020"/>
          </a:xfrm>
          <a:prstGeom prst="rect">
            <a:avLst/>
          </a:prstGeom>
          <a:noFill/>
          <a:ln w="9525">
            <a:noFill/>
          </a:ln>
        </p:spPr>
      </p:pic>
      <p:sp>
        <p:nvSpPr>
          <p:cNvPr id="8" name="Rectangle 9"/>
          <p:cNvSpPr/>
          <p:nvPr/>
        </p:nvSpPr>
        <p:spPr>
          <a:xfrm>
            <a:off x="-15811" y="1146354"/>
            <a:ext cx="8709645" cy="65684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000" b="1" dirty="0" smtClean="0">
                <a:solidFill>
                  <a:srgbClr val="00A6AD"/>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Ⅱ. </a:t>
            </a:r>
            <a:r>
              <a:rPr lang="zh-CN" altLang="en-US" sz="2800" b="1" dirty="0" smtClean="0">
                <a:latin typeface="Times New Roman" panose="02020603050405020304" pitchFamily="18" charset="0"/>
                <a:cs typeface="Times New Roman" panose="02020603050405020304" pitchFamily="18" charset="0"/>
              </a:rPr>
              <a:t>完形填空</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共</a:t>
            </a:r>
            <a:r>
              <a:rPr lang="en-US" altLang="zh-CN" sz="2800" b="1" dirty="0" smtClean="0">
                <a:latin typeface="Times New Roman" panose="02020603050405020304" pitchFamily="18" charset="0"/>
                <a:cs typeface="Times New Roman" panose="02020603050405020304" pitchFamily="18" charset="0"/>
              </a:rPr>
              <a:t>10</a:t>
            </a:r>
            <a:r>
              <a:rPr lang="zh-CN" altLang="en-US" sz="2800" b="1" dirty="0" smtClean="0">
                <a:latin typeface="Times New Roman" panose="02020603050405020304" pitchFamily="18" charset="0"/>
                <a:cs typeface="Times New Roman" panose="02020603050405020304" pitchFamily="18" charset="0"/>
              </a:rPr>
              <a:t>小题；每小题</a:t>
            </a: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latin typeface="Times New Roman" panose="02020603050405020304" pitchFamily="18" charset="0"/>
                <a:cs typeface="Times New Roman" panose="02020603050405020304" pitchFamily="18" charset="0"/>
              </a:rPr>
              <a:t>分，满分</a:t>
            </a:r>
            <a:r>
              <a:rPr lang="en-US" altLang="zh-CN" sz="2800" b="1" dirty="0" smtClean="0">
                <a:latin typeface="Times New Roman" panose="02020603050405020304" pitchFamily="18" charset="0"/>
                <a:cs typeface="Times New Roman" panose="02020603050405020304" pitchFamily="18" charset="0"/>
              </a:rPr>
              <a:t>10</a:t>
            </a:r>
            <a:r>
              <a:rPr lang="zh-CN" altLang="en-US" sz="2800" b="1" dirty="0" smtClean="0">
                <a:latin typeface="Times New Roman" panose="02020603050405020304" pitchFamily="18" charset="0"/>
                <a:cs typeface="Times New Roman" panose="02020603050405020304" pitchFamily="18" charset="0"/>
              </a:rPr>
              <a:t>分</a:t>
            </a:r>
            <a:r>
              <a:rPr lang="en-US" altLang="zh-CN" sz="28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422031" y="1943453"/>
            <a:ext cx="8271803" cy="3903954"/>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Good morning. Can I help you?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Boy:  Yes, please. I want__16__ a computer.</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Do you __17__ this one?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Boy: __18__ is it made(</a:t>
            </a:r>
            <a:r>
              <a:rPr lang="zh-CN" altLang="en-US" sz="2400" b="1" dirty="0" smtClean="0">
                <a:latin typeface="Times New Roman" panose="02020603050405020304" pitchFamily="18" charset="0"/>
                <a:cs typeface="Times New Roman" panose="02020603050405020304" pitchFamily="18" charset="0"/>
              </a:rPr>
              <a:t>制造</a:t>
            </a:r>
            <a:r>
              <a:rPr lang="en-US" altLang="zh-CN" sz="2400" b="1" dirty="0" smtClean="0">
                <a:latin typeface="Times New Roman" panose="02020603050405020304" pitchFamily="18" charset="0"/>
                <a:cs typeface="Times New Roman" panose="02020603050405020304" pitchFamily="18" charset="0"/>
              </a:rPr>
              <a:t>)?</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In the United States(</a:t>
            </a:r>
            <a:r>
              <a:rPr lang="zh-CN" altLang="en-US" sz="2400" b="1" dirty="0" smtClean="0">
                <a:latin typeface="Times New Roman" panose="02020603050405020304" pitchFamily="18" charset="0"/>
                <a:cs typeface="Times New Roman" panose="02020603050405020304" pitchFamily="18" charset="0"/>
              </a:rPr>
              <a:t>美国</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a:t>
            </a:r>
            <a:endParaRPr lang="en-US" altLang="zh-CN" sz="2400" b="1" dirty="0" smtClean="0">
              <a:latin typeface="Times New Roman" panose="02020603050405020304" pitchFamily="18" charset="0"/>
              <a:cs typeface="Times New Roman" panose="02020603050405020304" pitchFamily="18" charset="0"/>
            </a:endParaRP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Boy</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__19__ is it?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__20__ about 5,000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a:t>
            </a:r>
            <a:endParaRPr lang="zh-CN" altLang="en-US" sz="2400" b="1" dirty="0" smtClean="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391323" y="1004871"/>
            <a:ext cx="8431958" cy="5078313"/>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 Boy: 5,000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 That's too expensive(</a:t>
            </a:r>
            <a:r>
              <a:rPr lang="zh-CN" altLang="en-US" sz="2400" b="1" dirty="0" smtClean="0">
                <a:latin typeface="Times New Roman" panose="02020603050405020304" pitchFamily="18" charset="0"/>
                <a:cs typeface="Times New Roman" panose="02020603050405020304" pitchFamily="18" charset="0"/>
              </a:rPr>
              <a:t>贵的</a:t>
            </a:r>
            <a:r>
              <a:rPr lang="en-US" altLang="zh-CN" sz="2400" b="1" dirty="0" smtClean="0">
                <a:latin typeface="Times New Roman" panose="02020603050405020304" pitchFamily="18" charset="0"/>
                <a:cs typeface="Times New Roman" panose="02020603050405020304" pitchFamily="18" charset="0"/>
              </a:rPr>
              <a:t>). Do you have Chinese computers?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Yes, we __21__. These computers are made __22__ China.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Boy: Well, this computer __23__ nice.</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And it's about 4,000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Boy: Oh, __24__</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I don't have so much money.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Man: How about this one? It's only 3,500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 It is from Shanghai. </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Boy: That's good. I'll __25__ it.</a:t>
            </a:r>
            <a:endParaRPr lang="zh-CN" altLang="en-US" sz="2400" b="1" dirty="0" smtClean="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504767"/>
            <a:ext cx="8420441" cy="3970318"/>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16</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A.buy</a:t>
            </a:r>
            <a:r>
              <a:rPr lang="en-US" altLang="zh-CN" sz="2400" b="1" dirty="0" smtClean="0">
                <a:latin typeface="Times New Roman" panose="02020603050405020304" pitchFamily="18" charset="0"/>
                <a:cs typeface="Times New Roman" panose="02020603050405020304" pitchFamily="18" charset="0"/>
              </a:rPr>
              <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buys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buying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to buy</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17</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A.have</a:t>
            </a:r>
            <a:r>
              <a:rPr lang="en-US" altLang="zh-CN" sz="2400" b="1" dirty="0" smtClean="0">
                <a:latin typeface="Times New Roman" panose="02020603050405020304" pitchFamily="18" charset="0"/>
                <a:cs typeface="Times New Roman" panose="02020603050405020304" pitchFamily="18" charset="0"/>
              </a:rPr>
              <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like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see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Know</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18.   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Where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What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How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Whose</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297456" y="2266261"/>
            <a:ext cx="8433699" cy="481863"/>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latin typeface="黑体" panose="02010609060101010101" pitchFamily="49" charset="-122"/>
                <a:ea typeface="黑体" panose="02010609060101010101" pitchFamily="49" charset="-122"/>
                <a:cs typeface="Times New Roman" panose="02020603050405020304" pitchFamily="18" charset="0"/>
              </a:rPr>
              <a:t> </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want to do </a:t>
            </a:r>
            <a:r>
              <a:rPr lang="en-US" altLang="zh-CN" sz="2000" b="1" dirty="0" err="1" smtClean="0">
                <a:latin typeface="仿宋" panose="02010609060101010101" pitchFamily="49" charset="-122"/>
                <a:ea typeface="仿宋" panose="02010609060101010101" pitchFamily="49" charset="-122"/>
                <a:cs typeface="Times New Roman" panose="02020603050405020304" pitchFamily="18" charset="0"/>
              </a:rPr>
              <a:t>sth</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是固定搭配，意为“想要做某事”。故选</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D</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a:t>
            </a:r>
          </a:p>
        </p:txBody>
      </p:sp>
      <p:sp>
        <p:nvSpPr>
          <p:cNvPr id="6" name="Rectangle 21"/>
          <p:cNvSpPr>
            <a:spLocks noChangeArrowheads="1"/>
          </p:cNvSpPr>
          <p:nvPr/>
        </p:nvSpPr>
        <p:spPr bwMode="auto">
          <a:xfrm>
            <a:off x="155568" y="1722765"/>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8" name="Rectangle 21"/>
          <p:cNvSpPr>
            <a:spLocks noChangeArrowheads="1"/>
          </p:cNvSpPr>
          <p:nvPr/>
        </p:nvSpPr>
        <p:spPr bwMode="auto">
          <a:xfrm>
            <a:off x="155301" y="4476636"/>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9" name="Text Box 9"/>
          <p:cNvSpPr txBox="1">
            <a:spLocks noChangeArrowheads="1"/>
          </p:cNvSpPr>
          <p:nvPr/>
        </p:nvSpPr>
        <p:spPr bwMode="auto">
          <a:xfrm>
            <a:off x="353918" y="3674756"/>
            <a:ext cx="8433699" cy="481863"/>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售货员在推荐商品时应问“你喜欢这个吗？”故选</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B</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a:t>
            </a:r>
            <a:endParaRPr lang="en-US" altLang="zh-CN" sz="2000" b="1" dirty="0" smtClean="0">
              <a:latin typeface="仿宋" panose="02010609060101010101" pitchFamily="49" charset="-122"/>
              <a:ea typeface="仿宋" panose="02010609060101010101" pitchFamily="49" charset="-122"/>
              <a:cs typeface="Times New Roman" panose="02020603050405020304" pitchFamily="18" charset="0"/>
            </a:endParaRPr>
          </a:p>
        </p:txBody>
      </p:sp>
      <p:sp>
        <p:nvSpPr>
          <p:cNvPr id="11" name="Text Box 9"/>
          <p:cNvSpPr txBox="1">
            <a:spLocks noChangeArrowheads="1"/>
          </p:cNvSpPr>
          <p:nvPr/>
        </p:nvSpPr>
        <p:spPr bwMode="auto">
          <a:xfrm>
            <a:off x="398537" y="5038349"/>
            <a:ext cx="8433699" cy="481863"/>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从下文的“</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In the United States.”</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可知是询问地点。故选</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A</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a:t>
            </a:r>
            <a:endParaRPr lang="en-US" altLang="zh-CN" sz="2000" b="1" dirty="0" smtClean="0">
              <a:latin typeface="仿宋" panose="02010609060101010101" pitchFamily="49" charset="-122"/>
              <a:ea typeface="仿宋" panose="02010609060101010101" pitchFamily="49" charset="-122"/>
              <a:cs typeface="Times New Roman" panose="02020603050405020304" pitchFamily="18" charset="0"/>
            </a:endParaRPr>
          </a:p>
        </p:txBody>
      </p:sp>
      <p:sp>
        <p:nvSpPr>
          <p:cNvPr id="12" name="Rectangle 21"/>
          <p:cNvSpPr>
            <a:spLocks noChangeArrowheads="1"/>
          </p:cNvSpPr>
          <p:nvPr/>
        </p:nvSpPr>
        <p:spPr bwMode="auto">
          <a:xfrm>
            <a:off x="165537" y="3072386"/>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blinds(horizontal)">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blinds(horizontal)">
                                      <p:cBhvr>
                                        <p:cTn id="35" dur="500"/>
                                        <p:tgtEl>
                                          <p:spTgt spid="1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8"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504766"/>
            <a:ext cx="8271803" cy="5078313"/>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19</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A.How</a:t>
            </a:r>
            <a:r>
              <a:rPr lang="en-US" altLang="zh-CN" sz="2400" b="1" dirty="0" smtClean="0">
                <a:latin typeface="Times New Roman" panose="02020603050405020304" pitchFamily="18" charset="0"/>
                <a:cs typeface="Times New Roman" panose="02020603050405020304" pitchFamily="18" charset="0"/>
              </a:rPr>
              <a:t> much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How many	</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How tall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How</a:t>
            </a:r>
          </a:p>
          <a:p>
            <a:pPr>
              <a:lnSpc>
                <a:spcPct val="150000"/>
              </a:lnSpc>
            </a:pPr>
            <a:r>
              <a:rPr lang="en-US" altLang="zh-CN" sz="2400" b="1" dirty="0" smtClean="0">
                <a:latin typeface="Times New Roman" panose="02020603050405020304" pitchFamily="18" charset="0"/>
                <a:cs typeface="Times New Roman" panose="02020603050405020304" pitchFamily="18" charset="0"/>
              </a:rPr>
              <a:t> </a:t>
            </a:r>
          </a:p>
          <a:p>
            <a:pPr>
              <a:lnSpc>
                <a:spcPct val="150000"/>
              </a:lnSpc>
            </a:pPr>
            <a:r>
              <a:rPr lang="en-US" altLang="zh-CN" sz="2400" b="1" dirty="0" smtClean="0">
                <a:latin typeface="Times New Roman" panose="02020603050405020304" pitchFamily="18" charset="0"/>
                <a:cs typeface="Times New Roman" panose="02020603050405020304" pitchFamily="18" charset="0"/>
              </a:rPr>
              <a:t>20</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A.This</a:t>
            </a:r>
            <a:r>
              <a:rPr lang="en-US" altLang="zh-CN" sz="2400" b="1" dirty="0" smtClean="0">
                <a:latin typeface="Times New Roman" panose="02020603050405020304" pitchFamily="18" charset="0"/>
                <a:cs typeface="Times New Roman" panose="02020603050405020304" pitchFamily="18" charset="0"/>
              </a:rPr>
              <a:t> is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It'sC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They are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These are</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21</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A.are</a:t>
            </a:r>
            <a:r>
              <a:rPr lang="en-US" altLang="zh-CN" sz="2400" b="1" dirty="0" smtClean="0">
                <a:latin typeface="Times New Roman" panose="02020603050405020304" pitchFamily="18" charset="0"/>
                <a:cs typeface="Times New Roman" panose="02020603050405020304" pitchFamily="18" charset="0"/>
              </a:rPr>
              <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aren't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do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don't</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249899" y="2665660"/>
            <a:ext cx="8433699" cy="559769"/>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4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4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4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从下文的“</a:t>
            </a:r>
            <a:r>
              <a:rPr lang="en-US" altLang="zh-CN" sz="2400" b="1" dirty="0" smtClean="0">
                <a:latin typeface="仿宋" panose="02010609060101010101" pitchFamily="49" charset="-122"/>
                <a:ea typeface="仿宋" panose="02010609060101010101" pitchFamily="49" charset="-122"/>
                <a:cs typeface="Times New Roman" panose="02020603050405020304" pitchFamily="18" charset="0"/>
              </a:rPr>
              <a:t>5,000 </a:t>
            </a:r>
            <a:r>
              <a:rPr lang="en-US" altLang="zh-CN" sz="2400" b="1" i="1" dirty="0" err="1" smtClean="0">
                <a:latin typeface="仿宋" panose="02010609060101010101" pitchFamily="49" charset="-122"/>
                <a:ea typeface="仿宋" panose="02010609060101010101" pitchFamily="49" charset="-122"/>
                <a:cs typeface="Times New Roman" panose="02020603050405020304" pitchFamily="18" charset="0"/>
              </a:rPr>
              <a:t>yuan</a:t>
            </a:r>
            <a:r>
              <a:rPr lang="en-US" altLang="zh-CN" sz="24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可知是询问价格。故选</a:t>
            </a:r>
            <a:r>
              <a:rPr lang="en-US" altLang="zh-CN" sz="2400" b="1" dirty="0" smtClean="0">
                <a:latin typeface="仿宋" panose="02010609060101010101" pitchFamily="49" charset="-122"/>
                <a:ea typeface="仿宋" panose="02010609060101010101" pitchFamily="49" charset="-122"/>
                <a:cs typeface="Times New Roman" panose="02020603050405020304" pitchFamily="18" charset="0"/>
              </a:rPr>
              <a:t>A</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a:t>
            </a:r>
          </a:p>
        </p:txBody>
      </p:sp>
      <p:sp>
        <p:nvSpPr>
          <p:cNvPr id="6" name="Rectangle 21"/>
          <p:cNvSpPr>
            <a:spLocks noChangeArrowheads="1"/>
          </p:cNvSpPr>
          <p:nvPr/>
        </p:nvSpPr>
        <p:spPr bwMode="auto">
          <a:xfrm>
            <a:off x="155568" y="1722765"/>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8" name="Rectangle 21"/>
          <p:cNvSpPr>
            <a:spLocks noChangeArrowheads="1"/>
          </p:cNvSpPr>
          <p:nvPr/>
        </p:nvSpPr>
        <p:spPr bwMode="auto">
          <a:xfrm>
            <a:off x="155301" y="4476636"/>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1" name="Text Box 9"/>
          <p:cNvSpPr txBox="1">
            <a:spLocks noChangeArrowheads="1"/>
          </p:cNvSpPr>
          <p:nvPr/>
        </p:nvSpPr>
        <p:spPr bwMode="auto">
          <a:xfrm>
            <a:off x="504217" y="3830305"/>
            <a:ext cx="8086958" cy="1113766"/>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4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4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4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上文的问句是“</a:t>
            </a:r>
            <a:r>
              <a:rPr lang="en-US" altLang="zh-CN" sz="2400" b="1" dirty="0" smtClean="0">
                <a:latin typeface="仿宋" panose="02010609060101010101" pitchFamily="49" charset="-122"/>
                <a:ea typeface="仿宋" panose="02010609060101010101" pitchFamily="49" charset="-122"/>
                <a:cs typeface="Times New Roman" panose="02020603050405020304" pitchFamily="18" charset="0"/>
              </a:rPr>
              <a:t>Do you…</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？”作肯定回答应用“</a:t>
            </a:r>
            <a:r>
              <a:rPr lang="en-US" altLang="zh-CN" sz="2400" b="1" dirty="0" smtClean="0">
                <a:latin typeface="仿宋" panose="02010609060101010101" pitchFamily="49" charset="-122"/>
                <a:ea typeface="仿宋" panose="02010609060101010101" pitchFamily="49" charset="-122"/>
                <a:cs typeface="Times New Roman" panose="02020603050405020304" pitchFamily="18" charset="0"/>
              </a:rPr>
              <a:t>Yes, we do.”</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故选</a:t>
            </a:r>
            <a:r>
              <a:rPr lang="en-US" altLang="zh-CN" sz="2400" b="1" dirty="0" smtClean="0">
                <a:latin typeface="仿宋" panose="02010609060101010101" pitchFamily="49" charset="-122"/>
                <a:ea typeface="仿宋" panose="02010609060101010101" pitchFamily="49" charset="-122"/>
                <a:cs typeface="Times New Roman" panose="02020603050405020304" pitchFamily="18" charset="0"/>
              </a:rPr>
              <a:t>C</a:t>
            </a:r>
            <a:r>
              <a:rPr lang="zh-CN" altLang="en-US" sz="2400" b="1" dirty="0" smtClean="0">
                <a:latin typeface="仿宋" panose="02010609060101010101" pitchFamily="49" charset="-122"/>
                <a:ea typeface="仿宋" panose="02010609060101010101" pitchFamily="49" charset="-122"/>
                <a:cs typeface="Times New Roman" panose="02020603050405020304" pitchFamily="18" charset="0"/>
              </a:rPr>
              <a:t>。</a:t>
            </a:r>
            <a:endParaRPr lang="en-US" altLang="zh-CN" sz="2400" b="1" dirty="0" smtClean="0">
              <a:latin typeface="仿宋" panose="02010609060101010101" pitchFamily="49" charset="-122"/>
              <a:ea typeface="仿宋" panose="02010609060101010101" pitchFamily="49" charset="-122"/>
              <a:cs typeface="Times New Roman" panose="02020603050405020304" pitchFamily="18" charset="0"/>
            </a:endParaRPr>
          </a:p>
        </p:txBody>
      </p:sp>
      <p:sp>
        <p:nvSpPr>
          <p:cNvPr id="12" name="Rectangle 21"/>
          <p:cNvSpPr>
            <a:spLocks noChangeArrowheads="1"/>
          </p:cNvSpPr>
          <p:nvPr/>
        </p:nvSpPr>
        <p:spPr bwMode="auto">
          <a:xfrm>
            <a:off x="165537" y="3727490"/>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blinds(horizontal)">
                                      <p:cBhvr>
                                        <p:cTn id="30" dur="500"/>
                                        <p:tgtEl>
                                          <p:spTgt spid="1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8"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22031" y="1474348"/>
            <a:ext cx="8271803" cy="4524315"/>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22</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on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in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to </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23</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 are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likes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look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Looks</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24</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A.hello</a:t>
            </a:r>
            <a:r>
              <a:rPr lang="en-US" altLang="zh-CN" sz="2400" b="1" dirty="0" smtClean="0">
                <a:latin typeface="Times New Roman" panose="02020603050405020304" pitchFamily="18" charset="0"/>
                <a:cs typeface="Times New Roman" panose="02020603050405020304" pitchFamily="18" charset="0"/>
              </a:rPr>
              <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sorry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thank you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Goodbye</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25</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A.take</a:t>
            </a:r>
            <a:r>
              <a:rPr lang="en-US" altLang="zh-CN" sz="2400" b="1" dirty="0" smtClean="0">
                <a:latin typeface="Times New Roman" panose="02020603050405020304" pitchFamily="18" charset="0"/>
                <a:cs typeface="Times New Roman" panose="02020603050405020304" pitchFamily="18" charset="0"/>
              </a:rPr>
              <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takes   	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to take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taking</a:t>
            </a:r>
          </a:p>
        </p:txBody>
      </p:sp>
      <p:sp>
        <p:nvSpPr>
          <p:cNvPr id="5" name="Text Box 9"/>
          <p:cNvSpPr txBox="1">
            <a:spLocks noChangeArrowheads="1"/>
          </p:cNvSpPr>
          <p:nvPr/>
        </p:nvSpPr>
        <p:spPr bwMode="auto">
          <a:xfrm>
            <a:off x="266749" y="2061550"/>
            <a:ext cx="8433699" cy="481863"/>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表示“在某地”应使用“</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in</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＋地点”。句意：这些电脑产自中国。</a:t>
            </a:r>
          </a:p>
        </p:txBody>
      </p:sp>
      <p:sp>
        <p:nvSpPr>
          <p:cNvPr id="6" name="Rectangle 21"/>
          <p:cNvSpPr>
            <a:spLocks noChangeArrowheads="1"/>
          </p:cNvSpPr>
          <p:nvPr/>
        </p:nvSpPr>
        <p:spPr bwMode="auto">
          <a:xfrm>
            <a:off x="155568" y="154534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8" name="Rectangle 21"/>
          <p:cNvSpPr>
            <a:spLocks noChangeArrowheads="1"/>
          </p:cNvSpPr>
          <p:nvPr/>
        </p:nvSpPr>
        <p:spPr bwMode="auto">
          <a:xfrm>
            <a:off x="71824" y="4376135"/>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9" name="Text Box 9"/>
          <p:cNvSpPr txBox="1">
            <a:spLocks noChangeArrowheads="1"/>
          </p:cNvSpPr>
          <p:nvPr/>
        </p:nvSpPr>
        <p:spPr bwMode="auto">
          <a:xfrm>
            <a:off x="359310" y="3256371"/>
            <a:ext cx="8433699" cy="943528"/>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句意：这台电脑看上去很漂亮。主语是可数名词单数，动词要使用第三人称单数形式。故选</a:t>
            </a:r>
            <a:r>
              <a:rPr lang="en-US" altLang="zh-CN" sz="2000" b="1" dirty="0" smtClean="0">
                <a:latin typeface="仿宋" panose="02010609060101010101" pitchFamily="49" charset="-122"/>
                <a:ea typeface="仿宋" panose="02010609060101010101" pitchFamily="49" charset="-122"/>
                <a:cs typeface="Times New Roman" panose="02020603050405020304" pitchFamily="18" charset="0"/>
              </a:rPr>
              <a:t>D</a:t>
            </a:r>
            <a:r>
              <a:rPr lang="zh-CN" altLang="en-US" sz="2000" b="1" dirty="0" smtClean="0">
                <a:latin typeface="仿宋" panose="02010609060101010101" pitchFamily="49" charset="-122"/>
                <a:ea typeface="仿宋" panose="02010609060101010101" pitchFamily="49" charset="-122"/>
                <a:cs typeface="Times New Roman" panose="02020603050405020304" pitchFamily="18" charset="0"/>
              </a:rPr>
              <a:t>。</a:t>
            </a:r>
            <a:endParaRPr lang="en-US" altLang="zh-CN" sz="2000" b="1" dirty="0" smtClean="0">
              <a:latin typeface="仿宋" panose="02010609060101010101" pitchFamily="49" charset="-122"/>
              <a:ea typeface="仿宋" panose="02010609060101010101" pitchFamily="49" charset="-122"/>
              <a:cs typeface="Times New Roman" panose="02020603050405020304" pitchFamily="18" charset="0"/>
            </a:endParaRPr>
          </a:p>
        </p:txBody>
      </p:sp>
      <p:sp>
        <p:nvSpPr>
          <p:cNvPr id="12" name="Rectangle 21"/>
          <p:cNvSpPr>
            <a:spLocks noChangeArrowheads="1"/>
          </p:cNvSpPr>
          <p:nvPr/>
        </p:nvSpPr>
        <p:spPr bwMode="auto">
          <a:xfrm>
            <a:off x="165537" y="2881314"/>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3" name="Rectangle 21"/>
          <p:cNvSpPr>
            <a:spLocks noChangeArrowheads="1"/>
          </p:cNvSpPr>
          <p:nvPr/>
        </p:nvSpPr>
        <p:spPr bwMode="auto">
          <a:xfrm>
            <a:off x="81398" y="543611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blinds(horizontal)">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8"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203931"/>
            <a:ext cx="63341" cy="414020"/>
          </a:xfrm>
          <a:prstGeom prst="rect">
            <a:avLst/>
          </a:prstGeom>
          <a:noFill/>
          <a:ln w="9525">
            <a:noFill/>
          </a:ln>
        </p:spPr>
      </p:pic>
      <p:sp>
        <p:nvSpPr>
          <p:cNvPr id="8" name="Rectangle 9"/>
          <p:cNvSpPr/>
          <p:nvPr/>
        </p:nvSpPr>
        <p:spPr>
          <a:xfrm>
            <a:off x="-15811" y="1132707"/>
            <a:ext cx="8880032" cy="65684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000" b="1" dirty="0" smtClean="0">
                <a:solidFill>
                  <a:srgbClr val="00A6AD"/>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Ⅲ. </a:t>
            </a:r>
            <a:r>
              <a:rPr lang="zh-CN" altLang="en-US" sz="2800" b="1" dirty="0" smtClean="0">
                <a:latin typeface="Times New Roman" panose="02020603050405020304" pitchFamily="18" charset="0"/>
                <a:cs typeface="Times New Roman" panose="02020603050405020304" pitchFamily="18" charset="0"/>
              </a:rPr>
              <a:t>阅读理解</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共</a:t>
            </a:r>
            <a:r>
              <a:rPr lang="en-US" altLang="zh-CN" sz="2800" b="1" dirty="0" smtClean="0">
                <a:latin typeface="Times New Roman" panose="02020603050405020304" pitchFamily="18" charset="0"/>
                <a:cs typeface="Times New Roman" panose="02020603050405020304" pitchFamily="18" charset="0"/>
              </a:rPr>
              <a:t>10</a:t>
            </a:r>
            <a:r>
              <a:rPr lang="zh-CN" altLang="en-US" sz="2800" b="1" dirty="0" smtClean="0">
                <a:latin typeface="Times New Roman" panose="02020603050405020304" pitchFamily="18" charset="0"/>
                <a:cs typeface="Times New Roman" panose="02020603050405020304" pitchFamily="18" charset="0"/>
              </a:rPr>
              <a:t>小题；每小题</a:t>
            </a:r>
            <a:r>
              <a:rPr lang="en-US" altLang="zh-CN" sz="2800" b="1" dirty="0" smtClean="0">
                <a:latin typeface="Times New Roman" panose="02020603050405020304" pitchFamily="18" charset="0"/>
                <a:cs typeface="Times New Roman" panose="02020603050405020304" pitchFamily="18" charset="0"/>
              </a:rPr>
              <a:t>3</a:t>
            </a:r>
            <a:r>
              <a:rPr lang="zh-CN" altLang="en-US" sz="2800" b="1" dirty="0" smtClean="0">
                <a:latin typeface="Times New Roman" panose="02020603050405020304" pitchFamily="18" charset="0"/>
                <a:cs typeface="Times New Roman" panose="02020603050405020304" pitchFamily="18" charset="0"/>
              </a:rPr>
              <a:t>分，满分</a:t>
            </a:r>
            <a:r>
              <a:rPr lang="en-US" altLang="zh-CN" sz="2800" b="1" dirty="0" smtClean="0">
                <a:latin typeface="Times New Roman" panose="02020603050405020304" pitchFamily="18" charset="0"/>
                <a:cs typeface="Times New Roman" panose="02020603050405020304" pitchFamily="18" charset="0"/>
              </a:rPr>
              <a:t>30</a:t>
            </a:r>
            <a:r>
              <a:rPr lang="zh-CN" altLang="en-US" sz="2800" b="1" dirty="0" smtClean="0">
                <a:latin typeface="Times New Roman" panose="02020603050405020304" pitchFamily="18" charset="0"/>
                <a:cs typeface="Times New Roman" panose="02020603050405020304" pitchFamily="18" charset="0"/>
              </a:rPr>
              <a:t>分</a:t>
            </a:r>
            <a:r>
              <a:rPr lang="en-US" altLang="zh-CN" sz="28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422031" y="2042120"/>
            <a:ext cx="8271803" cy="3242170"/>
          </a:xfrm>
          <a:prstGeom prst="rect">
            <a:avLst/>
          </a:prstGeom>
          <a:noFill/>
        </p:spPr>
        <p:txBody>
          <a:bodyPr wrap="square" rtlCol="0">
            <a:spAutoFit/>
          </a:bodyPr>
          <a:lstStyle/>
          <a:p>
            <a:pPr algn="ctr">
              <a:lnSpc>
                <a:spcPct val="150000"/>
              </a:lnSpc>
            </a:pPr>
            <a:r>
              <a:rPr lang="en-US" altLang="zh-CN" sz="2800" b="1" dirty="0" smtClean="0">
                <a:latin typeface="Times New Roman" panose="02020603050405020304" pitchFamily="18" charset="0"/>
                <a:cs typeface="Times New Roman" panose="02020603050405020304" pitchFamily="18" charset="0"/>
              </a:rPr>
              <a:t>A       </a:t>
            </a:r>
          </a:p>
          <a:p>
            <a:pPr algn="just">
              <a:lnSpc>
                <a:spcPct val="150000"/>
              </a:lnSpc>
            </a:pPr>
            <a:r>
              <a:rPr lang="en-US" altLang="zh-CN" sz="2800" b="1" dirty="0" smtClean="0">
                <a:latin typeface="Times New Roman" panose="02020603050405020304" pitchFamily="18" charset="0"/>
                <a:cs typeface="Times New Roman" panose="02020603050405020304" pitchFamily="18" charset="0"/>
              </a:rPr>
              <a:t>        Hello. My name is </a:t>
            </a:r>
            <a:r>
              <a:rPr lang="en-US" altLang="zh-CN" sz="2800" b="1" dirty="0" err="1" smtClean="0">
                <a:latin typeface="Times New Roman" panose="02020603050405020304" pitchFamily="18" charset="0"/>
                <a:cs typeface="Times New Roman" panose="02020603050405020304" pitchFamily="18" charset="0"/>
              </a:rPr>
              <a:t>Dalin</a:t>
            </a:r>
            <a:r>
              <a:rPr lang="en-US" altLang="zh-CN" sz="2800" b="1" dirty="0" smtClean="0">
                <a:latin typeface="Times New Roman" panose="02020603050405020304" pitchFamily="18" charset="0"/>
                <a:cs typeface="Times New Roman" panose="02020603050405020304" pitchFamily="18" charset="0"/>
              </a:rPr>
              <a:t>. I am a waiter in Malan Restaurant. We have free(</a:t>
            </a:r>
            <a:r>
              <a:rPr lang="zh-CN" altLang="en-US" sz="2800" b="1" dirty="0" smtClean="0">
                <a:latin typeface="Times New Roman" panose="02020603050405020304" pitchFamily="18" charset="0"/>
                <a:cs typeface="Times New Roman" panose="02020603050405020304" pitchFamily="18" charset="0"/>
              </a:rPr>
              <a:t>免费的</a:t>
            </a:r>
            <a:r>
              <a:rPr lang="en-US" altLang="zh-CN" sz="2800" b="1" dirty="0" smtClean="0">
                <a:latin typeface="Times New Roman" panose="02020603050405020304" pitchFamily="18" charset="0"/>
                <a:cs typeface="Times New Roman" panose="02020603050405020304" pitchFamily="18" charset="0"/>
              </a:rPr>
              <a:t>) hot soup for you. You can come here at any time from 11</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00 a</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m. to 2</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30 p</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m. for lunch. Here is the menu</a:t>
            </a:r>
            <a:r>
              <a:rPr lang="zh-CN" altLang="en-US"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580647"/>
            <a:ext cx="63341" cy="414020"/>
          </a:xfrm>
          <a:prstGeom prst="rect">
            <a:avLst/>
          </a:prstGeom>
          <a:noFill/>
          <a:ln w="9525">
            <a:noFill/>
          </a:ln>
        </p:spPr>
      </p:pic>
      <p:sp>
        <p:nvSpPr>
          <p:cNvPr id="8" name="Rectangle 9"/>
          <p:cNvSpPr/>
          <p:nvPr/>
        </p:nvSpPr>
        <p:spPr>
          <a:xfrm>
            <a:off x="524065" y="1454831"/>
            <a:ext cx="8381810" cy="65684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800" b="1" dirty="0" smtClean="0">
                <a:solidFill>
                  <a:srgbClr val="00A6AD"/>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Ⅰ. </a:t>
            </a:r>
            <a:r>
              <a:rPr lang="zh-CN" altLang="en-US" sz="2800" b="1" dirty="0" smtClean="0">
                <a:latin typeface="Times New Roman" panose="02020603050405020304" pitchFamily="18" charset="0"/>
                <a:cs typeface="Times New Roman" panose="02020603050405020304" pitchFamily="18" charset="0"/>
              </a:rPr>
              <a:t>单项填空</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共</a:t>
            </a:r>
            <a:r>
              <a:rPr lang="en-US" altLang="zh-CN" sz="2800" b="1" dirty="0" smtClean="0">
                <a:latin typeface="Times New Roman" panose="02020603050405020304" pitchFamily="18" charset="0"/>
                <a:cs typeface="Times New Roman" panose="02020603050405020304" pitchFamily="18" charset="0"/>
              </a:rPr>
              <a:t>15</a:t>
            </a:r>
            <a:r>
              <a:rPr lang="zh-CN" altLang="en-US" sz="2800" b="1" dirty="0" smtClean="0">
                <a:latin typeface="Times New Roman" panose="02020603050405020304" pitchFamily="18" charset="0"/>
                <a:cs typeface="Times New Roman" panose="02020603050405020304" pitchFamily="18" charset="0"/>
              </a:rPr>
              <a:t>小题；每小题</a:t>
            </a: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latin typeface="Times New Roman" panose="02020603050405020304" pitchFamily="18" charset="0"/>
                <a:cs typeface="Times New Roman" panose="02020603050405020304" pitchFamily="18" charset="0"/>
              </a:rPr>
              <a:t>分，满分</a:t>
            </a:r>
            <a:r>
              <a:rPr lang="en-US" altLang="zh-CN" sz="2800" b="1" dirty="0" smtClean="0">
                <a:latin typeface="Times New Roman" panose="02020603050405020304" pitchFamily="18" charset="0"/>
                <a:cs typeface="Times New Roman" panose="02020603050405020304" pitchFamily="18" charset="0"/>
              </a:rPr>
              <a:t>15</a:t>
            </a:r>
            <a:r>
              <a:rPr lang="zh-CN" altLang="en-US" sz="2800" b="1" dirty="0" smtClean="0">
                <a:latin typeface="Times New Roman" panose="02020603050405020304" pitchFamily="18" charset="0"/>
                <a:cs typeface="Times New Roman" panose="02020603050405020304" pitchFamily="18" charset="0"/>
              </a:rPr>
              <a:t>分</a:t>
            </a:r>
            <a:r>
              <a:rPr lang="en-US" altLang="zh-CN" sz="28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340144" y="2841913"/>
            <a:ext cx="8271803"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My </a:t>
            </a:r>
            <a:r>
              <a:rPr lang="en-US" altLang="zh-CN" sz="3000" b="1" dirty="0" err="1" smtClean="0">
                <a:latin typeface="Times New Roman" panose="02020603050405020304" pitchFamily="18" charset="0"/>
                <a:cs typeface="Times New Roman" panose="02020603050405020304" pitchFamily="18" charset="0"/>
              </a:rPr>
              <a:t>favourite</a:t>
            </a:r>
            <a:r>
              <a:rPr lang="en-US" altLang="zh-CN" sz="3000" b="1" dirty="0" smtClean="0">
                <a:latin typeface="Times New Roman" panose="02020603050405020304" pitchFamily="18" charset="0"/>
                <a:cs typeface="Times New Roman" panose="02020603050405020304" pitchFamily="18" charset="0"/>
              </a:rPr>
              <a:t> food is rice ________ tomatoes and eggs.</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on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in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for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with</a:t>
            </a:r>
          </a:p>
        </p:txBody>
      </p:sp>
      <p:sp>
        <p:nvSpPr>
          <p:cNvPr id="11" name="Rectangle 21"/>
          <p:cNvSpPr>
            <a:spLocks noChangeArrowheads="1"/>
          </p:cNvSpPr>
          <p:nvPr/>
        </p:nvSpPr>
        <p:spPr bwMode="auto">
          <a:xfrm>
            <a:off x="5520298" y="3015835"/>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395839" y="110492"/>
            <a:ext cx="387798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r>
              <a:rPr lang="en-US" altLang="zh-CN" b="1" dirty="0" smtClean="0">
                <a:latin typeface="Times New Roman" panose="02020603050405020304" pitchFamily="18" charset="0"/>
                <a:ea typeface="微软雅黑" panose="020B0503020204020204" charset="-122"/>
                <a:cs typeface="Times New Roman" panose="02020603050405020304" pitchFamily="18" charset="0"/>
              </a:rPr>
              <a:t>	</a:t>
            </a:r>
            <a:endParaRPr lang="zh-CN" altLang="en-US" b="1" dirty="0" smtClean="0">
              <a:latin typeface="Times New Roman" panose="02020603050405020304" pitchFamily="18" charset="0"/>
              <a:ea typeface="微软雅黑" panose="020B0503020204020204" charset="-122"/>
              <a:cs typeface="Times New Roman" panose="02020603050405020304" pitchFamily="18" charset="0"/>
            </a:endParaRPr>
          </a:p>
        </p:txBody>
      </p:sp>
      <p:graphicFrame>
        <p:nvGraphicFramePr>
          <p:cNvPr id="4" name="表格 3"/>
          <p:cNvGraphicFramePr>
            <a:graphicFrameLocks noGrp="1"/>
          </p:cNvGraphicFramePr>
          <p:nvPr/>
        </p:nvGraphicFramePr>
        <p:xfrm>
          <a:off x="501555" y="1596790"/>
          <a:ext cx="8055594" cy="4361370"/>
        </p:xfrm>
        <a:graphic>
          <a:graphicData uri="http://schemas.openxmlformats.org/drawingml/2006/table">
            <a:tbl>
              <a:tblPr/>
              <a:tblGrid>
                <a:gridCol w="1535374">
                  <a:extLst>
                    <a:ext uri="{9D8B030D-6E8A-4147-A177-3AD203B41FA5}">
                      <a16:colId xmlns:a16="http://schemas.microsoft.com/office/drawing/2014/main" val="20000"/>
                    </a:ext>
                  </a:extLst>
                </a:gridCol>
                <a:gridCol w="1136177">
                  <a:extLst>
                    <a:ext uri="{9D8B030D-6E8A-4147-A177-3AD203B41FA5}">
                      <a16:colId xmlns:a16="http://schemas.microsoft.com/office/drawing/2014/main" val="20001"/>
                    </a:ext>
                  </a:extLst>
                </a:gridCol>
                <a:gridCol w="1310185">
                  <a:extLst>
                    <a:ext uri="{9D8B030D-6E8A-4147-A177-3AD203B41FA5}">
                      <a16:colId xmlns:a16="http://schemas.microsoft.com/office/drawing/2014/main" val="20002"/>
                    </a:ext>
                  </a:extLst>
                </a:gridCol>
                <a:gridCol w="1494431">
                  <a:extLst>
                    <a:ext uri="{9D8B030D-6E8A-4147-A177-3AD203B41FA5}">
                      <a16:colId xmlns:a16="http://schemas.microsoft.com/office/drawing/2014/main" val="20003"/>
                    </a:ext>
                  </a:extLst>
                </a:gridCol>
                <a:gridCol w="1320421">
                  <a:extLst>
                    <a:ext uri="{9D8B030D-6E8A-4147-A177-3AD203B41FA5}">
                      <a16:colId xmlns:a16="http://schemas.microsoft.com/office/drawing/2014/main" val="20004"/>
                    </a:ext>
                  </a:extLst>
                </a:gridCol>
                <a:gridCol w="1259006">
                  <a:extLst>
                    <a:ext uri="{9D8B030D-6E8A-4147-A177-3AD203B41FA5}">
                      <a16:colId xmlns:a16="http://schemas.microsoft.com/office/drawing/2014/main" val="20005"/>
                    </a:ext>
                  </a:extLst>
                </a:gridCol>
              </a:tblGrid>
              <a:tr h="652818">
                <a:tc>
                  <a:txBody>
                    <a:bodyPr/>
                    <a:lstStyle/>
                    <a:p>
                      <a:pPr algn="ctr">
                        <a:lnSpc>
                          <a:spcPct val="150000"/>
                        </a:lnSpc>
                        <a:spcAft>
                          <a:spcPts val="0"/>
                        </a:spcAft>
                      </a:pPr>
                      <a:r>
                        <a:rPr lang="en-US" sz="2400" b="1" kern="100" dirty="0">
                          <a:latin typeface="Times New Roman" panose="02020603050405020304"/>
                          <a:cs typeface="Courier New" panose="02070309020205020404"/>
                        </a:rPr>
                        <a:t>Food</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dirty="0">
                          <a:latin typeface="Times New Roman" panose="02020603050405020304"/>
                          <a:cs typeface="Courier New" panose="02070309020205020404"/>
                        </a:rPr>
                        <a:t>Small</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Large </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Drinks</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Small</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Large</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2818">
                <a:tc>
                  <a:txBody>
                    <a:bodyPr/>
                    <a:lstStyle/>
                    <a:p>
                      <a:pPr algn="ctr">
                        <a:lnSpc>
                          <a:spcPct val="150000"/>
                        </a:lnSpc>
                        <a:spcAft>
                          <a:spcPts val="0"/>
                        </a:spcAft>
                      </a:pPr>
                      <a:r>
                        <a:rPr lang="en-US" sz="2400" b="1" kern="100">
                          <a:latin typeface="Times New Roman" panose="02020603050405020304"/>
                          <a:cs typeface="Courier New" panose="02070309020205020404"/>
                        </a:rPr>
                        <a:t>Noodles</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3.50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5.00 </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Coffee</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5.50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7.00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52818">
                <a:tc>
                  <a:txBody>
                    <a:bodyPr/>
                    <a:lstStyle/>
                    <a:p>
                      <a:pPr algn="ctr">
                        <a:lnSpc>
                          <a:spcPct val="150000"/>
                        </a:lnSpc>
                        <a:spcAft>
                          <a:spcPts val="0"/>
                        </a:spcAft>
                      </a:pPr>
                      <a:r>
                        <a:rPr lang="en-US" sz="2400" b="1" kern="100">
                          <a:latin typeface="Times New Roman" panose="02020603050405020304"/>
                          <a:cs typeface="Courier New" panose="02070309020205020404"/>
                        </a:rPr>
                        <a:t>Dumplings</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4.50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5.50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dirty="0">
                          <a:latin typeface="Times New Roman" panose="02020603050405020304"/>
                          <a:cs typeface="Courier New" panose="02070309020205020404"/>
                        </a:rPr>
                        <a:t>Milk</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3.00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4.50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52818">
                <a:tc>
                  <a:txBody>
                    <a:bodyPr/>
                    <a:lstStyle/>
                    <a:p>
                      <a:pPr algn="ctr">
                        <a:lnSpc>
                          <a:spcPct val="150000"/>
                        </a:lnSpc>
                        <a:spcAft>
                          <a:spcPts val="0"/>
                        </a:spcAft>
                      </a:pPr>
                      <a:r>
                        <a:rPr lang="en-US" sz="2400" b="1" kern="100">
                          <a:latin typeface="Times New Roman" panose="02020603050405020304"/>
                          <a:cs typeface="Courier New" panose="02070309020205020404"/>
                        </a:rPr>
                        <a:t>Fish</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4.00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5.00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dirty="0">
                          <a:latin typeface="Times New Roman" panose="02020603050405020304"/>
                          <a:cs typeface="Courier New" panose="02070309020205020404"/>
                        </a:rPr>
                        <a:t>Pop</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3.00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6.00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2818">
                <a:tc>
                  <a:txBody>
                    <a:bodyPr/>
                    <a:lstStyle/>
                    <a:p>
                      <a:pPr algn="ctr">
                        <a:lnSpc>
                          <a:spcPct val="150000"/>
                        </a:lnSpc>
                        <a:spcAft>
                          <a:spcPts val="0"/>
                        </a:spcAft>
                      </a:pPr>
                      <a:r>
                        <a:rPr lang="en-US" sz="2400" b="1" kern="100">
                          <a:latin typeface="Times New Roman" panose="02020603050405020304"/>
                          <a:cs typeface="Courier New" panose="02070309020205020404"/>
                        </a:rPr>
                        <a:t>Rice</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1.00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1.50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Coke</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3.50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5.00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52818">
                <a:tc>
                  <a:txBody>
                    <a:bodyPr/>
                    <a:lstStyle/>
                    <a:p>
                      <a:pPr algn="ctr">
                        <a:lnSpc>
                          <a:spcPct val="150000"/>
                        </a:lnSpc>
                        <a:spcAft>
                          <a:spcPts val="0"/>
                        </a:spcAft>
                      </a:pPr>
                      <a:r>
                        <a:rPr lang="en-US" sz="2400" b="1" kern="100">
                          <a:latin typeface="Times New Roman" panose="02020603050405020304"/>
                          <a:cs typeface="Courier New" panose="02070309020205020404"/>
                        </a:rPr>
                        <a:t>Hamburgers</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9.50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10.50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400" b="1" kern="100">
                          <a:latin typeface="Times New Roman" panose="02020603050405020304"/>
                          <a:cs typeface="Courier New" panose="02070309020205020404"/>
                        </a:rPr>
                        <a:t>Green tea</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latin typeface="Times New Roman" panose="02020603050405020304"/>
                          <a:cs typeface="Times New Roman" panose="02020603050405020304"/>
                        </a:rPr>
                        <a:t>￥</a:t>
                      </a:r>
                      <a:r>
                        <a:rPr lang="en-US" sz="2400" b="1" kern="100">
                          <a:latin typeface="Times New Roman" panose="02020603050405020304"/>
                          <a:cs typeface="Courier New" panose="02070309020205020404"/>
                        </a:rPr>
                        <a:t>2.50</a:t>
                      </a:r>
                      <a:endParaRPr lang="zh-CN" sz="24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latin typeface="Times New Roman" panose="02020603050405020304"/>
                          <a:cs typeface="Times New Roman" panose="02020603050405020304"/>
                        </a:rPr>
                        <a:t>￥</a:t>
                      </a:r>
                      <a:r>
                        <a:rPr lang="en-US" sz="2400" b="1" kern="100" dirty="0">
                          <a:latin typeface="Times New Roman" panose="02020603050405020304"/>
                          <a:cs typeface="Courier New" panose="02070309020205020404"/>
                        </a:rPr>
                        <a:t>3.50</a:t>
                      </a:r>
                      <a:endParaRPr lang="zh-CN" sz="24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359734"/>
            <a:ext cx="8541705" cy="3970318"/>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26. How much for a small hamburger and a large cup of coffee?</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17.50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16.50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16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15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27</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John has 7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 He can buy a small bowl of ________ and a large cup of ________</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noodles; coffee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dumplings; green tea</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fish; coke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rice; pop</a:t>
            </a:r>
          </a:p>
        </p:txBody>
      </p:sp>
      <p:sp>
        <p:nvSpPr>
          <p:cNvPr id="11" name="Rectangle 21"/>
          <p:cNvSpPr>
            <a:spLocks noChangeArrowheads="1"/>
          </p:cNvSpPr>
          <p:nvPr/>
        </p:nvSpPr>
        <p:spPr bwMode="auto">
          <a:xfrm>
            <a:off x="8349034" y="1512129"/>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Rectangle 21"/>
          <p:cNvSpPr>
            <a:spLocks noChangeArrowheads="1"/>
          </p:cNvSpPr>
          <p:nvPr/>
        </p:nvSpPr>
        <p:spPr bwMode="auto">
          <a:xfrm>
            <a:off x="6887018" y="360251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32267" y="1427981"/>
            <a:ext cx="8271803"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28</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thirsty boy may want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some chicken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hamburger</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 cup of coke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some dumplings</a:t>
            </a:r>
          </a:p>
          <a:p>
            <a:pPr>
              <a:lnSpc>
                <a:spcPct val="150000"/>
              </a:lnSpc>
            </a:pPr>
            <a:r>
              <a:rPr lang="en-US" altLang="zh-CN" sz="3000" b="1" dirty="0" smtClean="0">
                <a:latin typeface="Times New Roman" panose="02020603050405020304" pitchFamily="18" charset="0"/>
                <a:cs typeface="Times New Roman" panose="02020603050405020304" pitchFamily="18" charset="0"/>
              </a:rPr>
              <a:t>29</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underlined(</a:t>
            </a:r>
            <a:r>
              <a:rPr lang="zh-CN" altLang="en-US" sz="3000" b="1" dirty="0" smtClean="0">
                <a:latin typeface="Times New Roman" panose="02020603050405020304" pitchFamily="18" charset="0"/>
                <a:cs typeface="Times New Roman" panose="02020603050405020304" pitchFamily="18" charset="0"/>
              </a:rPr>
              <a:t>画线的</a:t>
            </a:r>
            <a:r>
              <a:rPr lang="en-US" altLang="zh-CN" sz="3000" b="1" dirty="0" smtClean="0">
                <a:latin typeface="Times New Roman" panose="02020603050405020304" pitchFamily="18" charset="0"/>
                <a:cs typeface="Times New Roman" panose="02020603050405020304" pitchFamily="18" charset="0"/>
              </a:rPr>
              <a:t>)word “menu” means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．地址  </a:t>
            </a:r>
            <a:r>
              <a:rPr lang="en-US" altLang="zh-CN" sz="3000" b="1" dirty="0" smtClean="0">
                <a:latin typeface="Times New Roman" panose="02020603050405020304" pitchFamily="18" charset="0"/>
                <a:cs typeface="Times New Roman" panose="02020603050405020304" pitchFamily="18" charset="0"/>
              </a:rPr>
              <a:t>				B</a:t>
            </a:r>
            <a:r>
              <a:rPr lang="zh-CN" altLang="en-US" sz="3000" b="1" dirty="0" smtClean="0">
                <a:latin typeface="Times New Roman" panose="02020603050405020304" pitchFamily="18" charset="0"/>
                <a:cs typeface="Times New Roman" panose="02020603050405020304" pitchFamily="18" charset="0"/>
              </a:rPr>
              <a:t>．餐馆  </a:t>
            </a: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．菜单  </a:t>
            </a:r>
            <a:r>
              <a:rPr lang="en-US" altLang="zh-CN" sz="3000" b="1" dirty="0" smtClean="0">
                <a:latin typeface="Times New Roman" panose="02020603050405020304" pitchFamily="18" charset="0"/>
                <a:cs typeface="Times New Roman" panose="02020603050405020304" pitchFamily="18" charset="0"/>
              </a:rPr>
              <a:t>				D</a:t>
            </a:r>
            <a:r>
              <a:rPr lang="zh-CN" altLang="en-US" sz="3000" b="1" dirty="0" smtClean="0">
                <a:latin typeface="Times New Roman" panose="02020603050405020304" pitchFamily="18" charset="0"/>
                <a:cs typeface="Times New Roman" panose="02020603050405020304" pitchFamily="18" charset="0"/>
              </a:rPr>
              <a:t>．菜谱</a:t>
            </a:r>
            <a:endParaRPr lang="en-US" altLang="zh-CN" sz="3000" b="1" dirty="0" smtClean="0">
              <a:latin typeface="Times New Roman" panose="02020603050405020304" pitchFamily="18" charset="0"/>
              <a:cs typeface="Times New Roman" panose="02020603050405020304" pitchFamily="18" charset="0"/>
            </a:endParaRPr>
          </a:p>
        </p:txBody>
      </p:sp>
      <p:sp>
        <p:nvSpPr>
          <p:cNvPr id="11" name="Rectangle 21"/>
          <p:cNvSpPr>
            <a:spLocks noChangeArrowheads="1"/>
          </p:cNvSpPr>
          <p:nvPr/>
        </p:nvSpPr>
        <p:spPr bwMode="auto">
          <a:xfrm>
            <a:off x="4295649" y="1594015"/>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Rectangle 21"/>
          <p:cNvSpPr>
            <a:spLocks noChangeArrowheads="1"/>
          </p:cNvSpPr>
          <p:nvPr/>
        </p:nvSpPr>
        <p:spPr bwMode="auto">
          <a:xfrm>
            <a:off x="7112206" y="365710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482566"/>
            <a:ext cx="8271803" cy="3346237"/>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30</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What do we know from the passage?</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You can have lunch in the restaurant at 10:30 a.m.</a:t>
            </a:r>
          </a:p>
          <a:p>
            <a:pPr>
              <a:lnSpc>
                <a:spcPct val="150000"/>
              </a:lnSpc>
            </a:pPr>
            <a:r>
              <a:rPr lang="en-US" altLang="zh-CN" sz="2400" b="1" dirty="0" smtClean="0">
                <a:latin typeface="Times New Roman" panose="02020603050405020304" pitchFamily="18" charset="0"/>
                <a:cs typeface="Times New Roman" panose="02020603050405020304" pitchFamily="18" charset="0"/>
              </a:rPr>
              <a:t>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err="1" smtClean="0">
                <a:latin typeface="Times New Roman" panose="02020603050405020304" pitchFamily="18" charset="0"/>
                <a:cs typeface="Times New Roman" panose="02020603050405020304" pitchFamily="18" charset="0"/>
              </a:rPr>
              <a:t>Dalin</a:t>
            </a:r>
            <a:r>
              <a:rPr lang="en-US" altLang="zh-CN" sz="2400" b="1" dirty="0" smtClean="0">
                <a:latin typeface="Times New Roman" panose="02020603050405020304" pitchFamily="18" charset="0"/>
                <a:cs typeface="Times New Roman" panose="02020603050405020304" pitchFamily="18" charset="0"/>
              </a:rPr>
              <a:t> has a restaurant and the name is Malan.</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Two small glasses of pop and some hot soup are for six </a:t>
            </a:r>
            <a:r>
              <a:rPr lang="en-US" altLang="zh-CN" sz="2400" b="1" i="1" dirty="0" err="1" smtClean="0">
                <a:latin typeface="Times New Roman" panose="02020603050405020304" pitchFamily="18" charset="0"/>
                <a:cs typeface="Times New Roman" panose="02020603050405020304" pitchFamily="18" charset="0"/>
              </a:rPr>
              <a:t>yuan</a:t>
            </a:r>
            <a:r>
              <a:rPr lang="en-US" altLang="zh-CN"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You can have some chicken in the restaurant.</a:t>
            </a:r>
          </a:p>
        </p:txBody>
      </p:sp>
      <p:sp>
        <p:nvSpPr>
          <p:cNvPr id="11" name="Rectangle 21"/>
          <p:cNvSpPr>
            <a:spLocks noChangeArrowheads="1"/>
          </p:cNvSpPr>
          <p:nvPr/>
        </p:nvSpPr>
        <p:spPr bwMode="auto">
          <a:xfrm>
            <a:off x="5769614" y="1662249"/>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395839" y="110492"/>
            <a:ext cx="387798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r>
              <a:rPr lang="en-US" altLang="zh-CN" b="1" dirty="0" smtClean="0">
                <a:latin typeface="Times New Roman" panose="02020603050405020304" pitchFamily="18" charset="0"/>
                <a:ea typeface="微软雅黑" panose="020B0503020204020204" charset="-122"/>
                <a:cs typeface="Times New Roman" panose="02020603050405020304" pitchFamily="18" charset="0"/>
              </a:rPr>
              <a:t>	</a:t>
            </a:r>
            <a:endParaRPr lang="zh-CN" altLang="en-US" b="1" dirty="0" smtClean="0">
              <a:latin typeface="Times New Roman" panose="02020603050405020304" pitchFamily="18" charset="0"/>
              <a:ea typeface="微软雅黑" panose="020B0503020204020204" charset="-122"/>
              <a:cs typeface="Times New Roman" panose="02020603050405020304" pitchFamily="18" charset="0"/>
            </a:endParaRPr>
          </a:p>
        </p:txBody>
      </p:sp>
      <p:sp>
        <p:nvSpPr>
          <p:cNvPr id="10" name="TextBox 9"/>
          <p:cNvSpPr txBox="1"/>
          <p:nvPr/>
        </p:nvSpPr>
        <p:spPr>
          <a:xfrm>
            <a:off x="411795" y="1264189"/>
            <a:ext cx="8271803" cy="4454233"/>
          </a:xfrm>
          <a:prstGeom prst="rect">
            <a:avLst/>
          </a:prstGeom>
          <a:noFill/>
        </p:spPr>
        <p:txBody>
          <a:bodyPr wrap="square" rtlCol="0">
            <a:spAutoFit/>
          </a:bodyPr>
          <a:lstStyle/>
          <a:p>
            <a:pPr algn="ctr">
              <a:lnSpc>
                <a:spcPct val="150000"/>
              </a:lnSpc>
            </a:pPr>
            <a:r>
              <a:rPr lang="en-US" altLang="zh-CN" sz="2400" b="1" dirty="0" smtClean="0">
                <a:latin typeface="Times New Roman" panose="02020603050405020304" pitchFamily="18" charset="0"/>
                <a:cs typeface="Times New Roman" panose="02020603050405020304" pitchFamily="18" charset="0"/>
              </a:rPr>
              <a:t>B</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         My name is Jim. I have a sister. Her name is Jenny. We are from Canada. We are in China now. We have many friends here. My sister and I like different things. I like Chinese food and my sister likes Chinese clothes. I like to eat rice, noodles and cakes. Noodles are my </a:t>
            </a:r>
            <a:r>
              <a:rPr lang="en-US" altLang="zh-CN" sz="2400" b="1" dirty="0" err="1" smtClean="0">
                <a:latin typeface="Times New Roman" panose="02020603050405020304" pitchFamily="18" charset="0"/>
                <a:cs typeface="Times New Roman" panose="02020603050405020304" pitchFamily="18" charset="0"/>
              </a:rPr>
              <a:t>favourite</a:t>
            </a:r>
            <a:r>
              <a:rPr lang="en-US" altLang="zh-CN" sz="2400" b="1" dirty="0" smtClean="0">
                <a:latin typeface="Times New Roman" panose="02020603050405020304" pitchFamily="18" charset="0"/>
                <a:cs typeface="Times New Roman" panose="02020603050405020304" pitchFamily="18" charset="0"/>
              </a:rPr>
              <a:t> food. I eat them for lunch or supper. I like the fruit here very much, too. I like peaches(</a:t>
            </a:r>
            <a:r>
              <a:rPr lang="zh-CN" altLang="en-US" sz="2400" b="1" dirty="0" smtClean="0">
                <a:latin typeface="Times New Roman" panose="02020603050405020304" pitchFamily="18" charset="0"/>
                <a:cs typeface="Times New Roman" panose="02020603050405020304" pitchFamily="18" charset="0"/>
              </a:rPr>
              <a:t>桃子</a:t>
            </a:r>
            <a:r>
              <a:rPr lang="en-US" altLang="zh-CN" sz="2400" b="1" dirty="0" smtClean="0">
                <a:latin typeface="Times New Roman" panose="02020603050405020304" pitchFamily="18" charset="0"/>
                <a:cs typeface="Times New Roman" panose="02020603050405020304" pitchFamily="18" charset="0"/>
              </a:rPr>
              <a:t>), pears,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395839" y="110492"/>
            <a:ext cx="387798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r>
              <a:rPr lang="en-US" altLang="zh-CN" b="1" dirty="0" smtClean="0">
                <a:latin typeface="Times New Roman" panose="02020603050405020304" pitchFamily="18" charset="0"/>
                <a:ea typeface="微软雅黑" panose="020B0503020204020204" charset="-122"/>
                <a:cs typeface="Times New Roman" panose="02020603050405020304" pitchFamily="18" charset="0"/>
              </a:rPr>
              <a:t>	</a:t>
            </a:r>
            <a:endParaRPr lang="zh-CN" altLang="en-US" b="1" dirty="0" smtClean="0">
              <a:latin typeface="Times New Roman" panose="02020603050405020304" pitchFamily="18" charset="0"/>
              <a:ea typeface="微软雅黑" panose="020B0503020204020204" charset="-122"/>
              <a:cs typeface="Times New Roman" panose="02020603050405020304" pitchFamily="18" charset="0"/>
            </a:endParaRPr>
          </a:p>
        </p:txBody>
      </p:sp>
      <p:sp>
        <p:nvSpPr>
          <p:cNvPr id="10" name="TextBox 9"/>
          <p:cNvSpPr txBox="1"/>
          <p:nvPr/>
        </p:nvSpPr>
        <p:spPr>
          <a:xfrm>
            <a:off x="391323" y="1619031"/>
            <a:ext cx="8271803" cy="2795958"/>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strawberries(</a:t>
            </a:r>
            <a:r>
              <a:rPr lang="zh-CN" altLang="en-US" sz="2400" b="1" dirty="0" smtClean="0">
                <a:latin typeface="Times New Roman" panose="02020603050405020304" pitchFamily="18" charset="0"/>
                <a:cs typeface="Times New Roman" panose="02020603050405020304" pitchFamily="18" charset="0"/>
              </a:rPr>
              <a:t>草莓</a:t>
            </a:r>
            <a:r>
              <a:rPr lang="en-US" altLang="zh-CN" sz="2400" b="1" dirty="0" smtClean="0">
                <a:latin typeface="Times New Roman" panose="02020603050405020304" pitchFamily="18" charset="0"/>
                <a:cs typeface="Times New Roman" panose="02020603050405020304" pitchFamily="18" charset="0"/>
              </a:rPr>
              <a:t>) and bananas. My sister likes to wear Chinese dresses, hats, socks and shoes. Her </a:t>
            </a:r>
            <a:r>
              <a:rPr lang="en-US" altLang="zh-CN" sz="2400" b="1" dirty="0" err="1" smtClean="0">
                <a:latin typeface="Times New Roman" panose="02020603050405020304" pitchFamily="18" charset="0"/>
                <a:cs typeface="Times New Roman" panose="02020603050405020304" pitchFamily="18" charset="0"/>
              </a:rPr>
              <a:t>favourite</a:t>
            </a:r>
            <a:r>
              <a:rPr lang="en-US" altLang="zh-CN" sz="2400" b="1" dirty="0" smtClean="0">
                <a:latin typeface="Times New Roman" panose="02020603050405020304" pitchFamily="18" charset="0"/>
                <a:cs typeface="Times New Roman" panose="02020603050405020304" pitchFamily="18" charset="0"/>
              </a:rPr>
              <a:t> </a:t>
            </a:r>
            <a:r>
              <a:rPr lang="en-US" altLang="zh-CN" sz="2400" b="1" dirty="0" err="1" smtClean="0">
                <a:latin typeface="Times New Roman" panose="02020603050405020304" pitchFamily="18" charset="0"/>
                <a:cs typeface="Times New Roman" panose="02020603050405020304" pitchFamily="18" charset="0"/>
              </a:rPr>
              <a:t>colours</a:t>
            </a:r>
            <a:r>
              <a:rPr lang="en-US" altLang="zh-CN" sz="2400" b="1" dirty="0" smtClean="0">
                <a:latin typeface="Times New Roman" panose="02020603050405020304" pitchFamily="18" charset="0"/>
                <a:cs typeface="Times New Roman" panose="02020603050405020304" pitchFamily="18" charset="0"/>
              </a:rPr>
              <a:t> are yellow and blue.</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        Sometimes we go to McDonalds to eat a sandwich and French fries on Sundays. We feel very happy here!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503916" y="1510742"/>
            <a:ext cx="8271803" cy="3346237"/>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31</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Jim and his sister ________</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are in Canada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are from China</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have many friends here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like the same thing</a:t>
            </a:r>
          </a:p>
          <a:p>
            <a:pPr>
              <a:lnSpc>
                <a:spcPct val="150000"/>
              </a:lnSpc>
            </a:pPr>
            <a:r>
              <a:rPr lang="en-US" altLang="zh-CN" sz="2400" b="1" dirty="0" smtClean="0">
                <a:latin typeface="Times New Roman" panose="02020603050405020304" pitchFamily="18" charset="0"/>
                <a:cs typeface="Times New Roman" panose="02020603050405020304" pitchFamily="18" charset="0"/>
              </a:rPr>
              <a:t>32</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Jim likes to eat ________</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rice and cakes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peaches and pears</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strawberries and bananas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 B and C</a:t>
            </a:r>
          </a:p>
        </p:txBody>
      </p:sp>
      <p:sp>
        <p:nvSpPr>
          <p:cNvPr id="6" name="Rectangle 21"/>
          <p:cNvSpPr>
            <a:spLocks noChangeArrowheads="1"/>
          </p:cNvSpPr>
          <p:nvPr/>
        </p:nvSpPr>
        <p:spPr bwMode="auto">
          <a:xfrm>
            <a:off x="3697162" y="1504409"/>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2" name="Rectangle 21"/>
          <p:cNvSpPr>
            <a:spLocks noChangeArrowheads="1"/>
          </p:cNvSpPr>
          <p:nvPr/>
        </p:nvSpPr>
        <p:spPr bwMode="auto">
          <a:xfrm>
            <a:off x="3400056" y="3577350"/>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503917" y="1574997"/>
            <a:ext cx="8271803" cy="3346237"/>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33</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Jenny's </a:t>
            </a:r>
            <a:r>
              <a:rPr lang="en-US" altLang="zh-CN" sz="2400" b="1" dirty="0" err="1" smtClean="0">
                <a:latin typeface="Times New Roman" panose="02020603050405020304" pitchFamily="18" charset="0"/>
                <a:cs typeface="Times New Roman" panose="02020603050405020304" pitchFamily="18" charset="0"/>
              </a:rPr>
              <a:t>favourite</a:t>
            </a:r>
            <a:r>
              <a:rPr lang="en-US" altLang="zh-CN" sz="2400" b="1" dirty="0" smtClean="0">
                <a:latin typeface="Times New Roman" panose="02020603050405020304" pitchFamily="18" charset="0"/>
                <a:cs typeface="Times New Roman" panose="02020603050405020304" pitchFamily="18" charset="0"/>
              </a:rPr>
              <a:t> </a:t>
            </a:r>
            <a:r>
              <a:rPr lang="en-US" altLang="zh-CN" sz="2400" b="1" dirty="0" err="1" smtClean="0">
                <a:latin typeface="Times New Roman" panose="02020603050405020304" pitchFamily="18" charset="0"/>
                <a:cs typeface="Times New Roman" panose="02020603050405020304" pitchFamily="18" charset="0"/>
              </a:rPr>
              <a:t>colours</a:t>
            </a:r>
            <a:r>
              <a:rPr lang="en-US" altLang="zh-CN" sz="2400" b="1" dirty="0" smtClean="0">
                <a:latin typeface="Times New Roman" panose="02020603050405020304" pitchFamily="18" charset="0"/>
                <a:cs typeface="Times New Roman" panose="02020603050405020304" pitchFamily="18" charset="0"/>
              </a:rPr>
              <a:t> are ________</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yellow and blue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yellow and red</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blue and red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green and blue</a:t>
            </a:r>
          </a:p>
          <a:p>
            <a:pPr>
              <a:lnSpc>
                <a:spcPct val="150000"/>
              </a:lnSpc>
            </a:pPr>
            <a:r>
              <a:rPr lang="en-US" altLang="zh-CN" sz="2400" b="1" dirty="0" smtClean="0">
                <a:latin typeface="Times New Roman" panose="02020603050405020304" pitchFamily="18" charset="0"/>
                <a:cs typeface="Times New Roman" panose="02020603050405020304" pitchFamily="18" charset="0"/>
              </a:rPr>
              <a:t>34</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Jim has ________ for lunch or supper.</a:t>
            </a:r>
          </a:p>
          <a:p>
            <a:pPr>
              <a:lnSpc>
                <a:spcPct val="150000"/>
              </a:lnSpc>
            </a:pPr>
            <a:r>
              <a:rPr lang="en-US" altLang="zh-CN" sz="2400" b="1" dirty="0" smtClean="0">
                <a:latin typeface="Times New Roman" panose="02020603050405020304" pitchFamily="18" charset="0"/>
                <a:cs typeface="Times New Roman" panose="02020603050405020304" pitchFamily="18" charset="0"/>
              </a:rPr>
              <a:t>A</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rice  				B</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noodles</a:t>
            </a:r>
          </a:p>
          <a:p>
            <a:pPr>
              <a:lnSpc>
                <a:spcPct val="150000"/>
              </a:lnSpc>
            </a:pPr>
            <a:r>
              <a:rPr lang="en-US" altLang="zh-CN" sz="2400" b="1" dirty="0" smtClean="0">
                <a:latin typeface="Times New Roman" panose="02020603050405020304" pitchFamily="18" charset="0"/>
                <a:cs typeface="Times New Roman" panose="02020603050405020304" pitchFamily="18" charset="0"/>
              </a:rPr>
              <a:t>C</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cakes  				D</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dumplings</a:t>
            </a:r>
          </a:p>
        </p:txBody>
      </p:sp>
      <p:sp>
        <p:nvSpPr>
          <p:cNvPr id="6" name="Rectangle 21"/>
          <p:cNvSpPr>
            <a:spLocks noChangeArrowheads="1"/>
          </p:cNvSpPr>
          <p:nvPr/>
        </p:nvSpPr>
        <p:spPr bwMode="auto">
          <a:xfrm>
            <a:off x="5130176" y="149076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7" name="Rectangle 21"/>
          <p:cNvSpPr>
            <a:spLocks noChangeArrowheads="1"/>
          </p:cNvSpPr>
          <p:nvPr/>
        </p:nvSpPr>
        <p:spPr bwMode="auto">
          <a:xfrm>
            <a:off x="2552456" y="3540199"/>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62973" y="1955144"/>
            <a:ext cx="8271803" cy="216982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Jim and Jenny feel ________ in China.</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happy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sad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tired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scared</a:t>
            </a:r>
          </a:p>
        </p:txBody>
      </p:sp>
      <p:sp>
        <p:nvSpPr>
          <p:cNvPr id="6" name="Rectangle 21"/>
          <p:cNvSpPr>
            <a:spLocks noChangeArrowheads="1"/>
          </p:cNvSpPr>
          <p:nvPr/>
        </p:nvSpPr>
        <p:spPr bwMode="auto">
          <a:xfrm>
            <a:off x="3871170" y="2129052"/>
            <a:ext cx="305613" cy="461665"/>
          </a:xfrm>
          <a:prstGeom prst="rect">
            <a:avLst/>
          </a:prstGeom>
          <a:noFill/>
          <a:ln w="9525">
            <a:noFill/>
            <a:miter lim="800000"/>
          </a:ln>
          <a:effectLst/>
        </p:spPr>
        <p:txBody>
          <a:bodyPr wrap="squar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A</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135691"/>
            <a:ext cx="63341" cy="414020"/>
          </a:xfrm>
          <a:prstGeom prst="rect">
            <a:avLst/>
          </a:prstGeom>
          <a:noFill/>
          <a:ln w="9525">
            <a:noFill/>
          </a:ln>
        </p:spPr>
      </p:pic>
      <p:sp>
        <p:nvSpPr>
          <p:cNvPr id="8" name="Rectangle 9"/>
          <p:cNvSpPr/>
          <p:nvPr/>
        </p:nvSpPr>
        <p:spPr>
          <a:xfrm>
            <a:off x="434573" y="1064467"/>
            <a:ext cx="8183988" cy="65684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000" b="1" dirty="0" smtClean="0">
                <a:solidFill>
                  <a:srgbClr val="00A6AD"/>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Ⅳ. </a:t>
            </a:r>
            <a:r>
              <a:rPr lang="zh-CN" altLang="en-US" sz="2800" b="1" dirty="0" smtClean="0">
                <a:latin typeface="Times New Roman" panose="02020603050405020304" pitchFamily="18" charset="0"/>
                <a:cs typeface="Times New Roman" panose="02020603050405020304" pitchFamily="18" charset="0"/>
              </a:rPr>
              <a:t>任务型阅读</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共</a:t>
            </a:r>
            <a:r>
              <a:rPr lang="en-US" altLang="zh-CN" sz="2800" b="1" dirty="0" smtClean="0">
                <a:latin typeface="Times New Roman" panose="02020603050405020304" pitchFamily="18" charset="0"/>
                <a:cs typeface="Times New Roman" panose="02020603050405020304" pitchFamily="18" charset="0"/>
              </a:rPr>
              <a:t>5</a:t>
            </a:r>
            <a:r>
              <a:rPr lang="zh-CN" altLang="en-US" sz="2800" b="1" dirty="0" smtClean="0">
                <a:latin typeface="Times New Roman" panose="02020603050405020304" pitchFamily="18" charset="0"/>
                <a:cs typeface="Times New Roman" panose="02020603050405020304" pitchFamily="18" charset="0"/>
              </a:rPr>
              <a:t>小题；每小题</a:t>
            </a: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分，满分</a:t>
            </a:r>
            <a:r>
              <a:rPr lang="en-US" altLang="zh-CN" sz="2800" b="1" dirty="0" smtClean="0">
                <a:latin typeface="Times New Roman" panose="02020603050405020304" pitchFamily="18" charset="0"/>
                <a:cs typeface="Times New Roman" panose="02020603050405020304" pitchFamily="18" charset="0"/>
              </a:rPr>
              <a:t>10</a:t>
            </a:r>
            <a:r>
              <a:rPr lang="zh-CN" altLang="en-US" sz="2800" b="1" dirty="0" smtClean="0">
                <a:latin typeface="Times New Roman" panose="02020603050405020304" pitchFamily="18" charset="0"/>
                <a:cs typeface="Times New Roman" panose="02020603050405020304" pitchFamily="18" charset="0"/>
              </a:rPr>
              <a:t>分</a:t>
            </a:r>
            <a:r>
              <a:rPr lang="en-US" altLang="zh-CN" sz="28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401559" y="1960228"/>
            <a:ext cx="8271803" cy="3346237"/>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         </a:t>
            </a:r>
            <a:r>
              <a:rPr lang="en-US" altLang="zh-CN" sz="2400" b="1" i="1" dirty="0" smtClean="0">
                <a:latin typeface="Times New Roman" panose="02020603050405020304" pitchFamily="18" charset="0"/>
                <a:cs typeface="Times New Roman" panose="02020603050405020304" pitchFamily="18" charset="0"/>
              </a:rPr>
              <a:t>A Bite of China </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舌尖上的中国</a:t>
            </a:r>
            <a:r>
              <a:rPr lang="en-US" altLang="zh-CN" sz="2400" b="1" dirty="0" smtClean="0">
                <a:latin typeface="Times New Roman" panose="02020603050405020304" pitchFamily="18" charset="0"/>
                <a:cs typeface="Times New Roman" panose="02020603050405020304" pitchFamily="18" charset="0"/>
              </a:rPr>
              <a:t>》) is a very popular(</a:t>
            </a:r>
            <a:r>
              <a:rPr lang="zh-CN" altLang="en-US" sz="2400" b="1" dirty="0" smtClean="0">
                <a:latin typeface="Times New Roman" panose="02020603050405020304" pitchFamily="18" charset="0"/>
                <a:cs typeface="Times New Roman" panose="02020603050405020304" pitchFamily="18" charset="0"/>
              </a:rPr>
              <a:t>流行的</a:t>
            </a:r>
            <a:r>
              <a:rPr lang="en-US" altLang="zh-CN" sz="2400" b="1" dirty="0" smtClean="0">
                <a:latin typeface="Times New Roman" panose="02020603050405020304" pitchFamily="18" charset="0"/>
                <a:cs typeface="Times New Roman" panose="02020603050405020304" pitchFamily="18" charset="0"/>
              </a:rPr>
              <a:t>) TV show in China. It is about Chinese food. In this show, we can see many kinds of food. We can also learn different ways(</a:t>
            </a:r>
            <a:r>
              <a:rPr lang="zh-CN" altLang="en-US" sz="2400" b="1" dirty="0" smtClean="0">
                <a:latin typeface="Times New Roman" panose="02020603050405020304" pitchFamily="18" charset="0"/>
                <a:cs typeface="Times New Roman" panose="02020603050405020304" pitchFamily="18" charset="0"/>
              </a:rPr>
              <a:t>方法</a:t>
            </a:r>
            <a:r>
              <a:rPr lang="en-US" altLang="zh-CN" sz="2400" b="1" dirty="0" smtClean="0">
                <a:latin typeface="Times New Roman" panose="02020603050405020304" pitchFamily="18" charset="0"/>
                <a:cs typeface="Times New Roman" panose="02020603050405020304" pitchFamily="18" charset="0"/>
              </a:rPr>
              <a:t>) of cooking food. Why is this show popular? Because this show is not only about  Chinese dishes(</a:t>
            </a:r>
            <a:r>
              <a:rPr lang="zh-CN" altLang="en-US" sz="2400" b="1" dirty="0" smtClean="0">
                <a:latin typeface="Times New Roman" panose="02020603050405020304" pitchFamily="18" charset="0"/>
                <a:cs typeface="Times New Roman" panose="02020603050405020304" pitchFamily="18" charset="0"/>
              </a:rPr>
              <a:t>菜肴</a:t>
            </a:r>
            <a:r>
              <a:rPr lang="en-US" altLang="zh-CN" sz="2400" b="1" dirty="0" smtClean="0">
                <a:latin typeface="Times New Roman" panose="02020603050405020304" pitchFamily="18" charset="0"/>
                <a:cs typeface="Times New Roman" panose="02020603050405020304" pitchFamily="18" charset="0"/>
              </a:rPr>
              <a:t>), but also telling stories about  Chinese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654066"/>
            <a:ext cx="8271803" cy="2595839"/>
          </a:xfrm>
          <a:prstGeom prst="rect">
            <a:avLst/>
          </a:prstGeom>
          <a:noFill/>
        </p:spPr>
        <p:txBody>
          <a:bodyPr wrap="square" rtlCol="0">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We don't have ________bread. Would you like ________ sandwiches, please?</a:t>
            </a:r>
          </a:p>
          <a:p>
            <a:pPr>
              <a:lnSpc>
                <a:spcPct val="150000"/>
              </a:lnSpc>
            </a:pPr>
            <a:r>
              <a:rPr lang="en-US" altLang="zh-CN" sz="2800" b="1" dirty="0" smtClean="0">
                <a:latin typeface="Times New Roman" panose="02020603050405020304" pitchFamily="18" charset="0"/>
                <a:cs typeface="Times New Roman" panose="02020603050405020304" pitchFamily="18" charset="0"/>
              </a:rPr>
              <a:t>A</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any; any  			B</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some; some</a:t>
            </a:r>
          </a:p>
          <a:p>
            <a:pPr>
              <a:lnSpc>
                <a:spcPct val="150000"/>
              </a:lnSpc>
            </a:pPr>
            <a:r>
              <a:rPr lang="en-US" altLang="zh-CN" sz="2800" b="1" dirty="0" smtClean="0">
                <a:latin typeface="Times New Roman" panose="02020603050405020304" pitchFamily="18" charset="0"/>
                <a:cs typeface="Times New Roman" panose="02020603050405020304" pitchFamily="18" charset="0"/>
              </a:rPr>
              <a:t>C</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some; any  			D</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any; some</a:t>
            </a:r>
          </a:p>
        </p:txBody>
      </p:sp>
      <p:sp>
        <p:nvSpPr>
          <p:cNvPr id="11" name="Rectangle 21"/>
          <p:cNvSpPr>
            <a:spLocks noChangeArrowheads="1"/>
          </p:cNvSpPr>
          <p:nvPr/>
        </p:nvSpPr>
        <p:spPr bwMode="auto">
          <a:xfrm>
            <a:off x="3522781" y="1695132"/>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263086" y="4482299"/>
            <a:ext cx="8253116" cy="1892826"/>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 some</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和</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any</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均可以表示“一些”。</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any</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用在否定句中；</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some</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用在肯定句中，但是在表示请求或建议的疑问句中，用</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some</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而不用</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any</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01559" y="1960228"/>
            <a:ext cx="8271803" cy="3246530"/>
          </a:xfrm>
          <a:prstGeom prst="rect">
            <a:avLst/>
          </a:prstGeom>
          <a:noFill/>
        </p:spPr>
        <p:txBody>
          <a:bodyPr wrap="square" rtlCol="0">
            <a:spAutoFit/>
          </a:bodyPr>
          <a:lstStyle/>
          <a:p>
            <a:pPr algn="just">
              <a:lnSpc>
                <a:spcPct val="150000"/>
              </a:lnSpc>
            </a:pPr>
            <a:r>
              <a:rPr lang="en-US" altLang="zh-CN" sz="2800" b="1" dirty="0" smtClean="0">
                <a:latin typeface="Times New Roman" panose="02020603050405020304" pitchFamily="18" charset="0"/>
                <a:cs typeface="Times New Roman" panose="02020603050405020304" pitchFamily="18" charset="0"/>
              </a:rPr>
              <a:t>         Eating is very exquisite(</a:t>
            </a:r>
            <a:r>
              <a:rPr lang="zh-CN" altLang="en-US" sz="2800" b="1" dirty="0" smtClean="0">
                <a:latin typeface="Times New Roman" panose="02020603050405020304" pitchFamily="18" charset="0"/>
                <a:cs typeface="Times New Roman" panose="02020603050405020304" pitchFamily="18" charset="0"/>
              </a:rPr>
              <a:t>讲究</a:t>
            </a:r>
            <a:r>
              <a:rPr lang="en-US" altLang="zh-CN" sz="2800" b="1" dirty="0" smtClean="0">
                <a:latin typeface="Times New Roman" panose="02020603050405020304" pitchFamily="18" charset="0"/>
                <a:cs typeface="Times New Roman" panose="02020603050405020304" pitchFamily="18" charset="0"/>
              </a:rPr>
              <a:t>) in China. The Chinese think food is the gift from nature(</a:t>
            </a:r>
            <a:r>
              <a:rPr lang="zh-CN" altLang="en-US" sz="2800" b="1" dirty="0" smtClean="0">
                <a:latin typeface="Times New Roman" panose="02020603050405020304" pitchFamily="18" charset="0"/>
                <a:cs typeface="Times New Roman" panose="02020603050405020304" pitchFamily="18" charset="0"/>
              </a:rPr>
              <a:t>自然</a:t>
            </a:r>
            <a:r>
              <a:rPr lang="en-US" altLang="zh-CN" sz="2800" b="1" dirty="0" smtClean="0">
                <a:latin typeface="Times New Roman" panose="02020603050405020304" pitchFamily="18" charset="0"/>
                <a:cs typeface="Times New Roman" panose="02020603050405020304" pitchFamily="18" charset="0"/>
              </a:rPr>
              <a:t>). Chinese cuisine(</a:t>
            </a:r>
            <a:r>
              <a:rPr lang="zh-CN" altLang="en-US" sz="2800" b="1" dirty="0" smtClean="0">
                <a:latin typeface="Times New Roman" panose="02020603050405020304" pitchFamily="18" charset="0"/>
                <a:cs typeface="Times New Roman" panose="02020603050405020304" pitchFamily="18" charset="0"/>
              </a:rPr>
              <a:t>烹饪</a:t>
            </a:r>
            <a:r>
              <a:rPr lang="en-US" altLang="zh-CN" sz="2800" b="1" dirty="0" smtClean="0">
                <a:latin typeface="Times New Roman" panose="02020603050405020304" pitchFamily="18" charset="0"/>
                <a:cs typeface="Times New Roman" panose="02020603050405020304" pitchFamily="18" charset="0"/>
              </a:rPr>
              <a:t>) is an important part in our everyday life. It helps people around the world know about Chinese culture.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360615" y="1851057"/>
            <a:ext cx="8483134" cy="3892861"/>
          </a:xfrm>
          <a:prstGeom prst="rect">
            <a:avLst/>
          </a:prstGeom>
          <a:noFill/>
        </p:spPr>
        <p:txBody>
          <a:bodyPr wrap="square" rtlCol="0">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        36—37</a:t>
            </a:r>
            <a:r>
              <a:rPr lang="zh-CN" altLang="en-US" sz="2800" b="1" dirty="0" smtClean="0">
                <a:latin typeface="Times New Roman" panose="02020603050405020304" pitchFamily="18" charset="0"/>
                <a:cs typeface="Times New Roman" panose="02020603050405020304" pitchFamily="18" charset="0"/>
              </a:rPr>
              <a:t>题完成句子；</a:t>
            </a:r>
            <a:r>
              <a:rPr lang="en-US" altLang="zh-CN" sz="2800" b="1" dirty="0" smtClean="0">
                <a:latin typeface="Times New Roman" panose="02020603050405020304" pitchFamily="18" charset="0"/>
                <a:cs typeface="Times New Roman" panose="02020603050405020304" pitchFamily="18" charset="0"/>
              </a:rPr>
              <a:t>38</a:t>
            </a:r>
            <a:r>
              <a:rPr lang="zh-CN" altLang="en-US" sz="2800" b="1" dirty="0" smtClean="0">
                <a:latin typeface="Times New Roman" panose="02020603050405020304" pitchFamily="18" charset="0"/>
                <a:cs typeface="Times New Roman" panose="02020603050405020304" pitchFamily="18" charset="0"/>
              </a:rPr>
              <a:t>题简略回答问题；</a:t>
            </a:r>
            <a:r>
              <a:rPr lang="en-US" altLang="zh-CN" sz="2800" b="1" dirty="0" smtClean="0">
                <a:latin typeface="Times New Roman" panose="02020603050405020304" pitchFamily="18" charset="0"/>
                <a:cs typeface="Times New Roman" panose="02020603050405020304" pitchFamily="18" charset="0"/>
              </a:rPr>
              <a:t>39</a:t>
            </a:r>
            <a:r>
              <a:rPr lang="zh-CN" altLang="en-US" sz="2800" b="1" dirty="0" smtClean="0">
                <a:latin typeface="Times New Roman" panose="02020603050405020304" pitchFamily="18" charset="0"/>
                <a:cs typeface="Times New Roman" panose="02020603050405020304" pitchFamily="18" charset="0"/>
              </a:rPr>
              <a:t>题找出文章的主题句；</a:t>
            </a:r>
            <a:r>
              <a:rPr lang="en-US" altLang="zh-CN" sz="2800" b="1" dirty="0" smtClean="0">
                <a:latin typeface="Times New Roman" panose="02020603050405020304" pitchFamily="18" charset="0"/>
                <a:cs typeface="Times New Roman" panose="02020603050405020304" pitchFamily="18" charset="0"/>
              </a:rPr>
              <a:t>40</a:t>
            </a:r>
            <a:r>
              <a:rPr lang="zh-CN" altLang="en-US" sz="2800" b="1" dirty="0" smtClean="0">
                <a:latin typeface="Times New Roman" panose="02020603050405020304" pitchFamily="18" charset="0"/>
                <a:cs typeface="Times New Roman" panose="02020603050405020304" pitchFamily="18" charset="0"/>
              </a:rPr>
              <a:t>题将文中画线句子译成汉语。</a:t>
            </a:r>
          </a:p>
          <a:p>
            <a:pPr>
              <a:lnSpc>
                <a:spcPct val="150000"/>
              </a:lnSpc>
            </a:pPr>
            <a:r>
              <a:rPr lang="en-US" altLang="zh-CN" sz="2800" b="1" dirty="0" smtClean="0">
                <a:latin typeface="Times New Roman" panose="02020603050405020304" pitchFamily="18" charset="0"/>
                <a:cs typeface="Times New Roman" panose="02020603050405020304" pitchFamily="18" charset="0"/>
              </a:rPr>
              <a:t>36</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 Bite of China is about _________________________________.</a:t>
            </a:r>
          </a:p>
          <a:p>
            <a:pPr>
              <a:lnSpc>
                <a:spcPct val="150000"/>
              </a:lnSpc>
            </a:pPr>
            <a:r>
              <a:rPr lang="en-US" altLang="zh-CN" sz="2800" b="1" dirty="0" smtClean="0">
                <a:latin typeface="Times New Roman" panose="02020603050405020304" pitchFamily="18" charset="0"/>
                <a:cs typeface="Times New Roman" panose="02020603050405020304" pitchFamily="18" charset="0"/>
              </a:rPr>
              <a:t>37</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In this show, we can learn different ways of ________ food.</a:t>
            </a:r>
          </a:p>
        </p:txBody>
      </p:sp>
      <p:sp>
        <p:nvSpPr>
          <p:cNvPr id="11" name="Rectangle 21"/>
          <p:cNvSpPr>
            <a:spLocks noChangeArrowheads="1"/>
          </p:cNvSpPr>
          <p:nvPr/>
        </p:nvSpPr>
        <p:spPr bwMode="auto">
          <a:xfrm>
            <a:off x="456930" y="3893570"/>
            <a:ext cx="6274475"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Chinese food and stories about Chinese people</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Rectangle 21"/>
          <p:cNvSpPr>
            <a:spLocks noChangeArrowheads="1"/>
          </p:cNvSpPr>
          <p:nvPr/>
        </p:nvSpPr>
        <p:spPr bwMode="auto">
          <a:xfrm>
            <a:off x="456930" y="5171435"/>
            <a:ext cx="1210588"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cooking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2215850"/>
            <a:ext cx="8271803" cy="2308324"/>
          </a:xfrm>
          <a:prstGeom prst="rect">
            <a:avLst/>
          </a:prstGeom>
          <a:noFill/>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38</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What is an important part in our everyday life?</a:t>
            </a:r>
          </a:p>
          <a:p>
            <a:pPr>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a:t>
            </a:r>
          </a:p>
          <a:p>
            <a:pPr>
              <a:lnSpc>
                <a:spcPct val="150000"/>
              </a:lnSpc>
            </a:pPr>
            <a:r>
              <a:rPr lang="en-US" altLang="zh-CN" sz="2400" b="1" dirty="0" smtClean="0">
                <a:latin typeface="Times New Roman" panose="02020603050405020304" pitchFamily="18" charset="0"/>
                <a:cs typeface="Times New Roman" panose="02020603050405020304" pitchFamily="18" charset="0"/>
              </a:rPr>
              <a:t>39</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_________________________________________________40</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_________________________________________________</a:t>
            </a:r>
          </a:p>
        </p:txBody>
      </p:sp>
      <p:sp>
        <p:nvSpPr>
          <p:cNvPr id="11" name="Rectangle 21"/>
          <p:cNvSpPr>
            <a:spLocks noChangeArrowheads="1"/>
          </p:cNvSpPr>
          <p:nvPr/>
        </p:nvSpPr>
        <p:spPr bwMode="auto">
          <a:xfrm>
            <a:off x="1153251" y="2754076"/>
            <a:ext cx="2287806"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Chinese cuisine.</a:t>
            </a:r>
          </a:p>
        </p:txBody>
      </p:sp>
      <p:sp>
        <p:nvSpPr>
          <p:cNvPr id="5" name="Rectangle 21"/>
          <p:cNvSpPr>
            <a:spLocks noChangeArrowheads="1"/>
          </p:cNvSpPr>
          <p:nvPr/>
        </p:nvSpPr>
        <p:spPr bwMode="auto">
          <a:xfrm>
            <a:off x="1277789" y="3411444"/>
            <a:ext cx="6974923" cy="461665"/>
          </a:xfrm>
          <a:prstGeom prst="rect">
            <a:avLst/>
          </a:prstGeom>
          <a:noFill/>
          <a:ln w="9525">
            <a:noFill/>
            <a:miter lim="800000"/>
          </a:ln>
          <a:effectLst/>
        </p:spPr>
        <p:txBody>
          <a:bodyPr wrap="none">
            <a:spAutoFit/>
          </a:bodyPr>
          <a:lstStyle/>
          <a:p>
            <a:r>
              <a:rPr lang="en-US" altLang="zh-CN" sz="2400" b="1" i="1" dirty="0" smtClean="0">
                <a:solidFill>
                  <a:srgbClr val="FF3300"/>
                </a:solidFill>
                <a:latin typeface="Times New Roman" panose="02020603050405020304" pitchFamily="18" charset="0"/>
                <a:cs typeface="Times New Roman" panose="02020603050405020304" pitchFamily="18" charset="0"/>
              </a:rPr>
              <a:t>A Bite of China </a:t>
            </a:r>
            <a:r>
              <a:rPr lang="en-US" altLang="zh-CN" sz="2400" b="1" dirty="0" smtClean="0">
                <a:solidFill>
                  <a:srgbClr val="FF3300"/>
                </a:solidFill>
                <a:latin typeface="Times New Roman" panose="02020603050405020304" pitchFamily="18" charset="0"/>
                <a:cs typeface="Times New Roman" panose="02020603050405020304" pitchFamily="18" charset="0"/>
              </a:rPr>
              <a:t>is a very popular TV show in China.</a:t>
            </a:r>
          </a:p>
        </p:txBody>
      </p:sp>
      <p:sp>
        <p:nvSpPr>
          <p:cNvPr id="6" name="Rectangle 21"/>
          <p:cNvSpPr>
            <a:spLocks noChangeArrowheads="1"/>
          </p:cNvSpPr>
          <p:nvPr/>
        </p:nvSpPr>
        <p:spPr bwMode="auto">
          <a:xfrm>
            <a:off x="1277789" y="3902448"/>
            <a:ext cx="5219699" cy="461665"/>
          </a:xfrm>
          <a:prstGeom prst="rect">
            <a:avLst/>
          </a:prstGeom>
          <a:noFill/>
          <a:ln w="9525">
            <a:noFill/>
            <a:miter lim="800000"/>
          </a:ln>
          <a:effectLst/>
        </p:spPr>
        <p:txBody>
          <a:bodyPr wrap="none">
            <a:spAutoFit/>
          </a:bodyPr>
          <a:lstStyle/>
          <a:p>
            <a:r>
              <a:rPr lang="zh-CN" altLang="en-US" sz="2400" b="1" dirty="0" smtClean="0">
                <a:solidFill>
                  <a:srgbClr val="FF3300"/>
                </a:solidFill>
                <a:latin typeface="Times New Roman" panose="02020603050405020304" pitchFamily="18" charset="0"/>
                <a:cs typeface="Times New Roman" panose="02020603050405020304" pitchFamily="18" charset="0"/>
              </a:rPr>
              <a:t>中国人认为食物是自然的馈赠</a:t>
            </a:r>
            <a:r>
              <a:rPr lang="en-US" altLang="zh-CN" sz="2400" b="1" dirty="0" smtClean="0">
                <a:solidFill>
                  <a:srgbClr val="FF3300"/>
                </a:solidFill>
                <a:latin typeface="Times New Roman" panose="02020603050405020304" pitchFamily="18" charset="0"/>
                <a:cs typeface="Times New Roman" panose="02020603050405020304" pitchFamily="18" charset="0"/>
              </a:rPr>
              <a:t>/</a:t>
            </a:r>
            <a:r>
              <a:rPr lang="zh-CN" altLang="en-US" sz="2400" b="1" dirty="0" smtClean="0">
                <a:solidFill>
                  <a:srgbClr val="FF3300"/>
                </a:solidFill>
                <a:latin typeface="Times New Roman" panose="02020603050405020304" pitchFamily="18" charset="0"/>
                <a:cs typeface="Times New Roman" panose="02020603050405020304" pitchFamily="18" charset="0"/>
              </a:rPr>
              <a:t>礼物。</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272171"/>
            <a:ext cx="63341" cy="414020"/>
          </a:xfrm>
          <a:prstGeom prst="rect">
            <a:avLst/>
          </a:prstGeom>
          <a:noFill/>
          <a:ln w="9525">
            <a:noFill/>
          </a:ln>
        </p:spPr>
      </p:pic>
      <p:sp>
        <p:nvSpPr>
          <p:cNvPr id="8" name="Rectangle 9"/>
          <p:cNvSpPr/>
          <p:nvPr/>
        </p:nvSpPr>
        <p:spPr>
          <a:xfrm>
            <a:off x="373158" y="993693"/>
            <a:ext cx="8357998" cy="138499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000" b="1" dirty="0" smtClean="0">
                <a:solidFill>
                  <a:srgbClr val="00A6AD"/>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Ⅴ. </a:t>
            </a:r>
            <a:r>
              <a:rPr lang="zh-CN" altLang="en-US" sz="2800" b="1" dirty="0" smtClean="0">
                <a:latin typeface="Times New Roman" panose="02020603050405020304" pitchFamily="18" charset="0"/>
                <a:cs typeface="Times New Roman" panose="02020603050405020304" pitchFamily="18" charset="0"/>
              </a:rPr>
              <a:t>根据短文内容及首字母或所给词提示完成短文</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共</a:t>
            </a:r>
            <a:r>
              <a:rPr lang="en-US" altLang="zh-CN" sz="2800" b="1" dirty="0" smtClean="0">
                <a:latin typeface="Times New Roman" panose="02020603050405020304" pitchFamily="18" charset="0"/>
                <a:cs typeface="Times New Roman" panose="02020603050405020304" pitchFamily="18" charset="0"/>
              </a:rPr>
              <a:t>5</a:t>
            </a:r>
            <a:r>
              <a:rPr lang="zh-CN" altLang="en-US" sz="2800" b="1" dirty="0" smtClean="0">
                <a:latin typeface="Times New Roman" panose="02020603050405020304" pitchFamily="18" charset="0"/>
                <a:cs typeface="Times New Roman" panose="02020603050405020304" pitchFamily="18" charset="0"/>
              </a:rPr>
              <a:t>小题；每小题</a:t>
            </a: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分，满分</a:t>
            </a:r>
            <a:r>
              <a:rPr lang="en-US" altLang="zh-CN" sz="2800" b="1" dirty="0" smtClean="0">
                <a:latin typeface="Times New Roman" panose="02020603050405020304" pitchFamily="18" charset="0"/>
                <a:cs typeface="Times New Roman" panose="02020603050405020304" pitchFamily="18" charset="0"/>
              </a:rPr>
              <a:t>10</a:t>
            </a:r>
            <a:r>
              <a:rPr lang="zh-CN" altLang="en-US" sz="2800" b="1" dirty="0" smtClean="0">
                <a:latin typeface="Times New Roman" panose="02020603050405020304" pitchFamily="18" charset="0"/>
                <a:cs typeface="Times New Roman" panose="02020603050405020304" pitchFamily="18" charset="0"/>
              </a:rPr>
              <a:t>分</a:t>
            </a:r>
            <a:r>
              <a:rPr lang="en-US" altLang="zh-CN" sz="28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411481" y="2791282"/>
            <a:ext cx="8271803" cy="2792239"/>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        Today my mother gives me some 41. m________. She wants me 42. ________(buy) some vegetables at the market. I would like two 43. __________(sandwich)</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too. I think they're 44. d_______. My little sister wants some 45. ________(cookie)</a:t>
            </a:r>
            <a:r>
              <a:rPr lang="zh-CN" altLang="en-US" sz="2400" b="1" dirty="0" smtClean="0">
                <a:latin typeface="Times New Roman" panose="02020603050405020304" pitchFamily="18" charset="0"/>
                <a:cs typeface="Times New Roman" panose="02020603050405020304" pitchFamily="18" charset="0"/>
              </a:rPr>
              <a:t>．</a:t>
            </a:r>
          </a:p>
        </p:txBody>
      </p:sp>
      <p:sp>
        <p:nvSpPr>
          <p:cNvPr id="6" name="Rectangle 21"/>
          <p:cNvSpPr>
            <a:spLocks noChangeArrowheads="1"/>
          </p:cNvSpPr>
          <p:nvPr/>
        </p:nvSpPr>
        <p:spPr bwMode="auto">
          <a:xfrm>
            <a:off x="6861855" y="2811968"/>
            <a:ext cx="800219" cy="461665"/>
          </a:xfrm>
          <a:prstGeom prst="rect">
            <a:avLst/>
          </a:prstGeom>
          <a:noFill/>
          <a:ln w="9525">
            <a:noFill/>
            <a:miter lim="800000"/>
          </a:ln>
          <a:effectLst/>
        </p:spPr>
        <p:txBody>
          <a:bodyPr wrap="none">
            <a:spAutoFit/>
          </a:bodyPr>
          <a:lstStyle/>
          <a:p>
            <a:r>
              <a:rPr lang="en-US" altLang="zh-CN" sz="2400" b="1" dirty="0" err="1" smtClean="0">
                <a:solidFill>
                  <a:srgbClr val="FF3300"/>
                </a:solidFill>
                <a:latin typeface="Times New Roman" panose="02020603050405020304" pitchFamily="18" charset="0"/>
                <a:cs typeface="Times New Roman" panose="02020603050405020304" pitchFamily="18" charset="0"/>
              </a:rPr>
              <a:t>oney</a:t>
            </a:r>
            <a:endParaRPr lang="en-US" altLang="zh-CN" sz="2400" b="1" dirty="0" smtClean="0">
              <a:solidFill>
                <a:srgbClr val="FF3300"/>
              </a:solidFill>
              <a:latin typeface="Times New Roman" panose="02020603050405020304" pitchFamily="18" charset="0"/>
              <a:cs typeface="Times New Roman" panose="02020603050405020304" pitchFamily="18" charset="0"/>
            </a:endParaRPr>
          </a:p>
        </p:txBody>
      </p:sp>
      <p:sp>
        <p:nvSpPr>
          <p:cNvPr id="9" name="Rectangle 21"/>
          <p:cNvSpPr>
            <a:spLocks noChangeArrowheads="1"/>
          </p:cNvSpPr>
          <p:nvPr/>
        </p:nvSpPr>
        <p:spPr bwMode="auto">
          <a:xfrm>
            <a:off x="2432100" y="3423142"/>
            <a:ext cx="1015021"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to buy</a:t>
            </a:r>
          </a:p>
        </p:txBody>
      </p:sp>
      <p:sp>
        <p:nvSpPr>
          <p:cNvPr id="11" name="Rectangle 21"/>
          <p:cNvSpPr>
            <a:spLocks noChangeArrowheads="1"/>
          </p:cNvSpPr>
          <p:nvPr/>
        </p:nvSpPr>
        <p:spPr bwMode="auto">
          <a:xfrm>
            <a:off x="3393196" y="3909887"/>
            <a:ext cx="1673856"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sandwiches</a:t>
            </a:r>
          </a:p>
        </p:txBody>
      </p:sp>
      <p:sp>
        <p:nvSpPr>
          <p:cNvPr id="12" name="Rectangle 21"/>
          <p:cNvSpPr>
            <a:spLocks noChangeArrowheads="1"/>
          </p:cNvSpPr>
          <p:nvPr/>
        </p:nvSpPr>
        <p:spPr bwMode="auto">
          <a:xfrm>
            <a:off x="2474718" y="4525670"/>
            <a:ext cx="1157689" cy="461665"/>
          </a:xfrm>
          <a:prstGeom prst="rect">
            <a:avLst/>
          </a:prstGeom>
          <a:noFill/>
          <a:ln w="9525">
            <a:noFill/>
            <a:miter lim="800000"/>
          </a:ln>
          <a:effectLst/>
        </p:spPr>
        <p:txBody>
          <a:bodyPr wrap="none">
            <a:spAutoFit/>
          </a:bodyPr>
          <a:lstStyle/>
          <a:p>
            <a:r>
              <a:rPr lang="en-US" altLang="zh-CN" sz="2400" b="1" dirty="0" err="1" smtClean="0">
                <a:solidFill>
                  <a:srgbClr val="FF3300"/>
                </a:solidFill>
                <a:latin typeface="Times New Roman" panose="02020603050405020304" pitchFamily="18" charset="0"/>
                <a:cs typeface="Times New Roman" panose="02020603050405020304" pitchFamily="18" charset="0"/>
              </a:rPr>
              <a:t>elicious</a:t>
            </a:r>
            <a:endParaRPr lang="en-US" altLang="zh-CN" sz="2400" b="1" dirty="0" smtClean="0">
              <a:solidFill>
                <a:srgbClr val="FF3300"/>
              </a:solidFill>
              <a:latin typeface="Times New Roman" panose="02020603050405020304" pitchFamily="18" charset="0"/>
              <a:cs typeface="Times New Roman" panose="02020603050405020304" pitchFamily="18" charset="0"/>
            </a:endParaRPr>
          </a:p>
        </p:txBody>
      </p:sp>
      <p:sp>
        <p:nvSpPr>
          <p:cNvPr id="13" name="Rectangle 21"/>
          <p:cNvSpPr>
            <a:spLocks noChangeArrowheads="1"/>
          </p:cNvSpPr>
          <p:nvPr/>
        </p:nvSpPr>
        <p:spPr bwMode="auto">
          <a:xfrm>
            <a:off x="440056" y="5016610"/>
            <a:ext cx="1141659"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cookies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p:bldP spid="9" grpId="0"/>
      <p:bldP spid="11" grpId="0"/>
      <p:bldP spid="12" grpId="0"/>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381355"/>
            <a:ext cx="63341" cy="414020"/>
          </a:xfrm>
          <a:prstGeom prst="rect">
            <a:avLst/>
          </a:prstGeom>
          <a:noFill/>
          <a:ln w="9525">
            <a:noFill/>
          </a:ln>
        </p:spPr>
      </p:pic>
      <p:sp>
        <p:nvSpPr>
          <p:cNvPr id="8" name="Rectangle 9"/>
          <p:cNvSpPr/>
          <p:nvPr/>
        </p:nvSpPr>
        <p:spPr>
          <a:xfrm>
            <a:off x="373157" y="1310132"/>
            <a:ext cx="8880032" cy="65684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000" b="1" dirty="0" smtClean="0">
                <a:solidFill>
                  <a:srgbClr val="00A6AD"/>
                </a:solidFill>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Ⅵ. </a:t>
            </a:r>
            <a:r>
              <a:rPr lang="zh-CN" altLang="en-US" sz="2800" b="1" dirty="0" smtClean="0">
                <a:latin typeface="Times New Roman" panose="02020603050405020304" pitchFamily="18" charset="0"/>
                <a:cs typeface="Times New Roman" panose="02020603050405020304" pitchFamily="18" charset="0"/>
              </a:rPr>
              <a:t>连词成句</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共</a:t>
            </a:r>
            <a:r>
              <a:rPr lang="en-US" altLang="zh-CN" sz="2800" b="1" dirty="0" smtClean="0">
                <a:latin typeface="Times New Roman" panose="02020603050405020304" pitchFamily="18" charset="0"/>
                <a:cs typeface="Times New Roman" panose="02020603050405020304" pitchFamily="18" charset="0"/>
              </a:rPr>
              <a:t>5</a:t>
            </a:r>
            <a:r>
              <a:rPr lang="zh-CN" altLang="en-US" sz="2800" b="1" dirty="0" smtClean="0">
                <a:latin typeface="Times New Roman" panose="02020603050405020304" pitchFamily="18" charset="0"/>
                <a:cs typeface="Times New Roman" panose="02020603050405020304" pitchFamily="18" charset="0"/>
              </a:rPr>
              <a:t>小题；每小题</a:t>
            </a: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分，满分</a:t>
            </a:r>
            <a:r>
              <a:rPr lang="en-US" altLang="zh-CN" sz="2800" b="1" dirty="0" smtClean="0">
                <a:latin typeface="Times New Roman" panose="02020603050405020304" pitchFamily="18" charset="0"/>
                <a:cs typeface="Times New Roman" panose="02020603050405020304" pitchFamily="18" charset="0"/>
              </a:rPr>
              <a:t>10</a:t>
            </a:r>
            <a:r>
              <a:rPr lang="zh-CN" altLang="en-US" sz="2800" b="1" dirty="0" smtClean="0">
                <a:latin typeface="Times New Roman" panose="02020603050405020304" pitchFamily="18" charset="0"/>
                <a:cs typeface="Times New Roman" panose="02020603050405020304" pitchFamily="18" charset="0"/>
              </a:rPr>
              <a:t>分</a:t>
            </a:r>
            <a:r>
              <a:rPr lang="en-US" altLang="zh-CN" sz="28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422031" y="2229776"/>
            <a:ext cx="8271803" cy="3416320"/>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46</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glass, coke, a, of, I, want</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__________________________________________________.</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47</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eat,  you, what, to, like, would</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__________________________________________________?</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48</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have, I, bread, some, may</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__________________________________________________?</a:t>
            </a:r>
          </a:p>
        </p:txBody>
      </p:sp>
      <p:sp>
        <p:nvSpPr>
          <p:cNvPr id="6" name="Rectangle 21"/>
          <p:cNvSpPr>
            <a:spLocks noChangeArrowheads="1"/>
          </p:cNvSpPr>
          <p:nvPr/>
        </p:nvSpPr>
        <p:spPr bwMode="auto">
          <a:xfrm>
            <a:off x="1042363" y="2810942"/>
            <a:ext cx="2981907"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I want a glass of coke</a:t>
            </a:r>
          </a:p>
        </p:txBody>
      </p:sp>
      <p:sp>
        <p:nvSpPr>
          <p:cNvPr id="9" name="Rectangle 21"/>
          <p:cNvSpPr>
            <a:spLocks noChangeArrowheads="1"/>
          </p:cNvSpPr>
          <p:nvPr/>
        </p:nvSpPr>
        <p:spPr bwMode="auto">
          <a:xfrm>
            <a:off x="1023601" y="3937936"/>
            <a:ext cx="3716082"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What would you like to eat</a:t>
            </a:r>
          </a:p>
        </p:txBody>
      </p:sp>
      <p:sp>
        <p:nvSpPr>
          <p:cNvPr id="13" name="Rectangle 21"/>
          <p:cNvSpPr>
            <a:spLocks noChangeArrowheads="1"/>
          </p:cNvSpPr>
          <p:nvPr/>
        </p:nvSpPr>
        <p:spPr bwMode="auto">
          <a:xfrm>
            <a:off x="1023601" y="5011872"/>
            <a:ext cx="325685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May I have some bread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p:bldP spid="9"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22031" y="2001175"/>
            <a:ext cx="8271803" cy="2308324"/>
          </a:xfrm>
          <a:prstGeom prst="rect">
            <a:avLst/>
          </a:prstGeom>
          <a:noFill/>
        </p:spPr>
        <p:txBody>
          <a:bodyPr wrap="square" rtlCol="0">
            <a:spAutoFit/>
          </a:bodyPr>
          <a:lstStyle/>
          <a:p>
            <a:pPr algn="just">
              <a:lnSpc>
                <a:spcPct val="150000"/>
              </a:lnSpc>
            </a:pPr>
            <a:r>
              <a:rPr lang="en-US" altLang="zh-CN" sz="2400" b="1" dirty="0" smtClean="0">
                <a:latin typeface="Times New Roman" panose="02020603050405020304" pitchFamily="18" charset="0"/>
                <a:cs typeface="Times New Roman" panose="02020603050405020304" pitchFamily="18" charset="0"/>
              </a:rPr>
              <a:t>49. you, do, have, pears, how many</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____________________________________________________?</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50</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pass, they, me, two, carrots, big</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____________________________________________________.</a:t>
            </a:r>
          </a:p>
        </p:txBody>
      </p:sp>
      <p:sp>
        <p:nvSpPr>
          <p:cNvPr id="6" name="Rectangle 21"/>
          <p:cNvSpPr>
            <a:spLocks noChangeArrowheads="1"/>
          </p:cNvSpPr>
          <p:nvPr/>
        </p:nvSpPr>
        <p:spPr bwMode="auto">
          <a:xfrm>
            <a:off x="832813" y="2590701"/>
            <a:ext cx="4059125"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How many pears do you have</a:t>
            </a:r>
          </a:p>
        </p:txBody>
      </p:sp>
      <p:sp>
        <p:nvSpPr>
          <p:cNvPr id="9" name="Rectangle 21"/>
          <p:cNvSpPr>
            <a:spLocks noChangeArrowheads="1"/>
          </p:cNvSpPr>
          <p:nvPr/>
        </p:nvSpPr>
        <p:spPr bwMode="auto">
          <a:xfrm>
            <a:off x="959059" y="3666487"/>
            <a:ext cx="401828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They pass me two big carrots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pic>
        <p:nvPicPr>
          <p:cNvPr id="7" name="Picture 4"/>
          <p:cNvPicPr>
            <a:picLocks noChangeAspect="1"/>
          </p:cNvPicPr>
          <p:nvPr/>
        </p:nvPicPr>
        <p:blipFill>
          <a:blip r:embed="rId2" cstate="email"/>
          <a:stretch>
            <a:fillRect/>
          </a:stretch>
        </p:blipFill>
        <p:spPr>
          <a:xfrm>
            <a:off x="334336" y="1190283"/>
            <a:ext cx="63341" cy="414020"/>
          </a:xfrm>
          <a:prstGeom prst="rect">
            <a:avLst/>
          </a:prstGeom>
          <a:noFill/>
          <a:ln w="9525">
            <a:noFill/>
          </a:ln>
        </p:spPr>
      </p:pic>
      <p:sp>
        <p:nvSpPr>
          <p:cNvPr id="8" name="Rectangle 9"/>
          <p:cNvSpPr/>
          <p:nvPr/>
        </p:nvSpPr>
        <p:spPr>
          <a:xfrm>
            <a:off x="-15812" y="893141"/>
            <a:ext cx="752151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00A6AD"/>
                </a:solidFill>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Ⅶ. </a:t>
            </a:r>
            <a:r>
              <a:rPr lang="zh-CN" altLang="en-US" sz="3000" b="1" dirty="0" smtClean="0">
                <a:latin typeface="Times New Roman" panose="02020603050405020304" pitchFamily="18" charset="0"/>
                <a:cs typeface="Times New Roman" panose="02020603050405020304" pitchFamily="18" charset="0"/>
              </a:rPr>
              <a:t>书面表达</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满分</a:t>
            </a:r>
            <a:r>
              <a:rPr lang="en-US" altLang="zh-CN" sz="3000" b="1" dirty="0" smtClean="0">
                <a:latin typeface="Times New Roman" panose="02020603050405020304" pitchFamily="18" charset="0"/>
                <a:cs typeface="Times New Roman" panose="02020603050405020304" pitchFamily="18" charset="0"/>
              </a:rPr>
              <a:t>15</a:t>
            </a:r>
            <a:r>
              <a:rPr lang="zh-CN" altLang="en-US" sz="3000" b="1" dirty="0" smtClean="0">
                <a:latin typeface="Times New Roman" panose="02020603050405020304" pitchFamily="18" charset="0"/>
                <a:cs typeface="Times New Roman" panose="02020603050405020304" pitchFamily="18" charset="0"/>
              </a:rPr>
              <a:t>分</a:t>
            </a:r>
            <a:r>
              <a:rPr lang="en-US" altLang="zh-CN" sz="3000" b="1"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422031" y="1728215"/>
            <a:ext cx="8271803" cy="1130246"/>
          </a:xfrm>
          <a:prstGeom prst="rect">
            <a:avLst/>
          </a:prstGeom>
          <a:noFill/>
        </p:spPr>
        <p:txBody>
          <a:bodyPr wrap="square" rtlCol="0">
            <a:spAutoFit/>
          </a:bodyPr>
          <a:lstStyle/>
          <a:p>
            <a:pPr algn="just">
              <a:lnSpc>
                <a:spcPct val="150000"/>
              </a:lnSpc>
            </a:pPr>
            <a:r>
              <a:rPr lang="zh-CN" altLang="en-US" sz="2400" b="1" dirty="0" smtClean="0">
                <a:latin typeface="Times New Roman" panose="02020603050405020304" pitchFamily="18" charset="0"/>
                <a:cs typeface="Times New Roman" panose="02020603050405020304" pitchFamily="18" charset="0"/>
              </a:rPr>
              <a:t>        根据表格内容写一篇英语短文，谈谈你和父母早餐、午餐和晚餐各自喜欢吃什么。</a:t>
            </a:r>
            <a:r>
              <a:rPr lang="en-US" altLang="zh-CN" sz="2400" b="1" dirty="0" smtClean="0">
                <a:latin typeface="Times New Roman" panose="02020603050405020304" pitchFamily="18" charset="0"/>
                <a:cs typeface="Times New Roman" panose="02020603050405020304" pitchFamily="18" charset="0"/>
              </a:rPr>
              <a:t>60</a:t>
            </a:r>
            <a:r>
              <a:rPr lang="zh-CN" altLang="en-US" sz="2400" b="1" dirty="0" smtClean="0">
                <a:latin typeface="Times New Roman" panose="02020603050405020304" pitchFamily="18" charset="0"/>
                <a:cs typeface="Times New Roman" panose="02020603050405020304" pitchFamily="18" charset="0"/>
              </a:rPr>
              <a:t>词左右。</a:t>
            </a:r>
          </a:p>
        </p:txBody>
      </p:sp>
      <p:graphicFrame>
        <p:nvGraphicFramePr>
          <p:cNvPr id="6" name="表格 5"/>
          <p:cNvGraphicFramePr>
            <a:graphicFrameLocks noGrp="1"/>
          </p:cNvGraphicFramePr>
          <p:nvPr/>
        </p:nvGraphicFramePr>
        <p:xfrm>
          <a:off x="337782" y="3354619"/>
          <a:ext cx="8372904" cy="2554864"/>
        </p:xfrm>
        <a:graphic>
          <a:graphicData uri="http://schemas.openxmlformats.org/drawingml/2006/table">
            <a:tbl>
              <a:tblPr/>
              <a:tblGrid>
                <a:gridCol w="1789442">
                  <a:extLst>
                    <a:ext uri="{9D8B030D-6E8A-4147-A177-3AD203B41FA5}">
                      <a16:colId xmlns:a16="http://schemas.microsoft.com/office/drawing/2014/main" val="20000"/>
                    </a:ext>
                  </a:extLst>
                </a:gridCol>
                <a:gridCol w="2496805">
                  <a:extLst>
                    <a:ext uri="{9D8B030D-6E8A-4147-A177-3AD203B41FA5}">
                      <a16:colId xmlns:a16="http://schemas.microsoft.com/office/drawing/2014/main" val="20001"/>
                    </a:ext>
                  </a:extLst>
                </a:gridCol>
                <a:gridCol w="2216011">
                  <a:extLst>
                    <a:ext uri="{9D8B030D-6E8A-4147-A177-3AD203B41FA5}">
                      <a16:colId xmlns:a16="http://schemas.microsoft.com/office/drawing/2014/main" val="20002"/>
                    </a:ext>
                  </a:extLst>
                </a:gridCol>
                <a:gridCol w="1870646">
                  <a:extLst>
                    <a:ext uri="{9D8B030D-6E8A-4147-A177-3AD203B41FA5}">
                      <a16:colId xmlns:a16="http://schemas.microsoft.com/office/drawing/2014/main" val="20003"/>
                    </a:ext>
                  </a:extLst>
                </a:gridCol>
              </a:tblGrid>
              <a:tr h="638716">
                <a:tc>
                  <a:txBody>
                    <a:bodyPr/>
                    <a:lstStyle/>
                    <a:p>
                      <a:pPr algn="ctr">
                        <a:lnSpc>
                          <a:spcPct val="150000"/>
                        </a:lnSpc>
                        <a:spcAft>
                          <a:spcPts val="0"/>
                        </a:spcAft>
                      </a:pPr>
                      <a:r>
                        <a:rPr lang="en-US" sz="1800" b="1" kern="100" dirty="0">
                          <a:latin typeface="Times New Roman" panose="02020603050405020304"/>
                          <a:cs typeface="Courier New" panose="02070309020205020404"/>
                        </a:rPr>
                        <a:t>Family members</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kern="100">
                          <a:latin typeface="Times New Roman" panose="02020603050405020304"/>
                          <a:cs typeface="Courier New" panose="02070309020205020404"/>
                        </a:rPr>
                        <a:t>Breakfast </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kern="100">
                          <a:latin typeface="Times New Roman" panose="02020603050405020304"/>
                          <a:cs typeface="Courier New" panose="02070309020205020404"/>
                        </a:rPr>
                        <a:t>Lunch </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kern="100">
                          <a:latin typeface="Times New Roman" panose="02020603050405020304"/>
                          <a:cs typeface="Courier New" panose="02070309020205020404"/>
                        </a:rPr>
                        <a:t>Dinner </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38716">
                <a:tc>
                  <a:txBody>
                    <a:bodyPr/>
                    <a:lstStyle/>
                    <a:p>
                      <a:pPr algn="ctr">
                        <a:lnSpc>
                          <a:spcPct val="150000"/>
                        </a:lnSpc>
                        <a:spcAft>
                          <a:spcPts val="0"/>
                        </a:spcAft>
                      </a:pPr>
                      <a:r>
                        <a:rPr lang="en-US" sz="1800" b="1" kern="100" dirty="0">
                          <a:latin typeface="Times New Roman" panose="02020603050405020304"/>
                          <a:cs typeface="Courier New" panose="02070309020205020404"/>
                        </a:rPr>
                        <a:t>I </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bread and eggs</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rice and meat</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a:latin typeface="Times New Roman" panose="02020603050405020304"/>
                          <a:cs typeface="Courier New" panose="02070309020205020404"/>
                        </a:rPr>
                        <a:t>noodles</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38716">
                <a:tc>
                  <a:txBody>
                    <a:bodyPr/>
                    <a:lstStyle/>
                    <a:p>
                      <a:pPr algn="ctr">
                        <a:lnSpc>
                          <a:spcPct val="150000"/>
                        </a:lnSpc>
                        <a:spcAft>
                          <a:spcPts val="0"/>
                        </a:spcAft>
                      </a:pPr>
                      <a:r>
                        <a:rPr lang="en-US" sz="1800" b="1" kern="100">
                          <a:latin typeface="Times New Roman" panose="02020603050405020304"/>
                          <a:cs typeface="Courier New" panose="02070309020205020404"/>
                        </a:rPr>
                        <a:t>Father </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eggs and tomato noodles</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rice and vegetables</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a:latin typeface="Times New Roman" panose="02020603050405020304"/>
                          <a:cs typeface="Courier New" panose="02070309020205020404"/>
                        </a:rPr>
                        <a:t>dumplings</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38716">
                <a:tc>
                  <a:txBody>
                    <a:bodyPr/>
                    <a:lstStyle/>
                    <a:p>
                      <a:pPr algn="ctr">
                        <a:lnSpc>
                          <a:spcPct val="150000"/>
                        </a:lnSpc>
                        <a:spcAft>
                          <a:spcPts val="0"/>
                        </a:spcAft>
                      </a:pPr>
                      <a:r>
                        <a:rPr lang="en-US" sz="1800" b="1" kern="100">
                          <a:latin typeface="Times New Roman" panose="02020603050405020304"/>
                          <a:cs typeface="Courier New" panose="02070309020205020404"/>
                        </a:rPr>
                        <a:t>Mother </a:t>
                      </a:r>
                      <a:endParaRPr lang="zh-CN" sz="1800" b="1" kern="10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milk and bread</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rice and vegetables</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800" b="1" kern="100" dirty="0">
                          <a:latin typeface="Times New Roman" panose="02020603050405020304"/>
                          <a:cs typeface="Courier New" panose="02070309020205020404"/>
                        </a:rPr>
                        <a:t>bread and apples</a:t>
                      </a:r>
                      <a:endParaRPr lang="zh-CN" sz="1800" b="1" kern="100" dirty="0">
                        <a:latin typeface="宋体" panose="02010600030101010101" pitchFamily="2" charset="-122"/>
                        <a:cs typeface="Courier New" panose="020703090202050204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93688"/>
            <a:ext cx="8229600" cy="1143000"/>
          </a:xfrm>
        </p:spPr>
        <p:txBody>
          <a:bodyPr/>
          <a:lstStyle/>
          <a:p>
            <a:endParaRPr lang="zh-CN" altLang="en-US" dirty="0"/>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22031" y="1888154"/>
            <a:ext cx="8271803" cy="2862322"/>
          </a:xfrm>
          <a:prstGeom prst="rect">
            <a:avLst/>
          </a:prstGeom>
          <a:noFill/>
        </p:spPr>
        <p:txBody>
          <a:bodyPr wrap="square" rtlCol="0">
            <a:spAutoFit/>
          </a:bodyPr>
          <a:lstStyle/>
          <a:p>
            <a:pPr>
              <a:lnSpc>
                <a:spcPct val="150000"/>
              </a:lnSpc>
            </a:pPr>
            <a:r>
              <a:rPr lang="en-US" altLang="zh-CN" sz="2000" b="1" i="1" dirty="0" smtClean="0">
                <a:solidFill>
                  <a:srgbClr val="FF3300"/>
                </a:solidFill>
                <a:latin typeface="Times New Roman" panose="02020603050405020304" pitchFamily="18" charset="0"/>
                <a:cs typeface="Times New Roman" panose="02020603050405020304" pitchFamily="18" charset="0"/>
              </a:rPr>
              <a:t>One possible version</a:t>
            </a:r>
            <a:r>
              <a:rPr lang="zh-CN" altLang="en-US" sz="2000" b="1" i="1" dirty="0" smtClean="0">
                <a:solidFill>
                  <a:srgbClr val="FF3300"/>
                </a:solidFill>
                <a:latin typeface="Times New Roman" panose="02020603050405020304" pitchFamily="18" charset="0"/>
                <a:cs typeface="Times New Roman" panose="02020603050405020304" pitchFamily="18" charset="0"/>
              </a:rPr>
              <a:t>：</a:t>
            </a:r>
          </a:p>
          <a:p>
            <a:pPr algn="just">
              <a:lnSpc>
                <a:spcPct val="150000"/>
              </a:lnSpc>
            </a:pPr>
            <a:r>
              <a:rPr lang="zh-CN" altLang="en-US" sz="2000" b="1" dirty="0" smtClean="0">
                <a:solidFill>
                  <a:srgbClr val="FF3300"/>
                </a:solidFill>
                <a:latin typeface="Times New Roman" panose="02020603050405020304" pitchFamily="18" charset="0"/>
                <a:cs typeface="Times New Roman" panose="02020603050405020304" pitchFamily="18" charset="0"/>
              </a:rPr>
              <a:t>          </a:t>
            </a:r>
            <a:r>
              <a:rPr lang="en-US" altLang="zh-CN" sz="2000" b="1" dirty="0" smtClean="0">
                <a:solidFill>
                  <a:srgbClr val="FF3300"/>
                </a:solidFill>
                <a:latin typeface="Times New Roman" panose="02020603050405020304" pitchFamily="18" charset="0"/>
                <a:cs typeface="Times New Roman" panose="02020603050405020304" pitchFamily="18" charset="0"/>
              </a:rPr>
              <a:t>I like bread and eggs for breakfast. I like rice and meat for lunch. I like noodles for dinner. My father likes eggs and tomato noodles for breakfast, rice and vegetables for lunch and dumplings for dinner. My mother loves milk and bread for breakfast, rice and vegetables for lunch and bread and apples for dinner. We all eat healthy food!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654067"/>
            <a:ext cx="8271803" cy="2031325"/>
          </a:xfrm>
          <a:prstGeom prst="rect">
            <a:avLst/>
          </a:prstGeom>
          <a:noFill/>
        </p:spPr>
        <p:txBody>
          <a:bodyPr wrap="square" rtlCol="0">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3. Jim, Kate and I ________ some donuts. </a:t>
            </a:r>
          </a:p>
          <a:p>
            <a:pPr>
              <a:lnSpc>
                <a:spcPct val="150000"/>
              </a:lnSpc>
            </a:pPr>
            <a:r>
              <a:rPr lang="en-US" altLang="zh-CN" sz="2800" b="1" dirty="0" smtClean="0">
                <a:latin typeface="Times New Roman" panose="02020603050405020304" pitchFamily="18" charset="0"/>
                <a:cs typeface="Times New Roman" panose="02020603050405020304" pitchFamily="18" charset="0"/>
              </a:rPr>
              <a:t>A</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are ready order   	B</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is ready to order</a:t>
            </a:r>
          </a:p>
          <a:p>
            <a:pPr>
              <a:lnSpc>
                <a:spcPct val="150000"/>
              </a:lnSpc>
            </a:pPr>
            <a:r>
              <a:rPr lang="en-US" altLang="zh-CN" sz="2800" b="1" dirty="0" smtClean="0">
                <a:latin typeface="Times New Roman" panose="02020603050405020304" pitchFamily="18" charset="0"/>
                <a:cs typeface="Times New Roman" panose="02020603050405020304" pitchFamily="18" charset="0"/>
              </a:rPr>
              <a:t>C</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ready to order  	D</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are ready to order</a:t>
            </a:r>
          </a:p>
        </p:txBody>
      </p:sp>
      <p:sp>
        <p:nvSpPr>
          <p:cNvPr id="11" name="Rectangle 21"/>
          <p:cNvSpPr>
            <a:spLocks noChangeArrowheads="1"/>
          </p:cNvSpPr>
          <p:nvPr/>
        </p:nvSpPr>
        <p:spPr bwMode="auto">
          <a:xfrm>
            <a:off x="3138751" y="1827502"/>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D</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304030" y="4141105"/>
            <a:ext cx="8253116" cy="1292662"/>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 be ready to do </a:t>
            </a:r>
            <a:r>
              <a:rPr lang="en-US" altLang="zh-CN" sz="2600" b="1" dirty="0" err="1" smtClean="0">
                <a:latin typeface="仿宋" panose="02010609060101010101" pitchFamily="49" charset="-122"/>
                <a:ea typeface="仿宋" panose="02010609060101010101" pitchFamily="49" charset="-122"/>
                <a:cs typeface="Times New Roman" panose="02020603050405020304" pitchFamily="18" charset="0"/>
              </a:rPr>
              <a:t>sth</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意为“准备去做某事”，该题的主语是三个人，</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be</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动词应用</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are</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，故选</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D</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654066"/>
            <a:ext cx="8271803"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—I'm thirsty, Mum. Can I have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—OK. Here you are.</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something to buy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something to drink</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eat something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drink something </a:t>
            </a:r>
          </a:p>
        </p:txBody>
      </p:sp>
      <p:sp>
        <p:nvSpPr>
          <p:cNvPr id="11" name="Rectangle 21"/>
          <p:cNvSpPr>
            <a:spLocks noChangeArrowheads="1"/>
          </p:cNvSpPr>
          <p:nvPr/>
        </p:nvSpPr>
        <p:spPr bwMode="auto">
          <a:xfrm>
            <a:off x="5216629" y="1841150"/>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32266" y="1531236"/>
            <a:ext cx="8271803" cy="355481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My friends eat dumplings ________ lunch. And they put vinegar(</a:t>
            </a:r>
            <a:r>
              <a:rPr lang="zh-CN" altLang="en-US" sz="3000" b="1" dirty="0" smtClean="0">
                <a:latin typeface="Times New Roman" panose="02020603050405020304" pitchFamily="18" charset="0"/>
                <a:cs typeface="Times New Roman" panose="02020603050405020304" pitchFamily="18" charset="0"/>
              </a:rPr>
              <a:t>醋</a:t>
            </a:r>
            <a:r>
              <a:rPr lang="en-US" altLang="zh-CN" sz="3000" b="1" dirty="0" smtClean="0">
                <a:latin typeface="Times New Roman" panose="02020603050405020304" pitchFamily="18" charset="0"/>
                <a:cs typeface="Times New Roman" panose="02020603050405020304" pitchFamily="18" charset="0"/>
              </a:rPr>
              <a:t>) ________ the dumplings.</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with; in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of; on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for; on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at; in</a:t>
            </a:r>
          </a:p>
        </p:txBody>
      </p:sp>
      <p:sp>
        <p:nvSpPr>
          <p:cNvPr id="11" name="Rectangle 21"/>
          <p:cNvSpPr>
            <a:spLocks noChangeArrowheads="1"/>
          </p:cNvSpPr>
          <p:nvPr/>
        </p:nvSpPr>
        <p:spPr bwMode="auto">
          <a:xfrm>
            <a:off x="4517507" y="1726707"/>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252850" y="4386766"/>
            <a:ext cx="8253116" cy="2492990"/>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考查介词辨析。</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for</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意为“作为”，表示目的，常与三餐搭配，</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for lunch</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意为“作为午餐”；表示往食物或饮料里放入调味品时用介词</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on</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，意为“加进去，附着于”。故选</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C</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039907"/>
            <a:ext cx="8271803" cy="563231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6</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They would like four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glass of juice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glasses of juice</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glass juice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glasses of juices</a:t>
            </a:r>
          </a:p>
          <a:p>
            <a:pPr>
              <a:lnSpc>
                <a:spcPct val="150000"/>
              </a:lnSpc>
            </a:pPr>
            <a:r>
              <a:rPr lang="en-US" altLang="zh-CN" sz="3000" b="1" dirty="0" smtClean="0">
                <a:latin typeface="Times New Roman" panose="02020603050405020304" pitchFamily="18" charset="0"/>
                <a:cs typeface="Times New Roman" panose="02020603050405020304" pitchFamily="18" charset="0"/>
              </a:rPr>
              <a:t>7</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—Sandy, please ________ these books ________the teachers' office.</a:t>
            </a:r>
          </a:p>
          <a:p>
            <a:pPr>
              <a:lnSpc>
                <a:spcPct val="150000"/>
              </a:lnSpc>
            </a:pPr>
            <a:r>
              <a:rPr lang="en-US" altLang="zh-CN" sz="3000" b="1" dirty="0" smtClean="0">
                <a:latin typeface="Times New Roman" panose="02020603050405020304" pitchFamily="18" charset="0"/>
                <a:cs typeface="Times New Roman" panose="02020603050405020304" pitchFamily="18" charset="0"/>
              </a:rPr>
              <a:t>—OK.</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take; down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put; around</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take; to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pass; for</a:t>
            </a:r>
          </a:p>
        </p:txBody>
      </p:sp>
      <p:sp>
        <p:nvSpPr>
          <p:cNvPr id="11" name="Rectangle 21"/>
          <p:cNvSpPr>
            <a:spLocks noChangeArrowheads="1"/>
          </p:cNvSpPr>
          <p:nvPr/>
        </p:nvSpPr>
        <p:spPr bwMode="auto">
          <a:xfrm>
            <a:off x="3819004" y="1249693"/>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6" name="Rectangle 21"/>
          <p:cNvSpPr>
            <a:spLocks noChangeArrowheads="1"/>
          </p:cNvSpPr>
          <p:nvPr/>
        </p:nvSpPr>
        <p:spPr bwMode="auto">
          <a:xfrm>
            <a:off x="3237269" y="3244541"/>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654067"/>
            <a:ext cx="8271803" cy="216982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8. It's time ________ to bed now.</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goes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go  </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go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going</a:t>
            </a:r>
          </a:p>
        </p:txBody>
      </p:sp>
      <p:sp>
        <p:nvSpPr>
          <p:cNvPr id="11" name="Rectangle 21"/>
          <p:cNvSpPr>
            <a:spLocks noChangeArrowheads="1"/>
          </p:cNvSpPr>
          <p:nvPr/>
        </p:nvSpPr>
        <p:spPr bwMode="auto">
          <a:xfrm>
            <a:off x="2247375" y="1832764"/>
            <a:ext cx="40748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C</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5" name="Text Box 9"/>
          <p:cNvSpPr txBox="1">
            <a:spLocks noChangeArrowheads="1"/>
          </p:cNvSpPr>
          <p:nvPr/>
        </p:nvSpPr>
        <p:spPr bwMode="auto">
          <a:xfrm>
            <a:off x="324502" y="3915835"/>
            <a:ext cx="8253116" cy="1892826"/>
          </a:xfrm>
          <a:prstGeom prst="rect">
            <a:avLst/>
          </a:prstGeom>
          <a:noFill/>
          <a:ln w="9525">
            <a:noFill/>
            <a:miter lim="800000"/>
          </a:ln>
          <a:effectLst/>
        </p:spPr>
        <p:txBody>
          <a:bodyPr wrap="square">
            <a:spAutoFit/>
          </a:bodyPr>
          <a:lstStyle/>
          <a:p>
            <a:pPr algn="just">
              <a:lnSpc>
                <a:spcPct val="150000"/>
              </a:lnSpc>
              <a:spcBef>
                <a:spcPct val="50000"/>
              </a:spcBef>
            </a:pP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 It's time for </a:t>
            </a:r>
            <a:r>
              <a:rPr lang="en-US" altLang="zh-CN" sz="2600" b="1" dirty="0" err="1" smtClean="0">
                <a:latin typeface="仿宋" panose="02010609060101010101" pitchFamily="49" charset="-122"/>
                <a:ea typeface="仿宋" panose="02010609060101010101" pitchFamily="49" charset="-122"/>
                <a:cs typeface="Times New Roman" panose="02020603050405020304" pitchFamily="18" charset="0"/>
              </a:rPr>
              <a:t>sth</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It's time to do </a:t>
            </a:r>
            <a:r>
              <a:rPr lang="en-US" altLang="zh-CN" sz="2600" b="1" dirty="0" err="1" smtClean="0">
                <a:latin typeface="仿宋" panose="02010609060101010101" pitchFamily="49" charset="-122"/>
                <a:ea typeface="仿宋" panose="02010609060101010101" pitchFamily="49" charset="-122"/>
                <a:cs typeface="Times New Roman" panose="02020603050405020304" pitchFamily="18" charset="0"/>
              </a:rPr>
              <a:t>sth</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，意为“到</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做</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的时间了”，</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for</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后面跟名词、代词或动名词，</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to</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后跟动词原形。故选</a:t>
            </a:r>
            <a:r>
              <a:rPr lang="en-US" altLang="zh-CN" sz="2600" b="1" dirty="0" smtClean="0">
                <a:latin typeface="仿宋" panose="02010609060101010101" pitchFamily="49" charset="-122"/>
                <a:ea typeface="仿宋" panose="02010609060101010101" pitchFamily="49" charset="-122"/>
                <a:cs typeface="Times New Roman" panose="02020603050405020304" pitchFamily="18" charset="0"/>
              </a:rPr>
              <a:t>C</a:t>
            </a:r>
            <a:r>
              <a:rPr lang="zh-CN" altLang="en-US" sz="2600" b="1" dirty="0" smtClean="0">
                <a:latin typeface="仿宋" panose="02010609060101010101" pitchFamily="49" charset="-122"/>
                <a:ea typeface="仿宋" panose="02010609060101010101" pitchFamily="49" charset="-122"/>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linds(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601023" y="110492"/>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Times New Roman" panose="02020603050405020304" pitchFamily="18" charset="0"/>
                <a:ea typeface="微软雅黑" panose="020B0503020204020204" charset="-122"/>
                <a:cs typeface="Times New Roman" panose="02020603050405020304" pitchFamily="18" charset="0"/>
              </a:rPr>
              <a:t>单元自我综合评价</a:t>
            </a:r>
          </a:p>
        </p:txBody>
      </p:sp>
      <p:sp>
        <p:nvSpPr>
          <p:cNvPr id="10" name="TextBox 9"/>
          <p:cNvSpPr txBox="1"/>
          <p:nvPr/>
        </p:nvSpPr>
        <p:spPr>
          <a:xfrm>
            <a:off x="411795" y="1796470"/>
            <a:ext cx="8271803"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9</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work out(</a:t>
            </a:r>
            <a:r>
              <a:rPr lang="zh-CN" altLang="en-US" sz="3000" b="1" dirty="0" smtClean="0">
                <a:latin typeface="Times New Roman" panose="02020603050405020304" pitchFamily="18" charset="0"/>
                <a:cs typeface="Times New Roman" panose="02020603050405020304" pitchFamily="18" charset="0"/>
              </a:rPr>
              <a:t>算出</a:t>
            </a:r>
            <a:r>
              <a:rPr lang="en-US" altLang="zh-CN" sz="3000" b="1" dirty="0" smtClean="0">
                <a:latin typeface="Times New Roman" panose="02020603050405020304" pitchFamily="18" charset="0"/>
                <a:cs typeface="Times New Roman" panose="02020603050405020304" pitchFamily="18" charset="0"/>
              </a:rPr>
              <a:t>) the difficult problem.</a:t>
            </a:r>
          </a:p>
          <a:p>
            <a:pPr>
              <a:lnSpc>
                <a:spcPct val="150000"/>
              </a:lnSpc>
            </a:pPr>
            <a:r>
              <a:rPr lang="en-US" altLang="zh-CN" sz="3000" b="1" dirty="0" smtClean="0">
                <a:latin typeface="Times New Roman" panose="02020603050405020304" pitchFamily="18" charset="0"/>
                <a:cs typeface="Times New Roman" panose="02020603050405020304" pitchFamily="18" charset="0"/>
              </a:rPr>
              <a:t>—________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don't know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Good job</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Let me look at it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Let me see</a:t>
            </a:r>
          </a:p>
        </p:txBody>
      </p:sp>
      <p:sp>
        <p:nvSpPr>
          <p:cNvPr id="11" name="Rectangle 21"/>
          <p:cNvSpPr>
            <a:spLocks noChangeArrowheads="1"/>
          </p:cNvSpPr>
          <p:nvPr/>
        </p:nvSpPr>
        <p:spPr bwMode="auto">
          <a:xfrm>
            <a:off x="1120078" y="2665943"/>
            <a:ext cx="389850"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2030</Words>
  <Application>Microsoft Office PowerPoint</Application>
  <PresentationFormat>全屏显示(4:3)</PresentationFormat>
  <Paragraphs>307</Paragraphs>
  <Slides>37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37</vt:i4>
      </vt:variant>
    </vt:vector>
  </HeadingPairs>
  <TitlesOfParts>
    <vt:vector size="46" baseType="lpstr">
      <vt:lpstr>仿宋</vt:lpstr>
      <vt:lpstr>黑体</vt:lpstr>
      <vt:lpstr>宋体</vt:lpstr>
      <vt:lpstr>微软雅黑</vt:lpstr>
      <vt:lpstr>Arial</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第一PPT模板网-WWW.1PPT.COM</cp:keywords>
  <dc:description>www.ppt818.com-提供资源下载</dc:description>
  <cp:lastModifiedBy>Windows 用户</cp:lastModifiedBy>
  <cp:revision>242</cp:revision>
  <dcterms:created xsi:type="dcterms:W3CDTF">2018-02-07T00:47:00Z</dcterms:created>
  <dcterms:modified xsi:type="dcterms:W3CDTF">2023-01-16T20:15:58Z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CD60EEC1E34A4505B64121FD2AD0E635</vt:lpwstr>
  </property>
  <property fmtid="{A09F084E-AD41-489F-8076-AA5BE3082BCA}" pid="100">
    <vt:ui4>5</vt:ui4>
  </property>
  <property fmtid="{64440492-4C8B-11D1-8B70-080036B11A03}" pid="11">
    <vt:lpwstr>www.2ppt.com-爱PPT提供资源下载</vt:lpwstr>
  </property>
</Properties>
</file>