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9" r:id="rId5"/>
    <p:sldId id="260" r:id="rId6"/>
    <p:sldId id="277" r:id="rId7"/>
    <p:sldId id="364" r:id="rId8"/>
    <p:sldId id="359" r:id="rId9"/>
    <p:sldId id="360" r:id="rId10"/>
    <p:sldId id="361" r:id="rId11"/>
    <p:sldId id="367" r:id="rId12"/>
    <p:sldId id="311" r:id="rId13"/>
    <p:sldId id="265" r:id="rId14"/>
    <p:sldId id="270" r:id="rId15"/>
    <p:sldId id="365" r:id="rId16"/>
    <p:sldId id="366" r:id="rId17"/>
    <p:sldId id="271" r:id="rId18"/>
    <p:sldId id="272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72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3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DA893-2857-4900-AFE5-AD49044089F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29156-4D92-443C-8FFF-DFB6FE13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806" y="3305176"/>
            <a:ext cx="7772221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806" y="2180035"/>
            <a:ext cx="7772221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60" y="1200151"/>
            <a:ext cx="405698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62" y="1200151"/>
            <a:ext cx="405817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65" y="1151335"/>
            <a:ext cx="404031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65" y="1631156"/>
            <a:ext cx="404031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40" y="1151335"/>
            <a:ext cx="404150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40" y="1631156"/>
            <a:ext cx="404150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04787"/>
            <a:ext cx="3007910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725" y="204791"/>
            <a:ext cx="5112019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60" y="1076328"/>
            <a:ext cx="300791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24" y="3600451"/>
            <a:ext cx="5487114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24" y="459581"/>
            <a:ext cx="5487114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24" y="4025506"/>
            <a:ext cx="5487114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270" y="205980"/>
            <a:ext cx="2056477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5" y="205980"/>
            <a:ext cx="6058689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xStyles>
    <p:titleStyle>
      <a:lvl1pPr algn="ctr" defTabSz="685165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895" indent="-213995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.emf"/><Relationship Id="rId7" Type="http://schemas.openxmlformats.org/officeDocument/2006/relationships/slide" Target="slide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1.jpeg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6.e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青岛版  数学  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五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5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6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7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8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矩形 25"/>
          <p:cNvSpPr/>
          <p:nvPr/>
        </p:nvSpPr>
        <p:spPr>
          <a:xfrm>
            <a:off x="3749349" y="2355736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7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835715" y="1089723"/>
            <a:ext cx="6720155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剪纸中的数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lang="zh-CN" altLang="en-US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数加减法（一）</a:t>
            </a:r>
            <a:endParaRPr lang="zh-CN" altLang="en-US" sz="40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093633" y="1080016"/>
            <a:ext cx="654821" cy="702878"/>
            <a:chOff x="1306635" y="1385539"/>
            <a:chExt cx="654821" cy="702878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0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3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074264" y="439750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941991" y="771552"/>
            <a:ext cx="7260027" cy="3600400"/>
            <a:chOff x="1547664" y="1731819"/>
            <a:chExt cx="6408712" cy="2376421"/>
          </a:xfrm>
        </p:grpSpPr>
        <p:sp>
          <p:nvSpPr>
            <p:cNvPr id="22" name="圆角矩形 21"/>
            <p:cNvSpPr/>
            <p:nvPr/>
          </p:nvSpPr>
          <p:spPr>
            <a:xfrm>
              <a:off x="1547664" y="1731819"/>
              <a:ext cx="6408712" cy="2376421"/>
            </a:xfrm>
            <a:prstGeom prst="roundRect">
              <a:avLst>
                <a:gd name="adj" fmla="val 10006"/>
              </a:avLst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>
              <a:outerShdw dist="38100" algn="l" rotWithShape="0">
                <a:prstClr val="black">
                  <a:alpha val="49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3" name="圆角矩形 21"/>
            <p:cNvSpPr/>
            <p:nvPr/>
          </p:nvSpPr>
          <p:spPr>
            <a:xfrm>
              <a:off x="1547664" y="2189255"/>
              <a:ext cx="6408712" cy="1577014"/>
            </a:xfrm>
            <a:custGeom>
              <a:avLst/>
              <a:gdLst/>
              <a:ahLst/>
              <a:cxnLst/>
              <a:rect l="l" t="t" r="r" b="b"/>
              <a:pathLst>
                <a:path w="3024336" h="587758">
                  <a:moveTo>
                    <a:pt x="88623" y="0"/>
                  </a:moveTo>
                  <a:lnTo>
                    <a:pt x="2935713" y="0"/>
                  </a:lnTo>
                  <a:cubicBezTo>
                    <a:pt x="2984658" y="0"/>
                    <a:pt x="3024336" y="39678"/>
                    <a:pt x="3024336" y="88623"/>
                  </a:cubicBezTo>
                  <a:lnTo>
                    <a:pt x="3024336" y="402900"/>
                  </a:lnTo>
                  <a:cubicBezTo>
                    <a:pt x="2669482" y="517144"/>
                    <a:pt x="2179692" y="587758"/>
                    <a:pt x="1638765" y="587758"/>
                  </a:cubicBezTo>
                  <a:cubicBezTo>
                    <a:pt x="953663" y="587758"/>
                    <a:pt x="350591" y="474486"/>
                    <a:pt x="0" y="302375"/>
                  </a:cubicBezTo>
                  <a:lnTo>
                    <a:pt x="0" y="88623"/>
                  </a:lnTo>
                  <a:cubicBezTo>
                    <a:pt x="0" y="39678"/>
                    <a:pt x="39678" y="0"/>
                    <a:pt x="88623" y="0"/>
                  </a:cubicBezTo>
                  <a:close/>
                </a:path>
              </a:pathLst>
            </a:custGeom>
            <a:solidFill>
              <a:srgbClr val="FFFFFF">
                <a:alpha val="1686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1770631" y="1960405"/>
              <a:ext cx="5962778" cy="1919248"/>
            </a:xfrm>
            <a:prstGeom prst="roundRect">
              <a:avLst>
                <a:gd name="adj" fmla="val 10006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25400" dir="13500000">
                <a:prstClr val="black">
                  <a:alpha val="61000"/>
                </a:prstClr>
              </a:inn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657989" y="1221199"/>
            <a:ext cx="726002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数化小数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的一般方法是用分子除以分母得出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除不尽时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根据需要按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“四舍五入”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法保留小数。还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有两种特殊情况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一是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分母是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分数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直接写成小数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二是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分母不是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endParaRPr lang="en-US" altLang="zh-CN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……的分数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可先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化成分母是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……的分数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再改写成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19"/>
          <p:cNvSpPr txBox="1">
            <a:spLocks noChangeArrowheads="1"/>
          </p:cNvSpPr>
          <p:nvPr/>
        </p:nvSpPr>
        <p:spPr bwMode="auto">
          <a:xfrm>
            <a:off x="2141936" y="853190"/>
            <a:ext cx="6048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把下面的分数化成小数。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69" name="Rectangle 31"/>
          <p:cNvSpPr>
            <a:spLocks noChangeArrowheads="1"/>
          </p:cNvSpPr>
          <p:nvPr/>
        </p:nvSpPr>
        <p:spPr bwMode="auto">
          <a:xfrm>
            <a:off x="791770" y="755006"/>
            <a:ext cx="1350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试一试</a:t>
            </a:r>
          </a:p>
        </p:txBody>
      </p:sp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3457013" y="1990280"/>
          <a:ext cx="321469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公式" r:id="rId3" imgW="152400" imgH="393700" progId="Equation.3">
                  <p:embed/>
                </p:oleObj>
              </mc:Choice>
              <mc:Fallback>
                <p:oleObj name="公式" r:id="rId3" imgW="1524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013" y="1990280"/>
                        <a:ext cx="321469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3829678" y="2110087"/>
            <a:ext cx="3786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1272" name="Object 14"/>
          <p:cNvGraphicFramePr>
            <a:graphicFrameLocks noChangeAspect="1"/>
          </p:cNvGraphicFramePr>
          <p:nvPr/>
        </p:nvGraphicFramePr>
        <p:xfrm>
          <a:off x="3461011" y="3509487"/>
          <a:ext cx="253603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公式" r:id="rId5" imgW="152400" imgH="393700" progId="Equation.3">
                  <p:embed/>
                </p:oleObj>
              </mc:Choice>
              <mc:Fallback>
                <p:oleObj name="公式" r:id="rId5" imgW="1524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1011" y="3509487"/>
                        <a:ext cx="253603" cy="6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784857" y="3606077"/>
            <a:ext cx="594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06" name="Rectangle 9"/>
          <p:cNvSpPr>
            <a:spLocks noChangeArrowheads="1"/>
          </p:cNvSpPr>
          <p:nvPr/>
        </p:nvSpPr>
        <p:spPr bwMode="auto">
          <a:xfrm>
            <a:off x="4099946" y="2133168"/>
            <a:ext cx="12965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1÷4</a:t>
            </a:r>
          </a:p>
        </p:txBody>
      </p:sp>
      <p:sp>
        <p:nvSpPr>
          <p:cNvPr id="8207" name="Rectangle 9"/>
          <p:cNvSpPr>
            <a:spLocks noChangeArrowheads="1"/>
          </p:cNvSpPr>
          <p:nvPr/>
        </p:nvSpPr>
        <p:spPr bwMode="auto">
          <a:xfrm>
            <a:off x="4855997" y="2110087"/>
            <a:ext cx="3786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08" name="Rectangle 9"/>
          <p:cNvSpPr>
            <a:spLocks noChangeArrowheads="1"/>
          </p:cNvSpPr>
          <p:nvPr/>
        </p:nvSpPr>
        <p:spPr bwMode="auto">
          <a:xfrm>
            <a:off x="5234615" y="2110087"/>
            <a:ext cx="1133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0.25</a:t>
            </a:r>
          </a:p>
        </p:txBody>
      </p:sp>
      <p:sp>
        <p:nvSpPr>
          <p:cNvPr id="8209" name="Rectangle 9"/>
          <p:cNvSpPr>
            <a:spLocks noChangeArrowheads="1"/>
          </p:cNvSpPr>
          <p:nvPr/>
        </p:nvSpPr>
        <p:spPr bwMode="auto">
          <a:xfrm>
            <a:off x="4108707" y="3629158"/>
            <a:ext cx="12965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2÷3</a:t>
            </a:r>
          </a:p>
        </p:txBody>
      </p:sp>
      <p:sp>
        <p:nvSpPr>
          <p:cNvPr id="8210" name="Rectangle 9"/>
          <p:cNvSpPr>
            <a:spLocks noChangeArrowheads="1"/>
          </p:cNvSpPr>
          <p:nvPr/>
        </p:nvSpPr>
        <p:spPr bwMode="auto">
          <a:xfrm>
            <a:off x="4821895" y="3686866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350" b="1">
                <a:solidFill>
                  <a:srgbClr val="FF0000"/>
                </a:solidFill>
                <a:ea typeface="楷体" panose="02010609060101010101" pitchFamily="49" charset="-122"/>
              </a:rPr>
              <a:t>≈</a:t>
            </a:r>
          </a:p>
        </p:txBody>
      </p:sp>
      <p:sp>
        <p:nvSpPr>
          <p:cNvPr id="8211" name="Rectangle 9"/>
          <p:cNvSpPr>
            <a:spLocks noChangeArrowheads="1"/>
          </p:cNvSpPr>
          <p:nvPr/>
        </p:nvSpPr>
        <p:spPr bwMode="auto">
          <a:xfrm>
            <a:off x="5189797" y="3606077"/>
            <a:ext cx="1133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0.667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656303" y="1664997"/>
            <a:ext cx="5706380" cy="1301074"/>
            <a:chOff x="1403957" y="2874214"/>
            <a:chExt cx="5609728" cy="1423516"/>
          </a:xfrm>
        </p:grpSpPr>
        <p:sp>
          <p:nvSpPr>
            <p:cNvPr id="17" name="圆角矩形 6"/>
            <p:cNvSpPr/>
            <p:nvPr/>
          </p:nvSpPr>
          <p:spPr>
            <a:xfrm>
              <a:off x="1403957" y="2874214"/>
              <a:ext cx="5609728" cy="1423516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00B0F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燕尾形 17"/>
            <p:cNvSpPr/>
            <p:nvPr/>
          </p:nvSpPr>
          <p:spPr>
            <a:xfrm>
              <a:off x="2388839" y="3293891"/>
              <a:ext cx="324340" cy="324340"/>
            </a:xfrm>
            <a:prstGeom prst="chevron">
              <a:avLst/>
            </a:prstGeom>
            <a:solidFill>
              <a:srgbClr val="F79646">
                <a:lumMod val="75000"/>
              </a:srgbClr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" name="燕尾形 18"/>
            <p:cNvSpPr/>
            <p:nvPr/>
          </p:nvSpPr>
          <p:spPr>
            <a:xfrm>
              <a:off x="2628169" y="3293891"/>
              <a:ext cx="324340" cy="324340"/>
            </a:xfrm>
            <a:prstGeom prst="chevron">
              <a:avLst/>
            </a:prstGeom>
            <a:solidFill>
              <a:srgbClr val="B7E02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694054" y="3156888"/>
            <a:ext cx="5706380" cy="1301074"/>
            <a:chOff x="1403957" y="2874214"/>
            <a:chExt cx="5609728" cy="1423516"/>
          </a:xfrm>
        </p:grpSpPr>
        <p:sp>
          <p:nvSpPr>
            <p:cNvPr id="22" name="圆角矩形 6"/>
            <p:cNvSpPr/>
            <p:nvPr/>
          </p:nvSpPr>
          <p:spPr>
            <a:xfrm>
              <a:off x="1403957" y="2874214"/>
              <a:ext cx="5609728" cy="1423516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00B0F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 dirty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3" name="燕尾形 17"/>
            <p:cNvSpPr/>
            <p:nvPr/>
          </p:nvSpPr>
          <p:spPr>
            <a:xfrm>
              <a:off x="2388839" y="3293891"/>
              <a:ext cx="324340" cy="324340"/>
            </a:xfrm>
            <a:prstGeom prst="chevron">
              <a:avLst/>
            </a:prstGeom>
            <a:solidFill>
              <a:srgbClr val="F79646">
                <a:lumMod val="75000"/>
              </a:srgbClr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燕尾形 18"/>
            <p:cNvSpPr/>
            <p:nvPr/>
          </p:nvSpPr>
          <p:spPr>
            <a:xfrm>
              <a:off x="2628169" y="3293891"/>
              <a:ext cx="324340" cy="324340"/>
            </a:xfrm>
            <a:prstGeom prst="chevron">
              <a:avLst/>
            </a:prstGeom>
            <a:solidFill>
              <a:srgbClr val="B7E02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7" grpId="0"/>
      <p:bldP spid="8208" grpId="0"/>
      <p:bldP spid="8209" grpId="0"/>
      <p:bldP spid="8210" grpId="0"/>
      <p:bldP spid="82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0" name="Text Box 71"/>
          <p:cNvSpPr txBox="1">
            <a:spLocks noChangeArrowheads="1"/>
          </p:cNvSpPr>
          <p:nvPr/>
        </p:nvSpPr>
        <p:spPr bwMode="auto">
          <a:xfrm>
            <a:off x="4950623" y="4195559"/>
            <a:ext cx="23752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小数（    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）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71"/>
          <p:cNvSpPr txBox="1">
            <a:spLocks noChangeArrowheads="1"/>
          </p:cNvSpPr>
          <p:nvPr/>
        </p:nvSpPr>
        <p:spPr bwMode="auto">
          <a:xfrm>
            <a:off x="2411020" y="4180170"/>
            <a:ext cx="23752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小数（    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）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990793" y="1054241"/>
            <a:ext cx="68221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分别用分数和小数表示图中的涂色部分。</a:t>
            </a:r>
          </a:p>
        </p:txBody>
      </p:sp>
      <p:pic>
        <p:nvPicPr>
          <p:cNvPr id="13" name="Picture 39" descr="QQ截图201309040853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33588" y="1734272"/>
            <a:ext cx="2052638" cy="1620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3194581" y="4172476"/>
            <a:ext cx="10263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0.3</a:t>
            </a:r>
          </a:p>
        </p:txBody>
      </p:sp>
      <p:sp>
        <p:nvSpPr>
          <p:cNvPr id="16" name="Text Box 71"/>
          <p:cNvSpPr txBox="1">
            <a:spLocks noChangeArrowheads="1"/>
          </p:cNvSpPr>
          <p:nvPr/>
        </p:nvSpPr>
        <p:spPr bwMode="auto">
          <a:xfrm>
            <a:off x="5608393" y="4172476"/>
            <a:ext cx="11870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0.70</a:t>
            </a:r>
          </a:p>
        </p:txBody>
      </p:sp>
      <p:sp>
        <p:nvSpPr>
          <p:cNvPr id="17" name="Text Box 71"/>
          <p:cNvSpPr txBox="1">
            <a:spLocks noChangeArrowheads="1"/>
          </p:cNvSpPr>
          <p:nvPr/>
        </p:nvSpPr>
        <p:spPr bwMode="auto">
          <a:xfrm>
            <a:off x="2412206" y="3599022"/>
            <a:ext cx="23752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分数（    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）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71"/>
          <p:cNvSpPr txBox="1">
            <a:spLocks noChangeArrowheads="1"/>
          </p:cNvSpPr>
          <p:nvPr/>
        </p:nvSpPr>
        <p:spPr bwMode="auto">
          <a:xfrm>
            <a:off x="4950623" y="3652600"/>
            <a:ext cx="23752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分数（    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）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" name="Picture 39" descr="QQ截图2013090408532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734273"/>
            <a:ext cx="1889522" cy="170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1"/>
          <p:cNvGrpSpPr/>
          <p:nvPr/>
        </p:nvGrpSpPr>
        <p:grpSpPr bwMode="auto">
          <a:xfrm>
            <a:off x="5760247" y="3507587"/>
            <a:ext cx="464731" cy="638888"/>
            <a:chOff x="4373" y="766"/>
            <a:chExt cx="262" cy="552"/>
          </a:xfrm>
        </p:grpSpPr>
        <p:sp>
          <p:nvSpPr>
            <p:cNvPr id="2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4377" y="845"/>
              <a:ext cx="25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000" b="1">
                <a:ea typeface="楷体" panose="02010609060101010101" pitchFamily="49" charset="-122"/>
              </a:endParaRPr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V="1">
              <a:off x="4373" y="1026"/>
              <a:ext cx="249" cy="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4395" y="1052"/>
              <a:ext cx="217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100</a:t>
              </a:r>
              <a:endParaRPr lang="en-US" altLang="zh-CN" sz="2000" b="1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4422" y="766"/>
              <a:ext cx="14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70</a:t>
              </a:r>
              <a:endParaRPr lang="en-US" altLang="zh-CN" sz="2000" b="1" dirty="0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</p:grpSp>
      <p:grpSp>
        <p:nvGrpSpPr>
          <p:cNvPr id="29" name="Group 27"/>
          <p:cNvGrpSpPr/>
          <p:nvPr/>
        </p:nvGrpSpPr>
        <p:grpSpPr bwMode="auto">
          <a:xfrm>
            <a:off x="3327199" y="3443051"/>
            <a:ext cx="311944" cy="663179"/>
            <a:chOff x="1837" y="2613"/>
            <a:chExt cx="262" cy="557"/>
          </a:xfrm>
        </p:grpSpPr>
        <p:sp>
          <p:nvSpPr>
            <p:cNvPr id="30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841" y="2704"/>
              <a:ext cx="25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000" b="1">
                <a:ea typeface="楷体" panose="02010609060101010101" pitchFamily="49" charset="-122"/>
              </a:endParaRPr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flipV="1">
              <a:off x="1837" y="2885"/>
              <a:ext cx="249" cy="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859" y="2911"/>
              <a:ext cx="215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10</a:t>
              </a:r>
              <a:endParaRPr lang="en-US" altLang="zh-CN" sz="2000" b="1" dirty="0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1920" y="2613"/>
              <a:ext cx="10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</a:rPr>
                <a:t>3</a:t>
              </a:r>
              <a:endParaRPr lang="en-US" altLang="zh-CN" sz="2000" b="1" dirty="0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QQ截图20130904152116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85888" y="1869283"/>
            <a:ext cx="6393656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1017986" y="786111"/>
            <a:ext cx="45255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在□里填上适当的分数或小数。</a:t>
            </a:r>
          </a:p>
        </p:txBody>
      </p:sp>
      <p:sp>
        <p:nvSpPr>
          <p:cNvPr id="7" name="Text Box 71"/>
          <p:cNvSpPr txBox="1">
            <a:spLocks noChangeArrowheads="1"/>
          </p:cNvSpPr>
          <p:nvPr/>
        </p:nvSpPr>
        <p:spPr bwMode="auto">
          <a:xfrm>
            <a:off x="4248150" y="2003823"/>
            <a:ext cx="7022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0.5</a:t>
            </a:r>
          </a:p>
        </p:txBody>
      </p:sp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5543550" y="2031207"/>
            <a:ext cx="7022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0.75</a:t>
            </a:r>
          </a:p>
        </p:txBody>
      </p:sp>
      <p:sp>
        <p:nvSpPr>
          <p:cNvPr id="9" name="Text Box 71"/>
          <p:cNvSpPr txBox="1">
            <a:spLocks noChangeArrowheads="1"/>
          </p:cNvSpPr>
          <p:nvPr/>
        </p:nvSpPr>
        <p:spPr bwMode="auto">
          <a:xfrm>
            <a:off x="6192444" y="2031207"/>
            <a:ext cx="1331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0.875</a:t>
            </a:r>
          </a:p>
        </p:txBody>
      </p:sp>
      <p:graphicFrame>
        <p:nvGraphicFramePr>
          <p:cNvPr id="10" name="Object 21"/>
          <p:cNvGraphicFramePr>
            <a:graphicFrameLocks noChangeAspect="1"/>
          </p:cNvGraphicFramePr>
          <p:nvPr/>
        </p:nvGraphicFramePr>
        <p:xfrm>
          <a:off x="1871663" y="3112294"/>
          <a:ext cx="34647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公式" r:id="rId4" imgW="292100" imgH="508000" progId="Equation.3">
                  <p:embed/>
                </p:oleObj>
              </mc:Choice>
              <mc:Fallback>
                <p:oleObj name="公式" r:id="rId4" imgW="292100" imgH="5080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112294"/>
                        <a:ext cx="34647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2"/>
          <p:cNvGraphicFramePr>
            <a:graphicFrameLocks noChangeAspect="1"/>
          </p:cNvGraphicFramePr>
          <p:nvPr/>
        </p:nvGraphicFramePr>
        <p:xfrm>
          <a:off x="3006328" y="3112294"/>
          <a:ext cx="25122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公式" r:id="rId6" imgW="190500" imgH="508000" progId="Equation.3">
                  <p:embed/>
                </p:oleObj>
              </mc:Choice>
              <mc:Fallback>
                <p:oleObj name="公式" r:id="rId6" imgW="190500" imgH="508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328" y="3112294"/>
                        <a:ext cx="25122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3"/>
          <p:cNvGraphicFramePr>
            <a:graphicFrameLocks noChangeAspect="1"/>
          </p:cNvGraphicFramePr>
          <p:nvPr/>
        </p:nvGraphicFramePr>
        <p:xfrm>
          <a:off x="3855244" y="3112294"/>
          <a:ext cx="25122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公式" r:id="rId8" imgW="190500" imgH="508000" progId="Equation.3">
                  <p:embed/>
                </p:oleObj>
              </mc:Choice>
              <mc:Fallback>
                <p:oleObj name="公式" r:id="rId8" imgW="190500" imgH="5080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244" y="3112294"/>
                        <a:ext cx="25122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162150" y="1565851"/>
            <a:ext cx="6995096" cy="2534214"/>
            <a:chOff x="1547664" y="1731819"/>
            <a:chExt cx="6408712" cy="2376421"/>
          </a:xfrm>
        </p:grpSpPr>
        <p:sp>
          <p:nvSpPr>
            <p:cNvPr id="14" name="圆角矩形 21"/>
            <p:cNvSpPr/>
            <p:nvPr/>
          </p:nvSpPr>
          <p:spPr>
            <a:xfrm>
              <a:off x="1547664" y="1731819"/>
              <a:ext cx="6408712" cy="2376421"/>
            </a:xfrm>
            <a:prstGeom prst="roundRect">
              <a:avLst>
                <a:gd name="adj" fmla="val 10006"/>
              </a:avLst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>
              <a:outerShdw dist="38100" algn="l" rotWithShape="0">
                <a:prstClr val="black">
                  <a:alpha val="49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15" name="圆角矩形 21"/>
            <p:cNvSpPr/>
            <p:nvPr/>
          </p:nvSpPr>
          <p:spPr>
            <a:xfrm>
              <a:off x="1547664" y="2189255"/>
              <a:ext cx="6408712" cy="1577014"/>
            </a:xfrm>
            <a:custGeom>
              <a:avLst/>
              <a:gdLst/>
              <a:ahLst/>
              <a:cxnLst/>
              <a:rect l="l" t="t" r="r" b="b"/>
              <a:pathLst>
                <a:path w="3024336" h="587758">
                  <a:moveTo>
                    <a:pt x="88623" y="0"/>
                  </a:moveTo>
                  <a:lnTo>
                    <a:pt x="2935713" y="0"/>
                  </a:lnTo>
                  <a:cubicBezTo>
                    <a:pt x="2984658" y="0"/>
                    <a:pt x="3024336" y="39678"/>
                    <a:pt x="3024336" y="88623"/>
                  </a:cubicBezTo>
                  <a:lnTo>
                    <a:pt x="3024336" y="402900"/>
                  </a:lnTo>
                  <a:cubicBezTo>
                    <a:pt x="2669482" y="517144"/>
                    <a:pt x="2179692" y="587758"/>
                    <a:pt x="1638765" y="587758"/>
                  </a:cubicBezTo>
                  <a:cubicBezTo>
                    <a:pt x="953663" y="587758"/>
                    <a:pt x="350591" y="474486"/>
                    <a:pt x="0" y="302375"/>
                  </a:cubicBezTo>
                  <a:lnTo>
                    <a:pt x="0" y="88623"/>
                  </a:lnTo>
                  <a:cubicBezTo>
                    <a:pt x="0" y="39678"/>
                    <a:pt x="39678" y="0"/>
                    <a:pt x="88623" y="0"/>
                  </a:cubicBezTo>
                  <a:close/>
                </a:path>
              </a:pathLst>
            </a:custGeom>
            <a:solidFill>
              <a:srgbClr val="FFFFFF">
                <a:alpha val="1686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16" name="圆角矩形 23"/>
            <p:cNvSpPr/>
            <p:nvPr/>
          </p:nvSpPr>
          <p:spPr>
            <a:xfrm>
              <a:off x="1770631" y="1960405"/>
              <a:ext cx="5962778" cy="1919248"/>
            </a:xfrm>
            <a:prstGeom prst="roundRect">
              <a:avLst>
                <a:gd name="adj" fmla="val 10006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25400" dir="13500000">
                <a:prstClr val="black">
                  <a:alpha val="61000"/>
                </a:prstClr>
              </a:inn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</p:grpSp>
      <p:pic>
        <p:nvPicPr>
          <p:cNvPr id="5" name="Picture 16" descr="QQ截图2013090415364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3294" y="2323132"/>
            <a:ext cx="61150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1187624" y="699544"/>
            <a:ext cx="5389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在○里填上</a:t>
            </a:r>
            <a:r>
              <a:rPr lang="zh-CN" altLang="en-US" sz="2400" b="1" dirty="0">
                <a:ea typeface="楷体" panose="02010609060101010101" pitchFamily="49" charset="-122"/>
              </a:rPr>
              <a:t>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r>
              <a:rPr lang="zh-CN" altLang="en-US" sz="2400" b="1" dirty="0">
                <a:ea typeface="楷体" panose="02010609060101010101" pitchFamily="49" charset="-122"/>
              </a:rPr>
              <a:t>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2400" b="1" dirty="0">
                <a:ea typeface="楷体" panose="02010609060101010101" pitchFamily="49" charset="-122"/>
              </a:rPr>
              <a:t>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r>
              <a:rPr lang="zh-CN" altLang="en-US" sz="2400" b="1" dirty="0">
                <a:ea typeface="楷体" panose="02010609060101010101" pitchFamily="49" charset="-122"/>
              </a:rPr>
              <a:t>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zh-CN" altLang="en-US" sz="2400" b="1" dirty="0">
                <a:ea typeface="楷体" panose="02010609060101010101" pitchFamily="49" charset="-122"/>
              </a:rPr>
              <a:t>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en-US" altLang="zh-CN" sz="2400" b="1" dirty="0">
                <a:ea typeface="楷体" panose="02010609060101010101" pitchFamily="49" charset="-122"/>
              </a:rPr>
              <a:t>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7" name="Text Box 71"/>
          <p:cNvSpPr txBox="1">
            <a:spLocks noChangeArrowheads="1"/>
          </p:cNvSpPr>
          <p:nvPr/>
        </p:nvSpPr>
        <p:spPr bwMode="auto">
          <a:xfrm>
            <a:off x="6749182" y="2463626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4373884" y="2463626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</a:p>
        </p:txBody>
      </p:sp>
      <p:sp>
        <p:nvSpPr>
          <p:cNvPr id="9" name="Text Box 71"/>
          <p:cNvSpPr txBox="1">
            <a:spLocks noChangeArrowheads="1"/>
          </p:cNvSpPr>
          <p:nvPr/>
        </p:nvSpPr>
        <p:spPr bwMode="auto">
          <a:xfrm>
            <a:off x="2159322" y="2444576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</a:p>
        </p:txBody>
      </p:sp>
      <p:sp>
        <p:nvSpPr>
          <p:cNvPr id="10" name="Text Box 71"/>
          <p:cNvSpPr txBox="1">
            <a:spLocks noChangeArrowheads="1"/>
          </p:cNvSpPr>
          <p:nvPr/>
        </p:nvSpPr>
        <p:spPr bwMode="auto">
          <a:xfrm>
            <a:off x="2159322" y="3166095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</a:p>
        </p:txBody>
      </p:sp>
      <p:sp>
        <p:nvSpPr>
          <p:cNvPr id="11" name="Text Box 71"/>
          <p:cNvSpPr txBox="1">
            <a:spLocks noChangeArrowheads="1"/>
          </p:cNvSpPr>
          <p:nvPr/>
        </p:nvSpPr>
        <p:spPr bwMode="auto">
          <a:xfrm>
            <a:off x="4456038" y="3166095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6695603" y="3166095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1"/>
          <p:cNvSpPr txBox="1">
            <a:spLocks noChangeArrowheads="1"/>
          </p:cNvSpPr>
          <p:nvPr/>
        </p:nvSpPr>
        <p:spPr bwMode="auto">
          <a:xfrm>
            <a:off x="1187553" y="781923"/>
            <a:ext cx="7370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把下面的数按从大到小的顺序排列起来。</a:t>
            </a: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2128838" y="1653779"/>
          <a:ext cx="334566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公式" r:id="rId3" imgW="203200" imgH="393700" progId="Equation.3">
                  <p:embed/>
                </p:oleObj>
              </mc:Choice>
              <mc:Fallback>
                <p:oleObj name="公式" r:id="rId3" imgW="2032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1653779"/>
                        <a:ext cx="334566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5893618" y="1653779"/>
          <a:ext cx="334566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公式" r:id="rId5" imgW="203200" imgH="393700" progId="Equation.3">
                  <p:embed/>
                </p:oleObj>
              </mc:Choice>
              <mc:Fallback>
                <p:oleObj name="公式" r:id="rId5" imgW="2032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618" y="1653779"/>
                        <a:ext cx="334566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3967775" y="1680568"/>
          <a:ext cx="421481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公式" r:id="rId7" imgW="279400" imgH="393700" progId="Equation.3">
                  <p:embed/>
                </p:oleObj>
              </mc:Choice>
              <mc:Fallback>
                <p:oleObj name="公式" r:id="rId7" imgW="2794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775" y="1680568"/>
                        <a:ext cx="421481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790457" y="1769880"/>
            <a:ext cx="11334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0.35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78689" y="1769880"/>
            <a:ext cx="11334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1.4</a:t>
            </a:r>
          </a:p>
        </p:txBody>
      </p:sp>
      <p:grpSp>
        <p:nvGrpSpPr>
          <p:cNvPr id="11" name="Group 29"/>
          <p:cNvGrpSpPr/>
          <p:nvPr/>
        </p:nvGrpSpPr>
        <p:grpSpPr bwMode="auto">
          <a:xfrm>
            <a:off x="2520237" y="3075806"/>
            <a:ext cx="3684985" cy="647700"/>
            <a:chOff x="839" y="2432"/>
            <a:chExt cx="3140" cy="635"/>
          </a:xfrm>
        </p:grpSpPr>
        <p:graphicFrame>
          <p:nvGraphicFramePr>
            <p:cNvPr id="12" name="Object 19"/>
            <p:cNvGraphicFramePr>
              <a:graphicFrameLocks noChangeAspect="1"/>
            </p:cNvGraphicFramePr>
            <p:nvPr/>
          </p:nvGraphicFramePr>
          <p:xfrm>
            <a:off x="839" y="2432"/>
            <a:ext cx="328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5" name="公式" r:id="rId9" imgW="254000" imgH="508000" progId="Equation.3">
                    <p:embed/>
                  </p:oleObj>
                </mc:Choice>
                <mc:Fallback>
                  <p:oleObj name="公式" r:id="rId9" imgW="254000" imgH="5080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432"/>
                          <a:ext cx="328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383" y="2569"/>
              <a:ext cx="9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1.4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2064" y="2569"/>
              <a:ext cx="9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0.35</a:t>
              </a:r>
            </a:p>
          </p:txBody>
        </p:sp>
        <p:graphicFrame>
          <p:nvGraphicFramePr>
            <p:cNvPr id="15" name="Object 22"/>
            <p:cNvGraphicFramePr>
              <a:graphicFrameLocks noChangeAspect="1"/>
            </p:cNvGraphicFramePr>
            <p:nvPr/>
          </p:nvGraphicFramePr>
          <p:xfrm>
            <a:off x="2880" y="2432"/>
            <a:ext cx="451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6" name="公式" r:id="rId11" imgW="355600" imgH="508000" progId="Equation.3">
                    <p:embed/>
                  </p:oleObj>
                </mc:Choice>
                <mc:Fallback>
                  <p:oleObj name="公式" r:id="rId11" imgW="355600" imgH="5080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432"/>
                          <a:ext cx="451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3"/>
            <p:cNvGraphicFramePr>
              <a:graphicFrameLocks noChangeAspect="1"/>
            </p:cNvGraphicFramePr>
            <p:nvPr/>
          </p:nvGraphicFramePr>
          <p:xfrm>
            <a:off x="3651" y="2432"/>
            <a:ext cx="328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7" name="公式" r:id="rId13" imgW="254000" imgH="508000" progId="Equation.3">
                    <p:embed/>
                  </p:oleObj>
                </mc:Choice>
                <mc:Fallback>
                  <p:oleObj name="公式" r:id="rId13" imgW="254000" imgH="5080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2432"/>
                          <a:ext cx="328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1111" y="2614"/>
              <a:ext cx="38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100" b="1">
                  <a:solidFill>
                    <a:srgbClr val="FF0000"/>
                  </a:solidFill>
                  <a:ea typeface="楷体" panose="02010609060101010101" pitchFamily="49" charset="-122"/>
                </a:rPr>
                <a:t>＞</a:t>
              </a: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1813" y="2614"/>
              <a:ext cx="38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100" b="1">
                  <a:solidFill>
                    <a:srgbClr val="FF0000"/>
                  </a:solidFill>
                  <a:ea typeface="楷体" panose="02010609060101010101" pitchFamily="49" charset="-122"/>
                </a:rPr>
                <a:t>＞</a:t>
              </a:r>
            </a:p>
          </p:txBody>
        </p:sp>
        <p:sp>
          <p:nvSpPr>
            <p:cNvPr id="19" name="Rectangle 27"/>
            <p:cNvSpPr>
              <a:spLocks noChangeArrowheads="1"/>
            </p:cNvSpPr>
            <p:nvPr/>
          </p:nvSpPr>
          <p:spPr bwMode="auto">
            <a:xfrm>
              <a:off x="2608" y="2614"/>
              <a:ext cx="38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100" b="1">
                  <a:solidFill>
                    <a:srgbClr val="FF0000"/>
                  </a:solidFill>
                  <a:ea typeface="楷体" panose="02010609060101010101" pitchFamily="49" charset="-122"/>
                </a:rPr>
                <a:t>＞</a:t>
              </a:r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3310" y="2614"/>
              <a:ext cx="38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100" b="1">
                  <a:solidFill>
                    <a:srgbClr val="FF0000"/>
                  </a:solidFill>
                  <a:ea typeface="楷体" panose="02010609060101010101" pitchFamily="49" charset="-122"/>
                </a:rPr>
                <a:t>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559720"/>
            <a:ext cx="7676619" cy="2944018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59537" y="1639379"/>
            <a:ext cx="7704856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小数化成分数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的基本方法就是把小数写成分数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原来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几位小数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就在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的后面写几个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作分母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原来的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去掉小数点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作分子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能约分的要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约分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959538" y="3305964"/>
            <a:ext cx="7400650" cy="1177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分数化成小数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，用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分子除以分母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，除不尽时，得数一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般保留三位小数。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40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46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sp>
        <p:nvSpPr>
          <p:cNvPr id="15" name="Rectangle 50"/>
          <p:cNvSpPr>
            <a:spLocks noChangeArrowheads="1"/>
          </p:cNvSpPr>
          <p:nvPr/>
        </p:nvSpPr>
        <p:spPr bwMode="auto">
          <a:xfrm>
            <a:off x="5652120" y="3587066"/>
            <a:ext cx="15120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谁先到？  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06007" y="1192351"/>
            <a:ext cx="7559484" cy="2174305"/>
            <a:chOff x="1829700" y="1275159"/>
            <a:chExt cx="6547256" cy="2174305"/>
          </a:xfrm>
        </p:grpSpPr>
        <p:grpSp>
          <p:nvGrpSpPr>
            <p:cNvPr id="2" name="组合 1"/>
            <p:cNvGrpSpPr/>
            <p:nvPr/>
          </p:nvGrpSpPr>
          <p:grpSpPr>
            <a:xfrm>
              <a:off x="5029916" y="1300472"/>
              <a:ext cx="3347040" cy="2123678"/>
              <a:chOff x="5040075" y="1384176"/>
              <a:chExt cx="3347040" cy="2123678"/>
            </a:xfrm>
          </p:grpSpPr>
          <p:grpSp>
            <p:nvGrpSpPr>
              <p:cNvPr id="7" name="组合 6"/>
              <p:cNvGrpSpPr/>
              <p:nvPr/>
            </p:nvGrpSpPr>
            <p:grpSpPr bwMode="auto">
              <a:xfrm>
                <a:off x="5056319" y="1384176"/>
                <a:ext cx="3306978" cy="2123678"/>
                <a:chOff x="289553" y="882345"/>
                <a:chExt cx="8870199" cy="3528392"/>
              </a:xfrm>
            </p:grpSpPr>
            <p:sp>
              <p:nvSpPr>
                <p:cNvPr id="8" name="矩形 7"/>
                <p:cNvSpPr/>
                <p:nvPr/>
              </p:nvSpPr>
              <p:spPr>
                <a:xfrm>
                  <a:off x="289553" y="882345"/>
                  <a:ext cx="8870199" cy="3528392"/>
                </a:xfrm>
                <a:prstGeom prst="rect">
                  <a:avLst/>
                </a:prstGeom>
                <a:gradFill>
                  <a:gsLst>
                    <a:gs pos="67000">
                      <a:srgbClr val="B7732F"/>
                    </a:gs>
                    <a:gs pos="0">
                      <a:srgbClr val="CC8238"/>
                    </a:gs>
                  </a:gsLst>
                  <a:lin ang="5400000" scaled="0"/>
                </a:gradFill>
                <a:ln w="28575" cap="flat" cmpd="sng" algn="ctr">
                  <a:noFill/>
                  <a:prstDash val="solid"/>
                </a:ln>
                <a:effectLst>
                  <a:outerShdw blurRad="44450" dist="27940" dir="5400000" algn="ctr">
                    <a:srgbClr val="7A4D20"/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71450" h="635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kern="0">
                    <a:solidFill>
                      <a:sysClr val="window" lastClr="FFFFFF"/>
                    </a:solidFill>
                    <a:latin typeface="Calibri" panose="020F050202020403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473398" y="1131252"/>
                  <a:ext cx="8057251" cy="3127481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kern="0">
                    <a:solidFill>
                      <a:sysClr val="window" lastClr="FFFFFF"/>
                    </a:solidFill>
                    <a:latin typeface="Calibri" panose="020F0502020204030204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416831" y="1026749"/>
                  <a:ext cx="8358237" cy="3125583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kern="0">
                    <a:solidFill>
                      <a:sysClr val="window" lastClr="FFFFFF"/>
                    </a:solidFill>
                    <a:latin typeface="Calibri" panose="020F0502020204030204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2" name="Rectangle 50"/>
              <p:cNvSpPr>
                <a:spLocks noChangeArrowheads="1"/>
              </p:cNvSpPr>
              <p:nvPr/>
            </p:nvSpPr>
            <p:spPr bwMode="auto">
              <a:xfrm>
                <a:off x="5040075" y="1489321"/>
                <a:ext cx="3347040" cy="175432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小丽和小红进行登山比赛，从山下到山顶，小丽用了   小时，小红用了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0.8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小时。</a:t>
                </a:r>
              </a:p>
            </p:txBody>
          </p:sp>
          <p:graphicFrame>
            <p:nvGraphicFramePr>
              <p:cNvPr id="11" name="Object 7"/>
              <p:cNvGraphicFramePr>
                <a:graphicFrameLocks noChangeAspect="1"/>
              </p:cNvGraphicFramePr>
              <p:nvPr/>
            </p:nvGraphicFramePr>
            <p:xfrm>
              <a:off x="7969848" y="2090192"/>
              <a:ext cx="250031" cy="647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79" name="公式" r:id="rId3" imgW="152400" imgH="393700" progId="Equation.3">
                      <p:embed/>
                    </p:oleObj>
                  </mc:Choice>
                  <mc:Fallback>
                    <p:oleObj name="公式" r:id="rId3" imgW="152400" imgH="39370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69848" y="2090192"/>
                            <a:ext cx="250031" cy="647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3221832" y="1383506"/>
              <a:ext cx="432197" cy="4857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pic>
          <p:nvPicPr>
            <p:cNvPr id="16" name="Picture 11" descr="E:\u=520543126,4088775716&amp;fm=23&amp;gp=0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29700" y="1275159"/>
              <a:ext cx="3030332" cy="2174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59666" y="3291365"/>
            <a:ext cx="1292691" cy="153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组合 19"/>
          <p:cNvGrpSpPr/>
          <p:nvPr/>
        </p:nvGrpSpPr>
        <p:grpSpPr>
          <a:xfrm flipH="1">
            <a:off x="1331640" y="3604177"/>
            <a:ext cx="2932832" cy="1118204"/>
            <a:chOff x="5047303" y="3217856"/>
            <a:chExt cx="2932832" cy="1118204"/>
          </a:xfrm>
        </p:grpSpPr>
        <p:sp>
          <p:nvSpPr>
            <p:cNvPr id="21" name="云形标注 82"/>
            <p:cNvSpPr>
              <a:spLocks noChangeArrowheads="1"/>
            </p:cNvSpPr>
            <p:nvPr/>
          </p:nvSpPr>
          <p:spPr bwMode="auto">
            <a:xfrm rot="170006">
              <a:off x="5118677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2" name="矩形 4"/>
            <p:cNvSpPr>
              <a:spLocks noChangeArrowheads="1"/>
            </p:cNvSpPr>
            <p:nvPr/>
          </p:nvSpPr>
          <p:spPr bwMode="auto">
            <a:xfrm>
              <a:off x="5047303" y="3315293"/>
              <a:ext cx="2140386" cy="9233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zh-CN" altLang="zh-CN" sz="2000" b="1" dirty="0">
                  <a:latin typeface="Calibri" panose="020F0502020204030204" pitchFamily="34" charset="0"/>
                  <a:ea typeface="楷体" panose="02010609060101010101" pitchFamily="49" charset="-122"/>
                </a:rPr>
                <a:t>根据这些信息，你能提出什么数学问题？</a:t>
              </a:r>
              <a:r>
                <a:rPr lang="zh-CN" altLang="zh-CN" sz="2000" b="1" dirty="0">
                  <a:solidFill>
                    <a:srgbClr val="FFCC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 bwMode="auto">
          <a:xfrm>
            <a:off x="788561" y="2225683"/>
            <a:ext cx="5544616" cy="2128790"/>
            <a:chOff x="5331523" y="2535045"/>
            <a:chExt cx="2304256" cy="3890907"/>
          </a:xfrm>
        </p:grpSpPr>
        <p:sp>
          <p:nvSpPr>
            <p:cNvPr id="27" name="矩形 26"/>
            <p:cNvSpPr/>
            <p:nvPr/>
          </p:nvSpPr>
          <p:spPr>
            <a:xfrm>
              <a:off x="5331523" y="2716372"/>
              <a:ext cx="2304256" cy="370958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457200" dist="152400" dir="636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pic>
          <p:nvPicPr>
            <p:cNvPr id="28" name="图片 9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22643" y="2535045"/>
              <a:ext cx="1527937" cy="113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877050" y="1131590"/>
            <a:ext cx="646332" cy="768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5166125" y="1168004"/>
            <a:ext cx="432197" cy="485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941457" y="2849841"/>
                <a:ext cx="5367639" cy="14003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ts val="3375"/>
                  </a:lnSpc>
                  <a:spcBef>
                    <a:spcPct val="50000"/>
                  </a:spcBef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把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0.8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化成分数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再与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0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0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比较大小，或者把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化成小数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再与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0.8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比较大小，就能知道谁先到。</a:t>
                </a:r>
                <a:r>
                  <a:rPr lang="zh-CN" altLang="zh-CN" sz="2400" b="1" dirty="0">
                    <a:solidFill>
                      <a:srgbClr val="FFCCFF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1457" y="2849841"/>
                <a:ext cx="5367639" cy="1400383"/>
              </a:xfrm>
              <a:prstGeom prst="rect">
                <a:avLst/>
              </a:prstGeom>
              <a:blipFill rotWithShape="1">
                <a:blip r:embed="rId4"/>
                <a:stretch>
                  <a:fillRect l="-7" t="-3489" r="7" b="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1571372" y="1121992"/>
            <a:ext cx="15120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谁先到？  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 rot="979495">
            <a:off x="6004582" y="2002133"/>
            <a:ext cx="2861458" cy="1156420"/>
            <a:chOff x="5118677" y="3179640"/>
            <a:chExt cx="2861458" cy="1156420"/>
          </a:xfrm>
        </p:grpSpPr>
        <p:sp>
          <p:nvSpPr>
            <p:cNvPr id="32" name="云形标注 82"/>
            <p:cNvSpPr>
              <a:spLocks noChangeArrowheads="1"/>
            </p:cNvSpPr>
            <p:nvPr/>
          </p:nvSpPr>
          <p:spPr bwMode="auto">
            <a:xfrm rot="170006">
              <a:off x="5118677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3" name="矩形 4"/>
            <p:cNvSpPr>
              <a:spLocks noChangeArrowheads="1"/>
            </p:cNvSpPr>
            <p:nvPr/>
          </p:nvSpPr>
          <p:spPr bwMode="auto">
            <a:xfrm>
              <a:off x="5417464" y="3179640"/>
              <a:ext cx="2140386" cy="101566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你会进行分数、小数的互化吗？  </a:t>
              </a:r>
              <a:endPara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101797" y="1981387"/>
            <a:ext cx="361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0.8=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0" name="Object 41"/>
          <p:cNvGraphicFramePr>
            <a:graphicFrameLocks noChangeAspect="1"/>
          </p:cNvGraphicFramePr>
          <p:nvPr/>
        </p:nvGraphicFramePr>
        <p:xfrm>
          <a:off x="2905468" y="1818272"/>
          <a:ext cx="390525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公式" r:id="rId3" imgW="254000" imgH="508000" progId="Equation.3">
                  <p:embed/>
                </p:oleObj>
              </mc:Choice>
              <mc:Fallback>
                <p:oleObj name="公式" r:id="rId3" imgW="254000" imgH="5080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468" y="1818272"/>
                        <a:ext cx="390525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3"/>
          <p:cNvGraphicFramePr>
            <a:graphicFrameLocks noChangeAspect="1"/>
          </p:cNvGraphicFramePr>
          <p:nvPr/>
        </p:nvGraphicFramePr>
        <p:xfrm>
          <a:off x="3667465" y="1818272"/>
          <a:ext cx="292894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公式" r:id="rId5" imgW="190500" imgH="508000" progId="Equation.3">
                  <p:embed/>
                </p:oleObj>
              </mc:Choice>
              <mc:Fallback>
                <p:oleObj name="公式" r:id="rId5" imgW="190500" imgH="5080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465" y="1818272"/>
                        <a:ext cx="292894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3290036" y="1981387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843366" y="2698459"/>
            <a:ext cx="8074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一位小数表示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十分之几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，化成分数后，能化简的要化简。 </a:t>
            </a:r>
          </a:p>
        </p:txBody>
      </p:sp>
      <p:graphicFrame>
        <p:nvGraphicFramePr>
          <p:cNvPr id="20" name="Object 23"/>
          <p:cNvGraphicFramePr>
            <a:graphicFrameLocks noChangeAspect="1"/>
          </p:cNvGraphicFramePr>
          <p:nvPr/>
        </p:nvGraphicFramePr>
        <p:xfrm>
          <a:off x="3126582" y="3325418"/>
          <a:ext cx="536972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公式" r:id="rId7" imgW="355600" imgH="508000" progId="Equation.3">
                  <p:embed/>
                </p:oleObj>
              </mc:Choice>
              <mc:Fallback>
                <p:oleObj name="公式" r:id="rId7" imgW="355600" imgH="5080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6582" y="3325418"/>
                        <a:ext cx="536972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4"/>
          <p:cNvGraphicFramePr>
            <a:graphicFrameLocks noChangeAspect="1"/>
          </p:cNvGraphicFramePr>
          <p:nvPr/>
        </p:nvGraphicFramePr>
        <p:xfrm>
          <a:off x="3968354" y="3325418"/>
          <a:ext cx="439340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公式" r:id="rId9" imgW="292100" imgH="508000" progId="Equation.3">
                  <p:embed/>
                </p:oleObj>
              </mc:Choice>
              <mc:Fallback>
                <p:oleObj name="公式" r:id="rId9" imgW="292100" imgH="5080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354" y="3325418"/>
                        <a:ext cx="439340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673078" y="3488534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195513" y="3468293"/>
            <a:ext cx="1188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0.12=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843366" y="4070577"/>
            <a:ext cx="8004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ea typeface="楷体" panose="02010609060101010101" pitchFamily="49" charset="-122"/>
              </a:rPr>
              <a:t>两位小数表示</a:t>
            </a: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百分之几</a:t>
            </a:r>
            <a:r>
              <a:rPr lang="zh-CN" altLang="en-US" sz="2400" b="1" dirty="0">
                <a:ea typeface="楷体" panose="02010609060101010101" pitchFamily="49" charset="-122"/>
              </a:rPr>
              <a:t>，化成分数后，能化简的要化简。 </a:t>
            </a: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1518642" y="1267704"/>
            <a:ext cx="5778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ea typeface="楷体" panose="02010609060101010101" pitchFamily="49" charset="-122"/>
              </a:rPr>
              <a:t> 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0.8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0.12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0.05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369383" y="720849"/>
            <a:ext cx="5778103" cy="461665"/>
            <a:chOff x="1369379" y="720847"/>
            <a:chExt cx="5778103" cy="461665"/>
          </a:xfrm>
        </p:grpSpPr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1369379" y="720847"/>
              <a:ext cx="5778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ea typeface="楷体" panose="02010609060101010101" pitchFamily="49" charset="-122"/>
                </a:rPr>
                <a:t>   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把下面的小数化成分数。</a:t>
              </a:r>
            </a:p>
          </p:txBody>
        </p:sp>
        <p:sp>
          <p:nvSpPr>
            <p:cNvPr id="2" name="椭圆 1"/>
            <p:cNvSpPr/>
            <p:nvPr/>
          </p:nvSpPr>
          <p:spPr>
            <a:xfrm>
              <a:off x="1369379" y="823683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925245" y="2399112"/>
            <a:ext cx="361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0.05=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2789635" y="2247903"/>
          <a:ext cx="536972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公式" r:id="rId3" imgW="355600" imgH="508000" progId="Equation.3">
                  <p:embed/>
                </p:oleObj>
              </mc:Choice>
              <mc:Fallback>
                <p:oleObj name="公式" r:id="rId3" imgW="355600" imgH="508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35" y="2247903"/>
                        <a:ext cx="536972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3612360" y="2235996"/>
          <a:ext cx="439341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公式" r:id="rId5" imgW="292100" imgH="508000" progId="Equation.3">
                  <p:embed/>
                </p:oleObj>
              </mc:Choice>
              <mc:Fallback>
                <p:oleObj name="公式" r:id="rId5" imgW="292100" imgH="508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360" y="2235996"/>
                        <a:ext cx="439341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307556" y="2399112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988991" y="2399112"/>
            <a:ext cx="361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1.5=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8" name="Object 15"/>
          <p:cNvGraphicFramePr>
            <a:graphicFrameLocks noChangeAspect="1"/>
          </p:cNvGraphicFramePr>
          <p:nvPr/>
        </p:nvGraphicFramePr>
        <p:xfrm>
          <a:off x="6688008" y="2235996"/>
          <a:ext cx="414338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公式" r:id="rId7" imgW="279400" imgH="508000" progId="Equation.3">
                  <p:embed/>
                </p:oleObj>
              </mc:Choice>
              <mc:Fallback>
                <p:oleObj name="公式" r:id="rId7" imgW="279400" imgH="508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8008" y="2235996"/>
                        <a:ext cx="414338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371302" y="2399112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0" name="Object 17"/>
          <p:cNvGraphicFramePr>
            <a:graphicFrameLocks noChangeAspect="1"/>
          </p:cNvGraphicFramePr>
          <p:nvPr/>
        </p:nvGraphicFramePr>
        <p:xfrm>
          <a:off x="5799803" y="2237187"/>
          <a:ext cx="536972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公式" r:id="rId9" imgW="355600" imgH="508000" progId="Equation.3">
                  <p:embed/>
                </p:oleObj>
              </mc:Choice>
              <mc:Fallback>
                <p:oleObj name="公式" r:id="rId9" imgW="355600" imgH="508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803" y="2237187"/>
                        <a:ext cx="536972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2209888" y="3770560"/>
            <a:ext cx="4916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想一想：怎样将小数化成分数？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2195736" y="1360620"/>
            <a:ext cx="55090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0.05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1.5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369383" y="720849"/>
            <a:ext cx="5778103" cy="461665"/>
            <a:chOff x="1369379" y="720847"/>
            <a:chExt cx="5778103" cy="461665"/>
          </a:xfrm>
        </p:grpSpPr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1369379" y="720847"/>
              <a:ext cx="5778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ea typeface="楷体" panose="02010609060101010101" pitchFamily="49" charset="-122"/>
                </a:rPr>
                <a:t>   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把下面的小数化成分数。</a:t>
              </a:r>
            </a:p>
          </p:txBody>
        </p:sp>
        <p:sp>
          <p:nvSpPr>
            <p:cNvPr id="39" name="椭圆 38"/>
            <p:cNvSpPr/>
            <p:nvPr/>
          </p:nvSpPr>
          <p:spPr>
            <a:xfrm>
              <a:off x="1369379" y="823683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1043608" y="771552"/>
            <a:ext cx="7056784" cy="3600400"/>
            <a:chOff x="1547664" y="1731819"/>
            <a:chExt cx="6408712" cy="2376421"/>
          </a:xfrm>
        </p:grpSpPr>
        <p:sp>
          <p:nvSpPr>
            <p:cNvPr id="23" name="圆角矩形 21"/>
            <p:cNvSpPr/>
            <p:nvPr/>
          </p:nvSpPr>
          <p:spPr>
            <a:xfrm>
              <a:off x="1547664" y="1731819"/>
              <a:ext cx="6408712" cy="2376421"/>
            </a:xfrm>
            <a:prstGeom prst="roundRect">
              <a:avLst>
                <a:gd name="adj" fmla="val 10006"/>
              </a:avLst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>
              <a:outerShdw dist="38100" algn="l" rotWithShape="0">
                <a:prstClr val="black">
                  <a:alpha val="49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4" name="圆角矩形 21"/>
            <p:cNvSpPr/>
            <p:nvPr/>
          </p:nvSpPr>
          <p:spPr>
            <a:xfrm>
              <a:off x="1547664" y="2189255"/>
              <a:ext cx="6408712" cy="1577014"/>
            </a:xfrm>
            <a:custGeom>
              <a:avLst/>
              <a:gdLst/>
              <a:ahLst/>
              <a:cxnLst/>
              <a:rect l="l" t="t" r="r" b="b"/>
              <a:pathLst>
                <a:path w="3024336" h="587758">
                  <a:moveTo>
                    <a:pt x="88623" y="0"/>
                  </a:moveTo>
                  <a:lnTo>
                    <a:pt x="2935713" y="0"/>
                  </a:lnTo>
                  <a:cubicBezTo>
                    <a:pt x="2984658" y="0"/>
                    <a:pt x="3024336" y="39678"/>
                    <a:pt x="3024336" y="88623"/>
                  </a:cubicBezTo>
                  <a:lnTo>
                    <a:pt x="3024336" y="402900"/>
                  </a:lnTo>
                  <a:cubicBezTo>
                    <a:pt x="2669482" y="517144"/>
                    <a:pt x="2179692" y="587758"/>
                    <a:pt x="1638765" y="587758"/>
                  </a:cubicBezTo>
                  <a:cubicBezTo>
                    <a:pt x="953663" y="587758"/>
                    <a:pt x="350591" y="474486"/>
                    <a:pt x="0" y="302375"/>
                  </a:cubicBezTo>
                  <a:lnTo>
                    <a:pt x="0" y="88623"/>
                  </a:lnTo>
                  <a:cubicBezTo>
                    <a:pt x="0" y="39678"/>
                    <a:pt x="39678" y="0"/>
                    <a:pt x="88623" y="0"/>
                  </a:cubicBezTo>
                  <a:close/>
                </a:path>
              </a:pathLst>
            </a:custGeom>
            <a:solidFill>
              <a:srgbClr val="FFFFFF">
                <a:alpha val="1686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5" name="圆角矩形 23"/>
            <p:cNvSpPr/>
            <p:nvPr/>
          </p:nvSpPr>
          <p:spPr>
            <a:xfrm>
              <a:off x="1770631" y="1960405"/>
              <a:ext cx="5962778" cy="1919248"/>
            </a:xfrm>
            <a:prstGeom prst="roundRect">
              <a:avLst>
                <a:gd name="adj" fmla="val 10006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25400" dir="13500000">
                <a:prstClr val="black">
                  <a:alpha val="61000"/>
                </a:prstClr>
              </a:inn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488573" y="1183869"/>
            <a:ext cx="663946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小数就是分母为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……的分数的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另一种书写形式。小数化成分数的基本方法就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是把小数写成分数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原来有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几位小数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就在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后面写几个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作分母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原来的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小数去掉小数点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能约分的要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约分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494715" y="1715345"/>
            <a:ext cx="5814625" cy="2114592"/>
            <a:chOff x="1547664" y="1731819"/>
            <a:chExt cx="6408712" cy="2376421"/>
          </a:xfrm>
        </p:grpSpPr>
        <p:sp>
          <p:nvSpPr>
            <p:cNvPr id="15" name="圆角矩形 21"/>
            <p:cNvSpPr/>
            <p:nvPr/>
          </p:nvSpPr>
          <p:spPr>
            <a:xfrm>
              <a:off x="1547664" y="1731819"/>
              <a:ext cx="6408712" cy="2376421"/>
            </a:xfrm>
            <a:prstGeom prst="roundRect">
              <a:avLst>
                <a:gd name="adj" fmla="val 10006"/>
              </a:avLst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>
              <a:outerShdw dist="38100" algn="l" rotWithShape="0">
                <a:prstClr val="black">
                  <a:alpha val="49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16" name="圆角矩形 21"/>
            <p:cNvSpPr/>
            <p:nvPr/>
          </p:nvSpPr>
          <p:spPr>
            <a:xfrm>
              <a:off x="1547664" y="2189255"/>
              <a:ext cx="6408712" cy="1577014"/>
            </a:xfrm>
            <a:custGeom>
              <a:avLst/>
              <a:gdLst/>
              <a:ahLst/>
              <a:cxnLst/>
              <a:rect l="l" t="t" r="r" b="b"/>
              <a:pathLst>
                <a:path w="3024336" h="587758">
                  <a:moveTo>
                    <a:pt x="88623" y="0"/>
                  </a:moveTo>
                  <a:lnTo>
                    <a:pt x="2935713" y="0"/>
                  </a:lnTo>
                  <a:cubicBezTo>
                    <a:pt x="2984658" y="0"/>
                    <a:pt x="3024336" y="39678"/>
                    <a:pt x="3024336" y="88623"/>
                  </a:cubicBezTo>
                  <a:lnTo>
                    <a:pt x="3024336" y="402900"/>
                  </a:lnTo>
                  <a:cubicBezTo>
                    <a:pt x="2669482" y="517144"/>
                    <a:pt x="2179692" y="587758"/>
                    <a:pt x="1638765" y="587758"/>
                  </a:cubicBezTo>
                  <a:cubicBezTo>
                    <a:pt x="953663" y="587758"/>
                    <a:pt x="350591" y="474486"/>
                    <a:pt x="0" y="302375"/>
                  </a:cubicBezTo>
                  <a:lnTo>
                    <a:pt x="0" y="88623"/>
                  </a:lnTo>
                  <a:cubicBezTo>
                    <a:pt x="0" y="39678"/>
                    <a:pt x="39678" y="0"/>
                    <a:pt x="88623" y="0"/>
                  </a:cubicBezTo>
                  <a:close/>
                </a:path>
              </a:pathLst>
            </a:custGeom>
            <a:solidFill>
              <a:srgbClr val="FFFFFF">
                <a:alpha val="1686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17" name="圆角矩形 23"/>
            <p:cNvSpPr/>
            <p:nvPr/>
          </p:nvSpPr>
          <p:spPr>
            <a:xfrm>
              <a:off x="1770631" y="1960405"/>
              <a:ext cx="5962778" cy="1919248"/>
            </a:xfrm>
            <a:prstGeom prst="roundRect">
              <a:avLst>
                <a:gd name="adj" fmla="val 10006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25400" dir="13500000">
                <a:prstClr val="black">
                  <a:alpha val="61000"/>
                </a:prstClr>
              </a:inn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521110" y="736868"/>
            <a:ext cx="4916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把下面的分数化成小数。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85261" y="2389608"/>
          <a:ext cx="390525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公式" r:id="rId3" imgW="203200" imgH="393700" progId="Equation.3">
                  <p:embed/>
                </p:oleObj>
              </mc:Choice>
              <mc:Fallback>
                <p:oleObj name="公式" r:id="rId3" imgW="2032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261" y="2389608"/>
                        <a:ext cx="390525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19872" y="2383654"/>
          <a:ext cx="536972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公式" r:id="rId5" imgW="279400" imgH="393700" progId="Equation.3">
                  <p:embed/>
                </p:oleObj>
              </mc:Choice>
              <mc:Fallback>
                <p:oleObj name="公式" r:id="rId5" imgW="2794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383654"/>
                        <a:ext cx="536972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248548" y="2377702"/>
          <a:ext cx="439340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公式" r:id="rId7" imgW="228600" imgH="393700" progId="Equation.3">
                  <p:embed/>
                </p:oleObj>
              </mc:Choice>
              <mc:Fallback>
                <p:oleObj name="公式" r:id="rId7" imgW="2286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548" y="2377702"/>
                        <a:ext cx="439340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4989116" y="2389608"/>
          <a:ext cx="414338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公式" r:id="rId9" imgW="215900" imgH="393065" progId="Equation.3">
                  <p:embed/>
                </p:oleObj>
              </mc:Choice>
              <mc:Fallback>
                <p:oleObj name="公式" r:id="rId9" imgW="215900" imgH="39306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116" y="2389608"/>
                        <a:ext cx="414338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5722542" y="2389608"/>
          <a:ext cx="292894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公式" r:id="rId11" imgW="152400" imgH="393700" progId="Equation.3">
                  <p:embed/>
                </p:oleObj>
              </mc:Choice>
              <mc:Fallback>
                <p:oleObj name="公式" r:id="rId11" imgW="152400" imgH="393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542" y="2389608"/>
                        <a:ext cx="292894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椭圆 12"/>
          <p:cNvSpPr/>
          <p:nvPr/>
        </p:nvSpPr>
        <p:spPr>
          <a:xfrm>
            <a:off x="1369379" y="823684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627784" y="1862336"/>
            <a:ext cx="36183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224166" y="1700412"/>
          <a:ext cx="390525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公式" r:id="rId3" imgW="203200" imgH="393700" progId="Equation.3">
                  <p:embed/>
                </p:oleObj>
              </mc:Choice>
              <mc:Fallback>
                <p:oleObj name="公式" r:id="rId3" imgW="2032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166" y="1700412"/>
                        <a:ext cx="390525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4041056" y="1700412"/>
          <a:ext cx="536972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公式" r:id="rId5" imgW="279400" imgH="393700" progId="Equation.3">
                  <p:embed/>
                </p:oleObj>
              </mc:Choice>
              <mc:Fallback>
                <p:oleObj name="公式" r:id="rId5" imgW="2794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056" y="1700412"/>
                        <a:ext cx="536972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047807" y="3893579"/>
            <a:ext cx="74590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分母是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en-US" altLang="zh-CN" sz="2400" b="1" dirty="0">
                <a:ea typeface="楷体" panose="02010609060101010101" pitchFamily="49" charset="-122"/>
              </a:rPr>
              <a:t>……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的分数可以直接写成小数。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547075" y="1831380"/>
            <a:ext cx="12549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0.97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709741" y="2890394"/>
            <a:ext cx="2350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你有什么发现？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1110" y="736868"/>
            <a:ext cx="4916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把下面的分数化成小数。</a:t>
            </a:r>
          </a:p>
        </p:txBody>
      </p:sp>
      <p:sp>
        <p:nvSpPr>
          <p:cNvPr id="15" name="椭圆 14"/>
          <p:cNvSpPr/>
          <p:nvPr/>
        </p:nvSpPr>
        <p:spPr>
          <a:xfrm>
            <a:off x="1369379" y="823684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1278711" y="1460108"/>
          <a:ext cx="385763" cy="664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公式" r:id="rId3" imgW="228600" imgH="393700" progId="Equation.3">
                  <p:embed/>
                </p:oleObj>
              </mc:Choice>
              <mc:Fallback>
                <p:oleObj name="公式" r:id="rId3" imgW="2286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711" y="1460108"/>
                        <a:ext cx="385763" cy="664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4842463" y="1441058"/>
          <a:ext cx="384572" cy="702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公式" r:id="rId5" imgW="215900" imgH="393065" progId="Equation.3">
                  <p:embed/>
                </p:oleObj>
              </mc:Choice>
              <mc:Fallback>
                <p:oleObj name="公式" r:id="rId5" imgW="215900" imgH="39306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463" y="1441058"/>
                        <a:ext cx="384572" cy="702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65677" y="1584541"/>
            <a:ext cx="135016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21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40131" y="1584541"/>
            <a:ext cx="145851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endParaRPr lang="zh-CN" altLang="en-US" sz="21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915816" y="1584541"/>
            <a:ext cx="210621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0.35  </a:t>
            </a:r>
            <a:endParaRPr lang="zh-CN" altLang="en-US" sz="21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436714" y="1584541"/>
            <a:ext cx="179546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100" b="1">
                <a:latin typeface="楷体" panose="02010609060101010101" pitchFamily="49" charset="-122"/>
                <a:ea typeface="楷体" panose="02010609060101010101" pitchFamily="49" charset="-122"/>
              </a:rPr>
              <a:t>≈</a:t>
            </a: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en-US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633 </a:t>
            </a:r>
            <a:endParaRPr lang="zh-CN" altLang="en-US" sz="21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3" name="Object 15"/>
          <p:cNvGraphicFramePr>
            <a:graphicFrameLocks noChangeAspect="1"/>
          </p:cNvGraphicFramePr>
          <p:nvPr/>
        </p:nvGraphicFramePr>
        <p:xfrm>
          <a:off x="1365086" y="2339037"/>
          <a:ext cx="271463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公式" r:id="rId7" imgW="152400" imgH="393700" progId="Equation.3">
                  <p:embed/>
                </p:oleObj>
              </mc:Choice>
              <mc:Fallback>
                <p:oleObj name="公式" r:id="rId7" imgW="1524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086" y="2339037"/>
                        <a:ext cx="271463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666315" y="2483101"/>
            <a:ext cx="145851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1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743826" y="2510485"/>
            <a:ext cx="26467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en-US" altLang="zh-CN" sz="2100" b="1">
                <a:ea typeface="楷体" panose="02010609060101010101" pitchFamily="49" charset="-122"/>
              </a:rPr>
              <a:t> 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en-US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en-US" altLang="zh-CN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 </a:t>
            </a:r>
            <a:endParaRPr lang="zh-CN" altLang="en-US" sz="21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521110" y="736868"/>
            <a:ext cx="4916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把下面的分数化成小数。</a:t>
            </a:r>
          </a:p>
        </p:txBody>
      </p:sp>
      <p:sp>
        <p:nvSpPr>
          <p:cNvPr id="20" name="椭圆 19"/>
          <p:cNvSpPr/>
          <p:nvPr/>
        </p:nvSpPr>
        <p:spPr>
          <a:xfrm>
            <a:off x="1369379" y="823684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3688533" y="2674137"/>
            <a:ext cx="3704455" cy="1487668"/>
            <a:chOff x="5118677" y="3217856"/>
            <a:chExt cx="2861458" cy="1118204"/>
          </a:xfrm>
        </p:grpSpPr>
        <p:sp>
          <p:nvSpPr>
            <p:cNvPr id="22" name="云形标注 82"/>
            <p:cNvSpPr>
              <a:spLocks noChangeArrowheads="1"/>
            </p:cNvSpPr>
            <p:nvPr/>
          </p:nvSpPr>
          <p:spPr bwMode="auto">
            <a:xfrm rot="170006">
              <a:off x="5118677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矩形 4"/>
            <p:cNvSpPr>
              <a:spLocks noChangeArrowheads="1"/>
            </p:cNvSpPr>
            <p:nvPr/>
          </p:nvSpPr>
          <p:spPr bwMode="auto">
            <a:xfrm>
              <a:off x="5382371" y="3425813"/>
              <a:ext cx="2140386" cy="6654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想一想，怎样将</a:t>
              </a:r>
              <a:endParaRPr lang="en-US" altLang="zh-CN" sz="2400" b="1" dirty="0">
                <a:solidFill>
                  <a:srgbClr val="FF0000"/>
                </a:solidFill>
                <a:ea typeface="楷体" panose="02010609060101010101" pitchFamily="49" charset="-122"/>
              </a:endParaRPr>
            </a:p>
            <a:p>
              <a:pPr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分数化成小数。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全屏显示(16:9)</PresentationFormat>
  <Paragraphs>111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等线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Wingdings</vt:lpstr>
      <vt:lpstr>WWW.2PPT.COM
</vt:lpstr>
      <vt:lpstr>2_自定义设计方案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2023-01-16T20:16:05Z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18117D1743424C6BB3D4296C00A4C173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