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02" r:id="rId4"/>
    <p:sldId id="303" r:id="rId5"/>
    <p:sldId id="304" r:id="rId6"/>
    <p:sldId id="306" r:id="rId7"/>
    <p:sldId id="307" r:id="rId8"/>
    <p:sldId id="309" r:id="rId9"/>
    <p:sldId id="276" r:id="rId10"/>
    <p:sldId id="294" r:id="rId11"/>
    <p:sldId id="262" r:id="rId12"/>
    <p:sldId id="320" r:id="rId13"/>
    <p:sldId id="311" r:id="rId14"/>
    <p:sldId id="312" r:id="rId15"/>
    <p:sldId id="314" r:id="rId16"/>
    <p:sldId id="296" r:id="rId17"/>
    <p:sldId id="321" r:id="rId18"/>
    <p:sldId id="322" r:id="rId19"/>
    <p:sldId id="266" r:id="rId2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333FF"/>
    <a:srgbClr val="CC3399"/>
    <a:srgbClr val="FF0066"/>
    <a:srgbClr val="800080"/>
    <a:srgbClr val="660066"/>
    <a:srgbClr val="FF00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1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737"/>
  <ax:ocxPr ax:name="_cy" ax:value="2540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1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6562"/>
  <ax:ocxPr ax:name="_cy" ax:value="1693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2-2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7408"/>
  <ax:ocxPr ax:name="_cy" ax:value="148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/>
            </a:lvl1pPr>
          </a:lstStyle>
          <a:p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7EEBB157-E416-4D3E-AA4A-A74622E7B17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BB157-E416-4D3E-AA4A-A74622E7B170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369888" y="266700"/>
          <a:ext cx="1122362" cy="882650"/>
        </p:xfrm>
        <a:graphic>
          <a:graphicData uri="http://schemas.openxmlformats.org/drawingml/2006/table">
            <a:tbl>
              <a:tblPr/>
              <a:tblGrid>
                <a:gridCol w="11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2650">
                <a:tc>
                  <a:txBody>
                    <a:bodyPr/>
                    <a:lstStyle/>
                    <a:p>
                      <a:pPr marL="0" marR="0" lvl="0" indent="0" algn="l" defTabSz="86550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rPr>
                        <a:t>LOGO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16F70"/>
                        </a:solidFill>
                        <a:effectLst/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6360" marR="86360" marT="43180" marB="431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3636963"/>
            <a:ext cx="7772400" cy="1195387"/>
          </a:xfrm>
        </p:spPr>
        <p:txBody>
          <a:bodyPr/>
          <a:lstStyle>
            <a:lvl1pPr algn="ctr">
              <a:defRPr sz="3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188" y="4940300"/>
            <a:ext cx="6402387" cy="89217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7" name="矩形 7"/>
          <p:cNvSpPr>
            <a:spLocks noChangeArrowheads="1"/>
          </p:cNvSpPr>
          <p:nvPr/>
        </p:nvSpPr>
        <p:spPr bwMode="auto">
          <a:xfrm>
            <a:off x="3263901" y="6457950"/>
            <a:ext cx="5880100" cy="4000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0" y="6457950"/>
            <a:ext cx="6588125" cy="400050"/>
          </a:xfrm>
          <a:prstGeom prst="rect">
            <a:avLst/>
          </a:prstGeom>
          <a:solidFill>
            <a:srgbClr val="43BBE1"/>
          </a:solidFill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545" tIns="43273" rIns="86545" bIns="43273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545" tIns="43273" rIns="86545" bIns="43273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+mj-lt"/>
          <a:ea typeface="+mj-ea"/>
          <a:cs typeface="+mj-cs"/>
        </a:defRPr>
      </a:lvl1pPr>
      <a:lvl2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23850" indent="-32385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716F70"/>
          </a:solidFill>
          <a:latin typeface="+mn-lt"/>
          <a:ea typeface="+mn-ea"/>
          <a:cs typeface="+mn-cs"/>
        </a:defRPr>
      </a:lvl1pPr>
      <a:lvl2pPr marL="703580" indent="-27178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716F70"/>
          </a:solidFill>
          <a:latin typeface="+mn-lt"/>
          <a:ea typeface="+mn-ea"/>
        </a:defRPr>
      </a:lvl2pPr>
      <a:lvl3pPr marL="1082675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>
          <a:solidFill>
            <a:srgbClr val="716F70"/>
          </a:solidFill>
          <a:latin typeface="+mn-lt"/>
          <a:ea typeface="+mn-ea"/>
        </a:defRPr>
      </a:lvl3pPr>
      <a:lvl4pPr marL="1514475" indent="-21590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>
          <a:solidFill>
            <a:srgbClr val="716F70"/>
          </a:solidFill>
          <a:latin typeface="+mn-lt"/>
          <a:ea typeface="+mn-ea"/>
        </a:defRPr>
      </a:lvl4pPr>
      <a:lvl5pPr marL="19481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5pPr>
      <a:lvl6pPr marL="24053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6pPr>
      <a:lvl7pPr marL="28625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7pPr>
      <a:lvl8pPr marL="33197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8pPr>
      <a:lvl9pPr marL="37769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1295456"/>
            <a:ext cx="8763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dirty="0"/>
              <a:t>Unit 1 </a:t>
            </a:r>
            <a:r>
              <a:rPr lang="en-US" altLang="zh-CN" sz="3200" dirty="0" smtClean="0">
                <a:solidFill>
                  <a:srgbClr val="FF0066"/>
                </a:solidFill>
              </a:rPr>
              <a:t>Topic 1</a:t>
            </a:r>
          </a:p>
          <a:p>
            <a:pPr algn="ctr">
              <a:spcBef>
                <a:spcPct val="50000"/>
              </a:spcBef>
            </a:pPr>
            <a:r>
              <a:rPr lang="en-US" altLang="zh-CN" sz="4000" dirty="0" smtClean="0">
                <a:solidFill>
                  <a:srgbClr val="FF0066"/>
                </a:solidFill>
              </a:rPr>
              <a:t>Our </a:t>
            </a:r>
            <a:r>
              <a:rPr lang="en-US" altLang="zh-CN" sz="4000" dirty="0">
                <a:solidFill>
                  <a:srgbClr val="FF0066"/>
                </a:solidFill>
              </a:rPr>
              <a:t>country has developed rapidly.</a:t>
            </a:r>
          </a:p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</a:rPr>
              <a:t>Section A</a:t>
            </a:r>
          </a:p>
        </p:txBody>
      </p:sp>
      <p:sp>
        <p:nvSpPr>
          <p:cNvPr id="6" name="矩形 5"/>
          <p:cNvSpPr/>
          <p:nvPr/>
        </p:nvSpPr>
        <p:spPr>
          <a:xfrm>
            <a:off x="3124601" y="531121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762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/>
              <a:t>3  Look at the pictures and make conversations with your </a:t>
            </a:r>
          </a:p>
          <a:p>
            <a:pPr algn="l"/>
            <a:r>
              <a:rPr lang="en-US" altLang="zh-CN"/>
              <a:t>    partner with </a:t>
            </a:r>
            <a:r>
              <a:rPr lang="en-US" altLang="zh-CN" i="1">
                <a:solidFill>
                  <a:srgbClr val="CC3399"/>
                </a:solidFill>
              </a:rPr>
              <a:t>have/has been/gone to</a:t>
            </a:r>
            <a:r>
              <a:rPr lang="en-US" altLang="zh-CN"/>
              <a:t>.</a:t>
            </a:r>
            <a:endParaRPr lang="en-US" altLang="zh-CN">
              <a:solidFill>
                <a:srgbClr val="CC0099"/>
              </a:solidFill>
            </a:endParaRPr>
          </a:p>
        </p:txBody>
      </p:sp>
      <p:pic>
        <p:nvPicPr>
          <p:cNvPr id="12291" name="Picture 3" descr="P2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3225800"/>
            <a:ext cx="3352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2400" y="1130300"/>
            <a:ext cx="8763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>
                <a:solidFill>
                  <a:srgbClr val="3333FF"/>
                </a:solidFill>
              </a:rPr>
              <a:t>Example:</a:t>
            </a:r>
          </a:p>
          <a:p>
            <a:pPr algn="l"/>
            <a:r>
              <a:rPr lang="en-US" altLang="zh-CN"/>
              <a:t>A: Where have you been?</a:t>
            </a:r>
          </a:p>
          <a:p>
            <a:pPr algn="l"/>
            <a:r>
              <a:rPr lang="en-US" altLang="zh-CN"/>
              <a:t>B: I have been to </a:t>
            </a:r>
            <a:r>
              <a:rPr lang="en-US" altLang="zh-CN" b="0" i="1"/>
              <a:t>Mount Huang</a:t>
            </a:r>
            <a:r>
              <a:rPr lang="en-US" altLang="zh-CN"/>
              <a:t>. How about </a:t>
            </a:r>
            <a:r>
              <a:rPr lang="en-US" altLang="zh-CN" b="0" i="1"/>
              <a:t>Maria</a:t>
            </a:r>
            <a:r>
              <a:rPr lang="en-US" altLang="zh-CN"/>
              <a:t>?</a:t>
            </a:r>
          </a:p>
          <a:p>
            <a:pPr algn="l"/>
            <a:r>
              <a:rPr lang="en-US" altLang="zh-CN"/>
              <a:t>A: </a:t>
            </a:r>
            <a:r>
              <a:rPr lang="en-US" altLang="zh-CN" b="0" i="1"/>
              <a:t>She</a:t>
            </a:r>
            <a:r>
              <a:rPr lang="en-US" altLang="zh-CN"/>
              <a:t> has gone to </a:t>
            </a:r>
            <a:r>
              <a:rPr lang="en-US" altLang="zh-CN" b="0" i="1"/>
              <a:t>Cuba</a:t>
            </a:r>
            <a:r>
              <a:rPr lang="en-US" altLang="zh-CN"/>
              <a:t>. She is still there and will be back </a:t>
            </a:r>
          </a:p>
          <a:p>
            <a:pPr algn="l"/>
            <a:r>
              <a:rPr lang="en-US" altLang="zh-CN"/>
              <a:t>     </a:t>
            </a:r>
            <a:r>
              <a:rPr lang="en-US" altLang="zh-CN" b="0" i="1"/>
              <a:t>tomorrow</a:t>
            </a:r>
            <a:r>
              <a:rPr lang="en-US" altLang="zh-CN"/>
              <a:t>.</a:t>
            </a:r>
            <a:endParaRPr lang="en-US" altLang="zh-CN">
              <a:solidFill>
                <a:srgbClr val="CC0099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46323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/>
              <a:t>Mount Huang   Cuba</a:t>
            </a:r>
          </a:p>
        </p:txBody>
      </p:sp>
      <p:grpSp>
        <p:nvGrpSpPr>
          <p:cNvPr id="12294" name="Group 6"/>
          <p:cNvGrpSpPr/>
          <p:nvPr/>
        </p:nvGrpSpPr>
        <p:grpSpPr bwMode="auto">
          <a:xfrm>
            <a:off x="228600" y="3282950"/>
            <a:ext cx="8915400" cy="3498850"/>
            <a:chOff x="0" y="0"/>
            <a:chExt cx="5616" cy="2204"/>
          </a:xfrm>
        </p:grpSpPr>
        <p:pic>
          <p:nvPicPr>
            <p:cNvPr id="12295" name="Picture 7" descr="P2-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16" y="0"/>
              <a:ext cx="2016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6" name="Group 8"/>
            <p:cNvGrpSpPr>
              <a:grpSpLocks noChangeAspect="1"/>
            </p:cNvGrpSpPr>
            <p:nvPr/>
          </p:nvGrpSpPr>
          <p:grpSpPr bwMode="auto">
            <a:xfrm>
              <a:off x="384" y="1196"/>
              <a:ext cx="2064" cy="720"/>
              <a:chOff x="0" y="0"/>
              <a:chExt cx="4944" cy="1742"/>
            </a:xfrm>
          </p:grpSpPr>
          <p:pic>
            <p:nvPicPr>
              <p:cNvPr id="12297" name="Picture 9" descr="P2-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0"/>
                <a:ext cx="2304" cy="1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8" name="Picture 10" descr="三潭映月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304" y="0"/>
                <a:ext cx="2640" cy="1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299" name="Group 11"/>
            <p:cNvGrpSpPr>
              <a:grpSpLocks noChangeAspect="1"/>
            </p:cNvGrpSpPr>
            <p:nvPr/>
          </p:nvGrpSpPr>
          <p:grpSpPr bwMode="auto">
            <a:xfrm>
              <a:off x="3216" y="1190"/>
              <a:ext cx="2064" cy="726"/>
              <a:chOff x="0" y="0"/>
              <a:chExt cx="3072" cy="1110"/>
            </a:xfrm>
          </p:grpSpPr>
          <p:pic>
            <p:nvPicPr>
              <p:cNvPr id="12300" name="Picture 12" descr="P2-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1584" y="0"/>
                <a:ext cx="1488" cy="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1" name="Picture 13" descr="大本钟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0" y="0"/>
                <a:ext cx="1584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2736" y="850"/>
              <a:ext cx="27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/>
                <a:t>Australia   Africa</a:t>
              </a: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0" y="1954"/>
              <a:ext cx="27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/>
                <a:t>the Great Wall   Hangzhou</a:t>
              </a:r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2832" y="1954"/>
              <a:ext cx="27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/>
                <a:t>London   America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2" grpId="0" autoUpdateAnimBg="0"/>
      <p:bldP spid="1229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914400" y="1447800"/>
          <a:ext cx="7162800" cy="2133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Kangkang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838200" y="609600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/>
              <a:t>Listen to 1a and complete the table.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2590800" y="4191000"/>
            <a:ext cx="6477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/>
              <a:t>Example: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0099"/>
                </a:solidFill>
              </a:rPr>
              <a:t>Rita has been to India.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429000" y="2286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99"/>
                </a:solidFill>
              </a:rPr>
              <a:t>Mount Huang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800600" y="2209800"/>
            <a:ext cx="2286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99"/>
                </a:solidFill>
              </a:rPr>
              <a:t>an English summer school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908800" y="254158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99"/>
                </a:solidFill>
              </a:rPr>
              <a:t>Cuba</a:t>
            </a: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524000" y="4814888"/>
            <a:ext cx="5546725" cy="519112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50000">
                <a:schemeClr val="bg1"/>
              </a:gs>
              <a:gs pos="100000">
                <a:srgbClr val="CC33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Jane has been to Mount Huang.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381000" y="4814888"/>
            <a:ext cx="8709025" cy="519112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50000">
                <a:schemeClr val="bg1"/>
              </a:gs>
              <a:gs pos="100000">
                <a:srgbClr val="CC33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Kangkang has been to an English summer school.</a:t>
            </a: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1600200" y="5348288"/>
            <a:ext cx="4298950" cy="519112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50000">
                <a:schemeClr val="bg1"/>
              </a:gs>
              <a:gs pos="100000">
                <a:srgbClr val="CC33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Maria has gone to Cuba.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51" name="WindowsMediaPlayer1" r:id="rId2" imgW="3505320" imgH="914400"/>
        </mc:Choice>
        <mc:Fallback>
          <p:control name="WindowsMediaPlayer1" r:id="rId2" imgW="3505320" imgH="91440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724400" y="3810000"/>
                  <a:ext cx="35052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9" dur="1"/>
                                        <p:tgtEl>
                                          <p:spTgt spid="13339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 autoUpdateAnimBg="0"/>
      <p:bldP spid="13336" grpId="0" autoUpdateAnimBg="0"/>
      <p:bldP spid="13337" grpId="0" autoUpdateAnimBg="0"/>
      <p:bldP spid="13338" grpId="0" autoUpdateAnimBg="0"/>
      <p:bldP spid="13339" grpId="0" animBg="1" autoUpdateAnimBg="0"/>
      <p:bldP spid="13339" grpId="1" animBg="1" autoUpdateAnimBg="0"/>
      <p:bldP spid="13340" grpId="0" animBg="1" autoUpdateAnimBg="0"/>
      <p:bldP spid="13340" grpId="1" animBg="1" autoUpdateAnimBg="0"/>
      <p:bldP spid="1334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533400"/>
            <a:ext cx="5867400" cy="457200"/>
          </a:xfrm>
          <a:prstGeom prst="rect">
            <a:avLst/>
          </a:prstGeom>
          <a:solidFill>
            <a:srgbClr val="993366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/>
              <a:t>1b  Listen to 1a and complete the table.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447800" y="4216400"/>
            <a:ext cx="1524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1800"/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1800"/>
          </a:p>
          <a:p>
            <a:pPr>
              <a:spcBef>
                <a:spcPct val="20000"/>
              </a:spcBef>
              <a:buFontTx/>
              <a:buNone/>
            </a:pPr>
            <a:r>
              <a:rPr lang="en-US" altLang="zh-CN" sz="1800"/>
              <a:t>has gone to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410200" y="3606800"/>
            <a:ext cx="3352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FontTx/>
              <a:buNone/>
            </a:pPr>
            <a:r>
              <a:rPr lang="en-US" altLang="zh-CN" sz="1800"/>
              <a:t>to _________ his English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410200" y="2590800"/>
            <a:ext cx="3352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FontTx/>
              <a:buNone/>
            </a:pPr>
            <a:r>
              <a:rPr lang="en-US" altLang="zh-CN" sz="1800"/>
              <a:t>it is beautiful but there were too many ________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410200" y="1574800"/>
            <a:ext cx="3352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FontTx/>
              <a:buNone/>
            </a:pPr>
            <a:r>
              <a:rPr lang="en-US" altLang="zh-CN" sz="1800"/>
              <a:t>her __________ has become more and more __________</a:t>
            </a:r>
          </a:p>
        </p:txBody>
      </p:sp>
      <p:grpSp>
        <p:nvGrpSpPr>
          <p:cNvPr id="14343" name="Group 7"/>
          <p:cNvGrpSpPr/>
          <p:nvPr/>
        </p:nvGrpSpPr>
        <p:grpSpPr bwMode="auto">
          <a:xfrm>
            <a:off x="152400" y="1574800"/>
            <a:ext cx="8610600" cy="4064000"/>
            <a:chOff x="0" y="0"/>
            <a:chExt cx="5424" cy="2560"/>
          </a:xfrm>
        </p:grpSpPr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0" y="1920"/>
              <a:ext cx="81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1800"/>
            </a:p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zh-CN" sz="1800"/>
                <a:t>Maria</a:t>
              </a: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0" y="1280"/>
              <a:ext cx="81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1800"/>
            </a:p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zh-CN" sz="1800"/>
                <a:t>Kangkang</a:t>
              </a: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0" y="640"/>
              <a:ext cx="81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1800"/>
            </a:p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zh-CN" sz="1800"/>
                <a:t>Jane</a:t>
              </a: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81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1800"/>
            </a:p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zh-CN" sz="1800"/>
                <a:t>Rita</a:t>
              </a: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0"/>
              <a:ext cx="81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640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280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920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2560"/>
              <a:ext cx="81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816" y="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816" y="0"/>
              <a:ext cx="960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1800"/>
            </a:p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1800"/>
            </a:p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1800"/>
            </a:p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1800"/>
            </a:p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zh-CN" sz="1800"/>
                <a:t>has been to</a:t>
              </a:r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816" y="0"/>
              <a:ext cx="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816" y="1936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816" y="2560"/>
              <a:ext cx="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816" y="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1776" y="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3312" y="1920"/>
              <a:ext cx="211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FontTx/>
                <a:buNone/>
              </a:pPr>
              <a:r>
                <a:rPr lang="en-US" altLang="zh-CN" sz="1800"/>
                <a:t>and she will be back ___________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1776" y="1920"/>
              <a:ext cx="153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FontTx/>
                <a:buNone/>
              </a:pPr>
              <a:r>
                <a:rPr lang="en-US" altLang="zh-CN" sz="1800"/>
                <a:t>______ to be a volunteer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1776" y="1280"/>
              <a:ext cx="153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FontTx/>
                <a:buNone/>
              </a:pPr>
              <a:r>
                <a:rPr lang="en-US" altLang="zh-CN" sz="1800"/>
                <a:t>an English _______ school 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1776" y="640"/>
              <a:ext cx="153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FontTx/>
                <a:buNone/>
              </a:pPr>
              <a:r>
                <a:rPr lang="en-US" altLang="zh-CN" sz="1800"/>
                <a:t>Mount ________ </a:t>
              </a:r>
            </a:p>
            <a:p>
              <a:pPr algn="l">
                <a:spcBef>
                  <a:spcPct val="20000"/>
                </a:spcBef>
                <a:buFontTx/>
                <a:buNone/>
              </a:pPr>
              <a:r>
                <a:rPr lang="en-US" altLang="zh-CN" sz="1800"/>
                <a:t>with her _________</a:t>
              </a: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1776" y="0"/>
              <a:ext cx="153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FontTx/>
                <a:buNone/>
              </a:pPr>
              <a:r>
                <a:rPr lang="en-US" altLang="zh-CN" sz="1800"/>
                <a:t>many _______ near the home in ______</a:t>
              </a:r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>
              <a:off x="1776" y="0"/>
              <a:ext cx="364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>
              <a:off x="1776" y="640"/>
              <a:ext cx="3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>
              <a:off x="1776" y="1280"/>
              <a:ext cx="3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>
              <a:off x="1776" y="1920"/>
              <a:ext cx="3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>
              <a:off x="1776" y="2560"/>
              <a:ext cx="364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1776" y="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>
              <a:off x="3312" y="0"/>
              <a:ext cx="0" cy="2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73" name="Line 37"/>
            <p:cNvSpPr>
              <a:spLocks noChangeShapeType="1"/>
            </p:cNvSpPr>
            <p:nvPr/>
          </p:nvSpPr>
          <p:spPr bwMode="auto">
            <a:xfrm>
              <a:off x="5424" y="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657600" y="15382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rgbClr val="3333FF"/>
                </a:solidFill>
              </a:rPr>
              <a:t>places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4419600" y="1828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rgbClr val="3333FF"/>
                </a:solidFill>
              </a:rPr>
              <a:t>India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5867400" y="15382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rgbClr val="3333FF"/>
                </a:solidFill>
              </a:rPr>
              <a:t>hometown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7239000" y="18430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rgbClr val="3333FF"/>
                </a:solidFill>
              </a:rPr>
              <a:t>beautiful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3810000" y="2590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rgbClr val="3333FF"/>
                </a:solidFill>
              </a:rPr>
              <a:t>Huang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4038600" y="2895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rgbClr val="3333FF"/>
                </a:solidFill>
              </a:rPr>
              <a:t>parents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6629400" y="2819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rgbClr val="3333FF"/>
                </a:solidFill>
              </a:rPr>
              <a:t>people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4191000" y="3581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rgbClr val="3333FF"/>
                </a:solidFill>
              </a:rPr>
              <a:t>summer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5867400" y="3581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rgbClr val="3333FF"/>
                </a:solidFill>
              </a:rPr>
              <a:t>improve</a:t>
            </a: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3048000" y="45862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rgbClr val="3333FF"/>
                </a:solidFill>
              </a:rPr>
              <a:t>Cuba</a:t>
            </a:r>
          </a:p>
        </p:txBody>
      </p: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5562600" y="48910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rgbClr val="3333FF"/>
                </a:solidFill>
              </a:rPr>
              <a:t>tomorrow</a:t>
            </a:r>
          </a:p>
        </p:txBody>
      </p:sp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838200" y="5683250"/>
            <a:ext cx="7543800" cy="9461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/>
              <a:t>1c  Retell the main information of 1a based on 1b.</a:t>
            </a:r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7239000" y="533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P1 1a mp3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94" name="WindowsMediaPlayer1" r:id="rId2" imgW="2362320" imgH="609480"/>
        </mc:Choice>
        <mc:Fallback>
          <p:control name="WindowsMediaPlayer1" r:id="rId2" imgW="2362320" imgH="60948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791200" y="304800"/>
                  <a:ext cx="23622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37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3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3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3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3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43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74" grpId="0" autoUpdateAnimBg="0"/>
      <p:bldP spid="14375" grpId="0" autoUpdateAnimBg="0"/>
      <p:bldP spid="14376" grpId="0" autoUpdateAnimBg="0"/>
      <p:bldP spid="14377" grpId="0" autoUpdateAnimBg="0"/>
      <p:bldP spid="14378" grpId="0" autoUpdateAnimBg="0"/>
      <p:bldP spid="14379" grpId="0" autoUpdateAnimBg="0"/>
      <p:bldP spid="14380" grpId="0" autoUpdateAnimBg="0"/>
      <p:bldP spid="14381" grpId="0" autoUpdateAnimBg="0"/>
      <p:bldP spid="14382" grpId="0" autoUpdateAnimBg="0"/>
      <p:bldP spid="14383" grpId="0" autoUpdateAnimBg="0"/>
      <p:bldP spid="14384" grpId="0" autoUpdateAnimBg="0"/>
      <p:bldP spid="1438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76400" y="45720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/>
              <a:t>Key phrases and expressions: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" y="1257300"/>
            <a:ext cx="83058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latin typeface="宋体" panose="02010600030101010101" pitchFamily="2" charset="-122"/>
              </a:rPr>
              <a:t>       </a:t>
            </a:r>
            <a:r>
              <a:rPr lang="en-US" altLang="zh-CN" sz="2800" dirty="0">
                <a:latin typeface="宋体" panose="02010600030101010101" pitchFamily="2" charset="-122"/>
              </a:rPr>
              <a:t>1. </a:t>
            </a:r>
            <a:r>
              <a:rPr lang="zh-CN" altLang="en-US" sz="2800" dirty="0">
                <a:latin typeface="宋体" panose="02010600030101010101" pitchFamily="2" charset="-122"/>
              </a:rPr>
              <a:t>你的旅行如何？ </a:t>
            </a:r>
            <a:r>
              <a:rPr lang="en-US" altLang="zh-CN" sz="2800" dirty="0"/>
              <a:t>_________________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宋体" panose="02010600030101010101" pitchFamily="2" charset="-122"/>
              </a:rPr>
              <a:t>       2. </a:t>
            </a:r>
            <a:r>
              <a:rPr lang="zh-CN" altLang="en-US" sz="2800" dirty="0">
                <a:latin typeface="宋体" panose="02010600030101010101" pitchFamily="2" charset="-122"/>
              </a:rPr>
              <a:t>发生	         </a:t>
            </a:r>
            <a:r>
              <a:rPr lang="en-US" altLang="zh-CN" sz="2800" dirty="0"/>
              <a:t>_________________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宋体" panose="02010600030101010101" pitchFamily="2" charset="-122"/>
              </a:rPr>
              <a:t>3. </a:t>
            </a:r>
            <a:r>
              <a:rPr lang="zh-CN" altLang="en-US" sz="2800" dirty="0">
                <a:latin typeface="宋体" panose="02010600030101010101" pitchFamily="2" charset="-122"/>
              </a:rPr>
              <a:t>曾去过</a:t>
            </a:r>
            <a:r>
              <a:rPr lang="en-US" altLang="zh-CN" sz="2800" dirty="0">
                <a:latin typeface="宋体" panose="02010600030101010101" pitchFamily="2" charset="-122"/>
              </a:rPr>
              <a:t>……(</a:t>
            </a:r>
            <a:r>
              <a:rPr lang="zh-CN" altLang="en-US" sz="2800" dirty="0">
                <a:latin typeface="宋体" panose="02010600030101010101" pitchFamily="2" charset="-122"/>
              </a:rPr>
              <a:t>去而复返） </a:t>
            </a:r>
            <a:r>
              <a:rPr lang="en-US" altLang="zh-CN" sz="2800" dirty="0"/>
              <a:t>_________________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宋体" panose="02010600030101010101" pitchFamily="2" charset="-122"/>
              </a:rPr>
              <a:t>4. </a:t>
            </a:r>
            <a:r>
              <a:rPr lang="zh-CN" altLang="en-US" sz="2800" dirty="0">
                <a:latin typeface="宋体" panose="02010600030101010101" pitchFamily="2" charset="-122"/>
              </a:rPr>
              <a:t>太</a:t>
            </a:r>
            <a:r>
              <a:rPr lang="en-US" altLang="zh-CN" sz="2800" dirty="0">
                <a:latin typeface="宋体" panose="02010600030101010101" pitchFamily="2" charset="-122"/>
              </a:rPr>
              <a:t>……</a:t>
            </a:r>
            <a:r>
              <a:rPr lang="zh-CN" altLang="en-US" sz="2800" dirty="0">
                <a:latin typeface="宋体" panose="02010600030101010101" pitchFamily="2" charset="-122"/>
              </a:rPr>
              <a:t>以至于</a:t>
            </a:r>
            <a:r>
              <a:rPr lang="en-US" altLang="zh-CN" sz="2800" dirty="0">
                <a:latin typeface="宋体" panose="02010600030101010101" pitchFamily="2" charset="-122"/>
              </a:rPr>
              <a:t>…… 	    </a:t>
            </a:r>
            <a:r>
              <a:rPr lang="en-US" altLang="zh-CN" sz="2800" dirty="0"/>
              <a:t>_________________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宋体" panose="02010600030101010101" pitchFamily="2" charset="-122"/>
              </a:rPr>
              <a:t>5. </a:t>
            </a:r>
            <a:r>
              <a:rPr lang="zh-CN" altLang="en-US" sz="2800" dirty="0">
                <a:latin typeface="宋体" panose="02010600030101010101" pitchFamily="2" charset="-122"/>
              </a:rPr>
              <a:t>到</a:t>
            </a:r>
            <a:r>
              <a:rPr lang="en-US" altLang="zh-CN" sz="2800" dirty="0">
                <a:latin typeface="宋体" panose="02010600030101010101" pitchFamily="2" charset="-122"/>
              </a:rPr>
              <a:t>……</a:t>
            </a:r>
            <a:r>
              <a:rPr lang="zh-CN" altLang="en-US" sz="2800" dirty="0">
                <a:latin typeface="宋体" panose="02010600030101010101" pitchFamily="2" charset="-122"/>
              </a:rPr>
              <a:t>去了（去而未归）</a:t>
            </a:r>
            <a:r>
              <a:rPr lang="en-US" altLang="zh-CN" sz="2800" dirty="0"/>
              <a:t>________________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宋体" panose="02010600030101010101" pitchFamily="2" charset="-122"/>
              </a:rPr>
              <a:t>6. </a:t>
            </a:r>
            <a:r>
              <a:rPr lang="zh-CN" altLang="en-US" sz="2800" dirty="0">
                <a:latin typeface="宋体" panose="02010600030101010101" pitchFamily="2" charset="-122"/>
              </a:rPr>
              <a:t>上课铃响了。</a:t>
            </a:r>
            <a:r>
              <a:rPr lang="zh-CN" altLang="en-US" sz="2800" dirty="0"/>
              <a:t>        </a:t>
            </a:r>
            <a:r>
              <a:rPr lang="en-US" altLang="zh-CN" sz="2800" dirty="0"/>
              <a:t>_________________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257800" y="12192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3399"/>
                </a:solidFill>
              </a:rPr>
              <a:t>How was your trip?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257800" y="1919288"/>
            <a:ext cx="335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3399"/>
                </a:solidFill>
              </a:rPr>
              <a:t>take place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257800" y="2528888"/>
            <a:ext cx="381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3399"/>
                </a:solidFill>
              </a:rPr>
              <a:t>have/has been to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257800" y="32004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3399"/>
                </a:solidFill>
              </a:rPr>
              <a:t>so … that …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248275" y="3783013"/>
            <a:ext cx="381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3399"/>
                </a:solidFill>
              </a:rPr>
              <a:t>have/has gone to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191000" y="44196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3399"/>
                </a:solidFill>
              </a:rPr>
              <a:t>There goes the bell.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191000" y="4953000"/>
            <a:ext cx="3505200" cy="1004888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50000">
                <a:schemeClr val="bg1"/>
              </a:gs>
              <a:gs pos="100000">
                <a:srgbClr val="CC33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/>
              <a:t>=That’s the bell. </a:t>
            </a:r>
          </a:p>
          <a:p>
            <a:pPr algn="l">
              <a:spcBef>
                <a:spcPct val="50000"/>
              </a:spcBef>
            </a:pPr>
            <a:r>
              <a:rPr lang="en-US" altLang="zh-CN"/>
              <a:t>= The bell is ringing.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autoUpdateAnimBg="0"/>
      <p:bldP spid="16390" grpId="0" autoUpdateAnimBg="0"/>
      <p:bldP spid="16391" grpId="0" autoUpdateAnimBg="0"/>
      <p:bldP spid="16392" grpId="0" autoUpdateAnimBg="0"/>
      <p:bldP spid="16393" grpId="0" autoUpdateAnimBg="0"/>
      <p:bldP spid="1639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图片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700" y="342900"/>
            <a:ext cx="76073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3"/>
          <p:cNvGrpSpPr/>
          <p:nvPr/>
        </p:nvGrpSpPr>
        <p:grpSpPr bwMode="auto">
          <a:xfrm>
            <a:off x="0" y="0"/>
            <a:ext cx="9144000" cy="6534150"/>
            <a:chOff x="0" y="0"/>
            <a:chExt cx="5760" cy="4116"/>
          </a:xfrm>
        </p:grpSpPr>
        <p:pic>
          <p:nvPicPr>
            <p:cNvPr id="17412" name="Picture 4" descr="图片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" y="204"/>
              <a:ext cx="4792" cy="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solidFill>
                    <a:schemeClr val="bg1"/>
                  </a:solidFill>
                </a:rPr>
                <a:t>The next day, Maria came back. She met Michael  in the school.</a:t>
              </a:r>
            </a:p>
          </p:txBody>
        </p:sp>
      </p:grp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763000" cy="822325"/>
          </a:xfrm>
          <a:prstGeom prst="rect">
            <a:avLst/>
          </a:prstGeom>
          <a:solidFill>
            <a:srgbClr val="FFFF00">
              <a:alpha val="5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dirty="0"/>
              <a:t>2a  Listen to the conversation and fill in the blanks. Then practice it with your partner.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04800" y="1355725"/>
            <a:ext cx="8839200" cy="451167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dirty="0"/>
              <a:t>Michael: Hi, Maria, long time no see. Where ______ you ______?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/>
              <a:t>Maria:    I ___________ to Cuba to be a volunteer.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/>
              <a:t>Michael: Really? It must be fun.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/>
              <a:t>Maria:    Yeah, I enjoyed the work. Do you know where Jane ________ 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/>
              <a:t>               for her summer holiday?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/>
              <a:t>Michael: She __________ to Mount Huang for vacation.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/>
              <a:t>Maria:     Have you seen her this morning?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/>
              <a:t>Michael: Oh, she _________ to the library.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/>
              <a:t>Maria:     I will go and find her. By the way, where is </a:t>
            </a:r>
            <a:r>
              <a:rPr lang="en-US" altLang="zh-CN" sz="2000" dirty="0" err="1"/>
              <a:t>Kangkang</a:t>
            </a:r>
            <a:r>
              <a:rPr lang="en-US" altLang="zh-CN" sz="2000" dirty="0"/>
              <a:t>?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/>
              <a:t>Michael: He _________ to the library, too. Let’s go and find them.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066800" y="18129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66"/>
                </a:solidFill>
              </a:rPr>
              <a:t>have been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562600" y="1371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66"/>
                </a:solidFill>
              </a:rPr>
              <a:t>have           been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010400" y="2667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66"/>
                </a:solidFill>
              </a:rPr>
              <a:t>has been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524000" y="36417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66"/>
                </a:solidFill>
              </a:rPr>
              <a:t>has been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905000" y="45561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66"/>
                </a:solidFill>
              </a:rPr>
              <a:t>has gone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295400" y="54705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99"/>
                    </a:gs>
                    <a:gs pos="50000">
                      <a:schemeClr val="bg1"/>
                    </a:gs>
                    <a:gs pos="100000">
                      <a:srgbClr val="CC33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66"/>
                </a:solidFill>
              </a:rPr>
              <a:t>has gone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30" name="WindowsMediaPlayer1" r:id="rId2" imgW="2666880" imgH="533520"/>
        </mc:Choice>
        <mc:Fallback>
          <p:control name="WindowsMediaPlayer1" r:id="rId2" imgW="2666880" imgH="53352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638800" y="5943600"/>
                  <a:ext cx="2743200" cy="68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 autoUpdateAnimBg="0"/>
      <p:bldP spid="17417" grpId="0" animBg="1" autoUpdateAnimBg="0"/>
      <p:bldP spid="17418" grpId="0" autoUpdateAnimBg="0"/>
      <p:bldP spid="17419" grpId="0" autoUpdateAnimBg="0"/>
      <p:bldP spid="17420" grpId="0" autoUpdateAnimBg="0"/>
      <p:bldP spid="17421" grpId="0" autoUpdateAnimBg="0"/>
      <p:bldP spid="17422" grpId="0" autoUpdateAnimBg="0"/>
      <p:bldP spid="1742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81400" y="5638800"/>
            <a:ext cx="4267200" cy="549275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/>
              <a:t>have/has +</a:t>
            </a:r>
            <a:r>
              <a:rPr lang="zh-CN" altLang="en-US" sz="3000"/>
              <a:t> 过去分词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000"/>
              <a:t>You </a:t>
            </a:r>
            <a:r>
              <a:rPr lang="zh-CN" altLang="en-US" sz="3000">
                <a:solidFill>
                  <a:srgbClr val="0000FF"/>
                </a:solidFill>
              </a:rPr>
              <a:t>have</a:t>
            </a:r>
            <a:r>
              <a:rPr lang="zh-CN" altLang="en-US" sz="3000"/>
              <a:t> just </a:t>
            </a:r>
            <a:r>
              <a:rPr lang="zh-CN" altLang="en-US" sz="3000">
                <a:solidFill>
                  <a:srgbClr val="FF0066"/>
                </a:solidFill>
              </a:rPr>
              <a:t>come</a:t>
            </a:r>
            <a:r>
              <a:rPr lang="zh-CN" altLang="en-US" sz="3000"/>
              <a:t> back from your hometown.</a:t>
            </a:r>
            <a:endParaRPr lang="en-US" sz="30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182880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/>
              <a:t>Great changes </a:t>
            </a:r>
            <a:r>
              <a:rPr lang="en-US" sz="3000">
                <a:solidFill>
                  <a:srgbClr val="0000FF"/>
                </a:solidFill>
              </a:rPr>
              <a:t>have </a:t>
            </a:r>
            <a:r>
              <a:rPr lang="en-US" sz="3000">
                <a:solidFill>
                  <a:srgbClr val="FF0066"/>
                </a:solidFill>
              </a:rPr>
              <a:t>taken</a:t>
            </a:r>
            <a:r>
              <a:rPr lang="en-US" sz="3000"/>
              <a:t> place there</a:t>
            </a:r>
            <a:r>
              <a:rPr lang="zh-CN" altLang="en-US" sz="3000"/>
              <a:t> and my hometown has become more and more beautiful.</a:t>
            </a:r>
            <a:endParaRPr lang="en-US" sz="3000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76200" y="4267200"/>
            <a:ext cx="7010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000"/>
              <a:t>Oh, she </a:t>
            </a:r>
            <a:r>
              <a:rPr lang="zh-CN" altLang="en-US" sz="3000">
                <a:solidFill>
                  <a:srgbClr val="3333FF"/>
                </a:solidFill>
              </a:rPr>
              <a:t>has </a:t>
            </a:r>
            <a:r>
              <a:rPr lang="zh-CN" altLang="en-US" sz="3000">
                <a:solidFill>
                  <a:srgbClr val="FF0066"/>
                </a:solidFill>
              </a:rPr>
              <a:t>gone</a:t>
            </a:r>
            <a:r>
              <a:rPr lang="zh-CN" altLang="en-US" sz="3000"/>
              <a:t> to the library.</a:t>
            </a:r>
            <a:endParaRPr lang="en-US" sz="3000"/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76200" y="3276600"/>
            <a:ext cx="8991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/>
              <a:t>I </a:t>
            </a:r>
            <a:r>
              <a:rPr lang="en-US" sz="3000">
                <a:solidFill>
                  <a:srgbClr val="0000FF"/>
                </a:solidFill>
              </a:rPr>
              <a:t>have </a:t>
            </a:r>
            <a:r>
              <a:rPr lang="en-US" sz="3000">
                <a:solidFill>
                  <a:srgbClr val="FF0066"/>
                </a:solidFill>
              </a:rPr>
              <a:t>been</a:t>
            </a:r>
            <a:r>
              <a:rPr lang="en-US" sz="3000">
                <a:solidFill>
                  <a:srgbClr val="0000FF"/>
                </a:solidFill>
              </a:rPr>
              <a:t> </a:t>
            </a:r>
            <a:r>
              <a:rPr lang="en-US" sz="3000"/>
              <a:t>to Mount Huang</a:t>
            </a:r>
            <a:r>
              <a:rPr lang="zh-CN" altLang="en-US" sz="3000"/>
              <a:t> with my parents.</a:t>
            </a:r>
            <a:endParaRPr lang="en-US" sz="3000"/>
          </a:p>
        </p:txBody>
      </p:sp>
      <p:sp>
        <p:nvSpPr>
          <p:cNvPr id="1843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318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/>
              <a:t>Find the sentences with Present Perfect </a:t>
            </a:r>
            <a:r>
              <a:rPr lang="en-US" altLang="zh-CN"/>
              <a:t>T</a:t>
            </a:r>
            <a:r>
              <a:rPr lang="zh-CN" altLang="en-US"/>
              <a:t>ense in Section A. </a:t>
            </a:r>
          </a:p>
          <a:p>
            <a:pPr>
              <a:spcBef>
                <a:spcPct val="30000"/>
              </a:spcBef>
            </a:pPr>
            <a:r>
              <a:rPr lang="en-US"/>
              <a:t>Read </a:t>
            </a:r>
            <a:r>
              <a:rPr lang="zh-CN" altLang="en-US"/>
              <a:t>them </a:t>
            </a:r>
            <a:r>
              <a:rPr lang="en-US"/>
              <a:t>aloud</a:t>
            </a:r>
            <a:r>
              <a:rPr lang="en-US" altLang="zh-CN"/>
              <a:t>.</a:t>
            </a:r>
            <a:endParaRPr lang="en-US"/>
          </a:p>
        </p:txBody>
      </p:sp>
      <p:sp>
        <p:nvSpPr>
          <p:cNvPr id="18440" name="Text Box 2"/>
          <p:cNvSpPr txBox="1">
            <a:spLocks noChangeArrowheads="1"/>
          </p:cNvSpPr>
          <p:nvPr/>
        </p:nvSpPr>
        <p:spPr bwMode="auto">
          <a:xfrm>
            <a:off x="914400" y="5638800"/>
            <a:ext cx="2514600" cy="549275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000"/>
              <a:t>现在完成时：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200400" y="1371600"/>
            <a:ext cx="3200400" cy="419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4343400" y="2209800"/>
            <a:ext cx="205740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2971800" y="4724400"/>
            <a:ext cx="3505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1828800" y="3733800"/>
            <a:ext cx="45720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 autoUpdateAnimBg="0"/>
      <p:bldP spid="18435" grpId="0" autoUpdateAnimBg="0"/>
      <p:bldP spid="18436" grpId="0" autoUpdateAnimBg="0"/>
      <p:bldP spid="18437" grpId="0" autoUpdateAnimBg="0"/>
      <p:bldP spid="18438" grpId="0" autoUpdateAnimBg="0"/>
      <p:bldP spid="18440" grpId="0" bldLvl="0" animBg="1" autoUpdateAnimBg="0"/>
      <p:bldP spid="18441" grpId="0" animBg="1"/>
      <p:bldP spid="18442" grpId="0" animBg="1"/>
      <p:bldP spid="18443" grpId="0" animBg="1"/>
      <p:bldP spid="184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09600" y="411163"/>
            <a:ext cx="7848600" cy="6218237"/>
          </a:xfrm>
          <a:prstGeom prst="rect">
            <a:avLst/>
          </a:prstGeom>
          <a:solidFill>
            <a:srgbClr val="CCFFFF">
              <a:alpha val="46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/>
              <a:t>Choose the best answer.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1. –– Where is  Zhao Ming?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–– He ______ the playground. He is playing football there.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A. has been to		B. has gone to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C. have been to		D. goes to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2. </a:t>
            </a:r>
            <a:r>
              <a:rPr lang="zh-CN" altLang="en-US" sz="2000" dirty="0"/>
              <a:t>Great changes </a:t>
            </a:r>
            <a:r>
              <a:rPr lang="en-US" sz="2000" dirty="0"/>
              <a:t>______ </a:t>
            </a:r>
            <a:r>
              <a:rPr lang="zh-CN" altLang="en-US" sz="2000" dirty="0"/>
              <a:t>in my hometown</a:t>
            </a:r>
            <a:r>
              <a:rPr lang="en-US" sz="20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A. </a:t>
            </a:r>
            <a:r>
              <a:rPr lang="zh-CN" altLang="en-US" sz="2000" dirty="0"/>
              <a:t>have taken place</a:t>
            </a:r>
            <a:r>
              <a:rPr lang="en-US" sz="2000" dirty="0"/>
              <a:t>	</a:t>
            </a:r>
            <a:r>
              <a:rPr lang="zh-CN" altLang="en-US" sz="2000" dirty="0"/>
              <a:t>	</a:t>
            </a:r>
            <a:r>
              <a:rPr lang="en-US" sz="2000" dirty="0"/>
              <a:t>B.</a:t>
            </a:r>
            <a:r>
              <a:rPr lang="zh-CN" altLang="en-US" sz="2000" dirty="0"/>
              <a:t> take place</a:t>
            </a:r>
            <a:r>
              <a:rPr lang="en-US" sz="2000" dirty="0"/>
              <a:t>		</a:t>
            </a:r>
            <a:endParaRPr lang="zh-CN" altLang="en-US" sz="2000" dirty="0"/>
          </a:p>
          <a:p>
            <a:pPr>
              <a:spcBef>
                <a:spcPct val="50000"/>
              </a:spcBef>
            </a:pPr>
            <a:r>
              <a:rPr lang="zh-CN" altLang="en-US" sz="2000" dirty="0"/>
              <a:t>   </a:t>
            </a:r>
            <a:r>
              <a:rPr lang="en-US" sz="2000" dirty="0"/>
              <a:t>C. </a:t>
            </a:r>
            <a:r>
              <a:rPr lang="zh-CN" altLang="en-US" sz="2000" dirty="0"/>
              <a:t>have happened</a:t>
            </a:r>
            <a:r>
              <a:rPr lang="en-US" sz="2000" dirty="0"/>
              <a:t>		D. </a:t>
            </a:r>
            <a:r>
              <a:rPr lang="zh-CN" altLang="en-US" sz="2000" dirty="0"/>
              <a:t>happened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3. –– Hi, </a:t>
            </a:r>
            <a:r>
              <a:rPr lang="en-US" sz="2000" dirty="0" err="1"/>
              <a:t>Kangkang</a:t>
            </a:r>
            <a:r>
              <a:rPr lang="en-US" sz="2000" dirty="0"/>
              <a:t>,  where have you______? </a:t>
            </a:r>
            <a:r>
              <a:rPr lang="zh-CN" altLang="en-US" sz="2000" dirty="0"/>
              <a:t> </a:t>
            </a:r>
            <a:r>
              <a:rPr lang="en-US" dirty="0"/>
              <a:t>––</a:t>
            </a:r>
            <a:r>
              <a:rPr lang="en-US" sz="2000" dirty="0"/>
              <a:t> The bank.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A. gone			B. been to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C. been                                   D. gone to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4. He got up ______ late ______ he was late for work today.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A. such...as	B. so...that	C. very	... that	D. too...to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B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2971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A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286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C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8600" y="5715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B</a:t>
            </a:r>
          </a:p>
        </p:txBody>
      </p:sp>
      <p:sp>
        <p:nvSpPr>
          <p:cNvPr id="19463" name="WordArt 7"/>
          <p:cNvSpPr>
            <a:spLocks noChangeArrowheads="1" noChangeShapeType="1"/>
          </p:cNvSpPr>
          <p:nvPr/>
        </p:nvSpPr>
        <p:spPr bwMode="auto">
          <a:xfrm>
            <a:off x="7239000" y="0"/>
            <a:ext cx="184467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11898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altLang="zh-CN" sz="3600" dirty="0">
                <a:ln w="9525">
                  <a:rou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ail"/>
              </a:rPr>
              <a:t>Exercises</a:t>
            </a:r>
            <a:endParaRPr lang="zh-CN" altLang="en-US" sz="3600" dirty="0">
              <a:ln w="9525">
                <a:rou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ail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95400" y="457200"/>
            <a:ext cx="6781800" cy="5934075"/>
          </a:xfrm>
          <a:prstGeom prst="rect">
            <a:avLst/>
          </a:prstGeom>
          <a:solidFill>
            <a:srgbClr val="CCFFFF">
              <a:alpha val="46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/>
              <a:t>1. A: Where ______ you ______?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    B: I ______ ______ to my grandpa’s home.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2. A: I don’t feel well. I have a cold.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    B: ______ you ______ to the hospital?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    A: Yes, I have.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3. A: Where is our teacher? I have something 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         to tell her.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     B: She ______ ______ to the library. 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4. A: Where is  your grandson ? 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        I haven’t seen him for a long time.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    B: He ______ ______ to New York.</a:t>
            </a:r>
            <a:endParaRPr lang="en-US" sz="200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352800" y="457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3399"/>
                </a:solidFill>
              </a:rPr>
              <a:t>have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953000" y="457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3399"/>
                </a:solidFill>
              </a:rPr>
              <a:t>been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2971800" y="4267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3399"/>
                </a:solidFill>
              </a:rPr>
              <a:t>has     gone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3399"/>
                </a:solidFill>
              </a:rPr>
              <a:t>have    been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2209800" y="2057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3399"/>
                </a:solidFill>
              </a:rPr>
              <a:t>Have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3962400" y="2057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3399"/>
                </a:solidFill>
              </a:rPr>
              <a:t>been</a:t>
            </a:r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2819400" y="5943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3399"/>
                </a:solidFill>
              </a:rPr>
              <a:t>has      gone</a:t>
            </a: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0" y="0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/>
              <a:t>Fill in the blanks.</a:t>
            </a:r>
            <a:endParaRPr lang="en-US" altLang="zh-CN" sz="2800" b="0"/>
          </a:p>
        </p:txBody>
      </p:sp>
      <p:sp>
        <p:nvSpPr>
          <p:cNvPr id="20491" name="WordArt 11"/>
          <p:cNvSpPr>
            <a:spLocks noChangeArrowheads="1" noChangeShapeType="1"/>
          </p:cNvSpPr>
          <p:nvPr/>
        </p:nvSpPr>
        <p:spPr bwMode="auto">
          <a:xfrm>
            <a:off x="7223125" y="0"/>
            <a:ext cx="184467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11898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altLang="zh-CN" sz="3600">
                <a:ln w="9525">
                  <a:rou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ail"/>
              </a:rPr>
              <a:t>Exercises</a:t>
            </a:r>
            <a:endParaRPr lang="zh-CN" altLang="en-US" sz="3600">
              <a:ln w="9525">
                <a:rou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ail"/>
            </a:endParaRPr>
          </a:p>
        </p:txBody>
      </p:sp>
      <p:grpSp>
        <p:nvGrpSpPr>
          <p:cNvPr id="20492" name="Group 12"/>
          <p:cNvGrpSpPr/>
          <p:nvPr/>
        </p:nvGrpSpPr>
        <p:grpSpPr bwMode="auto">
          <a:xfrm>
            <a:off x="793750" y="457200"/>
            <a:ext cx="7740650" cy="6065838"/>
            <a:chOff x="0" y="0"/>
            <a:chExt cx="4490" cy="3671"/>
          </a:xfrm>
        </p:grpSpPr>
        <p:pic>
          <p:nvPicPr>
            <p:cNvPr id="20493" name="Picture 14" descr="p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490" cy="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15" descr="b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8" y="569"/>
              <a:ext cx="1452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Rectangle 16"/>
            <p:cNvSpPr>
              <a:spLocks noChangeArrowheads="1"/>
            </p:cNvSpPr>
            <p:nvPr/>
          </p:nvSpPr>
          <p:spPr bwMode="auto">
            <a:xfrm>
              <a:off x="757" y="670"/>
              <a:ext cx="1161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CN" b="0"/>
                <a:t>Where have you been?</a:t>
              </a:r>
            </a:p>
          </p:txBody>
        </p:sp>
        <p:pic>
          <p:nvPicPr>
            <p:cNvPr id="20496" name="Picture 17" descr="b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" y="1811"/>
              <a:ext cx="1251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Rectangle 18"/>
            <p:cNvSpPr>
              <a:spLocks noChangeArrowheads="1"/>
            </p:cNvSpPr>
            <p:nvPr/>
          </p:nvSpPr>
          <p:spPr bwMode="auto">
            <a:xfrm>
              <a:off x="261" y="1898"/>
              <a:ext cx="756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b="0"/>
                <a:t>Where’s</a:t>
              </a:r>
            </a:p>
            <a:p>
              <a:pPr algn="l"/>
              <a:r>
                <a:rPr lang="en-US" altLang="zh-CN" b="0"/>
                <a:t>Jane?</a:t>
              </a:r>
            </a:p>
          </p:txBody>
        </p:sp>
        <p:pic>
          <p:nvPicPr>
            <p:cNvPr id="20498" name="Picture 19" descr="b1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75" y="1885"/>
              <a:ext cx="1361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9" name="Rectangle 20"/>
            <p:cNvSpPr>
              <a:spLocks noChangeArrowheads="1"/>
            </p:cNvSpPr>
            <p:nvPr/>
          </p:nvSpPr>
          <p:spPr bwMode="auto">
            <a:xfrm>
              <a:off x="3018" y="1954"/>
              <a:ext cx="113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CN" b="0"/>
                <a:t>I have been to the gym.</a:t>
              </a:r>
            </a:p>
          </p:txBody>
        </p:sp>
        <p:pic>
          <p:nvPicPr>
            <p:cNvPr id="20500" name="Picture 21" descr="b1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" y="2659"/>
              <a:ext cx="1542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1" name="Rectangle 22"/>
            <p:cNvSpPr>
              <a:spLocks noChangeArrowheads="1"/>
            </p:cNvSpPr>
            <p:nvPr/>
          </p:nvSpPr>
          <p:spPr bwMode="auto">
            <a:xfrm>
              <a:off x="2965" y="2938"/>
              <a:ext cx="1342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CN" b="0"/>
                <a:t>She has gone to the library.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20492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  <p:bldP spid="20489" grpId="0" autoUpdateAnimBg="0"/>
      <p:bldP spid="204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/>
          </p:cNvSpPr>
          <p:nvPr/>
        </p:nvSpPr>
        <p:spPr bwMode="auto">
          <a:xfrm>
            <a:off x="5937250" y="190500"/>
            <a:ext cx="252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i="1" dirty="0">
                <a:ln w="9525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summary</a:t>
            </a:r>
            <a:endParaRPr lang="zh-CN" altLang="en-US" sz="3600" i="1" dirty="0">
              <a:ln w="9525">
                <a:solidFill>
                  <a:srgbClr val="0000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07" name="WordArt 3"/>
          <p:cNvSpPr>
            <a:spLocks noChangeArrowheads="1" noChangeShapeType="1"/>
          </p:cNvSpPr>
          <p:nvPr/>
        </p:nvSpPr>
        <p:spPr bwMode="auto">
          <a:xfrm>
            <a:off x="228600" y="1031875"/>
            <a:ext cx="15113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il"/>
              </a:rPr>
              <a:t>We learn: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ail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66888" y="3492500"/>
            <a:ext cx="6705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1.</a:t>
            </a:r>
            <a:r>
              <a:rPr lang="zh-CN" altLang="en-US" sz="2000" dirty="0">
                <a:solidFill>
                  <a:srgbClr val="FF0000"/>
                </a:solidFill>
              </a:rPr>
              <a:t>Tell the differences between </a:t>
            </a:r>
            <a:r>
              <a:rPr lang="zh-CN" altLang="en-US" sz="2000" i="1" dirty="0">
                <a:solidFill>
                  <a:srgbClr val="0000CC"/>
                </a:solidFill>
              </a:rPr>
              <a:t>have/has gone to</a:t>
            </a:r>
            <a:r>
              <a:rPr lang="zh-CN" altLang="en-US" sz="2000" dirty="0">
                <a:solidFill>
                  <a:srgbClr val="FF0000"/>
                </a:solidFill>
              </a:rPr>
              <a:t> and  </a:t>
            </a:r>
          </a:p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  </a:t>
            </a:r>
            <a:r>
              <a:rPr lang="zh-CN" altLang="en-US" sz="2000" i="1" dirty="0">
                <a:solidFill>
                  <a:srgbClr val="0000CC"/>
                </a:solidFill>
              </a:rPr>
              <a:t>have/has been to</a:t>
            </a:r>
            <a:r>
              <a:rPr lang="zh-CN" altLang="en-US" sz="2000" dirty="0">
                <a:solidFill>
                  <a:srgbClr val="FF0000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zh-CN" altLang="en-US" sz="2000" dirty="0">
                <a:solidFill>
                  <a:srgbClr val="0000CC"/>
                </a:solidFill>
              </a:rPr>
              <a:t> I have been to Mount Huang with my parents.</a:t>
            </a:r>
          </a:p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0000CC"/>
                </a:solidFill>
              </a:rPr>
              <a:t>  He has gone to the library, too.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 2. U</a:t>
            </a:r>
            <a:r>
              <a:rPr lang="zh-CN" altLang="en-US" sz="2000" dirty="0">
                <a:solidFill>
                  <a:srgbClr val="FF0000"/>
                </a:solidFill>
              </a:rPr>
              <a:t>se them properly.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509" name="WordArt 5"/>
          <p:cNvSpPr>
            <a:spLocks noChangeArrowheads="1" noChangeShapeType="1"/>
          </p:cNvSpPr>
          <p:nvPr/>
        </p:nvSpPr>
        <p:spPr bwMode="auto">
          <a:xfrm>
            <a:off x="300038" y="3409950"/>
            <a:ext cx="15113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il"/>
              </a:rPr>
              <a:t>We can: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ail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828800" y="838200"/>
            <a:ext cx="66484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1. Some words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0000CC"/>
                </a:solidFill>
              </a:rPr>
              <a:t>   volunteer, bell, Africa</a:t>
            </a:r>
            <a:endParaRPr lang="en-US" sz="2000" dirty="0">
              <a:solidFill>
                <a:srgbClr val="0000CC"/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zh-CN" altLang="en-US" sz="2000" dirty="0">
                <a:solidFill>
                  <a:srgbClr val="FF0000"/>
                </a:solidFill>
              </a:rPr>
              <a:t> Some phrases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0000CC"/>
                </a:solidFill>
              </a:rPr>
              <a:t>    take place, come back from</a:t>
            </a:r>
          </a:p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zh-CN" altLang="en-US" sz="2000" dirty="0">
                <a:solidFill>
                  <a:srgbClr val="FF0000"/>
                </a:solidFill>
              </a:rPr>
              <a:t> Some sentences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pPr algn="l">
              <a:lnSpc>
                <a:spcPct val="120000"/>
              </a:lnSpc>
              <a:buFont typeface="Kingsoft Phonetic Plain" pitchFamily="2" charset="2"/>
              <a:buNone/>
            </a:pPr>
            <a:r>
              <a:rPr lang="en-US" altLang="zh-CN" sz="2000" dirty="0">
                <a:solidFill>
                  <a:srgbClr val="0000CC"/>
                </a:solidFill>
              </a:rPr>
              <a:t>   </a:t>
            </a:r>
            <a:r>
              <a:rPr lang="zh-CN" altLang="en-US" sz="2000" dirty="0">
                <a:solidFill>
                  <a:srgbClr val="0000CC"/>
                </a:solidFill>
              </a:rPr>
              <a:t>There goes the bell.</a:t>
            </a:r>
            <a:r>
              <a:rPr lang="zh-CN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</a:p>
          <a:p>
            <a:pPr algn="l">
              <a:lnSpc>
                <a:spcPct val="120000"/>
              </a:lnSpc>
              <a:buFont typeface="Kingsoft Phonetic Plain" pitchFamily="2" charset="2"/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4. The Present Perfect </a:t>
            </a:r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zh-CN" altLang="en-US" sz="2000" dirty="0">
                <a:solidFill>
                  <a:srgbClr val="FF0000"/>
                </a:solidFill>
              </a:rPr>
              <a:t>ense</a:t>
            </a:r>
            <a:r>
              <a:rPr lang="zh-CN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</a:t>
            </a:r>
            <a:endParaRPr lang="en-US" sz="1800" dirty="0">
              <a:solidFill>
                <a:srgbClr val="0000CC"/>
              </a:solidFill>
              <a:latin typeface="Kingsoft Phonetic Plain" pitchFamily="2" charset="2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bldLvl="0" autoUpdateAnimBg="0"/>
      <p:bldP spid="21509" grpId="0" animBg="1"/>
      <p:bldP spid="21510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33600" y="304800"/>
            <a:ext cx="731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dirty="0">
                <a:latin typeface="Cooper Black" panose="0208090404030B020404" pitchFamily="18" charset="0"/>
              </a:rPr>
              <a:t>                  </a:t>
            </a:r>
            <a:r>
              <a:rPr lang="en-US" altLang="zh-CN" sz="3600" dirty="0">
                <a:latin typeface="Cooper Black" panose="0208090404030B020404" pitchFamily="18" charset="0"/>
              </a:rPr>
              <a:t>Homework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743200" y="2408238"/>
            <a:ext cx="54864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dirty="0">
                <a:solidFill>
                  <a:srgbClr val="CC0099"/>
                </a:solidFill>
              </a:rPr>
              <a:t>2. Make sentences with </a:t>
            </a:r>
            <a:r>
              <a:rPr lang="en-US" altLang="zh-CN" sz="3200" i="1" dirty="0"/>
              <a:t>have/has gone to...</a:t>
            </a:r>
            <a:r>
              <a:rPr lang="en-US" altLang="zh-CN" sz="3200" dirty="0">
                <a:solidFill>
                  <a:srgbClr val="CC0099"/>
                </a:solidFill>
              </a:rPr>
              <a:t>  and </a:t>
            </a:r>
            <a:r>
              <a:rPr lang="en-US" altLang="zh-CN" sz="3200" i="1" dirty="0"/>
              <a:t>have/has been to...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00400" y="17827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dirty="0">
                <a:solidFill>
                  <a:srgbClr val="CC0099"/>
                </a:solidFill>
              </a:rPr>
              <a:t>1. Read </a:t>
            </a:r>
            <a:r>
              <a:rPr lang="en-US" altLang="zh-CN" sz="3200" dirty="0"/>
              <a:t>1a</a:t>
            </a:r>
            <a:r>
              <a:rPr lang="en-US" altLang="zh-CN" sz="3200" dirty="0">
                <a:solidFill>
                  <a:srgbClr val="CC0099"/>
                </a:solidFill>
              </a:rPr>
              <a:t> aloud.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09800" y="3886200"/>
            <a:ext cx="5638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dirty="0">
                <a:solidFill>
                  <a:srgbClr val="CC0099"/>
                </a:solidFill>
              </a:rPr>
              <a:t>3. Finish </a:t>
            </a:r>
            <a:r>
              <a:rPr lang="en-US" altLang="zh-CN" sz="3200" dirty="0"/>
              <a:t>Section A</a:t>
            </a:r>
            <a:r>
              <a:rPr lang="en-US" altLang="zh-CN" sz="3200" dirty="0">
                <a:solidFill>
                  <a:srgbClr val="CC0099"/>
                </a:solidFill>
              </a:rPr>
              <a:t> in your  workbook.</a:t>
            </a:r>
            <a:endParaRPr lang="en-US" altLang="zh-CN" sz="3200" i="1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676400" y="4876800"/>
            <a:ext cx="563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dirty="0">
                <a:solidFill>
                  <a:srgbClr val="CC0099"/>
                </a:solidFill>
              </a:rPr>
              <a:t>4. Preview </a:t>
            </a:r>
            <a:r>
              <a:rPr lang="en-US" altLang="zh-CN" sz="3200" dirty="0"/>
              <a:t>Section B</a:t>
            </a:r>
            <a:r>
              <a:rPr lang="en-US" altLang="zh-CN" sz="3200" dirty="0" smtClean="0">
                <a:solidFill>
                  <a:srgbClr val="CC0099"/>
                </a:solidFill>
              </a:rPr>
              <a:t>. </a:t>
            </a:r>
            <a:endParaRPr lang="en-US" altLang="zh-CN" sz="32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5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utoUpdateAnimBg="0"/>
      <p:bldP spid="22533" grpId="0" autoUpdateAnimBg="0"/>
      <p:bldP spid="2253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28800" y="1066800"/>
            <a:ext cx="6324600" cy="1311275"/>
          </a:xfrm>
          <a:prstGeom prst="rect">
            <a:avLst/>
          </a:prstGeom>
          <a:solidFill>
            <a:schemeClr val="bg1">
              <a:alpha val="42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/>
              <a:t>Welcome back to school </a:t>
            </a:r>
          </a:p>
          <a:p>
            <a:pPr algn="l">
              <a:spcBef>
                <a:spcPct val="50000"/>
              </a:spcBef>
            </a:pPr>
            <a:r>
              <a:rPr lang="en-US" altLang="zh-CN" sz="3200" dirty="0">
                <a:solidFill>
                  <a:srgbClr val="CC0099"/>
                </a:solidFill>
              </a:rPr>
              <a:t>How was your summer holiday?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720975" y="2438400"/>
            <a:ext cx="5661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dirty="0"/>
              <a:t>A: Where have you been?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720975" y="3352800"/>
            <a:ext cx="5661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dirty="0"/>
              <a:t>B: I have been to...</a:t>
            </a:r>
          </a:p>
        </p:txBody>
      </p:sp>
    </p:spTree>
  </p:cSld>
  <p:clrMapOvr>
    <a:masterClrMapping/>
  </p:clrMapOvr>
  <p:transition>
    <p:checke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099" grpId="0" autoUpdateAnimBg="0"/>
      <p:bldP spid="41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 bwMode="auto">
          <a:xfrm>
            <a:off x="2286000" y="228600"/>
            <a:ext cx="5105400" cy="3124200"/>
            <a:chOff x="0" y="0"/>
            <a:chExt cx="2448" cy="1776"/>
          </a:xfrm>
        </p:grpSpPr>
        <p:sp>
          <p:nvSpPr>
            <p:cNvPr id="5123" name="Oval 3" descr="park"/>
            <p:cNvSpPr>
              <a:spLocks noChangeArrowheads="1"/>
            </p:cNvSpPr>
            <p:nvPr/>
          </p:nvSpPr>
          <p:spPr bwMode="auto">
            <a:xfrm>
              <a:off x="672" y="0"/>
              <a:ext cx="1776" cy="1392"/>
            </a:xfrm>
            <a:prstGeom prst="ellipse">
              <a:avLst/>
            </a:prstGeom>
            <a:blipFill dpi="0" rotWithShape="1">
              <a:blip r:embed="rId2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4" name="Oval 4" descr="park"/>
            <p:cNvSpPr>
              <a:spLocks noChangeArrowheads="1"/>
            </p:cNvSpPr>
            <p:nvPr/>
          </p:nvSpPr>
          <p:spPr bwMode="auto">
            <a:xfrm>
              <a:off x="0" y="1632"/>
              <a:ext cx="144" cy="144"/>
            </a:xfrm>
            <a:prstGeom prst="ellipse">
              <a:avLst/>
            </a:prstGeom>
            <a:blipFill dpi="0" rotWithShape="1">
              <a:blip r:embed="rId2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5" name="Oval 5" descr="park"/>
            <p:cNvSpPr>
              <a:spLocks noChangeArrowheads="1"/>
            </p:cNvSpPr>
            <p:nvPr/>
          </p:nvSpPr>
          <p:spPr bwMode="auto">
            <a:xfrm>
              <a:off x="192" y="1344"/>
              <a:ext cx="192" cy="240"/>
            </a:xfrm>
            <a:prstGeom prst="ellipse">
              <a:avLst/>
            </a:prstGeom>
            <a:blipFill dpi="0" rotWithShape="1">
              <a:blip r:embed="rId2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6" name="Oval 6" descr="park"/>
            <p:cNvSpPr>
              <a:spLocks noChangeArrowheads="1"/>
            </p:cNvSpPr>
            <p:nvPr/>
          </p:nvSpPr>
          <p:spPr bwMode="auto">
            <a:xfrm>
              <a:off x="432" y="1104"/>
              <a:ext cx="288" cy="288"/>
            </a:xfrm>
            <a:prstGeom prst="ellipse">
              <a:avLst/>
            </a:prstGeom>
            <a:blipFill dpi="0" rotWithShape="1">
              <a:blip r:embed="rId2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5127" name="Picture 7" descr="9-1-3-1b-5 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886200"/>
            <a:ext cx="259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81400" y="3001963"/>
            <a:ext cx="525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/>
              <a:t>A: Where have you been?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81400" y="3916363"/>
            <a:ext cx="525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/>
              <a:t>B: I </a:t>
            </a:r>
            <a:r>
              <a:rPr lang="en-US" altLang="zh-CN" sz="3200" dirty="0">
                <a:solidFill>
                  <a:srgbClr val="FF0066"/>
                </a:solidFill>
              </a:rPr>
              <a:t>have been to</a:t>
            </a:r>
            <a:r>
              <a:rPr lang="en-US" altLang="zh-CN" sz="3200" dirty="0"/>
              <a:t> the park.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76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76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  <p:bldP spid="51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 bwMode="auto">
          <a:xfrm>
            <a:off x="2286000" y="152400"/>
            <a:ext cx="5410200" cy="3581400"/>
            <a:chOff x="0" y="0"/>
            <a:chExt cx="2448" cy="1776"/>
          </a:xfrm>
        </p:grpSpPr>
        <p:sp>
          <p:nvSpPr>
            <p:cNvPr id="6147" name="Oval 3" descr="Sydney"/>
            <p:cNvSpPr>
              <a:spLocks noChangeArrowheads="1"/>
            </p:cNvSpPr>
            <p:nvPr/>
          </p:nvSpPr>
          <p:spPr bwMode="auto">
            <a:xfrm>
              <a:off x="672" y="0"/>
              <a:ext cx="1776" cy="1392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Oval 4" descr="Sydney"/>
            <p:cNvSpPr>
              <a:spLocks noChangeArrowheads="1"/>
            </p:cNvSpPr>
            <p:nvPr/>
          </p:nvSpPr>
          <p:spPr bwMode="auto">
            <a:xfrm>
              <a:off x="0" y="1632"/>
              <a:ext cx="144" cy="144"/>
            </a:xfrm>
            <a:prstGeom prst="ellipse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Oval 5" descr="Sydney"/>
            <p:cNvSpPr>
              <a:spLocks noChangeArrowheads="1"/>
            </p:cNvSpPr>
            <p:nvPr/>
          </p:nvSpPr>
          <p:spPr bwMode="auto">
            <a:xfrm>
              <a:off x="192" y="1344"/>
              <a:ext cx="192" cy="240"/>
            </a:xfrm>
            <a:prstGeom prst="ellipse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 descr="Sydney"/>
            <p:cNvSpPr>
              <a:spLocks noChangeArrowheads="1"/>
            </p:cNvSpPr>
            <p:nvPr/>
          </p:nvSpPr>
          <p:spPr bwMode="auto">
            <a:xfrm>
              <a:off x="432" y="1104"/>
              <a:ext cx="288" cy="288"/>
            </a:xfrm>
            <a:prstGeom prst="ellipse">
              <a:avLst/>
            </a:prstGeom>
            <a:blipFill dpi="0" rotWithShape="1">
              <a:blip r:embed="rId6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6151" name="Picture 7" descr="9-1-3-1b-5 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" y="37338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81400" y="32004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/>
              <a:t>A: Where have you been?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81400" y="39624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/>
              <a:t>B: I </a:t>
            </a:r>
            <a:r>
              <a:rPr lang="en-US" altLang="zh-CN" sz="3200" dirty="0">
                <a:solidFill>
                  <a:srgbClr val="FF0066"/>
                </a:solidFill>
              </a:rPr>
              <a:t>have been to</a:t>
            </a:r>
            <a:r>
              <a:rPr lang="en-US" altLang="zh-CN" sz="3200" dirty="0"/>
              <a:t> Sydney.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76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76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 bwMode="auto">
          <a:xfrm>
            <a:off x="2286000" y="304800"/>
            <a:ext cx="5715000" cy="3429000"/>
            <a:chOff x="0" y="0"/>
            <a:chExt cx="2448" cy="1776"/>
          </a:xfrm>
        </p:grpSpPr>
        <p:sp>
          <p:nvSpPr>
            <p:cNvPr id="7171" name="Oval 3" descr="bank"/>
            <p:cNvSpPr>
              <a:spLocks noChangeArrowheads="1"/>
            </p:cNvSpPr>
            <p:nvPr/>
          </p:nvSpPr>
          <p:spPr bwMode="auto">
            <a:xfrm>
              <a:off x="672" y="0"/>
              <a:ext cx="1776" cy="1392"/>
            </a:xfrm>
            <a:prstGeom prst="ellipse">
              <a:avLst/>
            </a:prstGeom>
            <a:blipFill dpi="0" rotWithShape="1">
              <a:blip r:embed="rId2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2" name="Oval 4" descr="bank"/>
            <p:cNvSpPr>
              <a:spLocks noChangeArrowheads="1"/>
            </p:cNvSpPr>
            <p:nvPr/>
          </p:nvSpPr>
          <p:spPr bwMode="auto">
            <a:xfrm>
              <a:off x="0" y="1632"/>
              <a:ext cx="144" cy="144"/>
            </a:xfrm>
            <a:prstGeom prst="ellipse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3" name="Oval 5" descr="bank"/>
            <p:cNvSpPr>
              <a:spLocks noChangeArrowheads="1"/>
            </p:cNvSpPr>
            <p:nvPr/>
          </p:nvSpPr>
          <p:spPr bwMode="auto">
            <a:xfrm>
              <a:off x="192" y="1344"/>
              <a:ext cx="192" cy="240"/>
            </a:xfrm>
            <a:prstGeom prst="ellipse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4" name="Oval 6" descr="bank"/>
            <p:cNvSpPr>
              <a:spLocks noChangeArrowheads="1"/>
            </p:cNvSpPr>
            <p:nvPr/>
          </p:nvSpPr>
          <p:spPr bwMode="auto">
            <a:xfrm>
              <a:off x="432" y="1104"/>
              <a:ext cx="288" cy="288"/>
            </a:xfrm>
            <a:prstGeom prst="ellipse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7175" name="Picture 7" descr="9-1-3-1b-5 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3886200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79800" y="390525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/>
              <a:t>B: I </a:t>
            </a:r>
            <a:r>
              <a:rPr lang="en-US" altLang="zh-CN" sz="3200">
                <a:solidFill>
                  <a:srgbClr val="FF0066"/>
                </a:solidFill>
              </a:rPr>
              <a:t>have been to</a:t>
            </a:r>
            <a:r>
              <a:rPr lang="en-US" altLang="zh-CN" sz="3200"/>
              <a:t> the bank.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05200" y="32004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/>
              <a:t>A: Where have you been?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2083 0.00231 L -0.02083 -0.0699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76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76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utoUpdateAnimBg="0"/>
      <p:bldP spid="71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 descr="restaurant"/>
          <p:cNvSpPr>
            <a:spLocks noChangeArrowheads="1"/>
          </p:cNvSpPr>
          <p:nvPr/>
        </p:nvSpPr>
        <p:spPr bwMode="auto">
          <a:xfrm>
            <a:off x="3124200" y="152400"/>
            <a:ext cx="4343400" cy="266700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195" name="Picture 3" descr="Child 副本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37306" r="33333"/>
          <a:stretch>
            <a:fillRect/>
          </a:stretch>
        </p:blipFill>
        <p:spPr bwMode="auto">
          <a:xfrm>
            <a:off x="381000" y="3406775"/>
            <a:ext cx="38100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733800" y="2971800"/>
            <a:ext cx="5334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/>
              <a:t>A: Where has Mr. Brown gone?</a:t>
            </a:r>
          </a:p>
          <a:p>
            <a:pPr>
              <a:spcBef>
                <a:spcPct val="50000"/>
              </a:spcBef>
            </a:pPr>
            <a:r>
              <a:rPr lang="en-US" altLang="zh-CN" sz="2800"/>
              <a:t>     I can’t find him.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733800" y="4267200"/>
            <a:ext cx="4953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/>
              <a:t>B: He </a:t>
            </a:r>
            <a:r>
              <a:rPr lang="en-US" altLang="zh-CN" sz="2800">
                <a:solidFill>
                  <a:srgbClr val="FF0066"/>
                </a:solidFill>
              </a:rPr>
              <a:t>has gone to</a:t>
            </a:r>
            <a:r>
              <a:rPr lang="en-US" altLang="zh-CN" sz="2800"/>
              <a:t> the</a:t>
            </a:r>
          </a:p>
          <a:p>
            <a:pPr>
              <a:spcBef>
                <a:spcPct val="50000"/>
              </a:spcBef>
            </a:pPr>
            <a:r>
              <a:rPr lang="en-US" altLang="zh-CN" sz="2800"/>
              <a:t>     restaurant.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1828800" y="2895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2514600" y="2209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-1-1 副本"/>
          <p:cNvPicPr>
            <a:picLocks noChangeAspect="1" noChangeArrowheads="1"/>
          </p:cNvPicPr>
          <p:nvPr/>
        </p:nvPicPr>
        <p:blipFill>
          <a:blip r:embed="rId2" cstate="email"/>
          <a:srcRect l="55084" r="9332" b="66129"/>
          <a:stretch>
            <a:fillRect/>
          </a:stretch>
        </p:blipFill>
        <p:spPr bwMode="auto">
          <a:xfrm>
            <a:off x="2667000" y="0"/>
            <a:ext cx="4114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hild 副本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37306" r="33333"/>
          <a:stretch>
            <a:fillRect/>
          </a:stretch>
        </p:blipFill>
        <p:spPr bwMode="auto">
          <a:xfrm>
            <a:off x="381000" y="3406775"/>
            <a:ext cx="38100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3400" y="2895600"/>
            <a:ext cx="4800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/>
              <a:t>A: Where has Jane gone?</a:t>
            </a:r>
          </a:p>
          <a:p>
            <a:pPr>
              <a:spcBef>
                <a:spcPct val="50000"/>
              </a:spcBef>
            </a:pPr>
            <a:r>
              <a:rPr lang="en-US" altLang="zh-CN" sz="2800"/>
              <a:t>     I can’t find her.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3400" y="4114800"/>
            <a:ext cx="4800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/>
              <a:t>B: She </a:t>
            </a:r>
            <a:r>
              <a:rPr lang="en-US" altLang="zh-CN" sz="2800">
                <a:solidFill>
                  <a:srgbClr val="FF0066"/>
                </a:solidFill>
              </a:rPr>
              <a:t>has gone to</a:t>
            </a:r>
            <a:r>
              <a:rPr lang="en-US" altLang="zh-CN" sz="2800"/>
              <a:t> the </a:t>
            </a:r>
          </a:p>
          <a:p>
            <a:pPr>
              <a:spcBef>
                <a:spcPct val="50000"/>
              </a:spcBef>
            </a:pPr>
            <a:r>
              <a:rPr lang="en-US" altLang="zh-CN" sz="2800"/>
              <a:t>     library.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676400" y="3124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2133600" y="2590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 descr="shop-1"/>
          <p:cNvSpPr>
            <a:spLocks noChangeArrowheads="1"/>
          </p:cNvSpPr>
          <p:nvPr/>
        </p:nvSpPr>
        <p:spPr bwMode="auto">
          <a:xfrm>
            <a:off x="2438400" y="0"/>
            <a:ext cx="4953000" cy="304800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43" name="Picture 3" descr="Child 副本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37306" r="33333"/>
          <a:stretch>
            <a:fillRect/>
          </a:stretch>
        </p:blipFill>
        <p:spPr bwMode="auto">
          <a:xfrm>
            <a:off x="381000" y="3406775"/>
            <a:ext cx="32004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0" y="3448050"/>
            <a:ext cx="5715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A: Where have Maria and her 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     mother gone? I can’t find them.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784600" y="4495800"/>
            <a:ext cx="5562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B: They </a:t>
            </a:r>
            <a:r>
              <a:rPr lang="en-US" altLang="zh-CN">
                <a:solidFill>
                  <a:srgbClr val="FF0066"/>
                </a:solidFill>
              </a:rPr>
              <a:t>have gone to</a:t>
            </a:r>
            <a:r>
              <a:rPr lang="en-US" altLang="zh-CN"/>
              <a:t> the 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     shop.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1600200" y="3048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133600" y="2438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2987675"/>
            <a:ext cx="8763000" cy="847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2b  Work in groups and find out the differences between </a:t>
            </a:r>
            <a:r>
              <a:rPr lang="en-US" altLang="zh-CN" i="1">
                <a:solidFill>
                  <a:srgbClr val="FF0066"/>
                </a:solidFill>
              </a:rPr>
              <a:t>have/has been to</a:t>
            </a:r>
            <a:r>
              <a:rPr lang="en-US" altLang="zh-CN"/>
              <a:t> and </a:t>
            </a:r>
            <a:r>
              <a:rPr lang="en-US" altLang="zh-CN" i="1">
                <a:solidFill>
                  <a:srgbClr val="FF0066"/>
                </a:solidFill>
              </a:rPr>
              <a:t>have/has gone to</a:t>
            </a:r>
            <a:r>
              <a:rPr lang="en-US" altLang="zh-CN"/>
              <a:t>.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0" y="3962400"/>
            <a:ext cx="9144000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/>
              <a:t>sb. have/has gone to …  </a:t>
            </a:r>
            <a:r>
              <a:rPr lang="zh-CN" altLang="en-US" sz="2800"/>
              <a:t>某人去</a:t>
            </a:r>
            <a:r>
              <a:rPr lang="en-US" altLang="zh-CN" sz="2800">
                <a:latin typeface="宋体" panose="02010600030101010101" pitchFamily="2" charset="-122"/>
              </a:rPr>
              <a:t>……</a:t>
            </a:r>
            <a:r>
              <a:rPr lang="zh-CN" altLang="en-US" sz="2800"/>
              <a:t>了（去而未归）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0" y="2376488"/>
            <a:ext cx="9144000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/>
              <a:t>sb. have/has been to …  </a:t>
            </a:r>
            <a:r>
              <a:rPr lang="zh-CN" altLang="en-US" sz="2800"/>
              <a:t>某人去过</a:t>
            </a:r>
            <a:r>
              <a:rPr lang="en-US" altLang="zh-CN" sz="2800">
                <a:latin typeface="宋体" panose="02010600030101010101" pitchFamily="2" charset="-122"/>
              </a:rPr>
              <a:t>……</a:t>
            </a:r>
            <a:r>
              <a:rPr lang="zh-CN" altLang="en-US" sz="2800"/>
              <a:t>（去而复返）</a:t>
            </a:r>
          </a:p>
        </p:txBody>
      </p:sp>
      <p:pic>
        <p:nvPicPr>
          <p:cNvPr id="11269" name="Picture 5" descr="图片1443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图片1443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7" grpId="0" animBg="1" autoUpdateAnimBg="0"/>
      <p:bldP spid="11268" grpId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公司入职培训_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公司入职培训_2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公司入职培训_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主题45</Template>
  <TotalTime>0</TotalTime>
  <Words>1025</Words>
  <Application>Microsoft Office PowerPoint</Application>
  <PresentationFormat>全屏显示(4:3)</PresentationFormat>
  <Paragraphs>202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Arail</vt:lpstr>
      <vt:lpstr>Kingsoft Phonetic Plain</vt:lpstr>
      <vt:lpstr>宋体</vt:lpstr>
      <vt:lpstr>微软雅黑</vt:lpstr>
      <vt:lpstr>Arial</vt:lpstr>
      <vt:lpstr>Cooper Black</vt:lpstr>
      <vt:lpstr>Franklin Gothic Medium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2014-02-28T03:54:00Z</dcterms:created>
  <dcterms:modified xsi:type="dcterms:W3CDTF">2023-01-16T20:16:18Z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7CE76972B84648F4B626C52E5784A7B6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