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98" r:id="rId3"/>
    <p:sldId id="293" r:id="rId4"/>
    <p:sldId id="268" r:id="rId5"/>
    <p:sldId id="327" r:id="rId6"/>
    <p:sldId id="292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270" r:id="rId15"/>
    <p:sldId id="271" r:id="rId16"/>
    <p:sldId id="272" r:id="rId17"/>
    <p:sldId id="274" r:id="rId18"/>
    <p:sldId id="299" r:id="rId19"/>
    <p:sldId id="302" r:id="rId20"/>
    <p:sldId id="300" r:id="rId21"/>
    <p:sldId id="303" r:id="rId2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仿宋_GB2312" pitchFamily="1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170106"/>
    <a:srgbClr val="CC0000"/>
    <a:srgbClr val="001817"/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image" Target="../media/image7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ea typeface="宋体" panose="02010600030101010101" pitchFamily="2" charset="-122"/>
              </a:defRPr>
            </a:lvl1pPr>
          </a:lstStyle>
          <a:p>
            <a:fld id="{6F64BBCE-A3CC-4DC5-9778-FC3B453828DD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6078AC27-09D2-4CF0-99C7-4C9F806225F3}" type="slidenum">
              <a:rPr lang="zh-CN" altLang="zh-CN"/>
              <a:t>1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9pPr>
          </a:lstStyle>
          <a:p>
            <a:fld id="{466C68F0-B233-4E4C-BD9A-2CB177B410C1}" type="slidenum">
              <a:rPr lang="zh-CN" altLang="zh-CN">
                <a:ea typeface="宋体" panose="02010600030101010101" pitchFamily="2" charset="-122"/>
              </a:rPr>
              <a:t>10</a:t>
            </a:fld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9pPr>
          </a:lstStyle>
          <a:p>
            <a:fld id="{5D7CA50E-F9CE-4225-90E8-C624D2CBA441}" type="slidenum">
              <a:rPr lang="zh-CN" altLang="zh-CN">
                <a:ea typeface="宋体" panose="02010600030101010101" pitchFamily="2" charset="-122"/>
              </a:rPr>
              <a:t>11</a:t>
            </a:fld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9pPr>
          </a:lstStyle>
          <a:p>
            <a:fld id="{B38430D4-B35D-4209-8DA2-57E07D470D59}" type="slidenum">
              <a:rPr lang="zh-CN" altLang="zh-CN">
                <a:ea typeface="宋体" panose="02010600030101010101" pitchFamily="2" charset="-122"/>
              </a:rPr>
              <a:t>12</a:t>
            </a:fld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9pPr>
          </a:lstStyle>
          <a:p>
            <a:fld id="{16CF9329-F182-4AF5-949B-45F9B35AFF38}" type="slidenum">
              <a:rPr lang="zh-CN" altLang="zh-CN">
                <a:ea typeface="宋体" panose="02010600030101010101" pitchFamily="2" charset="-122"/>
              </a:rPr>
              <a:t>13</a:t>
            </a:fld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5C32AAEF-B87D-4B62-B0E8-B8B5C55B6F19}" type="slidenum">
              <a:rPr lang="zh-CN" altLang="zh-CN"/>
              <a:t>14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2212491D-E427-44CD-B61F-DCF04A7F925D}" type="slidenum">
              <a:rPr lang="zh-CN" altLang="zh-CN"/>
              <a:t>15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1C480932-1183-4182-810D-76CF04339FB6}" type="slidenum">
              <a:rPr lang="zh-CN" altLang="zh-CN"/>
              <a:t>16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5133CD44-9F17-423B-9C64-EEFA9CD98747}" type="slidenum">
              <a:rPr lang="zh-CN" altLang="zh-CN"/>
              <a:t>18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96C521A5-99C3-452B-983E-811B62644FB0}" type="slidenum">
              <a:rPr lang="zh-CN" altLang="zh-CN"/>
              <a:t>19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5152A902-AEE2-4E44-A337-26A1883254B7}" type="slidenum">
              <a:rPr lang="zh-CN" altLang="zh-CN"/>
              <a:t>2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1F709900-B929-42D3-8D30-A9CD21B7918A}" type="slidenum">
              <a:rPr lang="zh-CN" altLang="zh-CN"/>
              <a:t>20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D72884F0-4F86-474A-86CC-E9AC445D6EF7}" type="slidenum">
              <a:rPr lang="zh-CN" altLang="zh-CN"/>
              <a:t>21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024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3DC051FA-FC8C-4B50-8AA2-8CABAB8A6260}" type="slidenum">
              <a:rPr lang="zh-CN" altLang="zh-CN"/>
              <a:t>4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21758392-79CB-4D02-BBF8-06503591F40B}" type="slidenum">
              <a:rPr lang="zh-CN" altLang="zh-CN"/>
              <a:t>5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fld id="{94C3CBBB-ED33-4793-82F5-A2C9A2A77812}" type="slidenum">
              <a:rPr lang="zh-CN" altLang="zh-CN"/>
              <a:t>6</a:t>
            </a:fld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9pPr>
          </a:lstStyle>
          <a:p>
            <a:fld id="{BDCC15FE-2327-460D-8C55-B6DF94E85AD2}" type="slidenum">
              <a:rPr lang="zh-CN" altLang="zh-CN">
                <a:ea typeface="宋体" panose="02010600030101010101" pitchFamily="2" charset="-122"/>
              </a:rPr>
              <a:t>7</a:t>
            </a:fld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9pPr>
          </a:lstStyle>
          <a:p>
            <a:fld id="{C76AC3A1-1E9C-4F6C-9263-F5CDD237D34B}" type="slidenum">
              <a:rPr lang="zh-CN" altLang="zh-CN">
                <a:ea typeface="宋体" panose="02010600030101010101" pitchFamily="2" charset="-122"/>
              </a:rPr>
              <a:t>8</a:t>
            </a:fld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仿宋_GB2312" pitchFamily="1" charset="-122"/>
              </a:defRPr>
            </a:lvl9pPr>
          </a:lstStyle>
          <a:p>
            <a:fld id="{CEAD74E5-3E73-4434-B2E1-0C6408252A6C}" type="slidenum">
              <a:rPr lang="zh-CN" altLang="zh-CN">
                <a:ea typeface="宋体" panose="02010600030101010101" pitchFamily="2" charset="-122"/>
              </a:rPr>
              <a:t>9</a:t>
            </a:fld>
            <a:endParaRPr lang="zh-CN" altLang="zh-CN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AE30A-54E9-4639-AC01-98D6C1C8AE9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A796C-150F-4376-976C-586FCFA3935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609600"/>
            <a:ext cx="2135187" cy="5489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09600"/>
            <a:ext cx="6253163" cy="5489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092A-C551-43E6-B013-5F51E6B7E91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09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194175" cy="20208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078288"/>
            <a:ext cx="4194175" cy="20208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C279C-7E3A-466E-BE7E-41584F85968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ECDB4-889F-4B79-B6A5-BBD91DB2736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A71EF-EB76-4DE9-9F04-C8568F7F61A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1941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56E70-CAC4-41C0-A6C4-F07320599F3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719EC-AD43-4C0D-87CC-5ACE9C1732E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1B1DE-25B4-447C-B34C-8A2BDDDF4D8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484C1-053B-490B-A2F1-69B3033BD83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41F64-1151-4961-BF49-0741C48AB05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B642-30F0-41F0-B8F1-0C67296EDBD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096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905000"/>
            <a:ext cx="8540750" cy="419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ea typeface="+mn-ea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ea typeface="+mn-ea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>
                <a:ea typeface="宋体" panose="02010600030101010101" pitchFamily="2" charset="-122"/>
              </a:defRPr>
            </a:lvl1pPr>
          </a:lstStyle>
          <a:p>
            <a:fld id="{723B54A0-7A67-4DC9-8DA8-67A182CF28E6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12" Type="http://schemas.openxmlformats.org/officeDocument/2006/relationships/image" Target="../media/image11.png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9.wmf"/><Relationship Id="rId5" Type="http://schemas.openxmlformats.org/officeDocument/2006/relationships/image" Target="../media/image7.wmf"/><Relationship Id="rId15" Type="http://schemas.openxmlformats.org/officeDocument/2006/relationships/image" Target="../media/image13.png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433" y="1916832"/>
            <a:ext cx="9142567" cy="1107996"/>
          </a:xfrm>
        </p:spPr>
        <p:txBody>
          <a:bodyPr wrap="square">
            <a:spAutoFit/>
          </a:bodyPr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zh-CN" altLang="en-US" sz="6600" b="1" dirty="0" smtClean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完全平方公式</a:t>
            </a:r>
            <a:r>
              <a:rPr lang="zh-CN" altLang="en-US" sz="5400" b="1" dirty="0" smtClean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  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517232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133600" y="990600"/>
          <a:ext cx="4419600" cy="436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4" imgW="2108200" imgH="2082800" progId="Equation.DSMT4">
                  <p:embed/>
                </p:oleObj>
              </mc:Choice>
              <mc:Fallback>
                <p:oleObj name="Equation" r:id="rId4" imgW="2108200" imgH="20828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90600"/>
                        <a:ext cx="4419600" cy="436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143000" y="12192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对象 1"/>
          <p:cNvGraphicFramePr>
            <a:graphicFrameLocks noChangeAspect="1"/>
          </p:cNvGraphicFramePr>
          <p:nvPr/>
        </p:nvGraphicFramePr>
        <p:xfrm>
          <a:off x="1600200" y="1562100"/>
          <a:ext cx="5994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公式" r:id="rId4" imgW="2247900" imgH="254000" progId="Equation.3">
                  <p:embed/>
                </p:oleObj>
              </mc:Choice>
              <mc:Fallback>
                <p:oleObj name="公式" r:id="rId4" imgW="2247900" imgH="254000" progId="Equation.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62100"/>
                        <a:ext cx="5994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对象 2"/>
          <p:cNvGraphicFramePr>
            <a:graphicFrameLocks noChangeAspect="1"/>
          </p:cNvGraphicFramePr>
          <p:nvPr/>
        </p:nvGraphicFramePr>
        <p:xfrm>
          <a:off x="1600200" y="2752725"/>
          <a:ext cx="55086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公式" r:id="rId6" imgW="1676400" imgH="203200" progId="Equation.3">
                  <p:embed/>
                </p:oleObj>
              </mc:Choice>
              <mc:Fallback>
                <p:oleObj name="公式" r:id="rId6" imgW="1676400" imgH="203200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52725"/>
                        <a:ext cx="55086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265113" y="762000"/>
            <a:ext cx="27114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：计算：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142038" y="4448175"/>
            <a:ext cx="5175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algn="ctr">
              <a:buFont typeface="Arial" panose="020B0604020202020204" pitchFamily="34" charset="0"/>
              <a:buNone/>
            </a:pPr>
            <a:r>
              <a:rPr lang="en-US" altLang="zh-CN" sz="10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58" name="文本框 8"/>
          <p:cNvSpPr txBox="1">
            <a:spLocks noChangeArrowheads="1"/>
          </p:cNvSpPr>
          <p:nvPr/>
        </p:nvSpPr>
        <p:spPr bwMode="auto">
          <a:xfrm>
            <a:off x="838200" y="1752600"/>
            <a:ext cx="782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b="1"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en-US" altLang="zh-CN" b="1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b="1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b="1"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2133600" y="990600"/>
          <a:ext cx="6019800" cy="453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4" imgW="2425700" imgH="1828800" progId="Equation.DSMT4">
                  <p:embed/>
                </p:oleObj>
              </mc:Choice>
              <mc:Fallback>
                <p:oleObj name="Equation" r:id="rId4" imgW="2425700" imgH="18288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990600"/>
                        <a:ext cx="6019800" cy="453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258888" y="992188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17500" y="411163"/>
            <a:ext cx="27178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algn="ctr">
              <a:buFont typeface="Arial" panose="020B0604020202020204" pitchFamily="34" charset="0"/>
              <a:buNone/>
            </a:pPr>
            <a:r>
              <a:rPr 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：计算：</a:t>
            </a:r>
          </a:p>
        </p:txBody>
      </p:sp>
      <p:graphicFrame>
        <p:nvGraphicFramePr>
          <p:cNvPr id="27651" name="对象 2"/>
          <p:cNvGraphicFramePr>
            <a:graphicFrameLocks noChangeAspect="1"/>
          </p:cNvGraphicFramePr>
          <p:nvPr/>
        </p:nvGraphicFramePr>
        <p:xfrm>
          <a:off x="2895600" y="211138"/>
          <a:ext cx="16002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公式" r:id="rId4" imgW="520700" imgH="254000" progId="Equation.3">
                  <p:embed/>
                </p:oleObj>
              </mc:Choice>
              <mc:Fallback>
                <p:oleObj name="公式" r:id="rId4" imgW="520700" imgH="254000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11138"/>
                        <a:ext cx="16002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5532438" y="3457575"/>
            <a:ext cx="5175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algn="ctr">
              <a:buFont typeface="Arial" panose="020B0604020202020204" pitchFamily="34" charset="0"/>
              <a:buNone/>
            </a:pPr>
            <a:r>
              <a:rPr lang="en-US" altLang="zh-CN" sz="10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884238" y="1704975"/>
            <a:ext cx="66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676400" y="1684338"/>
          <a:ext cx="53340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6" imgW="2146300" imgH="1308100" progId="Equation.DSMT4">
                  <p:embed/>
                </p:oleObj>
              </mc:Choice>
              <mc:Fallback>
                <p:oleObj name="Equation" r:id="rId6" imgW="2146300" imgH="13081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84338"/>
                        <a:ext cx="5334000" cy="325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620713"/>
            <a:ext cx="9144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下面各式的计算是否正确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如果不正确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应当怎样改正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  <a:endParaRPr lang="zh-CN" sz="3600" b="1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5738" y="1828800"/>
            <a:ext cx="40862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AutoNum type="arabicParenBoth"/>
            </a:pP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5725" y="2697163"/>
            <a:ext cx="40862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=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-11113" y="3505200"/>
            <a:ext cx="56626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(-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=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xy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4992688"/>
            <a:ext cx="6243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=4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xy</a:t>
            </a: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endParaRPr lang="zh-CN" altLang="zh-CN" sz="40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86200" y="2667000"/>
            <a:ext cx="8763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错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733800" y="1828800"/>
            <a:ext cx="8763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错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5651500" y="4941888"/>
            <a:ext cx="8763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错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475288" y="3573463"/>
            <a:ext cx="8763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错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495800" y="1828800"/>
            <a:ext cx="48656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=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xy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572000" y="2743200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=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xy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23875" y="4267200"/>
            <a:ext cx="4865688" cy="7699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40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(-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=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 </a:t>
            </a:r>
            <a:r>
              <a:rPr lang="zh-CN" altLang="zh-CN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xy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612775" y="5778500"/>
            <a:ext cx="568801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=4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4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xy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y</a:t>
            </a:r>
            <a:r>
              <a:rPr lang="zh-CN" altLang="zh-CN" sz="4000" b="1" baseline="30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179388" y="0"/>
            <a:ext cx="18716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sz="40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想一想</a:t>
            </a: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4" grpId="0" autoUpdateAnimBg="0"/>
      <p:bldP spid="11275" grpId="0" autoUpdateAnimBg="0"/>
      <p:bldP spid="11276" grpId="0" autoUpdateAnimBg="0"/>
      <p:bldP spid="11277" grpId="0" autoUpdateAnimBg="0"/>
      <p:bldP spid="1127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765175"/>
            <a:ext cx="729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、运用完全平方公式计算：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2544763"/>
            <a:ext cx="41052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: 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endParaRPr lang="zh-CN" altLang="zh-CN" sz="4800" b="1" baseline="3000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729038" y="4830763"/>
            <a:ext cx="20510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=16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331913" y="1268413"/>
            <a:ext cx="46069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endParaRPr lang="zh-CN" altLang="zh-CN" sz="48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1366838" y="3854450"/>
            <a:ext cx="7777162" cy="8302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=   </a:t>
            </a:r>
            <a:r>
              <a:rPr lang="zh-CN" altLang="zh-CN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 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  2 </a:t>
            </a:r>
            <a:r>
              <a:rPr lang="zh-CN" altLang="zh-CN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 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8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1835150" y="3284538"/>
            <a:ext cx="4763" cy="669925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492500" y="2565400"/>
            <a:ext cx="17287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859338" y="2565400"/>
            <a:ext cx="334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•(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m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•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</a:t>
            </a:r>
            <a:endParaRPr lang="zh-CN" altLang="zh-CN" sz="4800" b="1" i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7693025" y="2597150"/>
            <a:ext cx="14509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440363" y="4879975"/>
            <a:ext cx="23907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8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mn</a:t>
            </a:r>
            <a:endParaRPr lang="zh-CN" altLang="zh-CN" sz="4800" b="1" i="1" baseline="3000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000875" y="4857750"/>
            <a:ext cx="16351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H="1" flipV="1">
            <a:off x="2555875" y="3284538"/>
            <a:ext cx="1588" cy="625475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4217988" y="3276600"/>
            <a:ext cx="1587" cy="6858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6516688" y="3284538"/>
            <a:ext cx="1587" cy="6858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8228013" y="3276600"/>
            <a:ext cx="1587" cy="6858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  <p:bldP spid="12293" grpId="0" autoUpdateAnimBg="0"/>
      <p:bldP spid="12294" grpId="0" autoUpdateAnimBg="0"/>
      <p:bldP spid="12295" grpId="0" animBg="1"/>
      <p:bldP spid="12296" grpId="0" autoUpdateAnimBg="0"/>
      <p:bldP spid="12297" grpId="0" autoUpdateAnimBg="0"/>
      <p:bldP spid="12298" grpId="0" autoUpdateAnimBg="0"/>
      <p:bldP spid="12299" grpId="0" autoUpdateAnimBg="0"/>
      <p:bldP spid="12300" grpId="0" autoUpdateAnimBg="0"/>
      <p:bldP spid="12301" grpId="0" animBg="1"/>
      <p:bldP spid="12302" grpId="0" animBg="1"/>
      <p:bldP spid="12303" grpId="0" animBg="1"/>
      <p:bldP spid="123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47675" y="2524125"/>
            <a:ext cx="597217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  <a:r>
              <a:rPr 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endParaRPr lang="zh-CN" altLang="zh-CN" sz="4800" b="1" baseline="3000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729038" y="4830763"/>
            <a:ext cx="20510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95400" y="1630363"/>
            <a:ext cx="46069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endParaRPr lang="zh-CN" altLang="zh-CN" sz="48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824038" y="3854450"/>
            <a:ext cx="7148512" cy="8302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8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= </a:t>
            </a:r>
            <a:r>
              <a:rPr lang="zh-CN" altLang="zh-CN" sz="4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8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2 </a:t>
            </a:r>
            <a:r>
              <a:rPr lang="zh-CN" altLang="zh-CN" sz="4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ab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zh-CN" altLang="zh-CN" sz="4800" b="1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800" b="1" baseline="30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2282825" y="3276600"/>
            <a:ext cx="4763" cy="669925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154488" y="2535238"/>
            <a:ext cx="11938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4800600" y="2582863"/>
            <a:ext cx="44354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•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•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endParaRPr lang="zh-CN" altLang="zh-CN" sz="4800" b="1" i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092950" y="2565400"/>
            <a:ext cx="29019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+(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624388" y="4843463"/>
            <a:ext cx="23907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xy</a:t>
            </a:r>
            <a:endParaRPr lang="zh-CN" altLang="zh-CN" sz="4800" b="1" i="1" baseline="3000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910263" y="4887913"/>
            <a:ext cx="23907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+</a:t>
            </a:r>
            <a:r>
              <a:rPr lang="zh-CN" altLang="zh-CN" sz="48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4800" b="1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48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 flipV="1">
            <a:off x="3062288" y="3306763"/>
            <a:ext cx="1587" cy="625475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4376738" y="3276600"/>
            <a:ext cx="1587" cy="6858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6110288" y="3275013"/>
            <a:ext cx="1587" cy="6858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8228013" y="3276600"/>
            <a:ext cx="1587" cy="685800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nimBg="1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nimBg="1"/>
      <p:bldP spid="13325" grpId="0" animBg="1"/>
      <p:bldP spid="13326" grpId="0" animBg="1"/>
      <p:bldP spid="133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90600" y="1371600"/>
            <a:ext cx="29924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102</a:t>
            </a:r>
            <a:r>
              <a:rPr lang="zh-CN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endParaRPr lang="zh-CN" altLang="zh-CN" sz="44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990600" y="1981200"/>
            <a:ext cx="2711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  <a:r>
              <a:rPr 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102</a:t>
            </a:r>
            <a:r>
              <a:rPr lang="zh-CN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endParaRPr lang="zh-CN" altLang="zh-CN" sz="44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348038" y="1989138"/>
            <a:ext cx="27114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100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endParaRPr lang="zh-CN" altLang="zh-CN" sz="44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325813" y="2687638"/>
            <a:ext cx="43021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=10000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400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348038" y="3357563"/>
            <a:ext cx="25257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=10404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143000" y="3876675"/>
            <a:ext cx="2432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99</a:t>
            </a:r>
            <a:r>
              <a:rPr lang="zh-CN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143000" y="4614863"/>
            <a:ext cx="233045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  <a:r>
              <a:rPr 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99</a:t>
            </a:r>
            <a:r>
              <a:rPr lang="zh-CN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352800" y="4629150"/>
            <a:ext cx="38290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 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100 –1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400" b="1" baseline="3000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303588" y="5267325"/>
            <a:ext cx="5237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=10000 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200</a:t>
            </a:r>
            <a:r>
              <a:rPr lang="zh-CN" altLang="zh-CN" sz="44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438525" y="6096000"/>
            <a:ext cx="2898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=9801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44500" y="476250"/>
            <a:ext cx="729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、运用完全平方公式计算：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utoUpdateAnimBg="0"/>
      <p:bldP spid="1434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39750" y="1052513"/>
            <a:ext cx="7200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4400" b="1" dirty="0">
                <a:solidFill>
                  <a:srgbClr val="3333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思考</a:t>
            </a:r>
            <a:endParaRPr lang="zh-CN" sz="4400" b="1" dirty="0">
              <a:solidFill>
                <a:srgbClr val="3333FF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(-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相等吗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  <a:endParaRPr lang="zh-CN" altLang="zh-CN" sz="4000" b="1" dirty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相等吗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  <a:endParaRPr lang="zh-CN" altLang="zh-CN" sz="4000" b="1" dirty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0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sz="40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相等吗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  <a:endParaRPr lang="zh-CN" altLang="zh-CN" sz="4000" b="1" dirty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为什么</a:t>
            </a:r>
            <a:r>
              <a:rPr lang="zh-CN" altLang="en-US" sz="4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  <a:endParaRPr lang="zh-CN" altLang="zh-CN" sz="40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2786063" y="2197100"/>
          <a:ext cx="3752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公式" r:id="rId4" imgW="1193165" imgH="177800" progId="Equation.3">
                  <p:embed/>
                </p:oleObj>
              </mc:Choice>
              <mc:Fallback>
                <p:oleObj name="公式" r:id="rId4" imgW="1193165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2197100"/>
                        <a:ext cx="37528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39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14563" y="2997200"/>
          <a:ext cx="38512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公式" r:id="rId6" imgW="1231265" imgH="203200" progId="Equation.3">
                  <p:embed/>
                </p:oleObj>
              </mc:Choice>
              <mc:Fallback>
                <p:oleObj name="公式" r:id="rId6" imgW="1231265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2997200"/>
                        <a:ext cx="385127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1643063" y="1357313"/>
            <a:ext cx="591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endParaRPr lang="zh-CN" altLang="zh-CN" sz="36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en-US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、</a:t>
            </a: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若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              </a:t>
            </a:r>
            <a:endParaRPr lang="en-US" altLang="zh-CN" sz="36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求</a:t>
            </a: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3600" b="1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7416800" cy="153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4000" b="1" dirty="0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你能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计算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图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和图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的面积吗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？</a:t>
            </a:r>
            <a:endParaRPr lang="zh-CN" altLang="zh-CN" sz="36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403350" y="2781300"/>
            <a:ext cx="6284913" cy="2962275"/>
            <a:chOff x="0" y="0"/>
            <a:chExt cx="3959" cy="1866"/>
          </a:xfrm>
        </p:grpSpPr>
        <p:sp>
          <p:nvSpPr>
            <p:cNvPr id="5125" name="Rectangle 4"/>
            <p:cNvSpPr>
              <a:spLocks noChangeArrowheads="1"/>
            </p:cNvSpPr>
            <p:nvPr/>
          </p:nvSpPr>
          <p:spPr bwMode="auto">
            <a:xfrm>
              <a:off x="421" y="91"/>
              <a:ext cx="1134" cy="113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26" name="Rectangle 5"/>
            <p:cNvSpPr>
              <a:spLocks noChangeArrowheads="1"/>
            </p:cNvSpPr>
            <p:nvPr/>
          </p:nvSpPr>
          <p:spPr bwMode="auto">
            <a:xfrm>
              <a:off x="2870" y="0"/>
              <a:ext cx="1089" cy="10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27" name="Rectangle 6"/>
            <p:cNvSpPr>
              <a:spLocks noChangeArrowheads="1"/>
            </p:cNvSpPr>
            <p:nvPr/>
          </p:nvSpPr>
          <p:spPr bwMode="auto">
            <a:xfrm>
              <a:off x="421" y="91"/>
              <a:ext cx="771" cy="318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28" name="Rectangle 7"/>
            <p:cNvSpPr>
              <a:spLocks noChangeArrowheads="1"/>
            </p:cNvSpPr>
            <p:nvPr/>
          </p:nvSpPr>
          <p:spPr bwMode="auto">
            <a:xfrm>
              <a:off x="1192" y="409"/>
              <a:ext cx="363" cy="81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29" name="Rectangle 8"/>
            <p:cNvSpPr>
              <a:spLocks noChangeArrowheads="1"/>
            </p:cNvSpPr>
            <p:nvPr/>
          </p:nvSpPr>
          <p:spPr bwMode="auto">
            <a:xfrm>
              <a:off x="2870" y="0"/>
              <a:ext cx="726" cy="363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0" name="Rectangle 9"/>
            <p:cNvSpPr>
              <a:spLocks noChangeArrowheads="1"/>
            </p:cNvSpPr>
            <p:nvPr/>
          </p:nvSpPr>
          <p:spPr bwMode="auto">
            <a:xfrm>
              <a:off x="3596" y="363"/>
              <a:ext cx="363" cy="726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5131" name="Line 10"/>
            <p:cNvSpPr>
              <a:spLocks noChangeShapeType="1"/>
            </p:cNvSpPr>
            <p:nvPr/>
          </p:nvSpPr>
          <p:spPr bwMode="auto">
            <a:xfrm>
              <a:off x="12" y="91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32" name="Line 11"/>
            <p:cNvSpPr>
              <a:spLocks noChangeShapeType="1"/>
            </p:cNvSpPr>
            <p:nvPr/>
          </p:nvSpPr>
          <p:spPr bwMode="auto">
            <a:xfrm>
              <a:off x="58" y="409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33" name="Line 12"/>
            <p:cNvSpPr>
              <a:spLocks noChangeShapeType="1"/>
            </p:cNvSpPr>
            <p:nvPr/>
          </p:nvSpPr>
          <p:spPr bwMode="auto">
            <a:xfrm>
              <a:off x="58" y="1225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34" name="Line 13"/>
            <p:cNvSpPr>
              <a:spLocks noChangeShapeType="1"/>
            </p:cNvSpPr>
            <p:nvPr/>
          </p:nvSpPr>
          <p:spPr bwMode="auto">
            <a:xfrm>
              <a:off x="421" y="122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35" name="Line 14"/>
            <p:cNvSpPr>
              <a:spLocks noChangeShapeType="1"/>
            </p:cNvSpPr>
            <p:nvPr/>
          </p:nvSpPr>
          <p:spPr bwMode="auto">
            <a:xfrm>
              <a:off x="1192" y="1180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36" name="Line 15"/>
            <p:cNvSpPr>
              <a:spLocks noChangeShapeType="1"/>
            </p:cNvSpPr>
            <p:nvPr/>
          </p:nvSpPr>
          <p:spPr bwMode="auto">
            <a:xfrm>
              <a:off x="1555" y="122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37" name="Line 16"/>
            <p:cNvSpPr>
              <a:spLocks noChangeShapeType="1"/>
            </p:cNvSpPr>
            <p:nvPr/>
          </p:nvSpPr>
          <p:spPr bwMode="auto">
            <a:xfrm flipV="1">
              <a:off x="194" y="91"/>
              <a:ext cx="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38" name="Line 17"/>
            <p:cNvSpPr>
              <a:spLocks noChangeShapeType="1"/>
            </p:cNvSpPr>
            <p:nvPr/>
          </p:nvSpPr>
          <p:spPr bwMode="auto">
            <a:xfrm>
              <a:off x="194" y="2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39" name="Text Box 18"/>
            <p:cNvSpPr txBox="1">
              <a:spLocks noChangeArrowheads="1"/>
            </p:cNvSpPr>
            <p:nvPr/>
          </p:nvSpPr>
          <p:spPr bwMode="auto">
            <a:xfrm>
              <a:off x="45" y="105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zh-CN" sz="18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5140" name="Line 19"/>
            <p:cNvSpPr>
              <a:spLocks noChangeShapeType="1"/>
            </p:cNvSpPr>
            <p:nvPr/>
          </p:nvSpPr>
          <p:spPr bwMode="auto">
            <a:xfrm flipV="1">
              <a:off x="149" y="409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41" name="Line 20"/>
            <p:cNvSpPr>
              <a:spLocks noChangeShapeType="1"/>
            </p:cNvSpPr>
            <p:nvPr/>
          </p:nvSpPr>
          <p:spPr bwMode="auto">
            <a:xfrm>
              <a:off x="149" y="998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42" name="Text Box 21"/>
            <p:cNvSpPr txBox="1">
              <a:spLocks noChangeArrowheads="1"/>
            </p:cNvSpPr>
            <p:nvPr/>
          </p:nvSpPr>
          <p:spPr bwMode="auto">
            <a:xfrm>
              <a:off x="0" y="740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zh-CN" sz="18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5143" name="Line 22"/>
            <p:cNvSpPr>
              <a:spLocks noChangeShapeType="1"/>
            </p:cNvSpPr>
            <p:nvPr/>
          </p:nvSpPr>
          <p:spPr bwMode="auto">
            <a:xfrm flipH="1">
              <a:off x="421" y="140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44" name="Line 23"/>
            <p:cNvSpPr>
              <a:spLocks noChangeShapeType="1"/>
            </p:cNvSpPr>
            <p:nvPr/>
          </p:nvSpPr>
          <p:spPr bwMode="auto">
            <a:xfrm>
              <a:off x="1010" y="1407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45" name="Text Box 24"/>
            <p:cNvSpPr txBox="1">
              <a:spLocks noChangeArrowheads="1"/>
            </p:cNvSpPr>
            <p:nvPr/>
          </p:nvSpPr>
          <p:spPr bwMode="auto">
            <a:xfrm>
              <a:off x="726" y="1284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zh-CN" sz="18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5146" name="Line 25"/>
            <p:cNvSpPr>
              <a:spLocks noChangeShapeType="1"/>
            </p:cNvSpPr>
            <p:nvPr/>
          </p:nvSpPr>
          <p:spPr bwMode="auto">
            <a:xfrm flipH="1">
              <a:off x="1192" y="140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47" name="Line 26"/>
            <p:cNvSpPr>
              <a:spLocks noChangeShapeType="1"/>
            </p:cNvSpPr>
            <p:nvPr/>
          </p:nvSpPr>
          <p:spPr bwMode="auto">
            <a:xfrm>
              <a:off x="1464" y="1407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48" name="Text Box 27"/>
            <p:cNvSpPr txBox="1">
              <a:spLocks noChangeArrowheads="1"/>
            </p:cNvSpPr>
            <p:nvPr/>
          </p:nvSpPr>
          <p:spPr bwMode="auto">
            <a:xfrm>
              <a:off x="1315" y="1284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zh-CN" sz="18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5149" name="Line 28"/>
            <p:cNvSpPr>
              <a:spLocks noChangeShapeType="1"/>
            </p:cNvSpPr>
            <p:nvPr/>
          </p:nvSpPr>
          <p:spPr bwMode="auto">
            <a:xfrm>
              <a:off x="2507" y="0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0" name="Line 29"/>
            <p:cNvSpPr>
              <a:spLocks noChangeShapeType="1"/>
            </p:cNvSpPr>
            <p:nvPr/>
          </p:nvSpPr>
          <p:spPr bwMode="auto">
            <a:xfrm>
              <a:off x="2462" y="1089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1" name="Line 30"/>
            <p:cNvSpPr>
              <a:spLocks noChangeShapeType="1"/>
            </p:cNvSpPr>
            <p:nvPr/>
          </p:nvSpPr>
          <p:spPr bwMode="auto">
            <a:xfrm>
              <a:off x="2643" y="363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2" name="Line 31"/>
            <p:cNvSpPr>
              <a:spLocks noChangeShapeType="1"/>
            </p:cNvSpPr>
            <p:nvPr/>
          </p:nvSpPr>
          <p:spPr bwMode="auto">
            <a:xfrm>
              <a:off x="2870" y="1044"/>
              <a:ext cx="0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3" name="Line 32"/>
            <p:cNvSpPr>
              <a:spLocks noChangeShapeType="1"/>
            </p:cNvSpPr>
            <p:nvPr/>
          </p:nvSpPr>
          <p:spPr bwMode="auto">
            <a:xfrm>
              <a:off x="3959" y="1044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4" name="Line 33"/>
            <p:cNvSpPr>
              <a:spLocks noChangeShapeType="1"/>
            </p:cNvSpPr>
            <p:nvPr/>
          </p:nvSpPr>
          <p:spPr bwMode="auto">
            <a:xfrm>
              <a:off x="3596" y="1089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5" name="Line 34"/>
            <p:cNvSpPr>
              <a:spLocks noChangeShapeType="1"/>
            </p:cNvSpPr>
            <p:nvPr/>
          </p:nvSpPr>
          <p:spPr bwMode="auto">
            <a:xfrm flipV="1">
              <a:off x="2734" y="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6" name="Line 35"/>
            <p:cNvSpPr>
              <a:spLocks noChangeShapeType="1"/>
            </p:cNvSpPr>
            <p:nvPr/>
          </p:nvSpPr>
          <p:spPr bwMode="auto">
            <a:xfrm>
              <a:off x="2734" y="273"/>
              <a:ext cx="0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7" name="Text Box 36"/>
            <p:cNvSpPr txBox="1">
              <a:spLocks noChangeArrowheads="1"/>
            </p:cNvSpPr>
            <p:nvPr/>
          </p:nvSpPr>
          <p:spPr bwMode="auto">
            <a:xfrm>
              <a:off x="2631" y="59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zh-CN" sz="18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5158" name="Line 37"/>
            <p:cNvSpPr>
              <a:spLocks noChangeShapeType="1"/>
            </p:cNvSpPr>
            <p:nvPr/>
          </p:nvSpPr>
          <p:spPr bwMode="auto">
            <a:xfrm flipV="1">
              <a:off x="2507" y="0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59" name="Line 38"/>
            <p:cNvSpPr>
              <a:spLocks noChangeShapeType="1"/>
            </p:cNvSpPr>
            <p:nvPr/>
          </p:nvSpPr>
          <p:spPr bwMode="auto">
            <a:xfrm>
              <a:off x="2507" y="771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60" name="Text Box 39"/>
            <p:cNvSpPr txBox="1">
              <a:spLocks noChangeArrowheads="1"/>
            </p:cNvSpPr>
            <p:nvPr/>
          </p:nvSpPr>
          <p:spPr bwMode="auto">
            <a:xfrm>
              <a:off x="2404" y="467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zh-CN" sz="18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5161" name="Line 40"/>
            <p:cNvSpPr>
              <a:spLocks noChangeShapeType="1"/>
            </p:cNvSpPr>
            <p:nvPr/>
          </p:nvSpPr>
          <p:spPr bwMode="auto">
            <a:xfrm flipH="1">
              <a:off x="3596" y="118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62" name="Line 41"/>
            <p:cNvSpPr>
              <a:spLocks noChangeShapeType="1"/>
            </p:cNvSpPr>
            <p:nvPr/>
          </p:nvSpPr>
          <p:spPr bwMode="auto">
            <a:xfrm>
              <a:off x="3868" y="1180"/>
              <a:ext cx="9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63" name="Text Box 42"/>
            <p:cNvSpPr txBox="1">
              <a:spLocks noChangeArrowheads="1"/>
            </p:cNvSpPr>
            <p:nvPr/>
          </p:nvSpPr>
          <p:spPr bwMode="auto">
            <a:xfrm>
              <a:off x="3719" y="1057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zh-CN" sz="18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5164" name="Line 43"/>
            <p:cNvSpPr>
              <a:spLocks noChangeShapeType="1"/>
            </p:cNvSpPr>
            <p:nvPr/>
          </p:nvSpPr>
          <p:spPr bwMode="auto">
            <a:xfrm flipV="1">
              <a:off x="3460" y="1361"/>
              <a:ext cx="4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65" name="Line 44"/>
            <p:cNvSpPr>
              <a:spLocks noChangeShapeType="1"/>
            </p:cNvSpPr>
            <p:nvPr/>
          </p:nvSpPr>
          <p:spPr bwMode="auto">
            <a:xfrm flipH="1">
              <a:off x="2870" y="1361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5166" name="Text Box 45"/>
            <p:cNvSpPr txBox="1">
              <a:spLocks noChangeArrowheads="1"/>
            </p:cNvSpPr>
            <p:nvPr/>
          </p:nvSpPr>
          <p:spPr bwMode="auto">
            <a:xfrm>
              <a:off x="3266" y="1284"/>
              <a:ext cx="19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zh-CN" sz="1800" b="1" i="1"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5167" name="Text Box 46"/>
            <p:cNvSpPr txBox="1">
              <a:spLocks noChangeArrowheads="1"/>
            </p:cNvSpPr>
            <p:nvPr/>
          </p:nvSpPr>
          <p:spPr bwMode="auto">
            <a:xfrm>
              <a:off x="421" y="1633"/>
              <a:ext cx="9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1800" b="1">
                  <a:latin typeface="Times New Roman" panose="02020603050405020304" pitchFamily="18" charset="0"/>
                  <a:sym typeface="宋体" panose="02010600030101010101" pitchFamily="2" charset="-122"/>
                </a:rPr>
                <a:t>       </a:t>
              </a:r>
              <a:r>
                <a:rPr lang="zh-CN" sz="1800" b="1">
                  <a:latin typeface="宋体" panose="02010600030101010101" pitchFamily="2" charset="-122"/>
                  <a:sym typeface="宋体" panose="02010600030101010101" pitchFamily="2" charset="-122"/>
                </a:rPr>
                <a:t>图</a:t>
              </a:r>
              <a:r>
                <a:rPr lang="zh-CN" sz="1800" b="1">
                  <a:latin typeface="Times New Roman" panose="02020603050405020304" pitchFamily="18" charset="0"/>
                  <a:sym typeface="宋体" panose="02010600030101010101" pitchFamily="2" charset="-122"/>
                </a:rPr>
                <a:t> </a:t>
              </a:r>
              <a:r>
                <a:rPr lang="zh-CN" altLang="zh-CN" sz="1800" b="1">
                  <a:latin typeface="Times New Roman" panose="02020603050405020304" pitchFamily="18" charset="0"/>
                  <a:sym typeface="宋体" panose="02010600030101010101" pitchFamily="2" charset="-122"/>
                </a:rPr>
                <a:t>1</a:t>
              </a:r>
            </a:p>
          </p:txBody>
        </p:sp>
        <p:sp>
          <p:nvSpPr>
            <p:cNvPr id="5168" name="Text Box 47"/>
            <p:cNvSpPr txBox="1">
              <a:spLocks noChangeArrowheads="1"/>
            </p:cNvSpPr>
            <p:nvPr/>
          </p:nvSpPr>
          <p:spPr bwMode="auto">
            <a:xfrm>
              <a:off x="2961" y="1633"/>
              <a:ext cx="7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1800" b="1">
                  <a:latin typeface="Times New Roman" panose="02020603050405020304" pitchFamily="18" charset="0"/>
                  <a:sym typeface="宋体" panose="02010600030101010101" pitchFamily="2" charset="-122"/>
                </a:rPr>
                <a:t>      </a:t>
              </a:r>
              <a:r>
                <a:rPr lang="zh-CN" sz="1800" b="1">
                  <a:latin typeface="宋体" panose="02010600030101010101" pitchFamily="2" charset="-122"/>
                  <a:sym typeface="宋体" panose="02010600030101010101" pitchFamily="2" charset="-122"/>
                </a:rPr>
                <a:t>图</a:t>
              </a:r>
              <a:r>
                <a:rPr lang="zh-CN" altLang="zh-CN" sz="1800" b="1">
                  <a:latin typeface="Times New Roman" panose="02020603050405020304" pitchFamily="18" charset="0"/>
                  <a:sym typeface="宋体" panose="02010600030101010101" pitchFamily="2" charset="-122"/>
                </a:rPr>
                <a:t>2</a:t>
              </a:r>
            </a:p>
          </p:txBody>
        </p:sp>
      </p:grp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684213" y="476250"/>
            <a:ext cx="18716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sz="40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思考</a:t>
            </a:r>
            <a:r>
              <a:rPr lang="zh-CN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9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84213" y="476250"/>
            <a:ext cx="7920037" cy="474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b="1" dirty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运用完全平方公式计算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)(</a:t>
            </a:r>
            <a:r>
              <a:rPr lang="zh-CN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6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(-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</a:t>
            </a:r>
            <a:r>
              <a:rPr lang="zh-CN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x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</a:t>
            </a:r>
            <a:r>
              <a:rPr lang="zh-CN" altLang="zh-CN" sz="3600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y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运用完全平方公式计算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: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9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9                  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(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)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201</a:t>
            </a:r>
            <a:endParaRPr lang="zh-CN" altLang="zh-CN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3850" y="476250"/>
            <a:ext cx="30972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sz="40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基础练习</a:t>
            </a:r>
            <a:r>
              <a:rPr lang="zh-CN" altLang="zh-CN" sz="4000" b="1" dirty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: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7164288" y="2846387"/>
          <a:ext cx="5080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r:id="rId4" imgW="152400" imgH="394335" progId="Equation.3">
                  <p:embed/>
                </p:oleObj>
              </mc:Choice>
              <mc:Fallback>
                <p:oleObj r:id="rId4" imgW="152400" imgH="39433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2846387"/>
                        <a:ext cx="508000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6227763" y="2852738"/>
          <a:ext cx="347662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r:id="rId6" imgW="152400" imgH="394335" progId="Equation.3">
                  <p:embed/>
                </p:oleObj>
              </mc:Choice>
              <mc:Fallback>
                <p:oleObj r:id="rId6" imgW="152400" imgH="39433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2852738"/>
                        <a:ext cx="347662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1258888" y="1395413"/>
          <a:ext cx="3752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9" name="公式" r:id="rId4" imgW="1193165" imgH="177800" progId="Equation.3">
                  <p:embed/>
                </p:oleObj>
              </mc:Choice>
              <mc:Fallback>
                <p:oleObj name="公式" r:id="rId4" imgW="1193165" imgH="177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395413"/>
                        <a:ext cx="37528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000125" y="2143125"/>
          <a:ext cx="38512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0" name="公式" r:id="rId6" imgW="1231265" imgH="203200" progId="Equation.3">
                  <p:embed/>
                </p:oleObj>
              </mc:Choice>
              <mc:Fallback>
                <p:oleObj name="公式" r:id="rId6" imgW="1231265" imgH="203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143125"/>
                        <a:ext cx="385127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95288" y="1268413"/>
            <a:ext cx="7561262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alt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若</a:t>
            </a:r>
            <a:r>
              <a:rPr 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                      </a:t>
            </a:r>
            <a:endParaRPr lang="en-US" altLang="zh-CN" sz="36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求</a:t>
            </a: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sz="3600" b="1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alt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r>
              <a:rPr lang="zh-CN" sz="3600" b="1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已知</a:t>
            </a:r>
          </a:p>
        </p:txBody>
      </p:sp>
      <p:graphicFrame>
        <p:nvGraphicFramePr>
          <p:cNvPr id="4403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35150" y="3690938"/>
          <a:ext cx="5329238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1" name="公式" r:id="rId8" imgW="1688465" imgH="215900" progId="Equation.3">
                  <p:embed/>
                </p:oleObj>
              </mc:Choice>
              <mc:Fallback>
                <p:oleObj name="公式" r:id="rId8" imgW="1688465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90938"/>
                        <a:ext cx="5329238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3059113" y="1773238"/>
            <a:ext cx="2819400" cy="2819400"/>
            <a:chOff x="0" y="0"/>
            <a:chExt cx="1776" cy="1776"/>
          </a:xfrm>
        </p:grpSpPr>
        <p:sp>
          <p:nvSpPr>
            <p:cNvPr id="721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776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216" name="Text Box 4"/>
            <p:cNvSpPr txBox="1">
              <a:spLocks noChangeArrowheads="1"/>
            </p:cNvSpPr>
            <p:nvPr/>
          </p:nvSpPr>
          <p:spPr bwMode="auto">
            <a:xfrm>
              <a:off x="672" y="691"/>
              <a:ext cx="432" cy="36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endParaRPr lang="zh-CN" altLang="zh-CN" b="1">
                <a:solidFill>
                  <a:schemeClr val="bg2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2747963" y="1804988"/>
            <a:ext cx="3124200" cy="3124200"/>
            <a:chOff x="0" y="0"/>
            <a:chExt cx="1968" cy="1968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 flipH="1">
              <a:off x="0" y="1776"/>
              <a:ext cx="192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grpSp>
          <p:nvGrpSpPr>
            <p:cNvPr id="10" name="Group 7"/>
            <p:cNvGrpSpPr/>
            <p:nvPr/>
          </p:nvGrpSpPr>
          <p:grpSpPr bwMode="auto">
            <a:xfrm>
              <a:off x="0" y="0"/>
              <a:ext cx="1968" cy="1968"/>
              <a:chOff x="0" y="0"/>
              <a:chExt cx="1968" cy="1968"/>
            </a:xfrm>
          </p:grpSpPr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 flipH="1">
                <a:off x="0" y="72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 rot="5400000" flipH="1">
                <a:off x="360" y="180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 rot="10800000">
                <a:off x="0" y="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5" name="Line 11"/>
              <p:cNvSpPr>
                <a:spLocks noChangeShapeType="1"/>
              </p:cNvSpPr>
              <p:nvPr/>
            </p:nvSpPr>
            <p:spPr bwMode="auto">
              <a:xfrm rot="10800000" flipV="1">
                <a:off x="0" y="480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6" name="Line 12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7" name="Line 13"/>
              <p:cNvSpPr>
                <a:spLocks noChangeShapeType="1"/>
              </p:cNvSpPr>
              <p:nvPr/>
            </p:nvSpPr>
            <p:spPr bwMode="auto">
              <a:xfrm rot="16200000" flipH="1">
                <a:off x="96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8" name="Line 14"/>
              <p:cNvSpPr>
                <a:spLocks noChangeShapeType="1"/>
              </p:cNvSpPr>
              <p:nvPr/>
            </p:nvSpPr>
            <p:spPr bwMode="auto">
              <a:xfrm rot="16200000" flipH="1">
                <a:off x="1152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09" name="Line 15"/>
              <p:cNvSpPr>
                <a:spLocks noChangeShapeType="1"/>
              </p:cNvSpPr>
              <p:nvPr/>
            </p:nvSpPr>
            <p:spPr bwMode="auto">
              <a:xfrm rot="16200000" flipH="1">
                <a:off x="1872" y="187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0" name="Line 16"/>
              <p:cNvSpPr>
                <a:spLocks noChangeShapeType="1"/>
              </p:cNvSpPr>
              <p:nvPr/>
            </p:nvSpPr>
            <p:spPr bwMode="auto">
              <a:xfrm rot="10800000" flipH="1">
                <a:off x="0" y="72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Line 17"/>
              <p:cNvSpPr>
                <a:spLocks noChangeShapeType="1"/>
              </p:cNvSpPr>
              <p:nvPr/>
            </p:nvSpPr>
            <p:spPr bwMode="auto">
              <a:xfrm rot="10800000" flipH="1" flipV="1">
                <a:off x="0" y="144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2" name="Line 18"/>
              <p:cNvSpPr>
                <a:spLocks noChangeShapeType="1"/>
              </p:cNvSpPr>
              <p:nvPr/>
            </p:nvSpPr>
            <p:spPr bwMode="auto">
              <a:xfrm rot="-5400000">
                <a:off x="1080" y="1800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3" name="Line 19"/>
              <p:cNvSpPr>
                <a:spLocks noChangeShapeType="1"/>
              </p:cNvSpPr>
              <p:nvPr/>
            </p:nvSpPr>
            <p:spPr bwMode="auto">
              <a:xfrm rot="-5400000">
                <a:off x="1848" y="184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7214" name="Line 20"/>
              <p:cNvSpPr>
                <a:spLocks noChangeShapeType="1"/>
              </p:cNvSpPr>
              <p:nvPr/>
            </p:nvSpPr>
            <p:spPr bwMode="auto">
              <a:xfrm rot="5400000">
                <a:off x="1368" y="1848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Group 21"/>
          <p:cNvGrpSpPr/>
          <p:nvPr/>
        </p:nvGrpSpPr>
        <p:grpSpPr bwMode="auto">
          <a:xfrm>
            <a:off x="2528888" y="1901825"/>
            <a:ext cx="2987675" cy="3322638"/>
            <a:chOff x="-2" y="0"/>
            <a:chExt cx="1882" cy="2093"/>
          </a:xfrm>
        </p:grpSpPr>
        <p:sp>
          <p:nvSpPr>
            <p:cNvPr id="7196" name="Text Box 22"/>
            <p:cNvSpPr txBox="1">
              <a:spLocks noChangeArrowheads="1"/>
            </p:cNvSpPr>
            <p:nvPr/>
          </p:nvSpPr>
          <p:spPr bwMode="auto">
            <a:xfrm>
              <a:off x="-2" y="0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accent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7197" name="Text Box 23"/>
            <p:cNvSpPr txBox="1">
              <a:spLocks noChangeArrowheads="1"/>
            </p:cNvSpPr>
            <p:nvPr/>
          </p:nvSpPr>
          <p:spPr bwMode="auto">
            <a:xfrm>
              <a:off x="1586" y="1608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accent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7198" name="Text Box 24"/>
            <p:cNvSpPr txBox="1">
              <a:spLocks noChangeArrowheads="1"/>
            </p:cNvSpPr>
            <p:nvPr/>
          </p:nvSpPr>
          <p:spPr bwMode="auto">
            <a:xfrm>
              <a:off x="726" y="1608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tx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15" name="Text Box 25"/>
            <p:cNvSpPr txBox="1">
              <a:spLocks noChangeArrowheads="1"/>
            </p:cNvSpPr>
            <p:nvPr/>
          </p:nvSpPr>
          <p:spPr bwMode="auto">
            <a:xfrm>
              <a:off x="0" y="888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tx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</p:grpSp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2195513" y="5238750"/>
          <a:ext cx="241300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r:id="rId4" imgW="1194435" imgH="381000" progId="Equation.DSMT4">
                  <p:embed/>
                </p:oleObj>
              </mc:Choice>
              <mc:Fallback>
                <p:oleObj r:id="rId4" imgW="1194435" imgH="3810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238750"/>
                        <a:ext cx="2413000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14763" y="2871788"/>
            <a:ext cx="1295400" cy="10779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b="1">
                <a:solidFill>
                  <a:schemeClr val="tx2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b="1" i="1">
                <a:solidFill>
                  <a:schemeClr val="tx2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b="1">
                <a:solidFill>
                  <a:schemeClr val="tx2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b="1" i="1">
                <a:solidFill>
                  <a:schemeClr val="tx2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b="1">
                <a:solidFill>
                  <a:schemeClr val="tx2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b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²</a:t>
            </a:r>
            <a:endParaRPr lang="zh-CN" altLang="zh-CN" b="1">
              <a:solidFill>
                <a:schemeClr val="tx2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grpSp>
        <p:nvGrpSpPr>
          <p:cNvPr id="6" name="Group 28"/>
          <p:cNvGrpSpPr/>
          <p:nvPr/>
        </p:nvGrpSpPr>
        <p:grpSpPr bwMode="auto">
          <a:xfrm>
            <a:off x="3052763" y="1804988"/>
            <a:ext cx="2819400" cy="2819400"/>
            <a:chOff x="0" y="0"/>
            <a:chExt cx="1776" cy="1776"/>
          </a:xfrm>
        </p:grpSpPr>
        <p:sp>
          <p:nvSpPr>
            <p:cNvPr id="16" name="Line 29"/>
            <p:cNvSpPr>
              <a:spLocks noChangeShapeType="1"/>
            </p:cNvSpPr>
            <p:nvPr/>
          </p:nvSpPr>
          <p:spPr bwMode="auto">
            <a:xfrm>
              <a:off x="0" y="720"/>
              <a:ext cx="17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 rot="-5400000">
              <a:off x="168" y="888"/>
              <a:ext cx="1776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3059113" y="2924175"/>
            <a:ext cx="1676400" cy="167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3492500" y="3357563"/>
            <a:ext cx="919163" cy="82391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800" b="1" i="1">
                <a:solidFill>
                  <a:srgbClr val="000066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4800" b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²</a:t>
            </a:r>
            <a:endParaRPr lang="zh-CN" altLang="zh-CN" sz="4800" b="1">
              <a:solidFill>
                <a:srgbClr val="000066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graphicFrame>
        <p:nvGraphicFramePr>
          <p:cNvPr id="7201" name="Object 33"/>
          <p:cNvGraphicFramePr>
            <a:graphicFrameLocks noChangeAspect="1"/>
          </p:cNvGraphicFramePr>
          <p:nvPr/>
        </p:nvGraphicFramePr>
        <p:xfrm>
          <a:off x="4643438" y="5229225"/>
          <a:ext cx="5937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r:id="rId6" imgW="292100" imgH="317500" progId="Equation.DSMT4">
                  <p:embed/>
                </p:oleObj>
              </mc:Choice>
              <mc:Fallback>
                <p:oleObj r:id="rId6" imgW="292100" imgH="3175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5229225"/>
                        <a:ext cx="5937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4716463" y="1773238"/>
            <a:ext cx="1143000" cy="1143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4859338" y="1916113"/>
            <a:ext cx="949325" cy="7620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400" b="1" i="1">
                <a:solidFill>
                  <a:srgbClr val="FFFF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sz="4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²</a:t>
            </a:r>
            <a:endParaRPr lang="zh-CN" altLang="zh-CN" sz="4400" b="1">
              <a:solidFill>
                <a:srgbClr val="FFFF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graphicFrame>
        <p:nvGraphicFramePr>
          <p:cNvPr id="7204" name="Object 36"/>
          <p:cNvGraphicFramePr>
            <a:graphicFrameLocks noChangeAspect="1"/>
          </p:cNvGraphicFramePr>
          <p:nvPr/>
        </p:nvGraphicFramePr>
        <p:xfrm>
          <a:off x="6696075" y="5241925"/>
          <a:ext cx="5683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r:id="rId8" imgW="279400" imgH="317500" progId="Equation.3">
                  <p:embed/>
                </p:oleObj>
              </mc:Choice>
              <mc:Fallback>
                <p:oleObj r:id="rId8" imgW="279400" imgH="3175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6075" y="5241925"/>
                        <a:ext cx="5683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37"/>
          <p:cNvGrpSpPr/>
          <p:nvPr/>
        </p:nvGrpSpPr>
        <p:grpSpPr bwMode="auto">
          <a:xfrm>
            <a:off x="3059113" y="1773238"/>
            <a:ext cx="2819400" cy="2819400"/>
            <a:chOff x="0" y="0"/>
            <a:chExt cx="1776" cy="1776"/>
          </a:xfrm>
        </p:grpSpPr>
        <p:sp>
          <p:nvSpPr>
            <p:cNvPr id="7192" name="Rectangle 38"/>
            <p:cNvSpPr>
              <a:spLocks noChangeArrowheads="1"/>
            </p:cNvSpPr>
            <p:nvPr/>
          </p:nvSpPr>
          <p:spPr bwMode="auto">
            <a:xfrm>
              <a:off x="0" y="0"/>
              <a:ext cx="1056" cy="72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93" name="Rectangle 39"/>
            <p:cNvSpPr>
              <a:spLocks noChangeArrowheads="1"/>
            </p:cNvSpPr>
            <p:nvPr/>
          </p:nvSpPr>
          <p:spPr bwMode="auto">
            <a:xfrm rot="-5400000">
              <a:off x="888" y="888"/>
              <a:ext cx="1056" cy="72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8" name="Group 40"/>
          <p:cNvGrpSpPr/>
          <p:nvPr/>
        </p:nvGrpSpPr>
        <p:grpSpPr bwMode="auto">
          <a:xfrm>
            <a:off x="3276600" y="1916113"/>
            <a:ext cx="2563813" cy="2170112"/>
            <a:chOff x="0" y="0"/>
            <a:chExt cx="1188" cy="1367"/>
          </a:xfrm>
        </p:grpSpPr>
        <p:sp>
          <p:nvSpPr>
            <p:cNvPr id="7190" name="Text Box 41"/>
            <p:cNvSpPr txBox="1">
              <a:spLocks noChangeArrowheads="1"/>
            </p:cNvSpPr>
            <p:nvPr/>
          </p:nvSpPr>
          <p:spPr bwMode="auto">
            <a:xfrm>
              <a:off x="0" y="0"/>
              <a:ext cx="384" cy="48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rgbClr val="FF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ab</a:t>
              </a:r>
            </a:p>
          </p:txBody>
        </p:sp>
        <p:sp>
          <p:nvSpPr>
            <p:cNvPr id="7191" name="Text Box 42"/>
            <p:cNvSpPr txBox="1">
              <a:spLocks noChangeArrowheads="1"/>
            </p:cNvSpPr>
            <p:nvPr/>
          </p:nvSpPr>
          <p:spPr bwMode="auto">
            <a:xfrm>
              <a:off x="804" y="887"/>
              <a:ext cx="384" cy="48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rgbClr val="FF66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ab</a:t>
              </a:r>
            </a:p>
          </p:txBody>
        </p:sp>
      </p:grpSp>
      <p:graphicFrame>
        <p:nvGraphicFramePr>
          <p:cNvPr id="7211" name="Object 43"/>
          <p:cNvGraphicFramePr>
            <a:graphicFrameLocks noChangeAspect="1"/>
          </p:cNvGraphicFramePr>
          <p:nvPr/>
        </p:nvGraphicFramePr>
        <p:xfrm>
          <a:off x="5435600" y="5300663"/>
          <a:ext cx="1030288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r:id="rId10" imgW="508635" imgH="280035" progId="Equation.3">
                  <p:embed/>
                </p:oleObj>
              </mc:Choice>
              <mc:Fallback>
                <p:oleObj r:id="rId10" imgW="508635" imgH="280035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5300663"/>
                        <a:ext cx="1030288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44"/>
          <p:cNvGrpSpPr/>
          <p:nvPr/>
        </p:nvGrpSpPr>
        <p:grpSpPr bwMode="auto">
          <a:xfrm>
            <a:off x="5011738" y="5216525"/>
            <a:ext cx="1808162" cy="830263"/>
            <a:chOff x="9" y="0"/>
            <a:chExt cx="867" cy="523"/>
          </a:xfrm>
        </p:grpSpPr>
        <p:sp>
          <p:nvSpPr>
            <p:cNvPr id="7188" name="Text Box 45"/>
            <p:cNvSpPr txBox="1">
              <a:spLocks noChangeArrowheads="1"/>
            </p:cNvSpPr>
            <p:nvPr/>
          </p:nvSpPr>
          <p:spPr bwMode="auto">
            <a:xfrm>
              <a:off x="9" y="0"/>
              <a:ext cx="23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800" b="1">
                  <a:solidFill>
                    <a:srgbClr val="FF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+</a:t>
              </a:r>
            </a:p>
          </p:txBody>
        </p:sp>
        <p:sp>
          <p:nvSpPr>
            <p:cNvPr id="7189" name="Text Box 46"/>
            <p:cNvSpPr txBox="1">
              <a:spLocks noChangeArrowheads="1"/>
            </p:cNvSpPr>
            <p:nvPr/>
          </p:nvSpPr>
          <p:spPr bwMode="auto">
            <a:xfrm>
              <a:off x="638" y="0"/>
              <a:ext cx="23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800" b="1">
                  <a:solidFill>
                    <a:srgbClr val="FF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+</a:t>
              </a:r>
            </a:p>
          </p:txBody>
        </p:sp>
      </p:grpSp>
      <p:sp>
        <p:nvSpPr>
          <p:cNvPr id="7186" name="Rectangle 48"/>
          <p:cNvSpPr>
            <a:spLocks noChangeArrowheads="1"/>
          </p:cNvSpPr>
          <p:nvPr/>
        </p:nvSpPr>
        <p:spPr bwMode="auto">
          <a:xfrm>
            <a:off x="0" y="31448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7" name="Rectangle 49"/>
          <p:cNvSpPr>
            <a:spLocks noChangeArrowheads="1"/>
          </p:cNvSpPr>
          <p:nvPr/>
        </p:nvSpPr>
        <p:spPr bwMode="auto">
          <a:xfrm>
            <a:off x="0" y="31448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5" grpId="0" animBg="1" autoUpdateAnimBg="0"/>
      <p:bldP spid="7199" grpId="0" animBg="1" autoUpdateAnimBg="0"/>
      <p:bldP spid="7200" grpId="0" animBg="1" autoUpdateAnimBg="0"/>
      <p:bldP spid="7202" grpId="0" animBg="1" autoUpdateAnimBg="0"/>
      <p:bldP spid="720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349625" y="1857375"/>
            <a:ext cx="2819400" cy="28194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3200" b="1">
              <a:solidFill>
                <a:schemeClr val="bg2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2968625" y="1857375"/>
            <a:ext cx="3200400" cy="3209925"/>
            <a:chOff x="0" y="0"/>
            <a:chExt cx="2016" cy="2022"/>
          </a:xfrm>
        </p:grpSpPr>
        <p:sp>
          <p:nvSpPr>
            <p:cNvPr id="9255" name="Line 4"/>
            <p:cNvSpPr>
              <a:spLocks noChangeShapeType="1"/>
            </p:cNvSpPr>
            <p:nvPr/>
          </p:nvSpPr>
          <p:spPr bwMode="auto">
            <a:xfrm flipH="1">
              <a:off x="0" y="0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 flipH="1">
              <a:off x="0" y="1776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" name="Line 6"/>
            <p:cNvSpPr>
              <a:spLocks noChangeShapeType="1"/>
            </p:cNvSpPr>
            <p:nvPr/>
          </p:nvSpPr>
          <p:spPr bwMode="auto">
            <a:xfrm rot="-5400000">
              <a:off x="120" y="1902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rot="-5400000">
              <a:off x="1896" y="1902"/>
              <a:ext cx="2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>
              <a:off x="48" y="105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60" name="Line 9"/>
            <p:cNvSpPr>
              <a:spLocks noChangeShapeType="1"/>
            </p:cNvSpPr>
            <p:nvPr/>
          </p:nvSpPr>
          <p:spPr bwMode="auto">
            <a:xfrm flipH="1" flipV="1">
              <a:off x="48" y="0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61" name="Line 10"/>
            <p:cNvSpPr>
              <a:spLocks noChangeShapeType="1"/>
            </p:cNvSpPr>
            <p:nvPr/>
          </p:nvSpPr>
          <p:spPr bwMode="auto">
            <a:xfrm rot="5400000">
              <a:off x="600" y="1608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62" name="Line 11"/>
            <p:cNvSpPr>
              <a:spLocks noChangeShapeType="1"/>
            </p:cNvSpPr>
            <p:nvPr/>
          </p:nvSpPr>
          <p:spPr bwMode="auto">
            <a:xfrm rot="5400000" flipH="1" flipV="1">
              <a:off x="1656" y="1608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3" name="Group 12"/>
          <p:cNvGrpSpPr/>
          <p:nvPr/>
        </p:nvGrpSpPr>
        <p:grpSpPr bwMode="auto">
          <a:xfrm>
            <a:off x="2819400" y="2719388"/>
            <a:ext cx="2178050" cy="2528887"/>
            <a:chOff x="-11" y="0"/>
            <a:chExt cx="1372" cy="1593"/>
          </a:xfrm>
        </p:grpSpPr>
        <p:sp>
          <p:nvSpPr>
            <p:cNvPr id="9253" name="Text Box 13"/>
            <p:cNvSpPr txBox="1">
              <a:spLocks noChangeArrowheads="1"/>
            </p:cNvSpPr>
            <p:nvPr/>
          </p:nvSpPr>
          <p:spPr bwMode="auto">
            <a:xfrm>
              <a:off x="-11" y="0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tx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  <p:sp>
          <p:nvSpPr>
            <p:cNvPr id="9254" name="Text Box 14"/>
            <p:cNvSpPr txBox="1">
              <a:spLocks noChangeArrowheads="1"/>
            </p:cNvSpPr>
            <p:nvPr/>
          </p:nvSpPr>
          <p:spPr bwMode="auto">
            <a:xfrm>
              <a:off x="1067" y="1108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tx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</a:p>
          </p:txBody>
        </p:sp>
      </p:grpSp>
      <p:grpSp>
        <p:nvGrpSpPr>
          <p:cNvPr id="4" name="Group 15"/>
          <p:cNvGrpSpPr/>
          <p:nvPr/>
        </p:nvGrpSpPr>
        <p:grpSpPr bwMode="auto">
          <a:xfrm>
            <a:off x="3121025" y="1857375"/>
            <a:ext cx="3048000" cy="3048000"/>
            <a:chOff x="0" y="0"/>
            <a:chExt cx="1920" cy="1920"/>
          </a:xfrm>
        </p:grpSpPr>
        <p:sp>
          <p:nvSpPr>
            <p:cNvPr id="9247" name="Line 16"/>
            <p:cNvSpPr>
              <a:spLocks noChangeShapeType="1"/>
            </p:cNvSpPr>
            <p:nvPr/>
          </p:nvSpPr>
          <p:spPr bwMode="auto">
            <a:xfrm>
              <a:off x="48" y="528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48" name="Line 17"/>
            <p:cNvSpPr>
              <a:spLocks noChangeShapeType="1"/>
            </p:cNvSpPr>
            <p:nvPr/>
          </p:nvSpPr>
          <p:spPr bwMode="auto">
            <a:xfrm flipH="1">
              <a:off x="0" y="720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49" name="Line 18"/>
            <p:cNvSpPr>
              <a:spLocks noChangeShapeType="1"/>
            </p:cNvSpPr>
            <p:nvPr/>
          </p:nvSpPr>
          <p:spPr bwMode="auto">
            <a:xfrm rot="16200000" flipH="1">
              <a:off x="1128" y="1848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50" name="Line 19"/>
            <p:cNvSpPr>
              <a:spLocks noChangeShapeType="1"/>
            </p:cNvSpPr>
            <p:nvPr/>
          </p:nvSpPr>
          <p:spPr bwMode="auto">
            <a:xfrm rot="5400000">
              <a:off x="1296" y="1776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51" name="Line 20"/>
            <p:cNvSpPr>
              <a:spLocks noChangeShapeType="1"/>
            </p:cNvSpPr>
            <p:nvPr/>
          </p:nvSpPr>
          <p:spPr bwMode="auto">
            <a:xfrm rot="16200000" flipH="1">
              <a:off x="1824" y="1776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9252" name="Line 21"/>
            <p:cNvSpPr>
              <a:spLocks noChangeShapeType="1"/>
            </p:cNvSpPr>
            <p:nvPr/>
          </p:nvSpPr>
          <p:spPr bwMode="auto">
            <a:xfrm rot="10800000" flipH="1">
              <a:off x="48" y="0"/>
              <a:ext cx="0" cy="1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5" name="Group 22"/>
          <p:cNvGrpSpPr/>
          <p:nvPr/>
        </p:nvGrpSpPr>
        <p:grpSpPr bwMode="auto">
          <a:xfrm>
            <a:off x="2978150" y="1992313"/>
            <a:ext cx="2838450" cy="3284537"/>
            <a:chOff x="-2" y="0"/>
            <a:chExt cx="1788" cy="2069"/>
          </a:xfrm>
        </p:grpSpPr>
        <p:sp>
          <p:nvSpPr>
            <p:cNvPr id="14" name="Text Box 23"/>
            <p:cNvSpPr txBox="1">
              <a:spLocks noChangeArrowheads="1"/>
            </p:cNvSpPr>
            <p:nvPr/>
          </p:nvSpPr>
          <p:spPr bwMode="auto">
            <a:xfrm>
              <a:off x="-2" y="0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bg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15" name="Text Box 24"/>
            <p:cNvSpPr txBox="1">
              <a:spLocks noChangeArrowheads="1"/>
            </p:cNvSpPr>
            <p:nvPr/>
          </p:nvSpPr>
          <p:spPr bwMode="auto">
            <a:xfrm>
              <a:off x="1492" y="1584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bg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349625" y="3000375"/>
            <a:ext cx="1676400" cy="16764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 sz="24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606800" y="3590925"/>
            <a:ext cx="1143000" cy="457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2400" b="1">
                <a:solidFill>
                  <a:srgbClr val="FFFF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2400" b="1" i="1">
                <a:solidFill>
                  <a:srgbClr val="FFFF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zh-CN" sz="2400" b="1">
                <a:solidFill>
                  <a:srgbClr val="FFFF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2400" b="1" i="1">
                <a:solidFill>
                  <a:srgbClr val="FFFF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sz="2400" b="1">
                <a:solidFill>
                  <a:srgbClr val="FFFF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²</a:t>
            </a:r>
            <a:endParaRPr lang="zh-CN" altLang="zh-CN" sz="2400" b="1">
              <a:solidFill>
                <a:srgbClr val="FFFF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1595438" y="5259388"/>
          <a:ext cx="22209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3" r:id="rId4" imgW="1181735" imgH="381000" progId="Equation.3">
                  <p:embed/>
                </p:oleObj>
              </mc:Choice>
              <mc:Fallback>
                <p:oleObj r:id="rId4" imgW="1181735" imgH="3810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5259388"/>
                        <a:ext cx="222091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3824288" y="5186363"/>
          <a:ext cx="60007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4" r:id="rId6" imgW="292100" imgH="317500" progId="Equation.3">
                  <p:embed/>
                </p:oleObj>
              </mc:Choice>
              <mc:Fallback>
                <p:oleObj r:id="rId6" imgW="292100" imgH="3175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5186363"/>
                        <a:ext cx="600075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4419600" y="5265738"/>
          <a:ext cx="12668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5" r:id="rId8" imgW="572135" imgH="279400" progId="Equation.3">
                  <p:embed/>
                </p:oleObj>
              </mc:Choice>
              <mc:Fallback>
                <p:oleObj r:id="rId8" imgW="572135" imgH="2794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65738"/>
                        <a:ext cx="12668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/>
          <p:cNvGraphicFramePr>
            <a:graphicFrameLocks noChangeAspect="1"/>
          </p:cNvGraphicFramePr>
          <p:nvPr/>
        </p:nvGraphicFramePr>
        <p:xfrm>
          <a:off x="3282950" y="6034088"/>
          <a:ext cx="361791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r:id="rId10" imgW="939800" imgH="203200" progId="Equation.DSMT4">
                  <p:embed/>
                </p:oleObj>
              </mc:Choice>
              <mc:Fallback>
                <p:oleObj r:id="rId10" imgW="939800" imgH="2032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6034088"/>
                        <a:ext cx="3617913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31"/>
          <p:cNvGrpSpPr/>
          <p:nvPr/>
        </p:nvGrpSpPr>
        <p:grpSpPr bwMode="auto">
          <a:xfrm>
            <a:off x="3349625" y="1857375"/>
            <a:ext cx="2819400" cy="2819400"/>
            <a:chOff x="0" y="0"/>
            <a:chExt cx="1776" cy="1776"/>
          </a:xfrm>
        </p:grpSpPr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0" y="0"/>
              <a:ext cx="1776" cy="17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7" name="Text Box 33"/>
            <p:cNvSpPr txBox="1">
              <a:spLocks noChangeArrowheads="1"/>
            </p:cNvSpPr>
            <p:nvPr/>
          </p:nvSpPr>
          <p:spPr bwMode="auto">
            <a:xfrm>
              <a:off x="672" y="691"/>
              <a:ext cx="432" cy="52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zh-CN" sz="4800" b="1" i="1">
                  <a:solidFill>
                    <a:srgbClr val="FFFF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a</a:t>
              </a:r>
              <a:r>
                <a:rPr lang="zh-CN" altLang="zh-CN" sz="48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宋体" panose="02010600030101010101" pitchFamily="2" charset="-122"/>
                </a:rPr>
                <a:t>²</a:t>
              </a:r>
              <a:endParaRPr lang="zh-CN" altLang="zh-CN" sz="4800" b="1">
                <a:solidFill>
                  <a:srgbClr val="FFFF00"/>
                </a:solidFill>
                <a:latin typeface="Times New Roman" panose="02020603050405020304" pitchFamily="18" charset="0"/>
                <a:sym typeface="宋体" panose="02010600030101010101" pitchFamily="2" charset="-122"/>
              </a:endParaRPr>
            </a:p>
          </p:txBody>
        </p:sp>
      </p:grpSp>
      <p:grpSp>
        <p:nvGrpSpPr>
          <p:cNvPr id="7" name="Group 34"/>
          <p:cNvGrpSpPr/>
          <p:nvPr/>
        </p:nvGrpSpPr>
        <p:grpSpPr bwMode="auto">
          <a:xfrm>
            <a:off x="3349625" y="1857375"/>
            <a:ext cx="2819400" cy="1231900"/>
            <a:chOff x="0" y="0"/>
            <a:chExt cx="1776" cy="776"/>
          </a:xfrm>
        </p:grpSpPr>
        <p:sp>
          <p:nvSpPr>
            <p:cNvPr id="18" name="Rectangle 35" descr="浅色上对角线"/>
            <p:cNvSpPr>
              <a:spLocks noChangeArrowheads="1"/>
            </p:cNvSpPr>
            <p:nvPr/>
          </p:nvSpPr>
          <p:spPr bwMode="auto">
            <a:xfrm>
              <a:off x="0" y="0"/>
              <a:ext cx="1776" cy="720"/>
            </a:xfrm>
            <a:prstGeom prst="rect">
              <a:avLst/>
            </a:prstGeom>
            <a:blipFill dpi="0" rotWithShape="0">
              <a:blip r:embed="rId1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19" name="Text Box 36" descr="浅色上对角线"/>
            <p:cNvSpPr txBox="1">
              <a:spLocks noChangeArrowheads="1"/>
            </p:cNvSpPr>
            <p:nvPr/>
          </p:nvSpPr>
          <p:spPr bwMode="auto">
            <a:xfrm>
              <a:off x="528" y="97"/>
              <a:ext cx="358" cy="679"/>
            </a:xfrm>
            <a:prstGeom prst="rect">
              <a:avLst/>
            </a:prstGeom>
            <a:blipFill dpi="0" rotWithShape="0">
              <a:blip r:embed="rId1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b="1" i="1">
                  <a:solidFill>
                    <a:srgbClr val="FFFF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ab</a:t>
              </a:r>
            </a:p>
          </p:txBody>
        </p:sp>
      </p:grpSp>
      <p:grpSp>
        <p:nvGrpSpPr>
          <p:cNvPr id="8" name="Group 37"/>
          <p:cNvGrpSpPr/>
          <p:nvPr/>
        </p:nvGrpSpPr>
        <p:grpSpPr bwMode="auto">
          <a:xfrm>
            <a:off x="5026025" y="1857375"/>
            <a:ext cx="1143000" cy="2819400"/>
            <a:chOff x="0" y="0"/>
            <a:chExt cx="720" cy="1776"/>
          </a:xfrm>
        </p:grpSpPr>
        <p:sp>
          <p:nvSpPr>
            <p:cNvPr id="9239" name="Rectangle 38" descr="浅色下对角线"/>
            <p:cNvSpPr>
              <a:spLocks noChangeArrowheads="1"/>
            </p:cNvSpPr>
            <p:nvPr/>
          </p:nvSpPr>
          <p:spPr bwMode="auto">
            <a:xfrm rot="5400000">
              <a:off x="-528" y="528"/>
              <a:ext cx="1776" cy="720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</a:ln>
          </p:spPr>
          <p:txBody>
            <a:bodyPr wrap="none" anchor="ctr"/>
            <a:lstStyle/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9240" name="Text Box 39" descr="浅色下对角线"/>
            <p:cNvSpPr txBox="1">
              <a:spLocks noChangeArrowheads="1"/>
            </p:cNvSpPr>
            <p:nvPr/>
          </p:nvSpPr>
          <p:spPr bwMode="auto">
            <a:xfrm>
              <a:off x="186" y="721"/>
              <a:ext cx="358" cy="679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b="1" i="1">
                  <a:solidFill>
                    <a:srgbClr val="FFFF00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ab</a:t>
              </a:r>
            </a:p>
          </p:txBody>
        </p:sp>
      </p:grpSp>
      <p:graphicFrame>
        <p:nvGraphicFramePr>
          <p:cNvPr id="9256" name="Object 40"/>
          <p:cNvGraphicFramePr>
            <a:graphicFrameLocks noChangeAspect="1"/>
          </p:cNvGraphicFramePr>
          <p:nvPr/>
        </p:nvGraphicFramePr>
        <p:xfrm>
          <a:off x="5729288" y="5265738"/>
          <a:ext cx="12668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r:id="rId14" imgW="572135" imgH="279400" progId="Equation.3">
                  <p:embed/>
                </p:oleObj>
              </mc:Choice>
              <mc:Fallback>
                <p:oleObj r:id="rId14" imgW="572135" imgH="279400" progId="Equation.3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5265738"/>
                        <a:ext cx="12668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7" name="Rectangle 41" descr="小网格"/>
          <p:cNvSpPr>
            <a:spLocks noChangeArrowheads="1"/>
          </p:cNvSpPr>
          <p:nvPr/>
        </p:nvSpPr>
        <p:spPr bwMode="auto">
          <a:xfrm>
            <a:off x="5026025" y="1857375"/>
            <a:ext cx="1143000" cy="1143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 w="9525">
            <a:solidFill>
              <a:schemeClr val="bg2"/>
            </a:solidFill>
            <a:miter lim="800000"/>
          </a:ln>
        </p:spPr>
        <p:txBody>
          <a:bodyPr wrap="none" anchor="ctr"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9258" name="Object 42"/>
          <p:cNvGraphicFramePr>
            <a:graphicFrameLocks noChangeAspect="1"/>
          </p:cNvGraphicFramePr>
          <p:nvPr/>
        </p:nvGraphicFramePr>
        <p:xfrm>
          <a:off x="7018338" y="5267325"/>
          <a:ext cx="9810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8" r:id="rId16" imgW="508000" imgH="317500" progId="Equation.3">
                  <p:embed/>
                </p:oleObj>
              </mc:Choice>
              <mc:Fallback>
                <p:oleObj r:id="rId16" imgW="508000" imgH="3175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5267325"/>
                        <a:ext cx="98107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9" name="Text Box 43"/>
          <p:cNvSpPr txBox="1">
            <a:spLocks noChangeArrowheads="1"/>
          </p:cNvSpPr>
          <p:nvPr/>
        </p:nvSpPr>
        <p:spPr bwMode="auto">
          <a:xfrm>
            <a:off x="5330825" y="21621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b="1" i="1">
                <a:solidFill>
                  <a:srgbClr val="FFFF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altLang="zh-CN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²</a:t>
            </a:r>
            <a:endParaRPr lang="zh-CN" altLang="zh-CN" b="1">
              <a:solidFill>
                <a:srgbClr val="FFFF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grpSp>
        <p:nvGrpSpPr>
          <p:cNvPr id="9" name="Group 44"/>
          <p:cNvGrpSpPr/>
          <p:nvPr/>
        </p:nvGrpSpPr>
        <p:grpSpPr bwMode="auto">
          <a:xfrm>
            <a:off x="2978150" y="1992313"/>
            <a:ext cx="2838450" cy="3284537"/>
            <a:chOff x="-2" y="0"/>
            <a:chExt cx="1788" cy="2069"/>
          </a:xfrm>
        </p:grpSpPr>
        <p:sp>
          <p:nvSpPr>
            <p:cNvPr id="9237" name="Text Box 45"/>
            <p:cNvSpPr txBox="1">
              <a:spLocks noChangeArrowheads="1"/>
            </p:cNvSpPr>
            <p:nvPr/>
          </p:nvSpPr>
          <p:spPr bwMode="auto">
            <a:xfrm>
              <a:off x="-2" y="0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accent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  <p:sp>
          <p:nvSpPr>
            <p:cNvPr id="9238" name="Text Box 46"/>
            <p:cNvSpPr txBox="1">
              <a:spLocks noChangeArrowheads="1"/>
            </p:cNvSpPr>
            <p:nvPr/>
          </p:nvSpPr>
          <p:spPr bwMode="auto">
            <a:xfrm>
              <a:off x="1492" y="1584"/>
              <a:ext cx="294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buFont typeface="Arial" panose="020B0604020202020204" pitchFamily="34" charset="0"/>
                <a:buNone/>
              </a:pPr>
              <a:r>
                <a:rPr lang="zh-CN" altLang="zh-CN" sz="4400" b="1" i="1">
                  <a:solidFill>
                    <a:schemeClr val="accent2"/>
                  </a:solidFill>
                  <a:latin typeface="Times New Roman" panose="02020603050405020304" pitchFamily="18" charset="0"/>
                  <a:sym typeface="宋体" panose="02010600030101010101" pitchFamily="2" charset="-122"/>
                </a:rPr>
                <a:t>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41" grpId="0" animBg="1" autoUpdateAnimBg="0"/>
      <p:bldP spid="9242" grpId="0" animBg="1" autoUpdateAnimBg="0"/>
      <p:bldP spid="9257" grpId="0" animBg="1"/>
      <p:bldP spid="925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47725" y="685800"/>
            <a:ext cx="651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3600" b="1" dirty="0">
                <a:solidFill>
                  <a:srgbClr val="001817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完全平方公式的数学表达式：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71550" y="3357563"/>
            <a:ext cx="6937375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3600" b="1" dirty="0">
                <a:solidFill>
                  <a:srgbClr val="001817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完全平方公式的文字叙述：</a:t>
            </a:r>
            <a:endParaRPr lang="zh-CN" sz="1800" b="1" dirty="0">
              <a:solidFill>
                <a:srgbClr val="001817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3600" b="1" dirty="0">
              <a:solidFill>
                <a:schemeClr val="bg1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68313" y="4221163"/>
            <a:ext cx="8191500" cy="19208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4000" b="1" dirty="0">
                <a:solidFill>
                  <a:srgbClr val="00181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       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两个数的和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或差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的平方，等于它们的平方和，加上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或减去</a:t>
            </a:r>
            <a:r>
              <a:rPr lang="en-US" altLang="zh-C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它们的积的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倍.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468313" y="4149725"/>
            <a:ext cx="8274050" cy="1981200"/>
            <a:chOff x="0" y="0"/>
            <a:chExt cx="4752" cy="1248"/>
          </a:xfrm>
        </p:grpSpPr>
        <p:sp>
          <p:nvSpPr>
            <p:cNvPr id="11277" name="Line 6"/>
            <p:cNvSpPr>
              <a:spLocks noChangeShapeType="1"/>
            </p:cNvSpPr>
            <p:nvPr/>
          </p:nvSpPr>
          <p:spPr bwMode="auto">
            <a:xfrm>
              <a:off x="0" y="9"/>
              <a:ext cx="4752" cy="0"/>
            </a:xfrm>
            <a:prstGeom prst="line">
              <a:avLst/>
            </a:prstGeom>
            <a:noFill/>
            <a:ln w="76200" cmpd="tri">
              <a:solidFill>
                <a:srgbClr val="FF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278" name="Line 7"/>
            <p:cNvSpPr>
              <a:spLocks noChangeShapeType="1"/>
            </p:cNvSpPr>
            <p:nvPr/>
          </p:nvSpPr>
          <p:spPr bwMode="auto">
            <a:xfrm>
              <a:off x="9" y="0"/>
              <a:ext cx="0" cy="1248"/>
            </a:xfrm>
            <a:prstGeom prst="line">
              <a:avLst/>
            </a:prstGeom>
            <a:noFill/>
            <a:ln w="76200" cmpd="tri">
              <a:solidFill>
                <a:srgbClr val="FF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279" name="Line 8"/>
            <p:cNvSpPr>
              <a:spLocks noChangeShapeType="1"/>
            </p:cNvSpPr>
            <p:nvPr/>
          </p:nvSpPr>
          <p:spPr bwMode="auto">
            <a:xfrm>
              <a:off x="0" y="1248"/>
              <a:ext cx="4752" cy="0"/>
            </a:xfrm>
            <a:prstGeom prst="line">
              <a:avLst/>
            </a:prstGeom>
            <a:noFill/>
            <a:ln w="76200" cmpd="tri">
              <a:solidFill>
                <a:srgbClr val="FF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1280" name="Line 9"/>
            <p:cNvSpPr>
              <a:spLocks noChangeShapeType="1"/>
            </p:cNvSpPr>
            <p:nvPr/>
          </p:nvSpPr>
          <p:spPr bwMode="auto">
            <a:xfrm>
              <a:off x="4743" y="0"/>
              <a:ext cx="0" cy="1248"/>
            </a:xfrm>
            <a:prstGeom prst="line">
              <a:avLst/>
            </a:prstGeom>
            <a:noFill/>
            <a:ln w="76200" cmpd="tri">
              <a:solidFill>
                <a:srgbClr val="FF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3" name="Group 10"/>
          <p:cNvGrpSpPr/>
          <p:nvPr/>
        </p:nvGrpSpPr>
        <p:grpSpPr bwMode="auto">
          <a:xfrm>
            <a:off x="2051050" y="1557338"/>
            <a:ext cx="4672013" cy="1636712"/>
            <a:chOff x="0" y="0"/>
            <a:chExt cx="2943" cy="1031"/>
          </a:xfrm>
        </p:grpSpPr>
        <p:sp>
          <p:nvSpPr>
            <p:cNvPr id="5131" name="Text Box 11"/>
            <p:cNvSpPr txBox="1">
              <a:spLocks noChangeArrowheads="1"/>
            </p:cNvSpPr>
            <p:nvPr/>
          </p:nvSpPr>
          <p:spPr bwMode="auto">
            <a:xfrm>
              <a:off x="52" y="3"/>
              <a:ext cx="2843" cy="102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a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+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b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r>
                <a:rPr lang="zh-CN" altLang="zh-CN" sz="40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= 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a</a:t>
              </a:r>
              <a:r>
                <a:rPr lang="zh-CN" altLang="zh-CN" sz="40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 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+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ab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+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b</a:t>
              </a:r>
              <a:r>
                <a:rPr lang="zh-CN" altLang="zh-CN" sz="40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</a:p>
            <a:p>
              <a:pPr eaLnBrk="1" hangingPunct="1">
                <a:spcBef>
                  <a:spcPct val="50000"/>
                </a:spcBef>
                <a:buFont typeface="Arial" panose="020B0604020202020204" pitchFamily="34" charset="0"/>
                <a:buNone/>
                <a:defRPr/>
              </a:pP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(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a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b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)</a:t>
              </a:r>
              <a:r>
                <a:rPr lang="zh-CN" altLang="zh-CN" sz="40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= 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a</a:t>
              </a:r>
              <a:r>
                <a:rPr lang="zh-CN" altLang="zh-CN" sz="40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 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-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 2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ab</a:t>
              </a:r>
              <a:r>
                <a:rPr lang="zh-CN" altLang="zh-CN" sz="4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rPr>
                <a:t>+</a:t>
              </a:r>
              <a:r>
                <a:rPr lang="zh-CN" altLang="zh-CN" sz="40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b</a:t>
              </a:r>
              <a:r>
                <a:rPr lang="zh-CN" altLang="zh-CN" sz="4000" b="1" baseline="30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宋体" panose="02010600030101010101" pitchFamily="2" charset="-122"/>
                  <a:sym typeface="宋体" panose="02010600030101010101" pitchFamily="2" charset="-122"/>
                </a:rPr>
                <a:t>2</a:t>
              </a:r>
              <a:endParaRPr lang="zh-CN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pSp>
          <p:nvGrpSpPr>
            <p:cNvPr id="11272" name="Group 12"/>
            <p:cNvGrpSpPr/>
            <p:nvPr/>
          </p:nvGrpSpPr>
          <p:grpSpPr bwMode="auto">
            <a:xfrm>
              <a:off x="0" y="0"/>
              <a:ext cx="2943" cy="1025"/>
              <a:chOff x="0" y="0"/>
              <a:chExt cx="2640" cy="960"/>
            </a:xfrm>
          </p:grpSpPr>
          <p:sp>
            <p:nvSpPr>
              <p:cNvPr id="11273" name="Line 13"/>
              <p:cNvSpPr>
                <a:spLocks noChangeShapeType="1"/>
              </p:cNvSpPr>
              <p:nvPr/>
            </p:nvSpPr>
            <p:spPr bwMode="auto">
              <a:xfrm>
                <a:off x="0" y="9"/>
                <a:ext cx="2640" cy="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274" name="Line 14"/>
              <p:cNvSpPr>
                <a:spLocks noChangeShapeType="1"/>
              </p:cNvSpPr>
              <p:nvPr/>
            </p:nvSpPr>
            <p:spPr bwMode="auto">
              <a:xfrm>
                <a:off x="3" y="0"/>
                <a:ext cx="0" cy="96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275" name="Line 15"/>
              <p:cNvSpPr>
                <a:spLocks noChangeShapeType="1"/>
              </p:cNvSpPr>
              <p:nvPr/>
            </p:nvSpPr>
            <p:spPr bwMode="auto">
              <a:xfrm>
                <a:off x="0" y="960"/>
                <a:ext cx="2640" cy="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1276" name="Line 16"/>
              <p:cNvSpPr>
                <a:spLocks noChangeShapeType="1"/>
              </p:cNvSpPr>
              <p:nvPr/>
            </p:nvSpPr>
            <p:spPr bwMode="auto">
              <a:xfrm>
                <a:off x="2631" y="0"/>
                <a:ext cx="0" cy="960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225" y="427038"/>
            <a:ext cx="320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40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</a:t>
            </a:r>
            <a:r>
              <a:rPr lang="zh-CN" sz="4000" b="1" dirty="0">
                <a:latin typeface="宋体" panose="02010600030101010101" pitchFamily="2" charset="-122"/>
                <a:sym typeface="宋体" panose="02010600030101010101" pitchFamily="2" charset="-122"/>
              </a:rPr>
              <a:t>公式特征：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0650" y="5230813"/>
            <a:ext cx="843597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4</a:t>
            </a:r>
            <a:r>
              <a:rPr lang="zh-CN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、公式中的字母</a:t>
            </a:r>
            <a:r>
              <a:rPr lang="zh-CN" altLang="zh-CN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a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altLang="zh-CN" b="1" i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b</a:t>
            </a:r>
            <a:r>
              <a:rPr lang="zh-CN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可以表示数</a:t>
            </a:r>
            <a:r>
              <a: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单项式和</a:t>
            </a:r>
            <a:endParaRPr lang="zh-CN" b="1" dirty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zh-CN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多项式</a:t>
            </a:r>
            <a:r>
              <a:rPr lang="zh-CN" altLang="zh-CN" sz="28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246563" y="87313"/>
            <a:ext cx="4875212" cy="1784350"/>
          </a:xfrm>
          <a:prstGeom prst="rect">
            <a:avLst/>
          </a:prstGeom>
          <a:solidFill>
            <a:srgbClr val="FFFF00">
              <a:alpha val="50000"/>
            </a:srgbClr>
          </a:solidFill>
          <a:ln w="76200" cmpd="tri">
            <a:solidFill>
              <a:srgbClr val="66FF33"/>
            </a:solidFill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= 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ab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r>
              <a:rPr lang="zh-CN" altLang="zh-CN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= 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</a:t>
            </a:r>
            <a:r>
              <a:rPr lang="zh-CN" altLang="zh-CN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-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2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ab</a:t>
            </a:r>
            <a:r>
              <a:rPr lang="zh-CN" altLang="zh-CN" sz="44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+</a:t>
            </a:r>
            <a:r>
              <a:rPr lang="zh-CN" altLang="zh-CN" sz="4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b</a:t>
            </a:r>
            <a:r>
              <a:rPr lang="zh-CN" altLang="zh-CN" sz="4400" b="1" baseline="300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endParaRPr lang="zh-CN" altLang="zh-CN" sz="4400" b="1" dirty="0">
              <a:solidFill>
                <a:srgbClr val="CC33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7150" y="1557338"/>
            <a:ext cx="88598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、积为二次三项式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endParaRPr lang="zh-CN" sz="36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7150" y="2390775"/>
            <a:ext cx="9053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、积中两项为两数的平方和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；</a:t>
            </a:r>
            <a:endParaRPr lang="zh-CN" sz="36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7150" y="3195638"/>
            <a:ext cx="9342438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、另一项是两数积的</a:t>
            </a:r>
            <a:r>
              <a:rPr lang="zh-CN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倍</a:t>
            </a:r>
            <a:r>
              <a:rPr lang="zh-CN" altLang="en-US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且与乘式中</a:t>
            </a:r>
            <a:endParaRPr lang="zh-CN" sz="3600" b="1" dirty="0">
              <a:solidFill>
                <a:srgbClr val="00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sz="3600" b="1" dirty="0">
                <a:solidFill>
                  <a:srgbClr val="00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间的符号相同</a:t>
            </a:r>
            <a:r>
              <a:rPr lang="zh-CN" altLang="zh-CN" sz="36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4632325" y="3883025"/>
            <a:ext cx="4103688" cy="1338263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首平方</a:t>
            </a:r>
            <a:r>
              <a:rPr lang="zh-CN" altLang="en-US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尾平方</a:t>
            </a:r>
            <a:r>
              <a:rPr lang="zh-CN" altLang="en-US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</a:t>
            </a:r>
            <a:r>
              <a:rPr 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积的</a:t>
            </a:r>
            <a:r>
              <a:rPr lang="zh-CN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sz="40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倍放中央</a:t>
            </a:r>
            <a:r>
              <a:rPr lang="zh-CN" sz="41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zh-CN" sz="41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zh-CN" altLang="zh-CN" sz="7200" b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  <p:bldP spid="10244" grpId="0" animBg="1" autoUpdateAnimBg="0"/>
      <p:bldP spid="10246" grpId="0" autoUpdateAnimBg="0"/>
      <p:bldP spid="10247" grpId="0" autoUpdateAnimBg="0"/>
      <p:bldP spid="10248" grpId="0" bldLvl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对象 36"/>
          <p:cNvGraphicFramePr>
            <a:graphicFrameLocks noChangeAspect="1"/>
          </p:cNvGraphicFramePr>
          <p:nvPr/>
        </p:nvGraphicFramePr>
        <p:xfrm>
          <a:off x="2286000" y="1106488"/>
          <a:ext cx="14478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公式" r:id="rId4" imgW="786765" imgH="393700" progId="Equation.3">
                  <p:embed/>
                </p:oleObj>
              </mc:Choice>
              <mc:Fallback>
                <p:oleObj name="公式" r:id="rId4" imgW="786765" imgH="393700" progId="Equation.3">
                  <p:embed/>
                  <p:pic>
                    <p:nvPicPr>
                      <p:cNvPr id="0" name="对象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106488"/>
                        <a:ext cx="14478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对象 37"/>
          <p:cNvGraphicFramePr>
            <a:graphicFrameLocks noChangeAspect="1"/>
          </p:cNvGraphicFramePr>
          <p:nvPr/>
        </p:nvGraphicFramePr>
        <p:xfrm>
          <a:off x="2274888" y="2103438"/>
          <a:ext cx="163988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公式" r:id="rId6" imgW="711200" imgH="254000" progId="Equation.3">
                  <p:embed/>
                </p:oleObj>
              </mc:Choice>
              <mc:Fallback>
                <p:oleObj name="公式" r:id="rId6" imgW="711200" imgH="254000" progId="Equation.3">
                  <p:embed/>
                  <p:pic>
                    <p:nvPicPr>
                      <p:cNvPr id="0" name="对象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4888" y="2103438"/>
                        <a:ext cx="163988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对象 38"/>
          <p:cNvGraphicFramePr>
            <a:graphicFrameLocks noChangeAspect="1"/>
          </p:cNvGraphicFramePr>
          <p:nvPr/>
        </p:nvGraphicFramePr>
        <p:xfrm>
          <a:off x="2286000" y="2955925"/>
          <a:ext cx="22098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公式" r:id="rId8" imgW="977265" imgH="254000" progId="Equation.3">
                  <p:embed/>
                </p:oleObj>
              </mc:Choice>
              <mc:Fallback>
                <p:oleObj name="公式" r:id="rId8" imgW="977265" imgH="254000" progId="Equation.3">
                  <p:embed/>
                  <p:pic>
                    <p:nvPicPr>
                      <p:cNvPr id="0" name="对象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955925"/>
                        <a:ext cx="22098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38"/>
          <p:cNvSpPr>
            <a:spLocks noChangeArrowheads="1"/>
          </p:cNvSpPr>
          <p:nvPr/>
        </p:nvSpPr>
        <p:spPr bwMode="auto">
          <a:xfrm>
            <a:off x="228600" y="409575"/>
            <a:ext cx="599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：利用完全平方公式计算：</a:t>
            </a:r>
          </a:p>
        </p:txBody>
      </p:sp>
      <p:sp>
        <p:nvSpPr>
          <p:cNvPr id="15366" name="Rectangle 39"/>
          <p:cNvSpPr>
            <a:spLocks noChangeArrowheads="1"/>
          </p:cNvSpPr>
          <p:nvPr/>
        </p:nvSpPr>
        <p:spPr bwMode="auto">
          <a:xfrm>
            <a:off x="914400" y="2109788"/>
            <a:ext cx="1074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7" name="Rectangle 40"/>
          <p:cNvSpPr>
            <a:spLocks noChangeArrowheads="1"/>
          </p:cNvSpPr>
          <p:nvPr/>
        </p:nvSpPr>
        <p:spPr bwMode="auto">
          <a:xfrm>
            <a:off x="914400" y="2965450"/>
            <a:ext cx="107473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/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3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8" name="Rectangle 41"/>
          <p:cNvSpPr>
            <a:spLocks noChangeArrowheads="1"/>
          </p:cNvSpPr>
          <p:nvPr/>
        </p:nvSpPr>
        <p:spPr bwMode="auto">
          <a:xfrm>
            <a:off x="6827838" y="3533775"/>
            <a:ext cx="5175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algn="ctr">
              <a:buFont typeface="Arial" panose="020B0604020202020204" pitchFamily="34" charset="0"/>
              <a:buNone/>
            </a:pPr>
            <a:r>
              <a:rPr lang="en-US" altLang="zh-CN" sz="10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9" name="矩形 43"/>
          <p:cNvSpPr>
            <a:spLocks noChangeArrowheads="1"/>
          </p:cNvSpPr>
          <p:nvPr/>
        </p:nvSpPr>
        <p:spPr bwMode="auto">
          <a:xfrm>
            <a:off x="914400" y="1171575"/>
            <a:ext cx="1074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en-US" alt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sz="32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838200" y="671513"/>
            <a:ext cx="914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b="1">
                <a:latin typeface="宋体" panose="02010600030101010101" pitchFamily="2" charset="-122"/>
                <a:sym typeface="宋体" panose="02010600030101010101" pitchFamily="2" charset="-122"/>
              </a:rPr>
              <a:t>解：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2133600" y="533400"/>
          <a:ext cx="4648200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4" imgW="2374900" imgH="2959100" progId="Equation.DSMT4">
                  <p:embed/>
                </p:oleObj>
              </mc:Choice>
              <mc:Fallback>
                <p:oleObj name="Equation" r:id="rId4" imgW="2374900" imgH="29591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"/>
                        <a:ext cx="4648200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对象 1"/>
          <p:cNvGraphicFramePr>
            <a:graphicFrameLocks noChangeAspect="1"/>
          </p:cNvGraphicFramePr>
          <p:nvPr/>
        </p:nvGraphicFramePr>
        <p:xfrm>
          <a:off x="2514600" y="1371600"/>
          <a:ext cx="21336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公式" r:id="rId4" imgW="875665" imgH="393700" progId="Equation.3">
                  <p:embed/>
                </p:oleObj>
              </mc:Choice>
              <mc:Fallback>
                <p:oleObj name="公式" r:id="rId4" imgW="875665" imgH="393700" progId="Equation.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371600"/>
                        <a:ext cx="21336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对象 2"/>
          <p:cNvGraphicFramePr>
            <a:graphicFrameLocks noChangeAspect="1"/>
          </p:cNvGraphicFramePr>
          <p:nvPr/>
        </p:nvGraphicFramePr>
        <p:xfrm>
          <a:off x="2598738" y="2908300"/>
          <a:ext cx="1100137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公式" r:id="rId6" imgW="330200" imgH="228600" progId="Equation.3">
                  <p:embed/>
                </p:oleObj>
              </mc:Choice>
              <mc:Fallback>
                <p:oleObj name="公式" r:id="rId6" imgW="330200" imgH="228600" progId="Equation.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2908300"/>
                        <a:ext cx="1100137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52400" y="434975"/>
            <a:ext cx="599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>
              <a:buFont typeface="Arial" panose="020B0604020202020204" pitchFamily="34" charset="0"/>
              <a:buNone/>
            </a:pPr>
            <a:r>
              <a:rPr lang="zh-CN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32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：利用完全平方公式计算：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4313238" y="952500"/>
            <a:ext cx="51752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algn="ctr">
              <a:buFont typeface="Arial" panose="020B0604020202020204" pitchFamily="34" charset="0"/>
              <a:buNone/>
            </a:pPr>
            <a:r>
              <a:rPr lang="en-US" altLang="zh-CN" sz="1000" b="1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en-US" altLang="zh-CN" sz="3200" b="1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2" name="文本框 6"/>
          <p:cNvSpPr txBox="1">
            <a:spLocks noChangeArrowheads="1"/>
          </p:cNvSpPr>
          <p:nvPr/>
        </p:nvSpPr>
        <p:spPr bwMode="auto">
          <a:xfrm>
            <a:off x="1676400" y="1600200"/>
            <a:ext cx="8382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b="1">
                <a:latin typeface="Times New Roman" panose="02020603050405020304" pitchFamily="18" charset="0"/>
                <a:sym typeface="宋体" panose="02010600030101010101" pitchFamily="2" charset="-122"/>
              </a:rPr>
              <a:t>1</a:t>
            </a: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en-US" altLang="zh-CN" b="1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b="1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b="1"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(</a:t>
            </a:r>
            <a:r>
              <a:rPr lang="en-US" altLang="zh-CN" b="1">
                <a:latin typeface="Times New Roman" panose="02020603050405020304" pitchFamily="18" charset="0"/>
                <a:sym typeface="宋体" panose="02010600030101010101" pitchFamily="2" charset="-122"/>
              </a:rPr>
              <a:t>2</a:t>
            </a:r>
            <a:r>
              <a:rPr lang="en-US" altLang="zh-CN" b="1">
                <a:latin typeface="宋体" panose="02010600030101010101" pitchFamily="2" charset="-122"/>
                <a:sym typeface="宋体" panose="02010600030101010101" pitchFamily="2" charset="-122"/>
              </a:rPr>
              <a:t>)</a:t>
            </a:r>
            <a:endParaRPr lang="zh-CN" altLang="en-US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WW.2PPT.COM&#10;">
  <a:themeElements>
    <a:clrScheme name="诗情画意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诗情画意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仿宋_GB2312" pitchFamily="1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仿宋_GB2312" pitchFamily="1" charset="-122"/>
          </a:defRPr>
        </a:defPPr>
      </a:lstStyle>
    </a:lnDef>
  </a:objectDefaults>
  <a:extraClrSchemeLst>
    <a:extraClrScheme>
      <a:clrScheme name="诗情画意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诗情画意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CDESIGNL</Template>
  <TotalTime>0</TotalTime>
  <Words>792</Words>
  <Application>Microsoft Office PowerPoint</Application>
  <PresentationFormat>全屏显示(4:3)</PresentationFormat>
  <Paragraphs>157</Paragraphs>
  <Slides>21</Slides>
  <Notes>21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仿宋_GB2312</vt:lpstr>
      <vt:lpstr>宋体</vt:lpstr>
      <vt:lpstr>微软雅黑</vt:lpstr>
      <vt:lpstr>Arial</vt:lpstr>
      <vt:lpstr>Times New Roman</vt:lpstr>
      <vt:lpstr>Wingdings</vt:lpstr>
      <vt:lpstr>WWW.2PPT.COM
</vt:lpstr>
      <vt:lpstr>Equation.DSMT4</vt:lpstr>
      <vt:lpstr>Equation.3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2014-05-14T04:55:00Z</dcterms:created>
  <dcterms:modified xsi:type="dcterms:W3CDTF">2023-01-16T20:16:25Z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1AAD83909A9C42BEB2B4207CBF8E92EB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