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1" r:id="rId2"/>
    <p:sldId id="290" r:id="rId3"/>
    <p:sldId id="270" r:id="rId4"/>
    <p:sldId id="362" r:id="rId5"/>
    <p:sldId id="403" r:id="rId6"/>
    <p:sldId id="432" r:id="rId7"/>
    <p:sldId id="365" r:id="rId8"/>
    <p:sldId id="425" r:id="rId9"/>
    <p:sldId id="421" r:id="rId10"/>
    <p:sldId id="436" r:id="rId11"/>
    <p:sldId id="433" r:id="rId12"/>
    <p:sldId id="443" r:id="rId13"/>
    <p:sldId id="444" r:id="rId14"/>
    <p:sldId id="389" r:id="rId15"/>
    <p:sldId id="440" r:id="rId16"/>
    <p:sldId id="391" r:id="rId17"/>
    <p:sldId id="412" r:id="rId18"/>
    <p:sldId id="392" r:id="rId19"/>
    <p:sldId id="435" r:id="rId20"/>
    <p:sldId id="384" r:id="rId21"/>
    <p:sldId id="286" r:id="rId22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7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17F776-3926-4D8B-B7B5-2BA3878D3D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1C945F5-C264-4A78-B41C-6D4361AFB19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945F5-C264-4A78-B41C-6D4361AFB1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8941-8C53-4C76-B9AB-F4C02F59C0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7B18-9029-46E5-8657-4ECEDEDA5D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A32F-C371-41E1-849C-C97859BECBF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2BFD-FBE6-4FF1-B77D-8B04F578F8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C39C7-CF60-47C9-A7D1-C42615ADB1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9B2F-7C14-40DC-91B8-DECEB5913A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5B57-F373-460F-B1D7-7AC08C19994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85A0-D3B6-494E-9FAB-CBDF5E946F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A661-E9D8-4326-B861-4F95D45729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50F3-9E59-49AC-BFC9-0140EB953A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6B6B-870C-4ABA-81C5-BB9D176400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19E4-F13B-4DB4-9096-6AF8996AA5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10BD-A844-472D-B281-933AD99B0B7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C417-CF40-4175-8D6B-524D8441DB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C6BC-2E16-4DE1-8774-7878A70032B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6206-047F-4082-A2A9-A69F94CA00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393-EC84-4F91-A53A-61EAD7063D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E7CA-1901-4CCB-80F1-379EF4E08A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018E-7CA6-4AC3-9CDB-3FF74BB62C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F95C-DA51-422F-A76B-56029A51C8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532F-8C50-48C0-B265-077A8D1B59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1AF3-FB35-4C37-BC36-EB7A394516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A74218-DF47-4AA5-B96B-4C419D2A3F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41FE2D-6F63-4F90-AD2F-D8623665F6D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2.Let's%20play.mp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1.A%20surprise%20party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051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4" y="5398821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7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3"/>
          <p:cNvSpPr txBox="1">
            <a:spLocks noChangeArrowheads="1"/>
          </p:cNvSpPr>
          <p:nvPr/>
        </p:nvSpPr>
        <p:spPr bwMode="auto">
          <a:xfrm>
            <a:off x="465138" y="152876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Unit 4 Li Ming Comes Home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60" name="TextBox 4"/>
          <p:cNvSpPr txBox="1">
            <a:spLocks noChangeArrowheads="1"/>
          </p:cNvSpPr>
          <p:nvPr/>
        </p:nvSpPr>
        <p:spPr bwMode="auto">
          <a:xfrm>
            <a:off x="3237706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pic>
        <p:nvPicPr>
          <p:cNvPr id="2061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6950869" y="3274219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065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267" y="3825109"/>
            <a:ext cx="9139733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22 Surprise</a:t>
            </a:r>
            <a:r>
              <a:rPr lang="zh-CN" altLang="en-US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！</a:t>
            </a:r>
          </a:p>
        </p:txBody>
      </p:sp>
      <p:sp>
        <p:nvSpPr>
          <p:cNvPr id="21" name="矩形 20"/>
          <p:cNvSpPr/>
          <p:nvPr/>
        </p:nvSpPr>
        <p:spPr>
          <a:xfrm>
            <a:off x="2926887" y="565819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17"/>
          <p:cNvSpPr txBox="1">
            <a:spLocks noChangeArrowheads="1"/>
          </p:cNvSpPr>
          <p:nvPr/>
        </p:nvSpPr>
        <p:spPr bwMode="auto">
          <a:xfrm>
            <a:off x="2862263" y="1503363"/>
            <a:ext cx="5843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 /ɔːl /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pron.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全部；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所有的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12825" y="158750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9" name="文本框 19"/>
          <p:cNvSpPr txBox="1">
            <a:spLocks noChangeArrowheads="1"/>
          </p:cNvSpPr>
          <p:nvPr/>
        </p:nvSpPr>
        <p:spPr bwMode="auto">
          <a:xfrm>
            <a:off x="1379538" y="1577975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5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1270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113" y="1468438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矩形 1"/>
          <p:cNvSpPr>
            <a:spLocks noChangeArrowheads="1"/>
          </p:cNvSpPr>
          <p:nvPr/>
        </p:nvSpPr>
        <p:spPr bwMode="auto">
          <a:xfrm>
            <a:off x="1927225" y="2484438"/>
            <a:ext cx="105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814638" y="2263775"/>
            <a:ext cx="39798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 of us like the party.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我们都喜欢聚会。</a:t>
            </a:r>
          </a:p>
        </p:txBody>
      </p:sp>
      <p:sp>
        <p:nvSpPr>
          <p:cNvPr id="11273" name="矩形 1"/>
          <p:cNvSpPr>
            <a:spLocks noChangeArrowheads="1"/>
          </p:cNvSpPr>
          <p:nvPr/>
        </p:nvSpPr>
        <p:spPr bwMode="auto">
          <a:xfrm>
            <a:off x="1949450" y="3921125"/>
            <a:ext cx="103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806700" y="3795713"/>
            <a:ext cx="38020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字母组合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的发音是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/ɔː/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1275" name="组合 1"/>
          <p:cNvGrpSpPr/>
          <p:nvPr/>
        </p:nvGrpSpPr>
        <p:grpSpPr bwMode="auto">
          <a:xfrm>
            <a:off x="476250" y="4165600"/>
            <a:ext cx="1806575" cy="1514475"/>
            <a:chOff x="603250" y="3113088"/>
            <a:chExt cx="1917700" cy="1485900"/>
          </a:xfrm>
        </p:grpSpPr>
        <p:pic>
          <p:nvPicPr>
            <p:cNvPr id="11277" name="图片 3" descr="泡泡1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114550" y="5070475"/>
            <a:ext cx="6032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表示“三者或三者以上都”，在句中的位置是：行为动词的前面，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动词的后面。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650" y="177006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16"/>
          <p:cNvSpPr>
            <a:spLocks noChangeArrowheads="1"/>
          </p:cNvSpPr>
          <p:nvPr/>
        </p:nvSpPr>
        <p:spPr bwMode="auto">
          <a:xfrm>
            <a:off x="668338" y="1619250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495425" y="1479550"/>
            <a:ext cx="71739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 of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的异同点：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一般说来，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 of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都可以放在有限定词（如冠词、物主代词等）修饰的名词之前。但是，如果名词前面没有限定词，则不能用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 of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 of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后面还可以跟人称代词宾格（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则不能。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1"/>
          <p:cNvSpPr>
            <a:spLocks noChangeArrowheads="1"/>
          </p:cNvSpPr>
          <p:nvPr/>
        </p:nvSpPr>
        <p:spPr bwMode="auto">
          <a:xfrm>
            <a:off x="930275" y="2117725"/>
            <a:ext cx="105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865313" y="1897063"/>
            <a:ext cx="704532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students are on the playground.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所有的学生都在操场上。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 of us are going to play basketball.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我们都将去打篮球。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组合 26"/>
          <p:cNvGrpSpPr/>
          <p:nvPr/>
        </p:nvGrpSpPr>
        <p:grpSpPr bwMode="auto">
          <a:xfrm>
            <a:off x="846138" y="2179638"/>
            <a:ext cx="1179512" cy="461962"/>
            <a:chOff x="1235491" y="4806950"/>
            <a:chExt cx="1178333" cy="461895"/>
          </a:xfrm>
        </p:grpSpPr>
        <p:sp>
          <p:nvSpPr>
            <p:cNvPr id="14344" name="TextBox 3"/>
            <p:cNvSpPr txBox="1">
              <a:spLocks noChangeArrowheads="1"/>
            </p:cNvSpPr>
            <p:nvPr/>
          </p:nvSpPr>
          <p:spPr bwMode="auto">
            <a:xfrm>
              <a:off x="1488249" y="4806950"/>
              <a:ext cx="925575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4345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2001838" y="1971675"/>
            <a:ext cx="5432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单项选择。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are ________ students.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and B</a:t>
            </a: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 flipH="1">
            <a:off x="3495675" y="2982913"/>
            <a:ext cx="50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312863" y="4483100"/>
            <a:ext cx="7494587" cy="1112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178050" y="4484688"/>
            <a:ext cx="6645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如果选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A, 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句意是：我们都是学生。如果选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，句意是：我们是学生。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617873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Let's play! 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5363" name="矩形 1"/>
          <p:cNvSpPr>
            <a:spLocks noChangeArrowheads="1"/>
          </p:cNvSpPr>
          <p:nvPr/>
        </p:nvSpPr>
        <p:spPr bwMode="auto">
          <a:xfrm>
            <a:off x="685800" y="893763"/>
            <a:ext cx="618966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can answer first?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•Does Li Ming go shopping with Mrs. Smith?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•Is Steven late for the party?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•Does Kim make the ice cream?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•Does the party begin at 4:00? 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 flipH="1">
            <a:off x="6875463" y="3649663"/>
            <a:ext cx="81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 flipH="1">
            <a:off x="5019675" y="4875213"/>
            <a:ext cx="81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 flipH="1">
            <a:off x="4646613" y="4332288"/>
            <a:ext cx="81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 flipH="1">
            <a:off x="4881563" y="5397500"/>
            <a:ext cx="81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8" name="组合 1"/>
          <p:cNvGrpSpPr/>
          <p:nvPr/>
        </p:nvGrpSpPr>
        <p:grpSpPr bwMode="auto">
          <a:xfrm>
            <a:off x="460375" y="1711325"/>
            <a:ext cx="8359775" cy="1744663"/>
            <a:chOff x="460375" y="1793875"/>
            <a:chExt cx="8359775" cy="1744663"/>
          </a:xfrm>
        </p:grpSpPr>
        <p:pic>
          <p:nvPicPr>
            <p:cNvPr id="15370" name="图片 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0375" y="1793875"/>
              <a:ext cx="835977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矩形 2"/>
            <p:cNvSpPr>
              <a:spLocks noChangeArrowheads="1"/>
            </p:cNvSpPr>
            <p:nvPr/>
          </p:nvSpPr>
          <p:spPr bwMode="auto">
            <a:xfrm>
              <a:off x="825500" y="1960563"/>
              <a:ext cx="180657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Is today Li Ming's surprise party? 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2" name="矩形 3"/>
            <p:cNvSpPr>
              <a:spLocks noChangeArrowheads="1"/>
            </p:cNvSpPr>
            <p:nvPr/>
          </p:nvSpPr>
          <p:spPr bwMode="auto">
            <a:xfrm>
              <a:off x="3721100" y="2827338"/>
              <a:ext cx="620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Yes.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3" name="矩形 4"/>
            <p:cNvSpPr>
              <a:spLocks noChangeArrowheads="1"/>
            </p:cNvSpPr>
            <p:nvPr/>
          </p:nvSpPr>
          <p:spPr bwMode="auto">
            <a:xfrm>
              <a:off x="4789488" y="2128838"/>
              <a:ext cx="1801812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Does Li Ming know about the party? 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4" name="矩形 5"/>
            <p:cNvSpPr>
              <a:spLocks noChangeArrowheads="1"/>
            </p:cNvSpPr>
            <p:nvPr/>
          </p:nvSpPr>
          <p:spPr bwMode="auto">
            <a:xfrm>
              <a:off x="7615238" y="2905125"/>
              <a:ext cx="5619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No.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369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0238" y="5854700"/>
            <a:ext cx="21209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617873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Let's do it! 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6387" name="矩形 1"/>
          <p:cNvSpPr>
            <a:spLocks noChangeArrowheads="1"/>
          </p:cNvSpPr>
          <p:nvPr/>
        </p:nvSpPr>
        <p:spPr bwMode="auto">
          <a:xfrm>
            <a:off x="1019175" y="1119188"/>
            <a:ext cx="2178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Match and say.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9175" y="1927225"/>
            <a:ext cx="74961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3"/>
          <p:cNvSpPr>
            <a:spLocks noChangeArrowheads="1"/>
          </p:cNvSpPr>
          <p:nvPr/>
        </p:nvSpPr>
        <p:spPr bwMode="auto">
          <a:xfrm>
            <a:off x="4143375" y="2389188"/>
            <a:ext cx="401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Whose name begins with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019175" y="1820863"/>
            <a:ext cx="6170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2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一、按要求完成句子。</a:t>
            </a:r>
          </a:p>
          <a:p>
            <a:pPr indent="6286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need some help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改为一般疑问句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indent="6286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____________________________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781175" y="3554413"/>
            <a:ext cx="3800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need any help?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460375" y="1428750"/>
            <a:ext cx="817245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二、根据图片提示写出单词。</a:t>
            </a:r>
          </a:p>
          <a:p>
            <a:pPr marL="808355" indent="-80835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Danny sees a beautiful ________on the table. He wants  to eat it.</a:t>
            </a:r>
          </a:p>
          <a:p>
            <a:pPr marL="808355" indent="-808355" eaLnBrk="1" hangingPunct="1">
              <a:lnSpc>
                <a:spcPct val="200000"/>
              </a:lnSpc>
              <a:defRPr/>
            </a:pP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—What can you see?</a:t>
            </a:r>
          </a:p>
          <a:p>
            <a:pPr marL="808355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—I can see some  ________.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 flipH="1">
            <a:off x="4546600" y="2430463"/>
            <a:ext cx="132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2892425"/>
            <a:ext cx="1997075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7700" y="4797425"/>
            <a:ext cx="2171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 flipH="1">
            <a:off x="3760788" y="535305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528638" y="1493838"/>
            <a:ext cx="80803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—What would you like to eat?</a:t>
            </a:r>
          </a:p>
          <a:p>
            <a:pPr indent="-4508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—I would like to eat an _______ _______.  </a:t>
            </a:r>
          </a:p>
          <a:p>
            <a:pPr eaLnBrk="1" hangingPunct="1">
              <a:lnSpc>
                <a:spcPct val="200000"/>
              </a:lnSpc>
              <a:defRPr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Kim went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_________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with her parents and they bought some vegetables. 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752975" y="2490788"/>
            <a:ext cx="240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     cream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1962150"/>
            <a:ext cx="6000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0575" y="4598988"/>
            <a:ext cx="16859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727325" y="3959225"/>
            <a:ext cx="174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801688" y="1493838"/>
            <a:ext cx="78438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28650" indent="-628650"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三、花心大考验。在花心填入一个单词，使其与花瓣上的字母都能组成新单词。将组成的单词分别写在横线上，并写出其汉语意思。</a:t>
            </a:r>
          </a:p>
          <a:p>
            <a:pPr indent="-62865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(1) _________________________</a:t>
            </a:r>
          </a:p>
          <a:p>
            <a:pPr indent="-62865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(2) ________________________</a:t>
            </a:r>
          </a:p>
          <a:p>
            <a:pPr indent="-62865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(3)  ________________________</a:t>
            </a:r>
          </a:p>
          <a:p>
            <a:pPr indent="-62865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(4)  ________________________</a:t>
            </a:r>
          </a:p>
          <a:p>
            <a:pPr indent="-62865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(5)  ________________________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120900" y="3270250"/>
            <a:ext cx="242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097088" y="3792538"/>
            <a:ext cx="344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叫；喊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097088" y="4368800"/>
            <a:ext cx="2851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落下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7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1838" y="3692525"/>
            <a:ext cx="126047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7461250" y="4137025"/>
            <a:ext cx="620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085975" y="4930775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高的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046288" y="544830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 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墙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>
              <a:latin typeface="Calibri" panose="020F0502020204030204" pitchFamily="34" charset="0"/>
            </a:endParaRPr>
          </a:p>
        </p:txBody>
      </p:sp>
      <p:pic>
        <p:nvPicPr>
          <p:cNvPr id="3075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289050"/>
            <a:ext cx="4775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817563" y="1358900"/>
            <a:ext cx="71310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14388" y="2998788"/>
            <a:ext cx="7261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09725" indent="-1609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bring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cake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bring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to sb.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you need any help?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8843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82638" y="35766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18013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9390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surprise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party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351294" y="220764"/>
            <a:ext cx="536604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	  A surprise party</a:t>
            </a:r>
            <a:endParaRPr kumimoji="1" lang="zh-CN" altLang="en-US" sz="40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4106" name="矩形 3"/>
          <p:cNvSpPr>
            <a:spLocks noChangeArrowheads="1"/>
          </p:cNvSpPr>
          <p:nvPr/>
        </p:nvSpPr>
        <p:spPr bwMode="auto">
          <a:xfrm>
            <a:off x="488950" y="936625"/>
            <a:ext cx="679608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63955" indent="-1163955"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Wood: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is Li Ming's surprise party. Mr. Smith and Li Ming are shopping. Mr. Smith will bring Li Ming home at 4:00.That's when the party begins! Mr. Smith knows about the party, but Li Ming doesn't. </a:t>
            </a:r>
          </a:p>
          <a:p>
            <a:pPr marL="1163955" indent="-1163955"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opens the door. It's Steven!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3955" indent="-1163955"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“Hi! I'm here early,” says Steven. “Do you need any help?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163955" indent="-1163955"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“Yes! Come to the kitchen!”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says Danny.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Danny, Jenny and Steven make a beautiful cake and nine cookies. Look! Every cookie has letters!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3:45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 people arrive for the party, but not Kim. Oh! Here she comes. She went to the shop and bought some ice cream.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4:00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 arrives with Mr. Smith. Li Ming opens the door.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Surprise! </a:t>
            </a:r>
          </a:p>
        </p:txBody>
      </p:sp>
      <p:pic>
        <p:nvPicPr>
          <p:cNvPr id="4100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2325" y="3649663"/>
            <a:ext cx="18684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7059613" y="1662113"/>
            <a:ext cx="2012950" cy="17605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72325" y="1739900"/>
            <a:ext cx="1785938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17"/>
          <p:cNvSpPr txBox="1">
            <a:spLocks noChangeArrowheads="1"/>
          </p:cNvSpPr>
          <p:nvPr/>
        </p:nvSpPr>
        <p:spPr bwMode="auto">
          <a:xfrm>
            <a:off x="2601913" y="1427163"/>
            <a:ext cx="603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bring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brɪŋ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带来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57238" y="15843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25" name="文本框 19"/>
          <p:cNvSpPr txBox="1">
            <a:spLocks noChangeArrowheads="1"/>
          </p:cNvSpPr>
          <p:nvPr/>
        </p:nvSpPr>
        <p:spPr bwMode="auto">
          <a:xfrm>
            <a:off x="1243013" y="15621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1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5126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150" y="147637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矩形 1"/>
          <p:cNvSpPr>
            <a:spLocks noChangeArrowheads="1"/>
          </p:cNvSpPr>
          <p:nvPr/>
        </p:nvSpPr>
        <p:spPr bwMode="auto">
          <a:xfrm>
            <a:off x="1339850" y="2376488"/>
            <a:ext cx="107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244725" y="2239963"/>
            <a:ext cx="61642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Bring your sister to my home tomorrow.</a:t>
            </a:r>
          </a:p>
          <a:p>
            <a:pPr eaLnBrk="1" hangingPunct="1">
              <a:lnSpc>
                <a:spcPct val="17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明天把你妹妹带到我家来。</a:t>
            </a:r>
          </a:p>
        </p:txBody>
      </p:sp>
      <p:sp>
        <p:nvSpPr>
          <p:cNvPr id="5129" name="矩形 1"/>
          <p:cNvSpPr>
            <a:spLocks noChangeArrowheads="1"/>
          </p:cNvSpPr>
          <p:nvPr/>
        </p:nvSpPr>
        <p:spPr bwMode="auto">
          <a:xfrm>
            <a:off x="1349375" y="3692525"/>
            <a:ext cx="1071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254250" y="3556000"/>
            <a:ext cx="616426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bring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to sb.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把某物带给某人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bring sb./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to sp.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把某人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某物带到某地</a:t>
            </a:r>
          </a:p>
        </p:txBody>
      </p:sp>
      <p:sp>
        <p:nvSpPr>
          <p:cNvPr id="5131" name="矩形 1"/>
          <p:cNvSpPr>
            <a:spLocks noChangeArrowheads="1"/>
          </p:cNvSpPr>
          <p:nvPr/>
        </p:nvSpPr>
        <p:spPr bwMode="auto">
          <a:xfrm>
            <a:off x="1336675" y="494823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对应词：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514600" y="4729163"/>
            <a:ext cx="2068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带走</a:t>
            </a:r>
          </a:p>
        </p:txBody>
      </p:sp>
      <p:sp>
        <p:nvSpPr>
          <p:cNvPr id="5133" name="矩形 1"/>
          <p:cNvSpPr>
            <a:spLocks noChangeArrowheads="1"/>
          </p:cNvSpPr>
          <p:nvPr/>
        </p:nvSpPr>
        <p:spPr bwMode="auto">
          <a:xfrm>
            <a:off x="1346200" y="5624513"/>
            <a:ext cx="143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过去式：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571750" y="5381625"/>
            <a:ext cx="1731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brought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7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862263" y="1503363"/>
            <a:ext cx="5843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you need any help?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你们需要帮助吗？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12825" y="158750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379538" y="1577975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6150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113" y="1468438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矩形 1"/>
          <p:cNvSpPr>
            <a:spLocks noChangeArrowheads="1"/>
          </p:cNvSpPr>
          <p:nvPr/>
        </p:nvSpPr>
        <p:spPr bwMode="auto">
          <a:xfrm>
            <a:off x="1595438" y="2722563"/>
            <a:ext cx="105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482850" y="2501900"/>
            <a:ext cx="6210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此句型用于询问对方是否需要帮助。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153" name="组合 1"/>
          <p:cNvGrpSpPr/>
          <p:nvPr/>
        </p:nvGrpSpPr>
        <p:grpSpPr bwMode="auto">
          <a:xfrm>
            <a:off x="566738" y="3290888"/>
            <a:ext cx="1806575" cy="1514475"/>
            <a:chOff x="603250" y="3113088"/>
            <a:chExt cx="1917700" cy="1485900"/>
          </a:xfrm>
        </p:grpSpPr>
        <p:pic>
          <p:nvPicPr>
            <p:cNvPr id="6155" name="图片 3" descr="泡泡1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2114550" y="4741863"/>
            <a:ext cx="6032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在此处意为“一些”，用于疑问句，修饰不可数名词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help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26"/>
          <p:cNvGrpSpPr/>
          <p:nvPr/>
        </p:nvGrpSpPr>
        <p:grpSpPr bwMode="auto">
          <a:xfrm>
            <a:off x="350838" y="1800225"/>
            <a:ext cx="1179512" cy="461963"/>
            <a:chOff x="1235491" y="4806950"/>
            <a:chExt cx="1178333" cy="461895"/>
          </a:xfrm>
        </p:grpSpPr>
        <p:sp>
          <p:nvSpPr>
            <p:cNvPr id="7174" name="TextBox 3"/>
            <p:cNvSpPr txBox="1">
              <a:spLocks noChangeArrowheads="1"/>
            </p:cNvSpPr>
            <p:nvPr/>
          </p:nvSpPr>
          <p:spPr bwMode="auto">
            <a:xfrm>
              <a:off x="1488249" y="4806950"/>
              <a:ext cx="925575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7175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1354138" y="1568450"/>
            <a:ext cx="7567612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情景交际。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看见一位老奶奶正拿着一个大包从旁边经过，他想问老奶奶是否需要帮助，他应该这样问老奶奶：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Can you help me?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Do you need any help?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Do you need some help?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 flipH="1">
            <a:off x="8188325" y="32766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17"/>
          <p:cNvSpPr txBox="1">
            <a:spLocks noChangeArrowheads="1"/>
          </p:cNvSpPr>
          <p:nvPr/>
        </p:nvSpPr>
        <p:spPr bwMode="auto">
          <a:xfrm>
            <a:off x="2901950" y="1793875"/>
            <a:ext cx="51323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cake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keɪk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蛋糕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33463" y="18875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19"/>
          <p:cNvSpPr txBox="1">
            <a:spLocks noChangeArrowheads="1"/>
          </p:cNvSpPr>
          <p:nvPr/>
        </p:nvSpPr>
        <p:spPr bwMode="auto">
          <a:xfrm>
            <a:off x="1314450" y="188118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8198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938" y="17891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矩形 1"/>
          <p:cNvSpPr>
            <a:spLocks noChangeArrowheads="1"/>
          </p:cNvSpPr>
          <p:nvPr/>
        </p:nvSpPr>
        <p:spPr bwMode="auto">
          <a:xfrm>
            <a:off x="1374775" y="289718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259013" y="2727325"/>
            <a:ext cx="6530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are making a birthday cake.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我们正在制作一个生日蛋糕。</a:t>
            </a:r>
          </a:p>
        </p:txBody>
      </p:sp>
      <p:sp>
        <p:nvSpPr>
          <p:cNvPr id="8201" name="矩形 1"/>
          <p:cNvSpPr>
            <a:spLocks noChangeArrowheads="1"/>
          </p:cNvSpPr>
          <p:nvPr/>
        </p:nvSpPr>
        <p:spPr bwMode="auto">
          <a:xfrm>
            <a:off x="1341438" y="449897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225675" y="4329113"/>
            <a:ext cx="6530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make a cake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做蛋糕 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birthday cake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生日蛋糕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17"/>
          <p:cNvSpPr txBox="1">
            <a:spLocks noChangeArrowheads="1"/>
          </p:cNvSpPr>
          <p:nvPr/>
        </p:nvSpPr>
        <p:spPr bwMode="auto">
          <a:xfrm>
            <a:off x="2836863" y="1916113"/>
            <a:ext cx="5737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 /'evri/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每个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人或物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36638" y="20415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19"/>
          <p:cNvSpPr txBox="1">
            <a:spLocks noChangeArrowheads="1"/>
          </p:cNvSpPr>
          <p:nvPr/>
        </p:nvSpPr>
        <p:spPr bwMode="auto">
          <a:xfrm>
            <a:off x="1366838" y="2032000"/>
            <a:ext cx="166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9222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413" y="19224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矩形 1"/>
          <p:cNvSpPr>
            <a:spLocks noChangeArrowheads="1"/>
          </p:cNvSpPr>
          <p:nvPr/>
        </p:nvSpPr>
        <p:spPr bwMode="auto">
          <a:xfrm>
            <a:off x="1250950" y="2998788"/>
            <a:ext cx="104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143125" y="2776538"/>
            <a:ext cx="606266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 student is wearing their sports clothes today.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今天每个学生都穿着运动服。</a:t>
            </a:r>
          </a:p>
        </p:txBody>
      </p:sp>
      <p:sp>
        <p:nvSpPr>
          <p:cNvPr id="9225" name="矩形 1"/>
          <p:cNvSpPr>
            <a:spLocks noChangeArrowheads="1"/>
          </p:cNvSpPr>
          <p:nvPr/>
        </p:nvSpPr>
        <p:spPr bwMode="auto">
          <a:xfrm>
            <a:off x="1225550" y="4576763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082800" y="4427538"/>
            <a:ext cx="65992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 day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每天；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 morning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每天早晨</a:t>
            </a:r>
          </a:p>
        </p:txBody>
      </p:sp>
      <p:sp>
        <p:nvSpPr>
          <p:cNvPr id="9227" name="矩形 1"/>
          <p:cNvSpPr>
            <a:spLocks noChangeArrowheads="1"/>
          </p:cNvSpPr>
          <p:nvPr/>
        </p:nvSpPr>
        <p:spPr bwMode="auto">
          <a:xfrm>
            <a:off x="1223963" y="5429250"/>
            <a:ext cx="127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同义词：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401888" y="5280025"/>
            <a:ext cx="24368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each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每一个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合 1"/>
          <p:cNvGrpSpPr/>
          <p:nvPr/>
        </p:nvGrpSpPr>
        <p:grpSpPr bwMode="auto">
          <a:xfrm>
            <a:off x="822325" y="1576388"/>
            <a:ext cx="1806575" cy="1514475"/>
            <a:chOff x="603250" y="3113088"/>
            <a:chExt cx="1917700" cy="1485900"/>
          </a:xfrm>
        </p:grpSpPr>
        <p:pic>
          <p:nvPicPr>
            <p:cNvPr id="10247" name="图片 3" descr="泡泡1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413000" y="2717800"/>
            <a:ext cx="60325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修饰可数名词的单数，一起作主语时，谓语动词要用单数形式。</a:t>
            </a:r>
          </a:p>
        </p:txBody>
      </p:sp>
      <p:sp>
        <p:nvSpPr>
          <p:cNvPr id="10245" name="矩形 1"/>
          <p:cNvSpPr>
            <a:spLocks noChangeArrowheads="1"/>
          </p:cNvSpPr>
          <p:nvPr/>
        </p:nvSpPr>
        <p:spPr bwMode="auto">
          <a:xfrm>
            <a:off x="671513" y="4725988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加法记忆法：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2503488" y="4630738"/>
            <a:ext cx="373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very(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非常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Office PowerPoint</Application>
  <PresentationFormat>全屏显示(4:3)</PresentationFormat>
  <Paragraphs>143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Adobe 黑体 Std R</vt:lpstr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2023-01-16T20:16:37Z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289ECD8C1D324264B09D007347297706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