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369" r:id="rId2"/>
    <p:sldId id="439" r:id="rId3"/>
    <p:sldId id="275" r:id="rId4"/>
    <p:sldId id="428" r:id="rId5"/>
    <p:sldId id="460" r:id="rId6"/>
    <p:sldId id="400" r:id="rId7"/>
    <p:sldId id="498" r:id="rId8"/>
    <p:sldId id="499" r:id="rId9"/>
    <p:sldId id="477" r:id="rId10"/>
    <p:sldId id="478" r:id="rId11"/>
    <p:sldId id="429" r:id="rId12"/>
    <p:sldId id="401" r:id="rId13"/>
    <p:sldId id="427" r:id="rId14"/>
    <p:sldId id="461" r:id="rId15"/>
    <p:sldId id="426" r:id="rId16"/>
    <p:sldId id="482" r:id="rId17"/>
    <p:sldId id="481" r:id="rId18"/>
    <p:sldId id="483" r:id="rId19"/>
    <p:sldId id="485" r:id="rId20"/>
    <p:sldId id="486" r:id="rId21"/>
    <p:sldId id="454" r:id="rId22"/>
    <p:sldId id="462" r:id="rId23"/>
    <p:sldId id="414" r:id="rId24"/>
    <p:sldId id="463" r:id="rId25"/>
    <p:sldId id="464" r:id="rId26"/>
    <p:sldId id="465" r:id="rId27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96666"/>
    <a:srgbClr val="006600"/>
    <a:srgbClr val="149494"/>
    <a:srgbClr val="000099"/>
    <a:srgbClr val="660066"/>
    <a:srgbClr val="0000FF"/>
    <a:srgbClr val="26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359" autoAdjust="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3240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409575" y="754063"/>
            <a:ext cx="58547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
第二级
第三级
第四级
第五级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/>
            </a:lvl1pPr>
          </a:lstStyle>
          <a:p>
            <a:fld id="{A9FF70D3-C691-4B94-8B3B-C6FA9ED133D7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F70D3-C691-4B94-8B3B-C6FA9ED133D7}" type="slidenum">
              <a:rPr lang="zh-CN" altLang="en-US" smtClean="0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9218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9219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46AACB3-FAC6-4C50-ABBC-65182C4B5E09}" type="slidenum">
              <a:rPr lang="zh-CN" altLang="en-US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1945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9459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DF06A70-D7F0-4409-A0C9-4B9D71575E42}" type="slidenum">
              <a:rPr lang="zh-CN" altLang="en-US"/>
              <a:t>15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944046-78E1-4DC4-BDC6-2FD77305F78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332FF-56EE-4965-8B17-19FF5227203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4F3473-05C9-4978-9DBA-391C24012C21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2F900-CCA3-43B7-A0FC-035EC8A3102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74EE02-16A6-4C2D-A0AE-8833B7747842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39D800-F395-43C3-91E5-8F7A81A26A2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5C71B2-099B-4769-AB8A-8D24CA4DBBCA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0F3AF-3926-452D-92E7-B5776853F38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99F7EC-28BD-4C24-A4DA-97A16607FAF2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63F54-0897-4A6B-8E75-C60CCF7BEAE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281FF8-AAA4-4692-9833-FD9718119E1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3FAB1-E9A3-47AB-9F72-B1136F00C53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77F818-695C-4836-A99B-F3E1FA08BC2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3C9A9-1D60-4D0C-9F42-1B86943D0E2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8A97AC-78D7-45C1-AF6C-2669C38418E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C66B6-F6C8-41A5-9873-19CABE050D9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8171F3-FAA3-4479-84D4-8E5EBF78279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171A2-071C-477D-9DDD-66D6E677954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A79D1F-8913-47E6-842E-120AD793B01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C7ABF-572F-4C1A-82CA-FC8CF7D617C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0FBCA282-C7B6-4F67-9B32-E0FEB7668562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5F68FED0-637C-4F50-92D0-02B3F2C3857C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slide" Target="slide20.xml"/><Relationship Id="rId4" Type="http://schemas.openxmlformats.org/officeDocument/2006/relationships/slide" Target="slide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2.wmf"/><Relationship Id="rId9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0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4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6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7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8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2"/>
          <p:cNvSpPr>
            <a:spLocks noChangeArrowheads="1"/>
          </p:cNvSpPr>
          <p:nvPr/>
        </p:nvSpPr>
        <p:spPr bwMode="auto">
          <a:xfrm>
            <a:off x="0" y="1"/>
            <a:ext cx="9144000" cy="1221581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3076" name="AutoShape 7"/>
          <p:cNvSpPr>
            <a:spLocks noChangeArrowheads="1"/>
          </p:cNvSpPr>
          <p:nvPr/>
        </p:nvSpPr>
        <p:spPr bwMode="auto">
          <a:xfrm>
            <a:off x="0" y="4822032"/>
            <a:ext cx="9144000" cy="321469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3077" name="MH_Text_1"/>
          <p:cNvSpPr>
            <a:spLocks noChangeArrowheads="1"/>
          </p:cNvSpPr>
          <p:nvPr/>
        </p:nvSpPr>
        <p:spPr bwMode="auto">
          <a:xfrm>
            <a:off x="733101" y="3307013"/>
            <a:ext cx="1665288" cy="79176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buFont typeface="Arial" panose="020B0604020202020204" pitchFamily="34" charset="0"/>
              <a:buNone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3078" name="MH_SubTitle_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31515" y="3510610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3079" name="MH_Other_1"/>
          <p:cNvSpPr>
            <a:spLocks noChangeArrowheads="1"/>
          </p:cNvSpPr>
          <p:nvPr/>
        </p:nvSpPr>
        <p:spPr bwMode="auto">
          <a:xfrm>
            <a:off x="2158677" y="3639198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0" name="MH_Text_2"/>
          <p:cNvSpPr>
            <a:spLocks noChangeArrowheads="1"/>
          </p:cNvSpPr>
          <p:nvPr/>
        </p:nvSpPr>
        <p:spPr bwMode="auto">
          <a:xfrm>
            <a:off x="2720651" y="3305823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buFont typeface="Arial" panose="020B0604020202020204" pitchFamily="34" charset="0"/>
              <a:buNone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3081" name="MH_SubTitle_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720651" y="3510610"/>
            <a:ext cx="1665288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3082" name="MH_Other_2"/>
          <p:cNvSpPr>
            <a:spLocks noChangeArrowheads="1"/>
          </p:cNvSpPr>
          <p:nvPr/>
        </p:nvSpPr>
        <p:spPr bwMode="auto">
          <a:xfrm>
            <a:off x="2755577" y="3636816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3" name="MH_Other_3"/>
          <p:cNvSpPr>
            <a:spLocks noChangeArrowheads="1"/>
          </p:cNvSpPr>
          <p:nvPr/>
        </p:nvSpPr>
        <p:spPr bwMode="auto">
          <a:xfrm>
            <a:off x="4189090" y="3639198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4" name="MH_Text_3"/>
          <p:cNvSpPr>
            <a:spLocks noChangeArrowheads="1"/>
          </p:cNvSpPr>
          <p:nvPr/>
        </p:nvSpPr>
        <p:spPr bwMode="auto">
          <a:xfrm>
            <a:off x="4728840" y="3305823"/>
            <a:ext cx="1666875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buFont typeface="Arial" panose="020B0604020202020204" pitchFamily="34" charset="0"/>
              <a:buNone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3085" name="MH_SubTitle_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728840" y="3510610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3086" name="MH_Other_4"/>
          <p:cNvSpPr>
            <a:spLocks noChangeArrowheads="1"/>
          </p:cNvSpPr>
          <p:nvPr/>
        </p:nvSpPr>
        <p:spPr bwMode="auto">
          <a:xfrm>
            <a:off x="4785989" y="3636816"/>
            <a:ext cx="169862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7" name="MH_Other_5"/>
          <p:cNvSpPr>
            <a:spLocks noChangeArrowheads="1"/>
          </p:cNvSpPr>
          <p:nvPr/>
        </p:nvSpPr>
        <p:spPr bwMode="auto">
          <a:xfrm>
            <a:off x="6187752" y="3639198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8" name="MH_Text_4"/>
          <p:cNvSpPr>
            <a:spLocks noChangeArrowheads="1"/>
          </p:cNvSpPr>
          <p:nvPr/>
        </p:nvSpPr>
        <p:spPr bwMode="auto">
          <a:xfrm>
            <a:off x="6737026" y="3305823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buFont typeface="Arial" panose="020B0604020202020204" pitchFamily="34" charset="0"/>
              <a:buNone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3089" name="MH_SubTitle_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737027" y="3510610"/>
            <a:ext cx="1668463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3090" name="MH_Other_6"/>
          <p:cNvSpPr>
            <a:spLocks noChangeArrowheads="1"/>
          </p:cNvSpPr>
          <p:nvPr/>
        </p:nvSpPr>
        <p:spPr bwMode="auto">
          <a:xfrm>
            <a:off x="6786240" y="3636816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3091" name="MH_Other_7"/>
          <p:cNvGrpSpPr/>
          <p:nvPr/>
        </p:nvGrpSpPr>
        <p:grpSpPr bwMode="auto">
          <a:xfrm>
            <a:off x="2095176" y="3603479"/>
            <a:ext cx="890588" cy="200025"/>
            <a:chOff x="0" y="0"/>
            <a:chExt cx="561" cy="169"/>
          </a:xfrm>
        </p:grpSpPr>
        <p:pic>
          <p:nvPicPr>
            <p:cNvPr id="3092" name="MH_Other_7"/>
            <p:cNvPicPr>
              <a:picLocks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3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3094" name="MH_Other_8"/>
          <p:cNvSpPr>
            <a:spLocks noChangeArrowheads="1"/>
          </p:cNvSpPr>
          <p:nvPr/>
        </p:nvSpPr>
        <p:spPr bwMode="auto">
          <a:xfrm>
            <a:off x="2193602" y="3670154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9000">
                <a:srgbClr val="000000">
                  <a:alpha val="1999"/>
                </a:srgbClr>
              </a:gs>
              <a:gs pos="50000">
                <a:srgbClr val="000000">
                  <a:alpha val="1999"/>
                </a:srgbClr>
              </a:gs>
              <a:gs pos="71001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3095" name="MH_Other_9"/>
          <p:cNvGrpSpPr/>
          <p:nvPr/>
        </p:nvGrpSpPr>
        <p:grpSpPr bwMode="auto">
          <a:xfrm>
            <a:off x="4125589" y="3603479"/>
            <a:ext cx="889000" cy="200025"/>
            <a:chOff x="0" y="0"/>
            <a:chExt cx="560" cy="169"/>
          </a:xfrm>
        </p:grpSpPr>
        <p:pic>
          <p:nvPicPr>
            <p:cNvPr id="3096" name="MH_Other_9"/>
            <p:cNvPicPr>
              <a:picLocks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7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3098" name="MH_Other_10"/>
          <p:cNvSpPr>
            <a:spLocks noChangeArrowheads="1"/>
          </p:cNvSpPr>
          <p:nvPr/>
        </p:nvSpPr>
        <p:spPr bwMode="auto">
          <a:xfrm>
            <a:off x="4224015" y="3670154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9000">
                <a:srgbClr val="000000">
                  <a:alpha val="1999"/>
                </a:srgbClr>
              </a:gs>
              <a:gs pos="50000">
                <a:srgbClr val="000000">
                  <a:alpha val="1999"/>
                </a:srgbClr>
              </a:gs>
              <a:gs pos="71001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3099" name="MH_Other_11"/>
          <p:cNvPicPr>
            <a:picLocks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124251" y="3603479"/>
            <a:ext cx="8905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0" name="Text Box 31"/>
          <p:cNvSpPr txBox="1">
            <a:spLocks noChangeArrowheads="1"/>
          </p:cNvSpPr>
          <p:nvPr/>
        </p:nvSpPr>
        <p:spPr bwMode="auto">
          <a:xfrm>
            <a:off x="6235377" y="3679679"/>
            <a:ext cx="669925" cy="4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101" name="MH_Other_12"/>
          <p:cNvSpPr>
            <a:spLocks noChangeArrowheads="1"/>
          </p:cNvSpPr>
          <p:nvPr/>
        </p:nvSpPr>
        <p:spPr bwMode="auto">
          <a:xfrm>
            <a:off x="6222677" y="3670154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9000">
                <a:srgbClr val="000000">
                  <a:alpha val="1999"/>
                </a:srgbClr>
              </a:gs>
              <a:gs pos="50000">
                <a:srgbClr val="000000">
                  <a:alpha val="1999"/>
                </a:srgbClr>
              </a:gs>
              <a:gs pos="71001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102" name="Rectangle 5"/>
          <p:cNvSpPr>
            <a:spLocks noChangeArrowheads="1"/>
          </p:cNvSpPr>
          <p:nvPr/>
        </p:nvSpPr>
        <p:spPr bwMode="auto">
          <a:xfrm>
            <a:off x="594990" y="1561887"/>
            <a:ext cx="7810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3.4</a:t>
            </a:r>
            <a:r>
              <a:rPr lang="zh-CN" altLang="en-US" sz="32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实际问题与一元一次方程</a:t>
            </a:r>
          </a:p>
        </p:txBody>
      </p:sp>
      <p:sp>
        <p:nvSpPr>
          <p:cNvPr id="3103" name="Text Box 4"/>
          <p:cNvSpPr txBox="1">
            <a:spLocks noChangeArrowheads="1"/>
          </p:cNvSpPr>
          <p:nvPr/>
        </p:nvSpPr>
        <p:spPr bwMode="auto">
          <a:xfrm>
            <a:off x="-8891" y="411510"/>
            <a:ext cx="91538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第三章 一元一次方程</a:t>
            </a:r>
          </a:p>
        </p:txBody>
      </p:sp>
      <p:sp>
        <p:nvSpPr>
          <p:cNvPr id="3104" name="Rectangle 5"/>
          <p:cNvSpPr>
            <a:spLocks noChangeArrowheads="1"/>
          </p:cNvSpPr>
          <p:nvPr/>
        </p:nvSpPr>
        <p:spPr bwMode="auto">
          <a:xfrm>
            <a:off x="2154722" y="2427734"/>
            <a:ext cx="49552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第</a:t>
            </a:r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课时  产品配套问题和工程问题</a:t>
            </a:r>
          </a:p>
        </p:txBody>
      </p:sp>
      <p:sp>
        <p:nvSpPr>
          <p:cNvPr id="33" name="矩形 32"/>
          <p:cNvSpPr/>
          <p:nvPr/>
        </p:nvSpPr>
        <p:spPr>
          <a:xfrm>
            <a:off x="0" y="429994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827584" y="1059582"/>
            <a:ext cx="8164512" cy="2927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9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解：设足球上黑皮有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块，则白皮为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32-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块，</a:t>
            </a:r>
          </a:p>
          <a:p>
            <a:pPr>
              <a:lnSpc>
                <a:spcPct val="19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五边形的边数共有5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条，六边形边数有6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32-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条．</a:t>
            </a:r>
          </a:p>
          <a:p>
            <a:pPr>
              <a:lnSpc>
                <a:spcPct val="19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依题意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得   2×5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=6（32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9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解得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=12，则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32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=20.</a:t>
            </a:r>
          </a:p>
          <a:p>
            <a:pPr>
              <a:lnSpc>
                <a:spcPct val="19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答：白皮20块，黑皮12块.</a:t>
            </a:r>
            <a:endParaRPr lang="en-US" altLang="zh-CN" sz="20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Line 121"/>
          <p:cNvSpPr>
            <a:spLocks noChangeShapeType="1"/>
          </p:cNvSpPr>
          <p:nvPr/>
        </p:nvSpPr>
        <p:spPr bwMode="auto">
          <a:xfrm>
            <a:off x="0" y="5143500"/>
            <a:ext cx="4859338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11266" name="文本框 11265"/>
          <p:cNvSpPr txBox="1">
            <a:spLocks noChangeArrowheads="1"/>
          </p:cNvSpPr>
          <p:nvPr/>
        </p:nvSpPr>
        <p:spPr bwMode="auto">
          <a:xfrm>
            <a:off x="638175" y="1076325"/>
            <a:ext cx="7867650" cy="3503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一套仪器由一个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部件和三个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部件构成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立方米钢材可做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40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部件或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240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部件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现要用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立方米钢材制作这种仪器，应用多少钢材做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部件，多少钢材做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部件，才能恰好配成这种仪器？共配成多少套？</a:t>
            </a:r>
          </a:p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分析：由题意知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部件的数量是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部件数量的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倍，可根据这一等量关系式得到方程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4339" name="圆角矩形 31"/>
          <p:cNvSpPr>
            <a:spLocks noChangeArrowheads="1"/>
          </p:cNvSpPr>
          <p:nvPr/>
        </p:nvSpPr>
        <p:spPr bwMode="auto">
          <a:xfrm>
            <a:off x="739775" y="527447"/>
            <a:ext cx="1181100" cy="375047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做一做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20700" y="479822"/>
            <a:ext cx="8180388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解：设应用 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立方米钢材做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部件，则应用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(6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－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立方米做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部件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根据题意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，列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方程：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3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40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(6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240.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解得                     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4.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则                  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2.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共配成仪器：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40=160 (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套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zh-CN" sz="20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buFont typeface="Arial" panose="020B0604020202020204" pitchFamily="34" charset="0"/>
              <a:buNone/>
            </a:pP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299" name="文本框 12298"/>
          <p:cNvSpPr txBox="1">
            <a:spLocks noChangeArrowheads="1"/>
          </p:cNvSpPr>
          <p:nvPr/>
        </p:nvSpPr>
        <p:spPr bwMode="auto">
          <a:xfrm>
            <a:off x="1043608" y="3875485"/>
            <a:ext cx="73104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答：应用 4 立方米钢材做 A 部件， 2 立方米钢材做 B 部件，共配成仪器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160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套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420689" y="2818210"/>
            <a:ext cx="822483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如果把总工作量设为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，则人均效率 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一个人 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 h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完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成的工作量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为      ，</a:t>
            </a:r>
            <a:endParaRPr lang="en-US" altLang="zh-CN" sz="20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buFont typeface="Arial" panose="020B0604020202020204" pitchFamily="34" charset="0"/>
              <a:buNone/>
            </a:pPr>
            <a:endParaRPr lang="zh-CN" altLang="en-US" sz="2000"/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422276" y="3299222"/>
            <a:ext cx="856932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                         x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人先做 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4h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完成的工作量为      ，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增加 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人后再做 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8h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完成的工作量为               ，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zh-CN" sz="2000"/>
          </a:p>
        </p:txBody>
      </p: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425450" y="3776663"/>
            <a:ext cx="83962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                                                                     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这两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个工作量之和等于                 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endParaRPr lang="en-US" altLang="zh-CN" sz="20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buFont typeface="Arial" panose="020B0604020202020204" pitchFamily="34" charset="0"/>
              <a:buNone/>
            </a:pPr>
            <a:endParaRPr lang="zh-CN" altLang="en-US" sz="2000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400050" y="2330054"/>
            <a:ext cx="8280400" cy="243006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1400"/>
          </a:p>
        </p:txBody>
      </p:sp>
      <p:grpSp>
        <p:nvGrpSpPr>
          <p:cNvPr id="16389" name="组合 6147"/>
          <p:cNvGrpSpPr/>
          <p:nvPr/>
        </p:nvGrpSpPr>
        <p:grpSpPr bwMode="auto">
          <a:xfrm>
            <a:off x="325439" y="130969"/>
            <a:ext cx="2383160" cy="790208"/>
            <a:chOff x="0" y="0"/>
            <a:chExt cx="3752" cy="1658"/>
          </a:xfrm>
        </p:grpSpPr>
        <p:sp>
          <p:nvSpPr>
            <p:cNvPr id="16390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6391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6392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6393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2875" cy="1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2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工程问题</a:t>
              </a:r>
            </a:p>
          </p:txBody>
        </p:sp>
        <p:sp>
          <p:nvSpPr>
            <p:cNvPr id="16394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  <p:sp>
        <p:nvSpPr>
          <p:cNvPr id="16395" name="矩形 14"/>
          <p:cNvSpPr>
            <a:spLocks noChangeArrowheads="1"/>
          </p:cNvSpPr>
          <p:nvPr/>
        </p:nvSpPr>
        <p:spPr bwMode="auto">
          <a:xfrm>
            <a:off x="425450" y="814647"/>
            <a:ext cx="8096250" cy="1500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1966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000" b="1" dirty="0">
                <a:solidFill>
                  <a:srgbClr val="1966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 dirty="0">
                <a:solidFill>
                  <a:srgbClr val="1966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整理一批图书，由一个人做要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40 h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完成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 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现计划由一部分人先做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4 h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，然后增加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人与他们一起做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8 h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，完成这项工作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 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假设这些人的工作效率相同，具体应先安排多少人工作？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41326" y="2293144"/>
            <a:ext cx="83804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1966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分析：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在工程问题中：工作量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人均效率×人数×时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间；工作总量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各部分工作量之和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19460" name="对象 19459"/>
          <p:cNvGraphicFramePr>
            <a:graphicFrameLocks noChangeAspect="1"/>
          </p:cNvGraphicFramePr>
          <p:nvPr/>
        </p:nvGraphicFramePr>
        <p:xfrm>
          <a:off x="2846388" y="3259932"/>
          <a:ext cx="520700" cy="688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r:id="rId3" imgW="228600" imgH="393700" progId="Equation.DSMT4">
                  <p:embed/>
                </p:oleObj>
              </mc:Choice>
              <mc:Fallback>
                <p:oleObj r:id="rId3" imgW="228600" imgH="393700" progId="Equation.DSMT4">
                  <p:embed/>
                  <p:pic>
                    <p:nvPicPr>
                      <p:cNvPr id="0" name="对象 194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6388" y="3259932"/>
                        <a:ext cx="520700" cy="6881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7974013" y="3264694"/>
          <a:ext cx="520700" cy="689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" r:id="rId5" imgW="228600" imgH="393700" progId="Equation.DSMT4">
                  <p:embed/>
                </p:oleObj>
              </mc:Choice>
              <mc:Fallback>
                <p:oleObj r:id="rId5" imgW="228600" imgH="393700" progId="Equation.DSMT4">
                  <p:embed/>
                  <p:pic>
                    <p:nvPicPr>
                      <p:cNvPr id="0" name="对象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4013" y="3264694"/>
                        <a:ext cx="520700" cy="6893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6110289" y="3752851"/>
          <a:ext cx="1214437" cy="689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0" r:id="rId7" imgW="533400" imgH="393700" progId="Equation.DSMT4">
                  <p:embed/>
                </p:oleObj>
              </mc:Choice>
              <mc:Fallback>
                <p:oleObj r:id="rId7" imgW="533400" imgH="393700" progId="Equation.DSMT4">
                  <p:embed/>
                  <p:pic>
                    <p:nvPicPr>
                      <p:cNvPr id="0" name="对象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0289" y="3752851"/>
                        <a:ext cx="1214437" cy="6893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3327401" y="4389835"/>
            <a:ext cx="21621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总工作量</a:t>
            </a: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323851" y="2235994"/>
            <a:ext cx="8424863" cy="259318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1400"/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992189" y="2878931"/>
            <a:ext cx="70453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如果设先安排 </a:t>
            </a:r>
            <a:r>
              <a:rPr lang="en-US" altLang="zh-CN" sz="20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人做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 h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，你能列出方程吗？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/>
      <p:bldP spid="18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500" name="Group 4"/>
          <p:cNvGraphicFramePr>
            <a:graphicFrameLocks noGrp="1"/>
          </p:cNvGraphicFramePr>
          <p:nvPr/>
        </p:nvGraphicFramePr>
        <p:xfrm>
          <a:off x="771525" y="689373"/>
          <a:ext cx="7467600" cy="1812131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75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0000" marR="90000" marT="35120" marB="3512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人均效率</a:t>
                      </a:r>
                    </a:p>
                  </a:txBody>
                  <a:tcPr marL="90000" marR="90000" marT="35120" marB="351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人数</a:t>
                      </a:r>
                    </a:p>
                  </a:txBody>
                  <a:tcPr marL="90000" marR="90000" marT="35120" marB="351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时间</a:t>
                      </a:r>
                    </a:p>
                  </a:txBody>
                  <a:tcPr marL="90000" marR="90000" marT="35120" marB="351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工作量</a:t>
                      </a:r>
                    </a:p>
                  </a:txBody>
                  <a:tcPr marL="90000" marR="90000" marT="35120" marB="351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069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前一部分工作</a:t>
                      </a:r>
                    </a:p>
                  </a:txBody>
                  <a:tcPr marL="90000" marR="90000" marT="35120" marB="3512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1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0000" marR="90000" marT="35120" marB="351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x</a:t>
                      </a:r>
                    </a:p>
                  </a:txBody>
                  <a:tcPr marL="90000" marR="90000" marT="35120" marB="351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4</a:t>
                      </a:r>
                    </a:p>
                  </a:txBody>
                  <a:tcPr marL="90000" marR="90000" marT="35120" marB="351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0000" marR="90000" marT="35120" marB="351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069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后一部分工作</a:t>
                      </a:r>
                    </a:p>
                  </a:txBody>
                  <a:tcPr marL="90000" marR="90000" marT="35120" marB="3512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0000" marR="90000" marT="35120" marB="351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x</a:t>
                      </a: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＋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marL="90000" marR="90000" marT="35120" marB="351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8</a:t>
                      </a:r>
                    </a:p>
                  </a:txBody>
                  <a:tcPr marL="90000" marR="90000" marT="35120" marB="351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0000" marR="90000" marT="35120" marB="351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6526" name="Object 30"/>
          <p:cNvGraphicFramePr>
            <a:graphicFrameLocks noChangeAspect="1"/>
          </p:cNvGraphicFramePr>
          <p:nvPr/>
        </p:nvGraphicFramePr>
        <p:xfrm>
          <a:off x="2697163" y="1119188"/>
          <a:ext cx="461962" cy="597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4" r:id="rId3" imgW="5486400" imgH="9448800" progId="Equation.3">
                  <p:embed/>
                </p:oleObj>
              </mc:Choice>
              <mc:Fallback>
                <p:oleObj r:id="rId3" imgW="5486400" imgH="94488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7163" y="1119188"/>
                        <a:ext cx="461962" cy="5976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组合 12"/>
          <p:cNvGrpSpPr/>
          <p:nvPr/>
        </p:nvGrpSpPr>
        <p:grpSpPr bwMode="auto">
          <a:xfrm>
            <a:off x="3298825" y="1141810"/>
            <a:ext cx="4032250" cy="636301"/>
            <a:chOff x="5195" y="2398"/>
            <a:chExt cx="6349" cy="1335"/>
          </a:xfrm>
        </p:grpSpPr>
        <p:graphicFrame>
          <p:nvGraphicFramePr>
            <p:cNvPr id="17437" name="Object 36"/>
            <p:cNvGraphicFramePr>
              <a:graphicFrameLocks noChangeAspect="1"/>
            </p:cNvGraphicFramePr>
            <p:nvPr/>
          </p:nvGraphicFramePr>
          <p:xfrm>
            <a:off x="10814" y="2398"/>
            <a:ext cx="730" cy="1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75" r:id="rId5" imgW="5486400" imgH="9448800" progId="Equation.3">
                    <p:embed/>
                  </p:oleObj>
                </mc:Choice>
                <mc:Fallback>
                  <p:oleObj r:id="rId5" imgW="5486400" imgH="9448800" progId="Equation.3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14" y="2398"/>
                          <a:ext cx="730" cy="12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38" name="Text Box 38"/>
            <p:cNvSpPr txBox="1">
              <a:spLocks noChangeArrowheads="1"/>
            </p:cNvSpPr>
            <p:nvPr/>
          </p:nvSpPr>
          <p:spPr bwMode="auto">
            <a:xfrm>
              <a:off x="5195" y="2613"/>
              <a:ext cx="840" cy="1098"/>
            </a:xfrm>
            <a:prstGeom prst="rect">
              <a:avLst/>
            </a:prstGeom>
            <a:noFill/>
            <a:ln>
              <a:noFill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0000"/>
                  </a:solidFill>
                </a:rPr>
                <a:t>×</a:t>
              </a:r>
            </a:p>
          </p:txBody>
        </p:sp>
        <p:sp>
          <p:nvSpPr>
            <p:cNvPr id="17439" name="Text Box 39"/>
            <p:cNvSpPr txBox="1">
              <a:spLocks noChangeArrowheads="1"/>
            </p:cNvSpPr>
            <p:nvPr/>
          </p:nvSpPr>
          <p:spPr bwMode="auto">
            <a:xfrm>
              <a:off x="7479" y="2635"/>
              <a:ext cx="840" cy="1098"/>
            </a:xfrm>
            <a:prstGeom prst="rect">
              <a:avLst/>
            </a:prstGeom>
            <a:noFill/>
            <a:ln>
              <a:noFill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0000"/>
                  </a:solidFill>
                </a:rPr>
                <a:t>×</a:t>
              </a:r>
            </a:p>
          </p:txBody>
        </p:sp>
        <p:sp>
          <p:nvSpPr>
            <p:cNvPr id="17440" name="Text Box 41"/>
            <p:cNvSpPr txBox="1">
              <a:spLocks noChangeArrowheads="1"/>
            </p:cNvSpPr>
            <p:nvPr/>
          </p:nvSpPr>
          <p:spPr bwMode="auto">
            <a:xfrm>
              <a:off x="9032" y="2592"/>
              <a:ext cx="960" cy="1098"/>
            </a:xfrm>
            <a:prstGeom prst="rect">
              <a:avLst/>
            </a:prstGeom>
            <a:noFill/>
            <a:ln>
              <a:noFill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en-US" sz="28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＝</a:t>
              </a:r>
            </a:p>
          </p:txBody>
        </p:sp>
      </p:grpSp>
      <p:grpSp>
        <p:nvGrpSpPr>
          <p:cNvPr id="17" name="组合 16"/>
          <p:cNvGrpSpPr/>
          <p:nvPr/>
        </p:nvGrpSpPr>
        <p:grpSpPr bwMode="auto">
          <a:xfrm>
            <a:off x="5803900" y="3343276"/>
            <a:ext cx="2590800" cy="656999"/>
            <a:chOff x="9188" y="6540"/>
            <a:chExt cx="4080" cy="1379"/>
          </a:xfrm>
        </p:grpSpPr>
        <p:sp>
          <p:nvSpPr>
            <p:cNvPr id="12336" name="AutoShape 43"/>
            <p:cNvSpPr/>
            <p:nvPr/>
          </p:nvSpPr>
          <p:spPr>
            <a:xfrm>
              <a:off x="9188" y="6540"/>
              <a:ext cx="4080" cy="1317"/>
            </a:xfrm>
            <a:prstGeom prst="roundRect">
              <a:avLst>
                <a:gd name="adj" fmla="val 16667"/>
              </a:avLst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7443" name="Text Box 44"/>
            <p:cNvSpPr txBox="1">
              <a:spLocks noChangeArrowheads="1"/>
            </p:cNvSpPr>
            <p:nvPr/>
          </p:nvSpPr>
          <p:spPr bwMode="auto">
            <a:xfrm>
              <a:off x="9433" y="6562"/>
              <a:ext cx="3720" cy="1357"/>
            </a:xfrm>
            <a:prstGeom prst="rect">
              <a:avLst/>
            </a:prstGeom>
            <a:noFill/>
            <a:ln>
              <a:noFill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工作量之和等于总工作量</a:t>
              </a:r>
              <a:r>
                <a:rPr lang="en-US" altLang="zh-CN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</a:p>
          </p:txBody>
        </p:sp>
      </p:grpSp>
      <p:graphicFrame>
        <p:nvGraphicFramePr>
          <p:cNvPr id="2" name="Object 30"/>
          <p:cNvGraphicFramePr>
            <a:graphicFrameLocks noChangeAspect="1"/>
          </p:cNvGraphicFramePr>
          <p:nvPr/>
        </p:nvGraphicFramePr>
        <p:xfrm>
          <a:off x="2695576" y="1859757"/>
          <a:ext cx="461963" cy="597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6" r:id="rId7" imgW="5486400" imgH="9448800" progId="Equation.3">
                  <p:embed/>
                </p:oleObj>
              </mc:Choice>
              <mc:Fallback>
                <p:oleObj r:id="rId7" imgW="5486400" imgH="94488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5576" y="1859757"/>
                        <a:ext cx="461963" cy="5976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组合 15"/>
          <p:cNvGrpSpPr/>
          <p:nvPr/>
        </p:nvGrpSpPr>
        <p:grpSpPr bwMode="auto">
          <a:xfrm>
            <a:off x="3297238" y="1843090"/>
            <a:ext cx="4361497" cy="694224"/>
            <a:chOff x="5193" y="3871"/>
            <a:chExt cx="6868" cy="1456"/>
          </a:xfrm>
        </p:grpSpPr>
        <p:sp>
          <p:nvSpPr>
            <p:cNvPr id="17446" name="Text Box 33"/>
            <p:cNvSpPr txBox="1">
              <a:spLocks noChangeArrowheads="1"/>
            </p:cNvSpPr>
            <p:nvPr/>
          </p:nvSpPr>
          <p:spPr bwMode="auto">
            <a:xfrm>
              <a:off x="5193" y="4192"/>
              <a:ext cx="840" cy="1097"/>
            </a:xfrm>
            <a:prstGeom prst="rect">
              <a:avLst/>
            </a:prstGeom>
            <a:noFill/>
            <a:ln>
              <a:noFill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0000"/>
                  </a:solidFill>
                </a:rPr>
                <a:t>×</a:t>
              </a:r>
            </a:p>
          </p:txBody>
        </p:sp>
        <p:sp>
          <p:nvSpPr>
            <p:cNvPr id="17447" name="Text Box 34"/>
            <p:cNvSpPr txBox="1">
              <a:spLocks noChangeArrowheads="1"/>
            </p:cNvSpPr>
            <p:nvPr/>
          </p:nvSpPr>
          <p:spPr bwMode="auto">
            <a:xfrm>
              <a:off x="9049" y="4203"/>
              <a:ext cx="960" cy="1097"/>
            </a:xfrm>
            <a:prstGeom prst="rect">
              <a:avLst/>
            </a:prstGeom>
            <a:noFill/>
            <a:ln>
              <a:noFill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en-US" sz="28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＝</a:t>
              </a:r>
            </a:p>
          </p:txBody>
        </p:sp>
        <p:sp>
          <p:nvSpPr>
            <p:cNvPr id="17448" name="Text Box 35"/>
            <p:cNvSpPr txBox="1">
              <a:spLocks noChangeArrowheads="1"/>
            </p:cNvSpPr>
            <p:nvPr/>
          </p:nvSpPr>
          <p:spPr bwMode="auto">
            <a:xfrm>
              <a:off x="7473" y="4230"/>
              <a:ext cx="840" cy="1097"/>
            </a:xfrm>
            <a:prstGeom prst="rect">
              <a:avLst/>
            </a:prstGeom>
            <a:noFill/>
            <a:ln>
              <a:noFill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0000"/>
                  </a:solidFill>
                </a:rPr>
                <a:t>×</a:t>
              </a:r>
            </a:p>
          </p:txBody>
        </p:sp>
        <p:graphicFrame>
          <p:nvGraphicFramePr>
            <p:cNvPr id="17449" name="Object 36"/>
            <p:cNvGraphicFramePr>
              <a:graphicFrameLocks noChangeAspect="1"/>
            </p:cNvGraphicFramePr>
            <p:nvPr/>
          </p:nvGraphicFramePr>
          <p:xfrm>
            <a:off x="10276" y="3871"/>
            <a:ext cx="1785" cy="1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77" r:id="rId8" imgW="533400" imgH="393700" progId="Equation.3">
                    <p:embed/>
                  </p:oleObj>
                </mc:Choice>
                <mc:Fallback>
                  <p:oleObj r:id="rId8" imgW="533400" imgH="393700" progId="Equation.3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76" y="3871"/>
                          <a:ext cx="1785" cy="1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4211638" y="1329928"/>
            <a:ext cx="360362" cy="27027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5343526" y="1316832"/>
            <a:ext cx="360363" cy="27027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3979864" y="2016919"/>
            <a:ext cx="820737" cy="27027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5327651" y="2005013"/>
            <a:ext cx="358775" cy="26908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18" name="上箭头 17"/>
          <p:cNvSpPr>
            <a:spLocks noChangeArrowheads="1"/>
          </p:cNvSpPr>
          <p:nvPr/>
        </p:nvSpPr>
        <p:spPr bwMode="auto">
          <a:xfrm>
            <a:off x="7092951" y="2571751"/>
            <a:ext cx="74613" cy="756047"/>
          </a:xfrm>
          <a:prstGeom prst="upArrow">
            <a:avLst>
              <a:gd name="adj1" fmla="val 50000"/>
              <a:gd name="adj2" fmla="val 50039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12" grpId="0" bldLvl="0" animBg="1"/>
      <p:bldP spid="14" grpId="0" bldLvl="0" animBg="1"/>
      <p:bldP spid="15" grpId="0" bldLvl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4"/>
          <p:cNvSpPr>
            <a:spLocks noChangeArrowheads="1"/>
          </p:cNvSpPr>
          <p:nvPr/>
        </p:nvSpPr>
        <p:spPr bwMode="auto">
          <a:xfrm>
            <a:off x="346075" y="747801"/>
            <a:ext cx="8534400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解：设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先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安排 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人做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 h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，根据题意得等量关系：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可列方程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解方程，得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8(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2)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40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4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16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40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              12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24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                   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答：应先安排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人做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小时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15362" name="组合 2"/>
          <p:cNvGrpSpPr/>
          <p:nvPr/>
        </p:nvGrpSpPr>
        <p:grpSpPr bwMode="auto">
          <a:xfrm>
            <a:off x="233363" y="1097756"/>
            <a:ext cx="8431212" cy="508339"/>
            <a:chOff x="254" y="2080"/>
            <a:chExt cx="13278" cy="1066"/>
          </a:xfrm>
        </p:grpSpPr>
        <p:sp>
          <p:nvSpPr>
            <p:cNvPr id="13316" name="AutoShape 34"/>
            <p:cNvSpPr/>
            <p:nvPr/>
          </p:nvSpPr>
          <p:spPr>
            <a:xfrm>
              <a:off x="1197" y="2360"/>
              <a:ext cx="11448" cy="786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lnSpc>
                  <a:spcPct val="150000"/>
                </a:lnSpc>
              </a:pPr>
              <a:endParaRPr lang="zh-CN" altLang="en-US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8436" name="Text Box 35"/>
            <p:cNvSpPr txBox="1">
              <a:spLocks noChangeArrowheads="1"/>
            </p:cNvSpPr>
            <p:nvPr/>
          </p:nvSpPr>
          <p:spPr bwMode="auto">
            <a:xfrm>
              <a:off x="254" y="2080"/>
              <a:ext cx="13278" cy="1010"/>
            </a:xfrm>
            <a:prstGeom prst="rect">
              <a:avLst/>
            </a:prstGeom>
            <a:noFill/>
            <a:ln>
              <a:noFill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50000"/>
                </a:lnSpc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0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前部分工作总量</a:t>
              </a:r>
              <a:r>
                <a:rPr lang="en-US" altLang="zh-CN" sz="20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+</a:t>
              </a:r>
              <a:r>
                <a:rPr lang="zh-CN" altLang="en-US" sz="20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后部分工作总量</a:t>
              </a:r>
              <a:r>
                <a:rPr lang="en-US" altLang="zh-CN" sz="20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=</a:t>
              </a:r>
              <a:r>
                <a:rPr lang="zh-CN" altLang="en-US" sz="20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总工作量</a:t>
              </a:r>
              <a:r>
                <a:rPr lang="en-US" altLang="zh-CN" sz="20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</a:p>
          </p:txBody>
        </p:sp>
      </p:grpSp>
      <p:graphicFrame>
        <p:nvGraphicFramePr>
          <p:cNvPr id="19460" name="对象 19459"/>
          <p:cNvGraphicFramePr>
            <a:graphicFrameLocks noChangeAspect="1"/>
          </p:cNvGraphicFramePr>
          <p:nvPr/>
        </p:nvGraphicFramePr>
        <p:xfrm>
          <a:off x="2411760" y="1707654"/>
          <a:ext cx="2486025" cy="689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r:id="rId4" imgW="1091565" imgH="393700" progId="Equation.DSMT4">
                  <p:embed/>
                </p:oleObj>
              </mc:Choice>
              <mc:Fallback>
                <p:oleObj r:id="rId4" imgW="1091565" imgH="393700" progId="Equation.DSMT4">
                  <p:embed/>
                  <p:pic>
                    <p:nvPicPr>
                      <p:cNvPr id="0" name="对象 194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1707654"/>
                        <a:ext cx="2486025" cy="6893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文本框 2"/>
          <p:cNvSpPr txBox="1">
            <a:spLocks noChangeArrowheads="1"/>
          </p:cNvSpPr>
          <p:nvPr/>
        </p:nvSpPr>
        <p:spPr bwMode="auto">
          <a:xfrm>
            <a:off x="455613" y="378619"/>
            <a:ext cx="1620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变式训练</a:t>
            </a:r>
          </a:p>
        </p:txBody>
      </p:sp>
      <p:sp>
        <p:nvSpPr>
          <p:cNvPr id="20482" name="文本框 1"/>
          <p:cNvSpPr txBox="1">
            <a:spLocks noChangeArrowheads="1"/>
          </p:cNvSpPr>
          <p:nvPr/>
        </p:nvSpPr>
        <p:spPr bwMode="auto">
          <a:xfrm>
            <a:off x="775327" y="1203598"/>
            <a:ext cx="7658100" cy="133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加工某种工件，甲单独作要20天完成，乙只要10就能完成任务，现在要求二人在12天内完成任务．问乙需工作几天后甲再继续加工才可正好按期完成任务？</a:t>
            </a:r>
          </a:p>
        </p:txBody>
      </p:sp>
      <p:graphicFrame>
        <p:nvGraphicFramePr>
          <p:cNvPr id="106500" name="Group 4"/>
          <p:cNvGraphicFramePr>
            <a:graphicFrameLocks noGrp="1"/>
          </p:cNvGraphicFramePr>
          <p:nvPr/>
        </p:nvGraphicFramePr>
        <p:xfrm>
          <a:off x="944563" y="2738438"/>
          <a:ext cx="7046912" cy="2020491"/>
        </p:xfrm>
        <a:graphic>
          <a:graphicData uri="http://schemas.openxmlformats.org/drawingml/2006/table">
            <a:tbl>
              <a:tblPr/>
              <a:tblGrid>
                <a:gridCol w="1528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7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6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24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15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89996" marR="89996" marT="35108" marB="3510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效率</a:t>
                      </a:r>
                    </a:p>
                  </a:txBody>
                  <a:tcPr marL="89996" marR="89996" marT="35108" marB="351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时间</a:t>
                      </a:r>
                    </a:p>
                  </a:txBody>
                  <a:tcPr marL="89996" marR="89996" marT="35108" marB="351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工作量</a:t>
                      </a:r>
                    </a:p>
                  </a:txBody>
                  <a:tcPr marL="89996" marR="89996" marT="35108" marB="351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4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甲</a:t>
                      </a:r>
                    </a:p>
                  </a:txBody>
                  <a:tcPr marL="89996" marR="89996" marT="35108" marB="3510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1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1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89996" marR="89996" marT="35108" marB="351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89996" marR="89996" marT="35108" marB="351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89996" marR="89996" marT="35108" marB="351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4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乙</a:t>
                      </a:r>
                    </a:p>
                  </a:txBody>
                  <a:tcPr marL="89996" marR="89996" marT="35108" marB="3510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89996" marR="89996" marT="35108" marB="351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1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89996" marR="89996" marT="35108" marB="351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89996" marR="89996" marT="35108" marB="351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460" name="对象 19459"/>
          <p:cNvGraphicFramePr>
            <a:graphicFrameLocks noChangeAspect="1"/>
          </p:cNvGraphicFramePr>
          <p:nvPr/>
        </p:nvGraphicFramePr>
        <p:xfrm>
          <a:off x="3098801" y="3281363"/>
          <a:ext cx="441325" cy="584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0" r:id="rId3" imgW="228600" imgH="393700" progId="Equation.DSMT4">
                  <p:embed/>
                </p:oleObj>
              </mc:Choice>
              <mc:Fallback>
                <p:oleObj r:id="rId3" imgW="228600" imgH="393700" progId="Equation.DSMT4">
                  <p:embed/>
                  <p:pic>
                    <p:nvPicPr>
                      <p:cNvPr id="0" name="对象 194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8801" y="3281363"/>
                        <a:ext cx="441325" cy="5845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3124201" y="4082653"/>
          <a:ext cx="392113" cy="584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1" r:id="rId5" imgW="203200" imgH="393700" progId="Equation.DSMT4">
                  <p:embed/>
                </p:oleObj>
              </mc:Choice>
              <mc:Fallback>
                <p:oleObj r:id="rId5" imgW="203200" imgH="393700" progId="Equation.DSMT4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1" y="4082653"/>
                        <a:ext cx="392113" cy="5845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759887" y="4179094"/>
            <a:ext cx="3433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4604377" y="3377804"/>
            <a:ext cx="8226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12-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5983289" y="3281363"/>
          <a:ext cx="1349375" cy="584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2" r:id="rId7" imgW="698500" imgH="393700" progId="Equation.DSMT4">
                  <p:embed/>
                </p:oleObj>
              </mc:Choice>
              <mc:Fallback>
                <p:oleObj r:id="rId7" imgW="698500" imgH="393700" progId="Equation.DSMT4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3289" y="3281363"/>
                        <a:ext cx="1349375" cy="5845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6470651" y="4082653"/>
          <a:ext cx="588963" cy="584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3" r:id="rId9" imgW="304800" imgH="393700" progId="Equation.DSMT4">
                  <p:embed/>
                </p:oleObj>
              </mc:Choice>
              <mc:Fallback>
                <p:oleObj r:id="rId9" imgW="304800" imgH="393700" progId="Equation.DSMT4">
                  <p:embed/>
                  <p:pic>
                    <p:nvPicPr>
                      <p:cNvPr id="0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0651" y="4082653"/>
                        <a:ext cx="588963" cy="5845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98501" y="575072"/>
            <a:ext cx="6772275" cy="849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解：设乙需工作</a:t>
            </a:r>
            <a:r>
              <a:rPr lang="zh-CN" altLang="en-US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天后甲再继续加工才可正好按期完成任务，则甲做了（12-</a:t>
            </a:r>
            <a:r>
              <a:rPr lang="zh-CN" altLang="en-US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）天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012826" y="1578769"/>
            <a:ext cx="14670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依题意，得</a:t>
            </a: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2508251" y="2078832"/>
          <a:ext cx="2822575" cy="640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r:id="rId3" imgW="1333500" imgH="393700" progId="Equation.DSMT4">
                  <p:embed/>
                </p:oleObj>
              </mc:Choice>
              <mc:Fallback>
                <p:oleObj r:id="rId3" imgW="1333500" imgH="393700" progId="Equation.DSMT4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1" y="2078832"/>
                        <a:ext cx="2822575" cy="6405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089025" y="2826544"/>
            <a:ext cx="24082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解得         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=8.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19138" y="3345657"/>
            <a:ext cx="6773862" cy="449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答：乙需工作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天后甲再继续加工才可正好按期完成任务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文本框 6"/>
          <p:cNvSpPr txBox="1">
            <a:spLocks noChangeArrowheads="1"/>
          </p:cNvSpPr>
          <p:nvPr/>
        </p:nvSpPr>
        <p:spPr bwMode="auto">
          <a:xfrm>
            <a:off x="363538" y="828675"/>
            <a:ext cx="8399462" cy="903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想一想：若要求二人在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天内完成任务，乙先加工几天后，甲加入合作加工，恰好能如期完成任务？</a:t>
            </a:r>
          </a:p>
        </p:txBody>
      </p:sp>
      <p:graphicFrame>
        <p:nvGraphicFramePr>
          <p:cNvPr id="106500" name="Group 4"/>
          <p:cNvGraphicFramePr>
            <a:graphicFrameLocks noGrp="1"/>
          </p:cNvGraphicFramePr>
          <p:nvPr/>
        </p:nvGraphicFramePr>
        <p:xfrm>
          <a:off x="944563" y="1931194"/>
          <a:ext cx="7046912" cy="2020491"/>
        </p:xfrm>
        <a:graphic>
          <a:graphicData uri="http://schemas.openxmlformats.org/drawingml/2006/table">
            <a:tbl>
              <a:tblPr/>
              <a:tblGrid>
                <a:gridCol w="1528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7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6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24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15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89996" marR="89996" marT="35108" marB="3510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效率</a:t>
                      </a:r>
                    </a:p>
                  </a:txBody>
                  <a:tcPr marL="89996" marR="89996" marT="35108" marB="351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时间</a:t>
                      </a:r>
                    </a:p>
                  </a:txBody>
                  <a:tcPr marL="89996" marR="89996" marT="35108" marB="351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工作量</a:t>
                      </a:r>
                    </a:p>
                  </a:txBody>
                  <a:tcPr marL="89996" marR="89996" marT="35108" marB="351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4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甲</a:t>
                      </a:r>
                    </a:p>
                  </a:txBody>
                  <a:tcPr marL="89996" marR="89996" marT="35108" marB="3510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1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1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89996" marR="89996" marT="35108" marB="351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1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89996" marR="89996" marT="35108" marB="351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89996" marR="89996" marT="35108" marB="351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4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乙</a:t>
                      </a:r>
                    </a:p>
                  </a:txBody>
                  <a:tcPr marL="89996" marR="89996" marT="35108" marB="3510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89996" marR="89996" marT="35108" marB="351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100" b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89996" marR="89996" marT="35108" marB="351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89996" marR="89996" marT="35108" marB="3510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460" name="对象 19459"/>
          <p:cNvGraphicFramePr>
            <a:graphicFrameLocks noChangeAspect="1"/>
          </p:cNvGraphicFramePr>
          <p:nvPr/>
        </p:nvGraphicFramePr>
        <p:xfrm>
          <a:off x="3098801" y="2527697"/>
          <a:ext cx="441325" cy="584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7" r:id="rId3" imgW="228600" imgH="393700" progId="Equation.DSMT4">
                  <p:embed/>
                </p:oleObj>
              </mc:Choice>
              <mc:Fallback>
                <p:oleObj r:id="rId3" imgW="228600" imgH="393700" progId="Equation.DSMT4">
                  <p:embed/>
                  <p:pic>
                    <p:nvPicPr>
                      <p:cNvPr id="0" name="对象 194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8801" y="2527697"/>
                        <a:ext cx="441325" cy="5845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3124201" y="3328988"/>
          <a:ext cx="392113" cy="584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8" r:id="rId5" imgW="203200" imgH="393700" progId="Equation.DSMT4">
                  <p:embed/>
                </p:oleObj>
              </mc:Choice>
              <mc:Fallback>
                <p:oleObj r:id="rId5" imgW="203200" imgH="393700" progId="Equation.DSMT4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1" y="3328988"/>
                        <a:ext cx="392113" cy="5845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6297614" y="2551510"/>
          <a:ext cx="611187" cy="584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9" r:id="rId7" imgW="316865" imgH="393700" progId="Equation.DSMT4">
                  <p:embed/>
                </p:oleObj>
              </mc:Choice>
              <mc:Fallback>
                <p:oleObj r:id="rId7" imgW="316865" imgH="393700" progId="Equation.DSMT4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7614" y="2551510"/>
                        <a:ext cx="611187" cy="5845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6480176" y="3328988"/>
          <a:ext cx="392113" cy="584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0" r:id="rId9" imgW="203200" imgH="393700" progId="Equation.DSMT4">
                  <p:embed/>
                </p:oleObj>
              </mc:Choice>
              <mc:Fallback>
                <p:oleObj r:id="rId9" imgW="203200" imgH="393700" progId="Equation.DSMT4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0176" y="3328988"/>
                        <a:ext cx="392113" cy="5845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4689143" y="3328988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4710113" y="2647950"/>
            <a:ext cx="3433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98501" y="575072"/>
            <a:ext cx="6772275" cy="849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解：设甲加工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天，两人如期完成任务，则在甲加入之前，乙先工作了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(8-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天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012826" y="1578769"/>
            <a:ext cx="14670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依题意，得</a:t>
            </a: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2627784" y="1458546"/>
          <a:ext cx="1827212" cy="640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r:id="rId3" imgW="862965" imgH="393700" progId="Equation.DSMT4">
                  <p:embed/>
                </p:oleObj>
              </mc:Choice>
              <mc:Fallback>
                <p:oleObj r:id="rId3" imgW="862965" imgH="393700" progId="Equation.DSMT4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1458546"/>
                        <a:ext cx="1827212" cy="6405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089026" y="2826544"/>
            <a:ext cx="62531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解得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=4,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则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  <a:r>
              <a:rPr lang="en-US" altLang="zh-CN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=4.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19138" y="3345657"/>
            <a:ext cx="6773862" cy="449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答：乙需加工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天后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甲加入合作加工才可正好按期完成任务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2896192" y="649822"/>
            <a:ext cx="2708275" cy="475059"/>
            <a:chOff x="348" y="0"/>
            <a:chExt cx="4262" cy="998"/>
          </a:xfrm>
        </p:grpSpPr>
        <p:grpSp>
          <p:nvGrpSpPr>
            <p:cNvPr id="4098" name="Group 10"/>
            <p:cNvGrpSpPr/>
            <p:nvPr/>
          </p:nvGrpSpPr>
          <p:grpSpPr bwMode="auto">
            <a:xfrm>
              <a:off x="348" y="337"/>
              <a:ext cx="349" cy="340"/>
              <a:chOff x="348" y="329"/>
              <a:chExt cx="349" cy="340"/>
            </a:xfrm>
          </p:grpSpPr>
          <p:sp>
            <p:nvSpPr>
              <p:cNvPr id="4099" name="MH_Other_9"/>
              <p:cNvSpPr>
                <a:spLocks noEditPoints="1" noChangeArrowheads="1"/>
              </p:cNvSpPr>
              <p:nvPr/>
            </p:nvSpPr>
            <p:spPr bwMode="auto">
              <a:xfrm>
                <a:off x="348" y="329"/>
                <a:ext cx="349" cy="340"/>
              </a:xfrm>
              <a:custGeom>
                <a:avLst/>
                <a:gdLst>
                  <a:gd name="T0" fmla="*/ 105 w 108"/>
                  <a:gd name="T1" fmla="*/ 95 h 107"/>
                  <a:gd name="T2" fmla="*/ 76 w 108"/>
                  <a:gd name="T3" fmla="*/ 66 h 107"/>
                  <a:gd name="T4" fmla="*/ 83 w 108"/>
                  <a:gd name="T5" fmla="*/ 42 h 107"/>
                  <a:gd name="T6" fmla="*/ 42 w 108"/>
                  <a:gd name="T7" fmla="*/ 0 h 107"/>
                  <a:gd name="T8" fmla="*/ 0 w 108"/>
                  <a:gd name="T9" fmla="*/ 42 h 107"/>
                  <a:gd name="T10" fmla="*/ 42 w 108"/>
                  <a:gd name="T11" fmla="*/ 83 h 107"/>
                  <a:gd name="T12" fmla="*/ 66 w 108"/>
                  <a:gd name="T13" fmla="*/ 76 h 107"/>
                  <a:gd name="T14" fmla="*/ 95 w 108"/>
                  <a:gd name="T15" fmla="*/ 105 h 107"/>
                  <a:gd name="T16" fmla="*/ 100 w 108"/>
                  <a:gd name="T17" fmla="*/ 107 h 107"/>
                  <a:gd name="T18" fmla="*/ 105 w 108"/>
                  <a:gd name="T19" fmla="*/ 105 h 107"/>
                  <a:gd name="T20" fmla="*/ 105 w 108"/>
                  <a:gd name="T21" fmla="*/ 95 h 107"/>
                  <a:gd name="T22" fmla="*/ 7 w 108"/>
                  <a:gd name="T23" fmla="*/ 42 h 107"/>
                  <a:gd name="T24" fmla="*/ 42 w 108"/>
                  <a:gd name="T25" fmla="*/ 7 h 107"/>
                  <a:gd name="T26" fmla="*/ 76 w 108"/>
                  <a:gd name="T27" fmla="*/ 42 h 107"/>
                  <a:gd name="T28" fmla="*/ 42 w 108"/>
                  <a:gd name="T29" fmla="*/ 76 h 107"/>
                  <a:gd name="T30" fmla="*/ 7 w 108"/>
                  <a:gd name="T31" fmla="*/ 4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8" h="107">
                    <a:moveTo>
                      <a:pt x="105" y="95"/>
                    </a:moveTo>
                    <a:cubicBezTo>
                      <a:pt x="76" y="66"/>
                      <a:pt x="76" y="66"/>
                      <a:pt x="76" y="66"/>
                    </a:cubicBezTo>
                    <a:cubicBezTo>
                      <a:pt x="81" y="59"/>
                      <a:pt x="83" y="51"/>
                      <a:pt x="83" y="42"/>
                    </a:cubicBezTo>
                    <a:cubicBezTo>
                      <a:pt x="83" y="19"/>
                      <a:pt x="65" y="0"/>
                      <a:pt x="42" y="0"/>
                    </a:cubicBezTo>
                    <a:cubicBezTo>
                      <a:pt x="19" y="0"/>
                      <a:pt x="0" y="19"/>
                      <a:pt x="0" y="42"/>
                    </a:cubicBezTo>
                    <a:cubicBezTo>
                      <a:pt x="0" y="65"/>
                      <a:pt x="19" y="83"/>
                      <a:pt x="42" y="83"/>
                    </a:cubicBezTo>
                    <a:cubicBezTo>
                      <a:pt x="51" y="83"/>
                      <a:pt x="59" y="81"/>
                      <a:pt x="66" y="76"/>
                    </a:cubicBezTo>
                    <a:cubicBezTo>
                      <a:pt x="95" y="105"/>
                      <a:pt x="95" y="105"/>
                      <a:pt x="95" y="105"/>
                    </a:cubicBezTo>
                    <a:cubicBezTo>
                      <a:pt x="96" y="106"/>
                      <a:pt x="98" y="107"/>
                      <a:pt x="100" y="107"/>
                    </a:cubicBezTo>
                    <a:cubicBezTo>
                      <a:pt x="101" y="107"/>
                      <a:pt x="103" y="106"/>
                      <a:pt x="105" y="105"/>
                    </a:cubicBezTo>
                    <a:cubicBezTo>
                      <a:pt x="108" y="102"/>
                      <a:pt x="108" y="97"/>
                      <a:pt x="105" y="95"/>
                    </a:cubicBezTo>
                    <a:moveTo>
                      <a:pt x="7" y="42"/>
                    </a:moveTo>
                    <a:cubicBezTo>
                      <a:pt x="7" y="23"/>
                      <a:pt x="23" y="7"/>
                      <a:pt x="42" y="7"/>
                    </a:cubicBezTo>
                    <a:cubicBezTo>
                      <a:pt x="61" y="7"/>
                      <a:pt x="76" y="23"/>
                      <a:pt x="76" y="42"/>
                    </a:cubicBezTo>
                    <a:cubicBezTo>
                      <a:pt x="76" y="61"/>
                      <a:pt x="61" y="76"/>
                      <a:pt x="42" y="76"/>
                    </a:cubicBezTo>
                    <a:cubicBezTo>
                      <a:pt x="23" y="76"/>
                      <a:pt x="7" y="61"/>
                      <a:pt x="7" y="4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  <p:sp>
            <p:nvSpPr>
              <p:cNvPr id="4100" name="MH_Other_10"/>
              <p:cNvSpPr>
                <a:spLocks noChangeArrowheads="1"/>
              </p:cNvSpPr>
              <p:nvPr/>
            </p:nvSpPr>
            <p:spPr bwMode="auto">
              <a:xfrm>
                <a:off x="428" y="404"/>
                <a:ext cx="140" cy="140"/>
              </a:xfrm>
              <a:custGeom>
                <a:avLst/>
                <a:gdLst>
                  <a:gd name="T0" fmla="*/ 39 w 43"/>
                  <a:gd name="T1" fmla="*/ 18 h 44"/>
                  <a:gd name="T2" fmla="*/ 25 w 43"/>
                  <a:gd name="T3" fmla="*/ 18 h 44"/>
                  <a:gd name="T4" fmla="*/ 25 w 43"/>
                  <a:gd name="T5" fmla="*/ 4 h 44"/>
                  <a:gd name="T6" fmla="*/ 21 w 43"/>
                  <a:gd name="T7" fmla="*/ 0 h 44"/>
                  <a:gd name="T8" fmla="*/ 18 w 43"/>
                  <a:gd name="T9" fmla="*/ 4 h 44"/>
                  <a:gd name="T10" fmla="*/ 18 w 43"/>
                  <a:gd name="T11" fmla="*/ 18 h 44"/>
                  <a:gd name="T12" fmla="*/ 3 w 43"/>
                  <a:gd name="T13" fmla="*/ 18 h 44"/>
                  <a:gd name="T14" fmla="*/ 0 w 43"/>
                  <a:gd name="T15" fmla="*/ 22 h 44"/>
                  <a:gd name="T16" fmla="*/ 3 w 43"/>
                  <a:gd name="T17" fmla="*/ 26 h 44"/>
                  <a:gd name="T18" fmla="*/ 18 w 43"/>
                  <a:gd name="T19" fmla="*/ 26 h 44"/>
                  <a:gd name="T20" fmla="*/ 18 w 43"/>
                  <a:gd name="T21" fmla="*/ 40 h 44"/>
                  <a:gd name="T22" fmla="*/ 21 w 43"/>
                  <a:gd name="T23" fmla="*/ 44 h 44"/>
                  <a:gd name="T24" fmla="*/ 25 w 43"/>
                  <a:gd name="T25" fmla="*/ 40 h 44"/>
                  <a:gd name="T26" fmla="*/ 25 w 43"/>
                  <a:gd name="T27" fmla="*/ 26 h 44"/>
                  <a:gd name="T28" fmla="*/ 39 w 43"/>
                  <a:gd name="T29" fmla="*/ 26 h 44"/>
                  <a:gd name="T30" fmla="*/ 43 w 43"/>
                  <a:gd name="T31" fmla="*/ 22 h 44"/>
                  <a:gd name="T32" fmla="*/ 39 w 43"/>
                  <a:gd name="T33" fmla="*/ 1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44">
                    <a:moveTo>
                      <a:pt x="39" y="18"/>
                    </a:moveTo>
                    <a:cubicBezTo>
                      <a:pt x="25" y="18"/>
                      <a:pt x="25" y="18"/>
                      <a:pt x="25" y="18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2"/>
                      <a:pt x="23" y="0"/>
                      <a:pt x="21" y="0"/>
                    </a:cubicBezTo>
                    <a:cubicBezTo>
                      <a:pt x="19" y="0"/>
                      <a:pt x="18" y="2"/>
                      <a:pt x="18" y="4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1" y="18"/>
                      <a:pt x="0" y="20"/>
                      <a:pt x="0" y="22"/>
                    </a:cubicBezTo>
                    <a:cubicBezTo>
                      <a:pt x="0" y="24"/>
                      <a:pt x="1" y="26"/>
                      <a:pt x="3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40"/>
                      <a:pt x="18" y="40"/>
                      <a:pt x="18" y="40"/>
                    </a:cubicBezTo>
                    <a:cubicBezTo>
                      <a:pt x="18" y="42"/>
                      <a:pt x="19" y="44"/>
                      <a:pt x="21" y="44"/>
                    </a:cubicBezTo>
                    <a:cubicBezTo>
                      <a:pt x="23" y="44"/>
                      <a:pt x="25" y="42"/>
                      <a:pt x="25" y="40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39" y="26"/>
                      <a:pt x="39" y="26"/>
                      <a:pt x="39" y="26"/>
                    </a:cubicBezTo>
                    <a:cubicBezTo>
                      <a:pt x="41" y="26"/>
                      <a:pt x="43" y="24"/>
                      <a:pt x="43" y="22"/>
                    </a:cubicBezTo>
                    <a:cubicBezTo>
                      <a:pt x="43" y="20"/>
                      <a:pt x="41" y="18"/>
                      <a:pt x="39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</p:grpSp>
        <p:sp>
          <p:nvSpPr>
            <p:cNvPr id="4101" name="MH_SubTitle_4"/>
            <p:cNvSpPr txBox="1">
              <a:spLocks noChangeArrowheads="1"/>
            </p:cNvSpPr>
            <p:nvPr/>
          </p:nvSpPr>
          <p:spPr bwMode="auto">
            <a:xfrm>
              <a:off x="1574" y="0"/>
              <a:ext cx="3036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 anchor="ctr"/>
            <a:lstStyle/>
            <a:p>
              <a:pPr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zh-CN" altLang="en-US" sz="3200" b="1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学习目标</a:t>
              </a:r>
            </a:p>
          </p:txBody>
        </p:sp>
      </p:grpSp>
      <p:sp>
        <p:nvSpPr>
          <p:cNvPr id="11268" name="矩形 11"/>
          <p:cNvSpPr>
            <a:spLocks noChangeArrowheads="1"/>
          </p:cNvSpPr>
          <p:nvPr/>
        </p:nvSpPr>
        <p:spPr bwMode="auto">
          <a:xfrm>
            <a:off x="539552" y="1779662"/>
            <a:ext cx="828092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理解配套问题、工程问题的背景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分清有关数量关系，能正确找出作为列方程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依据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的主要等量关系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. (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难点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3.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掌握用一元一次方程解决实际问题的基本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过程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(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重点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60363" y="1203598"/>
            <a:ext cx="8651875" cy="3662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>
            <a:spAutoFit/>
          </a:bodyPr>
          <a:lstStyle/>
          <a:p>
            <a:pPr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解决工程问题的基本思路：</a:t>
            </a:r>
            <a:endParaRPr lang="en-US" altLang="zh-CN" sz="2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三个基本量：工作量、工作效率、工作时间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它们之间的关系是：工作量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工作效率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×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工作时间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相等关系：工作总量=各部分工作量之和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(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按工作时间，工作总量=各时间段的工作量之和；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</a:p>
          <a:p>
            <a:pPr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(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按工作者，工作总量=各工作者的工作量之和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通常在没有具体数值的情况下，把工作总量看作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4578" name="圆角矩形 31"/>
          <p:cNvSpPr>
            <a:spLocks noChangeArrowheads="1"/>
          </p:cNvSpPr>
          <p:nvPr/>
        </p:nvSpPr>
        <p:spPr bwMode="auto">
          <a:xfrm>
            <a:off x="360363" y="629841"/>
            <a:ext cx="1604962" cy="347663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要点归纳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15361"/>
          <p:cNvSpPr txBox="1">
            <a:spLocks noChangeArrowheads="1"/>
          </p:cNvSpPr>
          <p:nvPr/>
        </p:nvSpPr>
        <p:spPr bwMode="auto">
          <a:xfrm>
            <a:off x="573089" y="1042988"/>
            <a:ext cx="8154987" cy="1418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一条地下管线由甲工程队单独铺设需要12天，由乙工程队单独铺设需要24天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如果由这两个工程队从两端同时施工，要多少天可以铺好这条管线？</a:t>
            </a:r>
          </a:p>
        </p:txBody>
      </p:sp>
      <p:sp>
        <p:nvSpPr>
          <p:cNvPr id="25602" name="圆角矩形 31"/>
          <p:cNvSpPr>
            <a:spLocks noChangeArrowheads="1"/>
          </p:cNvSpPr>
          <p:nvPr/>
        </p:nvSpPr>
        <p:spPr bwMode="auto">
          <a:xfrm>
            <a:off x="481014" y="597694"/>
            <a:ext cx="1296987" cy="354806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做一做</a:t>
            </a:r>
          </a:p>
        </p:txBody>
      </p:sp>
      <p:grpSp>
        <p:nvGrpSpPr>
          <p:cNvPr id="17411" name="组合 8"/>
          <p:cNvGrpSpPr/>
          <p:nvPr/>
        </p:nvGrpSpPr>
        <p:grpSpPr bwMode="auto">
          <a:xfrm>
            <a:off x="638176" y="2650332"/>
            <a:ext cx="7694613" cy="1949730"/>
            <a:chOff x="1005" y="3758"/>
            <a:chExt cx="12118" cy="4092"/>
          </a:xfrm>
        </p:grpSpPr>
        <p:grpSp>
          <p:nvGrpSpPr>
            <p:cNvPr id="25604" name="组合 7"/>
            <p:cNvGrpSpPr/>
            <p:nvPr/>
          </p:nvGrpSpPr>
          <p:grpSpPr bwMode="auto">
            <a:xfrm>
              <a:off x="1005" y="3758"/>
              <a:ext cx="12118" cy="4092"/>
              <a:chOff x="1005" y="3758"/>
              <a:chExt cx="12118" cy="4092"/>
            </a:xfrm>
          </p:grpSpPr>
          <p:sp>
            <p:nvSpPr>
              <p:cNvPr id="25605" name="文本框 3"/>
              <p:cNvSpPr txBox="1">
                <a:spLocks noChangeArrowheads="1"/>
              </p:cNvSpPr>
              <p:nvPr/>
            </p:nvSpPr>
            <p:spPr bwMode="auto">
              <a:xfrm>
                <a:off x="1005" y="3758"/>
                <a:ext cx="12118" cy="40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buFont typeface="Arial" panose="020B0604020202020204" pitchFamily="34" charset="0"/>
                  <a:buNone/>
                </a:pPr>
                <a:r>
                  <a:rPr lang="zh-CN" altLang="en-US" sz="280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分析：把工作量看作单位</a:t>
                </a:r>
                <a:r>
                  <a:rPr lang="en-US" altLang="zh-CN" sz="280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“1”</a:t>
                </a:r>
                <a:r>
                  <a:rPr lang="zh-CN" altLang="en-US" sz="280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，则甲的工作效率为      ，乙的工作效率为      ，根据工作效率×工</a:t>
                </a:r>
              </a:p>
              <a:p>
                <a:pPr>
                  <a:lnSpc>
                    <a:spcPct val="150000"/>
                  </a:lnSpc>
                  <a:buFont typeface="Arial" panose="020B0604020202020204" pitchFamily="34" charset="0"/>
                  <a:buNone/>
                </a:pPr>
                <a:r>
                  <a:rPr lang="zh-CN" altLang="en-US" sz="280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作时间=工作量，列方程</a:t>
                </a:r>
                <a:r>
                  <a:rPr lang="en-US" altLang="zh-CN" sz="280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.</a:t>
                </a:r>
                <a:r>
                  <a:rPr lang="zh-CN" altLang="en-US" sz="280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 </a:t>
                </a:r>
              </a:p>
            </p:txBody>
          </p:sp>
          <p:sp>
            <p:nvSpPr>
              <p:cNvPr id="25606" name="矩形 6"/>
              <p:cNvSpPr>
                <a:spLocks noChangeArrowheads="1"/>
              </p:cNvSpPr>
              <p:nvPr/>
            </p:nvSpPr>
            <p:spPr bwMode="auto">
              <a:xfrm>
                <a:off x="1065" y="4076"/>
                <a:ext cx="11907" cy="27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 sz="2400"/>
              </a:p>
            </p:txBody>
          </p:sp>
        </p:grpSp>
        <p:graphicFrame>
          <p:nvGraphicFramePr>
            <p:cNvPr id="25607" name="对象 19459"/>
            <p:cNvGraphicFramePr>
              <a:graphicFrameLocks noChangeAspect="1"/>
            </p:cNvGraphicFramePr>
            <p:nvPr/>
          </p:nvGraphicFramePr>
          <p:xfrm>
            <a:off x="1783" y="4676"/>
            <a:ext cx="729" cy="14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20" r:id="rId3" imgW="203200" imgH="393700" progId="Equation.DSMT4">
                    <p:embed/>
                  </p:oleObj>
                </mc:Choice>
                <mc:Fallback>
                  <p:oleObj r:id="rId3" imgW="203200" imgH="393700" progId="Equation.DSMT4">
                    <p:embed/>
                    <p:pic>
                      <p:nvPicPr>
                        <p:cNvPr id="0" name="对象 194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83" y="4676"/>
                          <a:ext cx="729" cy="14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08" name="对象 4"/>
            <p:cNvGraphicFramePr>
              <a:graphicFrameLocks noChangeAspect="1"/>
            </p:cNvGraphicFramePr>
            <p:nvPr/>
          </p:nvGraphicFramePr>
          <p:xfrm>
            <a:off x="7046" y="4710"/>
            <a:ext cx="821" cy="14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21" r:id="rId5" imgW="228600" imgH="393700" progId="Equation.DSMT4">
                    <p:embed/>
                  </p:oleObj>
                </mc:Choice>
                <mc:Fallback>
                  <p:oleObj r:id="rId5" imgW="228600" imgH="393700" progId="Equation.DSMT4">
                    <p:embed/>
                    <p:pic>
                      <p:nvPicPr>
                        <p:cNvPr id="0" name="对象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46" y="4710"/>
                          <a:ext cx="821" cy="14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0" name="文本框 15379"/>
          <p:cNvSpPr txBox="1">
            <a:spLocks noChangeArrowheads="1"/>
          </p:cNvSpPr>
          <p:nvPr/>
        </p:nvSpPr>
        <p:spPr bwMode="auto">
          <a:xfrm>
            <a:off x="1566864" y="2591991"/>
            <a:ext cx="26228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解方程，得        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8.</a:t>
            </a:r>
          </a:p>
        </p:txBody>
      </p:sp>
      <p:sp>
        <p:nvSpPr>
          <p:cNvPr id="15382" name="文本框 15381"/>
          <p:cNvSpPr txBox="1">
            <a:spLocks noChangeArrowheads="1"/>
          </p:cNvSpPr>
          <p:nvPr/>
        </p:nvSpPr>
        <p:spPr bwMode="auto">
          <a:xfrm>
            <a:off x="1558926" y="3219450"/>
            <a:ext cx="34547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答：要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天可以铺好这条管线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54076" y="1229917"/>
            <a:ext cx="52998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解：设要 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天可以铺好这条管线，由题意得：</a:t>
            </a:r>
            <a:endParaRPr lang="en-US" altLang="zh-CN" sz="20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8436" name="对象 4"/>
          <p:cNvGraphicFramePr>
            <a:graphicFrameLocks noChangeAspect="1"/>
          </p:cNvGraphicFramePr>
          <p:nvPr/>
        </p:nvGraphicFramePr>
        <p:xfrm>
          <a:off x="2836863" y="1716882"/>
          <a:ext cx="2171700" cy="689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6" r:id="rId3" imgW="952500" imgH="393700" progId="Equation.DSMT4">
                  <p:embed/>
                </p:oleObj>
              </mc:Choice>
              <mc:Fallback>
                <p:oleObj r:id="rId3" imgW="952500" imgH="393700" progId="Equation.DSMT4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6863" y="1716882"/>
                        <a:ext cx="2171700" cy="6893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80"/>
          <p:cNvSpPr>
            <a:spLocks noChangeArrowheads="1"/>
          </p:cNvSpPr>
          <p:nvPr/>
        </p:nvSpPr>
        <p:spPr bwMode="auto">
          <a:xfrm>
            <a:off x="1" y="44053"/>
            <a:ext cx="12170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482" name="文本框 4"/>
          <p:cNvSpPr txBox="1">
            <a:spLocks noChangeArrowheads="1"/>
          </p:cNvSpPr>
          <p:nvPr/>
        </p:nvSpPr>
        <p:spPr bwMode="auto">
          <a:xfrm>
            <a:off x="573507" y="699542"/>
            <a:ext cx="8229600" cy="1718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6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某人一天能加工甲种零件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50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个或加工乙种零件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20</a:t>
            </a:r>
          </a:p>
          <a:p>
            <a:pPr>
              <a:lnSpc>
                <a:spcPct val="136000"/>
              </a:lnSpc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个甲种零件与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个乙种零件配成一套，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30 </a:t>
            </a:r>
          </a:p>
          <a:p>
            <a:pPr>
              <a:lnSpc>
                <a:spcPct val="136000"/>
              </a:lnSpc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天制 作最多的成套产品，若设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天制作甲种零件，</a:t>
            </a:r>
          </a:p>
          <a:p>
            <a:pPr>
              <a:lnSpc>
                <a:spcPct val="136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则可列方程为</a:t>
            </a:r>
            <a:r>
              <a:rPr lang="zh-CN" altLang="en-US" sz="2000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  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068639" y="1952625"/>
            <a:ext cx="30067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50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20(30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22530" name="文本框 1"/>
          <p:cNvSpPr txBox="1">
            <a:spLocks noChangeArrowheads="1"/>
          </p:cNvSpPr>
          <p:nvPr/>
        </p:nvSpPr>
        <p:spPr bwMode="auto">
          <a:xfrm>
            <a:off x="595314" y="2525316"/>
            <a:ext cx="8129587" cy="2953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9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一项工作，甲独做需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18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天，乙独做需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24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天，如果</a:t>
            </a:r>
          </a:p>
          <a:p>
            <a:pPr>
              <a:lnSpc>
                <a:spcPct val="19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两人合做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8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天后，余下的工作再由甲独做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天完成，</a:t>
            </a:r>
          </a:p>
          <a:p>
            <a:pPr>
              <a:lnSpc>
                <a:spcPct val="19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那么所列方程为</a:t>
            </a:r>
            <a:r>
              <a:rPr lang="zh-CN" altLang="en-US" sz="2000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               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90000"/>
              </a:lnSpc>
              <a:buFont typeface="Arial" panose="020B0604020202020204" pitchFamily="34" charset="0"/>
              <a:buNone/>
            </a:pPr>
            <a:r>
              <a:rPr lang="zh-CN" altLang="en-US" sz="2000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                        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9460" name="对象 19459"/>
          <p:cNvGraphicFramePr>
            <a:graphicFrameLocks noChangeAspect="1"/>
          </p:cNvGraphicFramePr>
          <p:nvPr/>
        </p:nvGraphicFramePr>
        <p:xfrm>
          <a:off x="3668714" y="3646885"/>
          <a:ext cx="2255837" cy="689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r:id="rId3" imgW="990600" imgH="393700" progId="Equation.DSMT4">
                  <p:embed/>
                </p:oleObj>
              </mc:Choice>
              <mc:Fallback>
                <p:oleObj r:id="rId3" imgW="990600" imgH="393700" progId="Equation.DSMT4">
                  <p:embed/>
                  <p:pic>
                    <p:nvPicPr>
                      <p:cNvPr id="0" name="对象 194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8714" y="3646885"/>
                        <a:ext cx="2255837" cy="6893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2" grpId="1"/>
      <p:bldP spid="2" grpId="0"/>
      <p:bldP spid="2253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文本框 1"/>
          <p:cNvSpPr txBox="1">
            <a:spLocks noChangeArrowheads="1"/>
          </p:cNvSpPr>
          <p:nvPr/>
        </p:nvSpPr>
        <p:spPr bwMode="auto">
          <a:xfrm>
            <a:off x="550864" y="286941"/>
            <a:ext cx="823912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3.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某家具厂生产一种方桌，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立方米的木材可做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50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个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桌面或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300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条桌腿，现有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10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立方米的木材，怎样分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配生产桌面和桌腿使用的木材，才能使桌面、桌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腿刚好配套，共可生产多少张方桌？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一张方桌有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个桌面，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4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条桌腿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)</a:t>
            </a:r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38164" y="1953816"/>
            <a:ext cx="8175625" cy="266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解：设用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立方米的木材做桌面，则用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(10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－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)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立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    方米的木材做桌腿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    根据题意，得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4×50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= 300(10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－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)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    解得   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=6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，所以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10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－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= 4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    可做方桌为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50×6=300(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张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).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    答：用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6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立方米的木材做桌面，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4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立方米的木材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    做桌腿，可做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300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张方桌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文本框 1"/>
          <p:cNvSpPr txBox="1">
            <a:spLocks noChangeArrowheads="1"/>
          </p:cNvSpPr>
          <p:nvPr/>
        </p:nvSpPr>
        <p:spPr bwMode="auto">
          <a:xfrm>
            <a:off x="311150" y="555526"/>
            <a:ext cx="8370888" cy="1489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一件工作，甲单独做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20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小时完成，乙单独做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12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小时</a:t>
            </a:r>
          </a:p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完成，现在先由甲单独做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小时，剩下的部分由甲、</a:t>
            </a:r>
          </a:p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乙合做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 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剩下的部分需要几小时完成？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81026" y="2216944"/>
            <a:ext cx="8372475" cy="2080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解：设剩下的部分需要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小时完成，根据题意得：</a:t>
            </a:r>
          </a:p>
          <a:p>
            <a:pPr>
              <a:buFont typeface="Arial" panose="020B0604020202020204" pitchFamily="34" charset="0"/>
              <a:buNone/>
            </a:pPr>
            <a:endParaRPr lang="zh-CN" altLang="en-US" sz="20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buFont typeface="Arial" panose="020B0604020202020204" pitchFamily="34" charset="0"/>
              <a:buNone/>
            </a:pPr>
            <a:endParaRPr lang="zh-CN" altLang="en-US" sz="20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buFont typeface="Arial" panose="020B0604020202020204" pitchFamily="34" charset="0"/>
              <a:buNone/>
            </a:pPr>
            <a:endParaRPr lang="zh-CN" altLang="en-US" sz="20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解得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6.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答：剩下的部分需要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小时完成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19460" name="对象 19459"/>
          <p:cNvGraphicFramePr>
            <a:graphicFrameLocks noChangeAspect="1"/>
          </p:cNvGraphicFramePr>
          <p:nvPr/>
        </p:nvGraphicFramePr>
        <p:xfrm>
          <a:off x="3135314" y="2699148"/>
          <a:ext cx="2486025" cy="688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r:id="rId3" imgW="1091565" imgH="393700" progId="Equation.DSMT4">
                  <p:embed/>
                </p:oleObj>
              </mc:Choice>
              <mc:Fallback>
                <p:oleObj r:id="rId3" imgW="1091565" imgH="393700" progId="Equation.DSMT4">
                  <p:embed/>
                  <p:pic>
                    <p:nvPicPr>
                      <p:cNvPr id="0" name="对象 194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5314" y="2699148"/>
                        <a:ext cx="2486025" cy="6881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6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4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charRg st="44" end="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charRg st="44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charRg st="44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文本框 99"/>
          <p:cNvSpPr txBox="1"/>
          <p:nvPr/>
        </p:nvSpPr>
        <p:spPr>
          <a:xfrm>
            <a:off x="442913" y="536972"/>
            <a:ext cx="8234362" cy="26571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ts val="3800"/>
              </a:lnSpc>
            </a:pPr>
            <a:r>
              <a:rPr lang="en-US" altLang="zh-CN" sz="20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5.</a:t>
            </a:r>
            <a:r>
              <a:rPr lang="en-US" altLang="zh-CN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一个道路工程，甲队单独施工</a:t>
            </a:r>
            <a:r>
              <a:rPr lang="en-US" altLang="zh-CN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9</a:t>
            </a: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天完成，乙队单独</a:t>
            </a:r>
            <a:endParaRPr lang="zh-CN" altLang="en-US" sz="20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ts val="3800"/>
              </a:lnSpc>
            </a:pP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   做</a:t>
            </a:r>
            <a:r>
              <a:rPr lang="en-US" altLang="zh-CN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24</a:t>
            </a: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天完成．现在甲乙两队共同施工</a:t>
            </a:r>
            <a:r>
              <a:rPr lang="en-US" altLang="zh-CN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3</a:t>
            </a: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天，因甲另</a:t>
            </a:r>
            <a:endParaRPr lang="zh-CN" altLang="en-US" sz="20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ts val="3800"/>
              </a:lnSpc>
            </a:pP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   有任务，剩下的工程由乙队完成，问乙队还需几</a:t>
            </a:r>
            <a:endParaRPr lang="zh-CN" altLang="en-US" sz="20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ts val="3800"/>
              </a:lnSpc>
            </a:pP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   天才能完成？</a:t>
            </a:r>
            <a:endParaRPr lang="zh-CN" altLang="en-US" sz="20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indent="266700"/>
            <a:endParaRPr lang="zh-CN" altLang="en-US" sz="20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indent="266700"/>
            <a:endParaRPr lang="zh-CN" altLang="en-US" sz="20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22683" y="2499742"/>
            <a:ext cx="7224712" cy="21236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266700"/>
            <a:r>
              <a:rPr lang="zh-CN" altLang="en-US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解：设乙队还需</a:t>
            </a:r>
            <a:r>
              <a:rPr lang="en-US" altLang="zh-CN" sz="20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x</a:t>
            </a:r>
            <a:r>
              <a:rPr lang="zh-CN" altLang="en-US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天才能完成，由题意得：</a:t>
            </a:r>
            <a:endParaRPr lang="zh-CN" altLang="en-US" sz="2000" noProof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pPr indent="266700"/>
            <a:endParaRPr lang="zh-CN" altLang="en-US" sz="2000" noProof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pPr indent="266700"/>
            <a:endParaRPr lang="zh-CN" altLang="en-US" sz="2000" noProof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pPr indent="266700"/>
            <a:endParaRPr lang="zh-CN" altLang="en-US" sz="2000" noProof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pPr indent="266700">
              <a:lnSpc>
                <a:spcPct val="130000"/>
              </a:lnSpc>
            </a:pPr>
            <a:r>
              <a:rPr lang="zh-CN" altLang="en-US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        解得   </a:t>
            </a:r>
            <a:r>
              <a:rPr lang="en-US" altLang="zh-CN" sz="20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x </a:t>
            </a:r>
            <a:r>
              <a:rPr lang="en-US" altLang="zh-CN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= 13.</a:t>
            </a:r>
            <a:endParaRPr lang="en-US" altLang="zh-CN" sz="2000" noProof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pPr indent="266700">
              <a:lnSpc>
                <a:spcPct val="130000"/>
              </a:lnSpc>
            </a:pPr>
            <a:r>
              <a:rPr lang="zh-CN" altLang="en-US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        答：乙队还需</a:t>
            </a:r>
            <a:r>
              <a:rPr lang="en-US" altLang="zh-CN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13</a:t>
            </a:r>
            <a:r>
              <a:rPr lang="zh-CN" altLang="en-US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天才能完成</a:t>
            </a:r>
            <a:r>
              <a:rPr lang="zh-CN" altLang="en-US" sz="20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．</a:t>
            </a:r>
            <a:endParaRPr lang="zh-CN" altLang="en-US" sz="2000" noProof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</p:txBody>
      </p:sp>
      <p:graphicFrame>
        <p:nvGraphicFramePr>
          <p:cNvPr id="19460" name="对象 19459"/>
          <p:cNvGraphicFramePr>
            <a:graphicFrameLocks noChangeAspect="1"/>
          </p:cNvGraphicFramePr>
          <p:nvPr/>
        </p:nvGraphicFramePr>
        <p:xfrm>
          <a:off x="2859088" y="2834878"/>
          <a:ext cx="2749550" cy="689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1" r:id="rId3" imgW="1206500" imgH="393700" progId="Equation.DSMT4">
                  <p:embed/>
                </p:oleObj>
              </mc:Choice>
              <mc:Fallback>
                <p:oleObj r:id="rId3" imgW="1206500" imgH="393700" progId="Equation.DSMT4">
                  <p:embed/>
                  <p:pic>
                    <p:nvPicPr>
                      <p:cNvPr id="0" name="对象 194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9088" y="2834878"/>
                        <a:ext cx="2749550" cy="6893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80"/>
          <p:cNvSpPr>
            <a:spLocks noChangeArrowheads="1"/>
          </p:cNvSpPr>
          <p:nvPr/>
        </p:nvSpPr>
        <p:spPr bwMode="auto">
          <a:xfrm>
            <a:off x="1" y="44053"/>
            <a:ext cx="12170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导入新课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552451" y="1070372"/>
            <a:ext cx="8018463" cy="1971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前面我们学习了一元一次方程的解法，本节课，我们将讨论一元一次方程的应用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生活中，有很多需要进行配套的问题，如课桌和凳子、螺钉和螺母、电扇叶片和电机等，大家能举出生活中配套问题的例子吗？</a:t>
            </a:r>
          </a:p>
        </p:txBody>
      </p:sp>
      <p:pic>
        <p:nvPicPr>
          <p:cNvPr id="2" name="图片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0275" y="3212306"/>
            <a:ext cx="2046288" cy="158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62275" y="3195637"/>
            <a:ext cx="278765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692776" y="3114675"/>
            <a:ext cx="301942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圆角矩形 31"/>
          <p:cNvSpPr>
            <a:spLocks noChangeArrowheads="1"/>
          </p:cNvSpPr>
          <p:nvPr/>
        </p:nvSpPr>
        <p:spPr bwMode="auto">
          <a:xfrm>
            <a:off x="552451" y="614362"/>
            <a:ext cx="1501775" cy="376238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情景引入</a:t>
            </a:r>
          </a:p>
        </p:txBody>
      </p:sp>
      <p:sp>
        <p:nvSpPr>
          <p:cNvPr id="5127" name="矩形 5"/>
          <p:cNvSpPr>
            <a:spLocks noChangeArrowheads="1"/>
          </p:cNvSpPr>
          <p:nvPr/>
        </p:nvSpPr>
        <p:spPr bwMode="auto">
          <a:xfrm>
            <a:off x="8027988" y="4516041"/>
            <a:ext cx="792162" cy="27027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charRg st="0" end="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80"/>
          <p:cNvSpPr>
            <a:spLocks noChangeArrowheads="1"/>
          </p:cNvSpPr>
          <p:nvPr/>
        </p:nvSpPr>
        <p:spPr bwMode="auto">
          <a:xfrm>
            <a:off x="71438" y="53578"/>
            <a:ext cx="12170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讲授新课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6146" name="组合 6147"/>
          <p:cNvGrpSpPr/>
          <p:nvPr/>
        </p:nvGrpSpPr>
        <p:grpSpPr bwMode="auto">
          <a:xfrm>
            <a:off x="325439" y="184548"/>
            <a:ext cx="3203575" cy="800975"/>
            <a:chOff x="0" y="0"/>
            <a:chExt cx="5045" cy="1680"/>
          </a:xfrm>
        </p:grpSpPr>
        <p:sp>
          <p:nvSpPr>
            <p:cNvPr id="6147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6148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6149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150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4168" cy="1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2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产品配套问题</a:t>
              </a:r>
            </a:p>
          </p:txBody>
        </p:sp>
        <p:sp>
          <p:nvSpPr>
            <p:cNvPr id="6151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2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6152" name="矩形 14"/>
          <p:cNvSpPr>
            <a:spLocks noChangeArrowheads="1"/>
          </p:cNvSpPr>
          <p:nvPr/>
        </p:nvSpPr>
        <p:spPr bwMode="auto">
          <a:xfrm>
            <a:off x="612775" y="1449599"/>
            <a:ext cx="7848600" cy="1489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000" b="1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某车间有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22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名工人，每人每天可以生产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1 200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个螺钉或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2 000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个螺母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 1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个螺钉需要配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个螺母，为使每天生产的螺钉和螺母刚好配套，应安排生产螺钉和螺母的工人各多少名？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92126" y="3021807"/>
            <a:ext cx="7053263" cy="1489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想一想：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本题需要我们解决的问题是什么？</a:t>
            </a:r>
          </a:p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题目中哪些信息能解决人员安排的问题？</a:t>
            </a:r>
          </a:p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螺母和螺钉的数量关系如何？</a:t>
            </a:r>
          </a:p>
        </p:txBody>
      </p:sp>
      <p:grpSp>
        <p:nvGrpSpPr>
          <p:cNvPr id="6154" name="组合 6"/>
          <p:cNvGrpSpPr/>
          <p:nvPr/>
        </p:nvGrpSpPr>
        <p:grpSpPr bwMode="auto">
          <a:xfrm rot="21120000">
            <a:off x="6254441" y="3702977"/>
            <a:ext cx="2732406" cy="1147763"/>
            <a:chOff x="7704" y="7863"/>
            <a:chExt cx="4301" cy="2409"/>
          </a:xfrm>
        </p:grpSpPr>
        <p:sp>
          <p:nvSpPr>
            <p:cNvPr id="6155" name="云形标注 2"/>
            <p:cNvSpPr>
              <a:spLocks noChangeArrowheads="1"/>
            </p:cNvSpPr>
            <p:nvPr/>
          </p:nvSpPr>
          <p:spPr bwMode="auto">
            <a:xfrm rot="21060000" flipV="1">
              <a:off x="7719" y="7863"/>
              <a:ext cx="4286" cy="2409"/>
            </a:xfrm>
            <a:prstGeom prst="cloudCallout">
              <a:avLst>
                <a:gd name="adj1" fmla="val -20833"/>
                <a:gd name="adj2" fmla="val 6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sz="1400"/>
            </a:p>
          </p:txBody>
        </p:sp>
        <p:sp>
          <p:nvSpPr>
            <p:cNvPr id="6156" name="文本框 5"/>
            <p:cNvSpPr txBox="1">
              <a:spLocks noChangeArrowheads="1"/>
            </p:cNvSpPr>
            <p:nvPr/>
          </p:nvSpPr>
          <p:spPr bwMode="auto">
            <a:xfrm rot="480000">
              <a:off x="7704" y="8206"/>
              <a:ext cx="4007" cy="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     </a:t>
              </a:r>
              <a:r>
                <a:rPr lang="zh-CN" altLang="en-US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如果设</a:t>
              </a:r>
              <a:r>
                <a:rPr lang="en-US" altLang="zh-CN" i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zh-CN" altLang="en-US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名工 </a:t>
              </a:r>
            </a:p>
            <a:p>
              <a:pPr>
                <a:buFont typeface="Arial" panose="020B0604020202020204" pitchFamily="34" charset="0"/>
                <a:buNone/>
              </a:pPr>
              <a:r>
                <a:rPr lang="zh-CN" altLang="en-US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  人生产螺母，怎 </a:t>
              </a:r>
            </a:p>
            <a:p>
              <a:pPr>
                <a:buFont typeface="Arial" panose="020B0604020202020204" pitchFamily="34" charset="0"/>
                <a:buNone/>
              </a:pPr>
              <a:r>
                <a:rPr lang="zh-CN" altLang="en-US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     样列方程？</a:t>
              </a:r>
            </a:p>
          </p:txBody>
        </p:sp>
      </p:grpSp>
      <p:sp>
        <p:nvSpPr>
          <p:cNvPr id="6157" name="圆角矩形 31"/>
          <p:cNvSpPr>
            <a:spLocks noChangeArrowheads="1"/>
          </p:cNvSpPr>
          <p:nvPr/>
        </p:nvSpPr>
        <p:spPr bwMode="auto">
          <a:xfrm>
            <a:off x="492126" y="990601"/>
            <a:ext cx="1566863" cy="365522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14"/>
          <p:cNvSpPr>
            <a:spLocks noChangeArrowheads="1"/>
          </p:cNvSpPr>
          <p:nvPr/>
        </p:nvSpPr>
        <p:spPr bwMode="auto">
          <a:xfrm>
            <a:off x="762000" y="569816"/>
            <a:ext cx="2514600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列表分析：</a:t>
            </a:r>
          </a:p>
        </p:txBody>
      </p:sp>
      <p:graphicFrame>
        <p:nvGraphicFramePr>
          <p:cNvPr id="98354" name="Group 50"/>
          <p:cNvGraphicFramePr>
            <a:graphicFrameLocks noGrp="1"/>
          </p:cNvGraphicFramePr>
          <p:nvPr/>
        </p:nvGraphicFramePr>
        <p:xfrm>
          <a:off x="811214" y="1423988"/>
          <a:ext cx="7269161" cy="1171575"/>
        </p:xfrm>
        <a:graphic>
          <a:graphicData uri="http://schemas.openxmlformats.org/drawingml/2006/table">
            <a:tbl>
              <a:tblPr/>
              <a:tblGrid>
                <a:gridCol w="1673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0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33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2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07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产品类型</a:t>
                      </a:r>
                    </a:p>
                  </a:txBody>
                  <a:tcPr marL="89996" marR="89996" marT="35117" marB="35117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生产人数</a:t>
                      </a:r>
                    </a:p>
                  </a:txBody>
                  <a:tcPr marL="89996" marR="89996" marT="35117" marB="351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单人产量</a:t>
                      </a:r>
                    </a:p>
                  </a:txBody>
                  <a:tcPr marL="89996" marR="89996" marT="35117" marB="351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总产量</a:t>
                      </a:r>
                    </a:p>
                  </a:txBody>
                  <a:tcPr marL="89996" marR="89996" marT="35117" marB="351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4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螺钉</a:t>
                      </a:r>
                    </a:p>
                  </a:txBody>
                  <a:tcPr marL="89996" marR="89996" marT="35117" marB="35117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x</a:t>
                      </a:r>
                    </a:p>
                  </a:txBody>
                  <a:tcPr marL="89996" marR="89996" marT="35117" marB="351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1200</a:t>
                      </a:r>
                    </a:p>
                  </a:txBody>
                  <a:tcPr marL="89996" marR="89996" marT="35117" marB="351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89996" marR="89996" marT="35117" marB="351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4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螺母</a:t>
                      </a:r>
                    </a:p>
                  </a:txBody>
                  <a:tcPr marL="89996" marR="89996" marT="35117" marB="35117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89996" marR="89996" marT="35117" marB="351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2000</a:t>
                      </a:r>
                    </a:p>
                  </a:txBody>
                  <a:tcPr marL="89996" marR="89996" marT="35117" marB="351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89996" marR="89996" marT="35117" marB="351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3" name="组合 2"/>
          <p:cNvGrpSpPr/>
          <p:nvPr/>
        </p:nvGrpSpPr>
        <p:grpSpPr bwMode="auto">
          <a:xfrm>
            <a:off x="3788729" y="1815227"/>
            <a:ext cx="3996372" cy="559905"/>
            <a:chOff x="5967" y="3812"/>
            <a:chExt cx="6293" cy="1175"/>
          </a:xfrm>
        </p:grpSpPr>
        <p:grpSp>
          <p:nvGrpSpPr>
            <p:cNvPr id="7193" name="组合 5"/>
            <p:cNvGrpSpPr/>
            <p:nvPr/>
          </p:nvGrpSpPr>
          <p:grpSpPr bwMode="auto">
            <a:xfrm>
              <a:off x="5967" y="3828"/>
              <a:ext cx="3575" cy="1159"/>
              <a:chOff x="5968" y="3827"/>
              <a:chExt cx="3574" cy="1160"/>
            </a:xfrm>
          </p:grpSpPr>
          <p:sp>
            <p:nvSpPr>
              <p:cNvPr id="7194" name="Text Box 28"/>
              <p:cNvSpPr txBox="1">
                <a:spLocks noChangeArrowheads="1"/>
              </p:cNvSpPr>
              <p:nvPr/>
            </p:nvSpPr>
            <p:spPr bwMode="auto">
              <a:xfrm>
                <a:off x="5968" y="3888"/>
                <a:ext cx="840" cy="1099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3" dist="53882" dir="13500000">
                  <a:schemeClr val="bg2">
                    <a:alpha val="50000"/>
                  </a:schemeClr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</a:rPr>
                  <a:t>×</a:t>
                </a:r>
              </a:p>
            </p:txBody>
          </p:sp>
          <p:sp>
            <p:nvSpPr>
              <p:cNvPr id="7195" name="Text Box 29"/>
              <p:cNvSpPr txBox="1">
                <a:spLocks noChangeArrowheads="1"/>
              </p:cNvSpPr>
              <p:nvPr/>
            </p:nvSpPr>
            <p:spPr bwMode="auto">
              <a:xfrm>
                <a:off x="8582" y="3827"/>
                <a:ext cx="960" cy="1099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3" dist="53882" dir="13500000">
                  <a:schemeClr val="bg2">
                    <a:alpha val="50000"/>
                  </a:schemeClr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en-US" sz="2800" b="1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＝</a:t>
                </a:r>
              </a:p>
            </p:txBody>
          </p:sp>
        </p:grpSp>
        <p:sp>
          <p:nvSpPr>
            <p:cNvPr id="7196" name="Text Box 30"/>
            <p:cNvSpPr txBox="1">
              <a:spLocks noChangeArrowheads="1"/>
            </p:cNvSpPr>
            <p:nvPr/>
          </p:nvSpPr>
          <p:spPr bwMode="auto">
            <a:xfrm>
              <a:off x="9860" y="3812"/>
              <a:ext cx="2400" cy="1098"/>
            </a:xfrm>
            <a:prstGeom prst="rect">
              <a:avLst/>
            </a:prstGeom>
            <a:noFill/>
            <a:ln>
              <a:noFill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1200 </a:t>
              </a: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endPara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sp>
        <p:nvSpPr>
          <p:cNvPr id="98331" name="AutoShape 27"/>
          <p:cNvSpPr>
            <a:spLocks noChangeArrowheads="1"/>
          </p:cNvSpPr>
          <p:nvPr/>
        </p:nvSpPr>
        <p:spPr bwMode="auto">
          <a:xfrm>
            <a:off x="2143126" y="3398044"/>
            <a:ext cx="2320925" cy="322660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solidFill>
              <a:schemeClr val="bg2"/>
            </a:solidFill>
            <a:rou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人数和为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22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人</a:t>
            </a:r>
            <a:endParaRPr lang="zh-CN" altLang="en-US" sz="28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8344" name="Text Box 40"/>
          <p:cNvSpPr txBox="1">
            <a:spLocks noChangeArrowheads="1"/>
          </p:cNvSpPr>
          <p:nvPr/>
        </p:nvSpPr>
        <p:spPr bwMode="auto">
          <a:xfrm>
            <a:off x="2714626" y="2201467"/>
            <a:ext cx="1076325" cy="52322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</a:p>
        </p:txBody>
      </p:sp>
      <p:sp>
        <p:nvSpPr>
          <p:cNvPr id="98365" name="AutoShape 61"/>
          <p:cNvSpPr>
            <a:spLocks noChangeArrowheads="1"/>
          </p:cNvSpPr>
          <p:nvPr/>
        </p:nvSpPr>
        <p:spPr bwMode="auto">
          <a:xfrm>
            <a:off x="5030789" y="3400426"/>
            <a:ext cx="3952875" cy="317897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solidFill>
              <a:schemeClr val="bg2"/>
            </a:solidFill>
            <a:round/>
          </a:ln>
          <a:effectLst/>
        </p:spPr>
        <p:txBody>
          <a:bodyPr wrap="none" anchor="ctr"/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螺母总产量是螺钉的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2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倍</a:t>
            </a:r>
            <a:endParaRPr lang="zh-CN" altLang="en-US" sz="28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4" name="组合 3"/>
          <p:cNvGrpSpPr/>
          <p:nvPr/>
        </p:nvGrpSpPr>
        <p:grpSpPr bwMode="auto">
          <a:xfrm>
            <a:off x="3790315" y="2200990"/>
            <a:ext cx="4090035" cy="544668"/>
            <a:chOff x="5969" y="4622"/>
            <a:chExt cx="6441" cy="1143"/>
          </a:xfrm>
        </p:grpSpPr>
        <p:grpSp>
          <p:nvGrpSpPr>
            <p:cNvPr id="7201" name="组合 6"/>
            <p:cNvGrpSpPr/>
            <p:nvPr/>
          </p:nvGrpSpPr>
          <p:grpSpPr bwMode="auto">
            <a:xfrm>
              <a:off x="5969" y="4650"/>
              <a:ext cx="3571" cy="1115"/>
              <a:chOff x="5969" y="4650"/>
              <a:chExt cx="3572" cy="1112"/>
            </a:xfrm>
          </p:grpSpPr>
          <p:sp>
            <p:nvSpPr>
              <p:cNvPr id="7202" name="Text Box 33"/>
              <p:cNvSpPr txBox="1">
                <a:spLocks noChangeArrowheads="1"/>
              </p:cNvSpPr>
              <p:nvPr/>
            </p:nvSpPr>
            <p:spPr bwMode="auto">
              <a:xfrm>
                <a:off x="5969" y="4667"/>
                <a:ext cx="840" cy="1095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3" dist="53882" dir="13500000">
                  <a:schemeClr val="bg2">
                    <a:alpha val="50000"/>
                  </a:schemeClr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</a:rPr>
                  <a:t>×</a:t>
                </a:r>
              </a:p>
            </p:txBody>
          </p:sp>
          <p:sp>
            <p:nvSpPr>
              <p:cNvPr id="7203" name="Text Box 34"/>
              <p:cNvSpPr txBox="1">
                <a:spLocks noChangeArrowheads="1"/>
              </p:cNvSpPr>
              <p:nvPr/>
            </p:nvSpPr>
            <p:spPr bwMode="auto">
              <a:xfrm>
                <a:off x="8581" y="4650"/>
                <a:ext cx="960" cy="1095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3" dist="53882" dir="13500000">
                  <a:schemeClr val="bg2">
                    <a:alpha val="50000"/>
                  </a:schemeClr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en-US" sz="2800" b="1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＝</a:t>
                </a:r>
              </a:p>
            </p:txBody>
          </p:sp>
        </p:grpSp>
        <p:sp>
          <p:nvSpPr>
            <p:cNvPr id="7204" name="Text Box 35"/>
            <p:cNvSpPr txBox="1">
              <a:spLocks noChangeArrowheads="1"/>
            </p:cNvSpPr>
            <p:nvPr/>
          </p:nvSpPr>
          <p:spPr bwMode="auto">
            <a:xfrm>
              <a:off x="9290" y="4622"/>
              <a:ext cx="3120" cy="1098"/>
            </a:xfrm>
            <a:prstGeom prst="rect">
              <a:avLst/>
            </a:prstGeom>
            <a:noFill/>
            <a:ln>
              <a:noFill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>
                  <a:latin typeface="Times New Roman" panose="02020603050405020304" pitchFamily="18" charset="0"/>
                </a:rPr>
                <a:t>2000(22</a:t>
              </a:r>
              <a:r>
                <a:rPr lang="zh-CN" altLang="en-US" sz="2800">
                  <a:latin typeface="Times New Roman" panose="02020603050405020304" pitchFamily="18" charset="0"/>
                </a:rPr>
                <a:t>－</a:t>
              </a:r>
              <a:r>
                <a:rPr lang="en-US" altLang="zh-CN" sz="2800" i="1">
                  <a:latin typeface="Times New Roman" panose="02020603050405020304" pitchFamily="18" charset="0"/>
                </a:rPr>
                <a:t>x</a:t>
              </a:r>
              <a:r>
                <a:rPr lang="en-US" altLang="zh-CN" sz="2800">
                  <a:latin typeface="Times New Roman" panose="02020603050405020304" pitchFamily="18" charset="0"/>
                </a:rPr>
                <a:t>)</a:t>
              </a:r>
              <a:endParaRPr lang="zh-CN" altLang="en-US" sz="2800">
                <a:latin typeface="Times New Roman" panose="02020603050405020304" pitchFamily="18" charset="0"/>
              </a:endParaRPr>
            </a:p>
          </p:txBody>
        </p:sp>
      </p:grpSp>
      <p:sp>
        <p:nvSpPr>
          <p:cNvPr id="2" name="上箭头 1"/>
          <p:cNvSpPr>
            <a:spLocks noChangeArrowheads="1"/>
          </p:cNvSpPr>
          <p:nvPr/>
        </p:nvSpPr>
        <p:spPr bwMode="auto">
          <a:xfrm>
            <a:off x="3275013" y="2626519"/>
            <a:ext cx="76200" cy="754856"/>
          </a:xfrm>
          <a:prstGeom prst="upArrow">
            <a:avLst>
              <a:gd name="adj1" fmla="val 50000"/>
              <a:gd name="adj2" fmla="val 4892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5" name="上箭头 4"/>
          <p:cNvSpPr>
            <a:spLocks noChangeArrowheads="1"/>
          </p:cNvSpPr>
          <p:nvPr/>
        </p:nvSpPr>
        <p:spPr bwMode="auto">
          <a:xfrm rot="10800000">
            <a:off x="6880225" y="2619375"/>
            <a:ext cx="76200" cy="766763"/>
          </a:xfrm>
          <a:prstGeom prst="upArrow">
            <a:avLst>
              <a:gd name="adj1" fmla="val 50000"/>
              <a:gd name="adj2" fmla="val 49443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91150" name="AutoShape 14"/>
          <p:cNvSpPr>
            <a:spLocks noChangeArrowheads="1"/>
          </p:cNvSpPr>
          <p:nvPr/>
        </p:nvSpPr>
        <p:spPr bwMode="auto">
          <a:xfrm>
            <a:off x="1374775" y="4124325"/>
            <a:ext cx="7081838" cy="400050"/>
          </a:xfrm>
          <a:prstGeom prst="roundRect">
            <a:avLst>
              <a:gd name="adj" fmla="val 16667"/>
            </a:avLst>
          </a:prstGeom>
          <a:solidFill>
            <a:schemeClr val="accent5">
              <a:lumMod val="9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algn="ctr"/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等量关系：螺母总量</a:t>
            </a: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=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螺钉总量</a:t>
            </a: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×2</a:t>
            </a:r>
            <a:endParaRPr lang="zh-CN" altLang="en-US" sz="2800" noProof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98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1000"/>
                                        <p:tgtEl>
                                          <p:spTgt spid="98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1000"/>
                                        <p:tgtEl>
                                          <p:spTgt spid="91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31" grpId="1" animBg="1"/>
      <p:bldP spid="98331" grpId="2" animBg="1"/>
      <p:bldP spid="98344" grpId="0" animBg="1"/>
      <p:bldP spid="98365" grpId="0" animBg="1"/>
      <p:bldP spid="2" grpId="0" animBg="1"/>
      <p:bldP spid="5" grpId="0" animBg="1"/>
      <p:bldP spid="91150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14"/>
          <p:cNvSpPr>
            <a:spLocks noChangeArrowheads="1"/>
          </p:cNvSpPr>
          <p:nvPr/>
        </p:nvSpPr>
        <p:spPr bwMode="auto">
          <a:xfrm>
            <a:off x="327026" y="825819"/>
            <a:ext cx="8429625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解：设应安排 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名工人生产螺钉，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(22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名工人生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产螺母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依题意，得 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2000(22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2×1200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解方程，得   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22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12.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答：应安排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名工人生产螺钉，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12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名工人生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产螺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母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000" i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4" name="组合 3"/>
          <p:cNvGrpSpPr/>
          <p:nvPr/>
        </p:nvGrpSpPr>
        <p:grpSpPr bwMode="auto">
          <a:xfrm rot="21240000">
            <a:off x="6569076" y="1276317"/>
            <a:ext cx="2646995" cy="695325"/>
            <a:chOff x="10344" y="2679"/>
            <a:chExt cx="4169" cy="1462"/>
          </a:xfrm>
        </p:grpSpPr>
        <p:sp>
          <p:nvSpPr>
            <p:cNvPr id="8195" name="云形 1"/>
            <p:cNvSpPr>
              <a:spLocks noChangeArrowheads="1"/>
            </p:cNvSpPr>
            <p:nvPr/>
          </p:nvSpPr>
          <p:spPr bwMode="auto">
            <a:xfrm>
              <a:off x="10364" y="2679"/>
              <a:ext cx="3855" cy="1462"/>
            </a:xfrm>
            <a:custGeom>
              <a:avLst/>
              <a:gdLst>
                <a:gd name="T0" fmla="*/ 3900 w 43200"/>
                <a:gd name="T1" fmla="*/ 14370 h 43200"/>
                <a:gd name="T2" fmla="*/ 3838 w 43200"/>
                <a:gd name="T3" fmla="*/ 13131 h 43200"/>
                <a:gd name="T4" fmla="*/ 10591 w 43200"/>
                <a:gd name="T5" fmla="*/ 3941 h 43200"/>
                <a:gd name="T6" fmla="*/ 14006 w 43200"/>
                <a:gd name="T7" fmla="*/ 5201 h 43200"/>
                <a:gd name="T8" fmla="*/ 18716 w 43200"/>
                <a:gd name="T9" fmla="*/ 1343 h 43200"/>
                <a:gd name="T10" fmla="*/ 22457 w 43200"/>
                <a:gd name="T11" fmla="*/ 3431 h 43200"/>
                <a:gd name="T12" fmla="*/ 26363 w 43200"/>
                <a:gd name="T13" fmla="*/ 140 h 43200"/>
                <a:gd name="T14" fmla="*/ 29834 w 43200"/>
                <a:gd name="T15" fmla="*/ 2480 h 43200"/>
                <a:gd name="T16" fmla="*/ 33539 w 43200"/>
                <a:gd name="T17" fmla="*/ 149 h 43200"/>
                <a:gd name="T18" fmla="*/ 38319 w 43200"/>
                <a:gd name="T19" fmla="*/ 5572 h 43200"/>
                <a:gd name="T20" fmla="*/ 42251 w 43200"/>
                <a:gd name="T21" fmla="*/ 12590 h 43200"/>
                <a:gd name="T22" fmla="*/ 41820 w 43200"/>
                <a:gd name="T23" fmla="*/ 15458 h 43200"/>
                <a:gd name="T24" fmla="*/ 43222 w 43200"/>
                <a:gd name="T25" fmla="*/ 21074 h 43200"/>
                <a:gd name="T26" fmla="*/ 37409 w 43200"/>
                <a:gd name="T27" fmla="*/ 30202 h 43200"/>
                <a:gd name="T28" fmla="*/ 31624 w 43200"/>
                <a:gd name="T29" fmla="*/ 38006 h 43200"/>
                <a:gd name="T30" fmla="*/ 28560 w 43200"/>
                <a:gd name="T31" fmla="*/ 36813 h 43200"/>
                <a:gd name="T32" fmla="*/ 22098 w 43200"/>
                <a:gd name="T33" fmla="*/ 43358 h 43200"/>
                <a:gd name="T34" fmla="*/ 16484 w 43200"/>
                <a:gd name="T35" fmla="*/ 39265 h 43200"/>
                <a:gd name="T36" fmla="*/ 12507 w 43200"/>
                <a:gd name="T37" fmla="*/ 40772 h 43200"/>
                <a:gd name="T38" fmla="*/ 5808 w 43200"/>
                <a:gd name="T39" fmla="*/ 35473 h 43200"/>
                <a:gd name="T40" fmla="*/ 5300 w 43200"/>
                <a:gd name="T41" fmla="*/ 35513 h 43200"/>
                <a:gd name="T42" fmla="*/ 940 w 43200"/>
                <a:gd name="T43" fmla="*/ 29595 h 43200"/>
                <a:gd name="T44" fmla="*/ 2117 w 43200"/>
                <a:gd name="T45" fmla="*/ 25551 h 43200"/>
                <a:gd name="T46" fmla="*/ -32 w 43200"/>
                <a:gd name="T47" fmla="*/ 20421 h 43200"/>
                <a:gd name="T48" fmla="*/ 3866 w 43200"/>
                <a:gd name="T49" fmla="*/ 14507 h 43200"/>
                <a:gd name="T50" fmla="*/ 4693 w 43200"/>
                <a:gd name="T51" fmla="*/ 26177 h 43200"/>
                <a:gd name="T52" fmla="*/ 4356 w 43200"/>
                <a:gd name="T53" fmla="*/ 26195 h 43200"/>
                <a:gd name="T54" fmla="*/ 2160 w 43200"/>
                <a:gd name="T55" fmla="*/ 25381 h 43200"/>
                <a:gd name="T56" fmla="*/ 6928 w 43200"/>
                <a:gd name="T57" fmla="*/ 34899 h 43200"/>
                <a:gd name="T58" fmla="*/ 5821 w 43200"/>
                <a:gd name="T59" fmla="*/ 35281 h 43200"/>
                <a:gd name="T60" fmla="*/ 16478 w 43200"/>
                <a:gd name="T61" fmla="*/ 39090 h 43200"/>
                <a:gd name="T62" fmla="*/ 15809 w 43200"/>
                <a:gd name="T63" fmla="*/ 37354 h 43200"/>
                <a:gd name="T64" fmla="*/ 28827 w 43200"/>
                <a:gd name="T65" fmla="*/ 34751 h 43200"/>
                <a:gd name="T66" fmla="*/ 28562 w 43200"/>
                <a:gd name="T67" fmla="*/ 36663 h 43200"/>
                <a:gd name="T68" fmla="*/ 34129 w 43200"/>
                <a:gd name="T69" fmla="*/ 22954 h 43200"/>
                <a:gd name="T70" fmla="*/ 37381 w 43200"/>
                <a:gd name="T71" fmla="*/ 30027 h 43200"/>
                <a:gd name="T72" fmla="*/ 37381 w 43200"/>
                <a:gd name="T73" fmla="*/ 30090 h 43200"/>
                <a:gd name="T74" fmla="*/ 41798 w 43200"/>
                <a:gd name="T75" fmla="*/ 15354 h 43200"/>
                <a:gd name="T76" fmla="*/ 40351 w 43200"/>
                <a:gd name="T77" fmla="*/ 18030 h 43200"/>
                <a:gd name="T78" fmla="*/ 38324 w 43200"/>
                <a:gd name="T79" fmla="*/ 5426 h 43200"/>
                <a:gd name="T80" fmla="*/ 38401 w 43200"/>
                <a:gd name="T81" fmla="*/ 6595 h 43200"/>
                <a:gd name="T82" fmla="*/ 38401 w 43200"/>
                <a:gd name="T83" fmla="*/ 6690 h 43200"/>
                <a:gd name="T84" fmla="*/ 29078 w 43200"/>
                <a:gd name="T85" fmla="*/ 3952 h 43200"/>
                <a:gd name="T86" fmla="*/ 29820 w 43200"/>
                <a:gd name="T87" fmla="*/ 2341 h 43200"/>
                <a:gd name="T88" fmla="*/ 22141 w 43200"/>
                <a:gd name="T89" fmla="*/ 4720 h 43200"/>
                <a:gd name="T90" fmla="*/ 22499 w 43200"/>
                <a:gd name="T91" fmla="*/ 3329 h 43200"/>
                <a:gd name="T92" fmla="*/ 14000 w 43200"/>
                <a:gd name="T93" fmla="*/ 5192 h 43200"/>
                <a:gd name="T94" fmla="*/ 15300 w 43200"/>
                <a:gd name="T95" fmla="*/ 6540 h 43200"/>
                <a:gd name="T96" fmla="*/ 4127 w 43200"/>
                <a:gd name="T97" fmla="*/ 15789 h 43200"/>
                <a:gd name="T98" fmla="*/ 3900 w 43200"/>
                <a:gd name="T99" fmla="*/ 14375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3200" h="43200">
                  <a:moveTo>
                    <a:pt x="3900" y="14370"/>
                  </a:moveTo>
                  <a:cubicBezTo>
                    <a:pt x="3859" y="13965"/>
                    <a:pt x="3838" y="13551"/>
                    <a:pt x="3838" y="13131"/>
                  </a:cubicBezTo>
                  <a:cubicBezTo>
                    <a:pt x="3838" y="8056"/>
                    <a:pt x="6861" y="3941"/>
                    <a:pt x="10591" y="3941"/>
                  </a:cubicBezTo>
                  <a:cubicBezTo>
                    <a:pt x="11837" y="3941"/>
                    <a:pt x="13004" y="4400"/>
                    <a:pt x="14006" y="5201"/>
                  </a:cubicBezTo>
                  <a:cubicBezTo>
                    <a:pt x="14902" y="2905"/>
                    <a:pt x="16675" y="1343"/>
                    <a:pt x="18716" y="1343"/>
                  </a:cubicBezTo>
                  <a:cubicBezTo>
                    <a:pt x="20174" y="1343"/>
                    <a:pt x="21494" y="2140"/>
                    <a:pt x="22457" y="3431"/>
                  </a:cubicBezTo>
                  <a:cubicBezTo>
                    <a:pt x="23173" y="1479"/>
                    <a:pt x="24653" y="140"/>
                    <a:pt x="26363" y="140"/>
                  </a:cubicBezTo>
                  <a:cubicBezTo>
                    <a:pt x="27778" y="140"/>
                    <a:pt x="29037" y="1058"/>
                    <a:pt x="29834" y="2480"/>
                  </a:cubicBezTo>
                  <a:cubicBezTo>
                    <a:pt x="30725" y="1054"/>
                    <a:pt x="32054" y="149"/>
                    <a:pt x="33539" y="149"/>
                  </a:cubicBezTo>
                  <a:cubicBezTo>
                    <a:pt x="35927" y="149"/>
                    <a:pt x="37913" y="2490"/>
                    <a:pt x="38319" y="5572"/>
                  </a:cubicBezTo>
                  <a:cubicBezTo>
                    <a:pt x="40586" y="6412"/>
                    <a:pt x="42251" y="9236"/>
                    <a:pt x="42251" y="12590"/>
                  </a:cubicBezTo>
                  <a:cubicBezTo>
                    <a:pt x="42251" y="13609"/>
                    <a:pt x="42097" y="14578"/>
                    <a:pt x="41820" y="15458"/>
                  </a:cubicBezTo>
                  <a:cubicBezTo>
                    <a:pt x="42699" y="17013"/>
                    <a:pt x="43222" y="18960"/>
                    <a:pt x="43222" y="21074"/>
                  </a:cubicBezTo>
                  <a:cubicBezTo>
                    <a:pt x="43222" y="25723"/>
                    <a:pt x="40694" y="29568"/>
                    <a:pt x="37409" y="30202"/>
                  </a:cubicBezTo>
                  <a:cubicBezTo>
                    <a:pt x="37384" y="34518"/>
                    <a:pt x="34803" y="38006"/>
                    <a:pt x="31624" y="38006"/>
                  </a:cubicBezTo>
                  <a:cubicBezTo>
                    <a:pt x="30499" y="38006"/>
                    <a:pt x="29448" y="37569"/>
                    <a:pt x="28560" y="36813"/>
                  </a:cubicBezTo>
                  <a:cubicBezTo>
                    <a:pt x="27721" y="40603"/>
                    <a:pt x="25145" y="43358"/>
                    <a:pt x="22098" y="43358"/>
                  </a:cubicBezTo>
                  <a:cubicBezTo>
                    <a:pt x="19758" y="43358"/>
                    <a:pt x="17696" y="41733"/>
                    <a:pt x="16484" y="39265"/>
                  </a:cubicBezTo>
                  <a:cubicBezTo>
                    <a:pt x="15323" y="40222"/>
                    <a:pt x="13962" y="40772"/>
                    <a:pt x="12507" y="40772"/>
                  </a:cubicBezTo>
                  <a:cubicBezTo>
                    <a:pt x="9641" y="40772"/>
                    <a:pt x="7140" y="38639"/>
                    <a:pt x="5808" y="35473"/>
                  </a:cubicBezTo>
                  <a:cubicBezTo>
                    <a:pt x="5642" y="35499"/>
                    <a:pt x="5472" y="35513"/>
                    <a:pt x="5300" y="35513"/>
                  </a:cubicBezTo>
                  <a:cubicBezTo>
                    <a:pt x="2892" y="35513"/>
                    <a:pt x="940" y="32863"/>
                    <a:pt x="940" y="29595"/>
                  </a:cubicBezTo>
                  <a:cubicBezTo>
                    <a:pt x="940" y="28031"/>
                    <a:pt x="1387" y="26609"/>
                    <a:pt x="2117" y="25551"/>
                  </a:cubicBezTo>
                  <a:cubicBezTo>
                    <a:pt x="831" y="24519"/>
                    <a:pt x="-32" y="22608"/>
                    <a:pt x="-32" y="20421"/>
                  </a:cubicBezTo>
                  <a:cubicBezTo>
                    <a:pt x="-32" y="17344"/>
                    <a:pt x="1677" y="14813"/>
                    <a:pt x="3866" y="14507"/>
                  </a:cubicBezTo>
                  <a:close/>
                </a:path>
                <a:path w="43200" h="43200" fill="none">
                  <a:moveTo>
                    <a:pt x="4693" y="26177"/>
                  </a:moveTo>
                  <a:cubicBezTo>
                    <a:pt x="4582" y="26189"/>
                    <a:pt x="4470" y="26195"/>
                    <a:pt x="4356" y="26195"/>
                  </a:cubicBezTo>
                  <a:cubicBezTo>
                    <a:pt x="3555" y="26195"/>
                    <a:pt x="2804" y="25898"/>
                    <a:pt x="2160" y="25381"/>
                  </a:cubicBezTo>
                  <a:moveTo>
                    <a:pt x="6928" y="34899"/>
                  </a:moveTo>
                  <a:cubicBezTo>
                    <a:pt x="6579" y="35090"/>
                    <a:pt x="6207" y="35220"/>
                    <a:pt x="5821" y="35281"/>
                  </a:cubicBezTo>
                  <a:moveTo>
                    <a:pt x="16478" y="39090"/>
                  </a:moveTo>
                  <a:cubicBezTo>
                    <a:pt x="16211" y="38549"/>
                    <a:pt x="15986" y="37967"/>
                    <a:pt x="15809" y="37354"/>
                  </a:cubicBezTo>
                  <a:moveTo>
                    <a:pt x="28827" y="34751"/>
                  </a:moveTo>
                  <a:cubicBezTo>
                    <a:pt x="28787" y="35413"/>
                    <a:pt x="28697" y="36052"/>
                    <a:pt x="28562" y="36663"/>
                  </a:cubicBezTo>
                  <a:moveTo>
                    <a:pt x="34129" y="22954"/>
                  </a:moveTo>
                  <a:cubicBezTo>
                    <a:pt x="36055" y="24231"/>
                    <a:pt x="37381" y="26919"/>
                    <a:pt x="37381" y="30027"/>
                  </a:cubicBezTo>
                  <a:cubicBezTo>
                    <a:pt x="37381" y="30048"/>
                    <a:pt x="37381" y="30069"/>
                    <a:pt x="37381" y="30090"/>
                  </a:cubicBezTo>
                  <a:moveTo>
                    <a:pt x="41798" y="15354"/>
                  </a:moveTo>
                  <a:cubicBezTo>
                    <a:pt x="41472" y="16395"/>
                    <a:pt x="40973" y="17308"/>
                    <a:pt x="40351" y="18030"/>
                  </a:cubicBezTo>
                  <a:moveTo>
                    <a:pt x="38324" y="5426"/>
                  </a:moveTo>
                  <a:cubicBezTo>
                    <a:pt x="38375" y="5804"/>
                    <a:pt x="38401" y="6196"/>
                    <a:pt x="38401" y="6595"/>
                  </a:cubicBezTo>
                  <a:cubicBezTo>
                    <a:pt x="38401" y="6627"/>
                    <a:pt x="38401" y="6658"/>
                    <a:pt x="38401" y="6690"/>
                  </a:cubicBezTo>
                  <a:moveTo>
                    <a:pt x="29078" y="3952"/>
                  </a:moveTo>
                  <a:cubicBezTo>
                    <a:pt x="29268" y="3364"/>
                    <a:pt x="29519" y="2823"/>
                    <a:pt x="29820" y="2341"/>
                  </a:cubicBezTo>
                  <a:moveTo>
                    <a:pt x="22141" y="4720"/>
                  </a:moveTo>
                  <a:cubicBezTo>
                    <a:pt x="22218" y="4229"/>
                    <a:pt x="22340" y="3764"/>
                    <a:pt x="22499" y="3329"/>
                  </a:cubicBezTo>
                  <a:moveTo>
                    <a:pt x="14000" y="5192"/>
                  </a:moveTo>
                  <a:cubicBezTo>
                    <a:pt x="14474" y="5569"/>
                    <a:pt x="14910" y="6023"/>
                    <a:pt x="15300" y="6540"/>
                  </a:cubicBezTo>
                  <a:moveTo>
                    <a:pt x="4127" y="15789"/>
                  </a:moveTo>
                  <a:cubicBezTo>
                    <a:pt x="4024" y="15332"/>
                    <a:pt x="3948" y="14858"/>
                    <a:pt x="3900" y="14375"/>
                  </a:cubicBezTo>
                </a:path>
              </a:pathLst>
            </a:custGeom>
            <a:solidFill>
              <a:srgbClr val="D6F5F5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8196" name="文本框 2"/>
            <p:cNvSpPr txBox="1">
              <a:spLocks noChangeArrowheads="1"/>
            </p:cNvSpPr>
            <p:nvPr/>
          </p:nvSpPr>
          <p:spPr bwMode="auto">
            <a:xfrm>
              <a:off x="10344" y="2907"/>
              <a:ext cx="4169" cy="9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还有别的方法吗？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矩形 14"/>
          <p:cNvSpPr>
            <a:spLocks noChangeArrowheads="1"/>
          </p:cNvSpPr>
          <p:nvPr/>
        </p:nvSpPr>
        <p:spPr bwMode="auto">
          <a:xfrm>
            <a:off x="238125" y="317403"/>
            <a:ext cx="2514600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列表分析：</a:t>
            </a:r>
          </a:p>
        </p:txBody>
      </p:sp>
      <p:graphicFrame>
        <p:nvGraphicFramePr>
          <p:cNvPr id="98354" name="Group 50"/>
          <p:cNvGraphicFramePr>
            <a:graphicFrameLocks noGrp="1"/>
          </p:cNvGraphicFramePr>
          <p:nvPr/>
        </p:nvGraphicFramePr>
        <p:xfrm>
          <a:off x="238126" y="939404"/>
          <a:ext cx="8651875" cy="1845469"/>
        </p:xfrm>
        <a:graphic>
          <a:graphicData uri="http://schemas.openxmlformats.org/drawingml/2006/table">
            <a:tbl>
              <a:tblPr/>
              <a:tblGrid>
                <a:gridCol w="1675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1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9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0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99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产品类型</a:t>
                      </a:r>
                    </a:p>
                  </a:txBody>
                  <a:tcPr marL="90007" marR="90007" marT="35114" marB="35114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生产人数</a:t>
                      </a:r>
                    </a:p>
                  </a:txBody>
                  <a:tcPr marL="90007" marR="90007" marT="35114" marB="3511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单人产量</a:t>
                      </a:r>
                    </a:p>
                  </a:txBody>
                  <a:tcPr marL="90007" marR="90007" marT="35114" marB="3511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21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sym typeface="+mn-ea"/>
                        </a:rPr>
                        <a:t>总产量</a:t>
                      </a: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 marL="90007" marR="90007" marT="35114" marB="3511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产品套数</a:t>
                      </a:r>
                    </a:p>
                  </a:txBody>
                  <a:tcPr marL="90007" marR="90007" marT="35114" marB="35114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4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螺钉</a:t>
                      </a:r>
                    </a:p>
                  </a:txBody>
                  <a:tcPr marL="90007" marR="90007" marT="35114" marB="35114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x</a:t>
                      </a:r>
                    </a:p>
                  </a:txBody>
                  <a:tcPr marL="90007" marR="90007" marT="35114" marB="3511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1200</a:t>
                      </a:r>
                    </a:p>
                  </a:txBody>
                  <a:tcPr marL="90007" marR="90007" marT="35114" marB="3511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0007" marR="90007" marT="35114" marB="3511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0007" marR="90007" marT="35114" marB="35114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1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螺母</a:t>
                      </a:r>
                    </a:p>
                  </a:txBody>
                  <a:tcPr marL="90007" marR="90007" marT="35114" marB="35114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0007" marR="90007" marT="35114" marB="3511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2000</a:t>
                      </a:r>
                    </a:p>
                  </a:txBody>
                  <a:tcPr marL="90007" marR="90007" marT="35114" marB="3511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0007" marR="90007" marT="35114" marB="3511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0007" marR="90007" marT="35114" marB="35114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68" name="Text Box 30"/>
          <p:cNvSpPr txBox="1">
            <a:spLocks noChangeArrowheads="1"/>
          </p:cNvSpPr>
          <p:nvPr/>
        </p:nvSpPr>
        <p:spPr bwMode="auto">
          <a:xfrm>
            <a:off x="5502275" y="1716881"/>
            <a:ext cx="1524000" cy="52322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1200 </a:t>
            </a:r>
            <a:r>
              <a:rPr lang="en-US" altLang="zh-CN" sz="2800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</a:p>
        </p:txBody>
      </p:sp>
      <p:sp>
        <p:nvSpPr>
          <p:cNvPr id="10269" name="Text Box 40"/>
          <p:cNvSpPr txBox="1">
            <a:spLocks noChangeArrowheads="1"/>
          </p:cNvSpPr>
          <p:nvPr/>
        </p:nvSpPr>
        <p:spPr bwMode="auto">
          <a:xfrm>
            <a:off x="2152651" y="2201467"/>
            <a:ext cx="1076325" cy="52322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22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</a:p>
        </p:txBody>
      </p:sp>
      <p:sp>
        <p:nvSpPr>
          <p:cNvPr id="10270" name="Text Box 35"/>
          <p:cNvSpPr txBox="1">
            <a:spLocks noChangeArrowheads="1"/>
          </p:cNvSpPr>
          <p:nvPr/>
        </p:nvSpPr>
        <p:spPr bwMode="auto">
          <a:xfrm>
            <a:off x="5195888" y="2230042"/>
            <a:ext cx="1981200" cy="52322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</a:rPr>
              <a:t>2000(22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800" i="1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7326313" y="1676400"/>
            <a:ext cx="1524000" cy="52322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1200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</a:p>
        </p:txBody>
      </p:sp>
      <p:graphicFrame>
        <p:nvGraphicFramePr>
          <p:cNvPr id="7" name="对象 6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7242176" y="2169319"/>
          <a:ext cx="1692275" cy="615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7" r:id="rId3" imgW="812800" imgH="393700" progId="Equation.3">
                  <p:embed/>
                </p:oleObj>
              </mc:Choice>
              <mc:Fallback>
                <p:oleObj r:id="rId3" imgW="812800" imgH="393700" progId="Equation.3">
                  <p:embed/>
                  <p:pic>
                    <p:nvPicPr>
                      <p:cNvPr id="0" name="对象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2176" y="2169319"/>
                        <a:ext cx="1692275" cy="6155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314325" y="2905125"/>
            <a:ext cx="8618538" cy="113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解：设应安排 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名工人生产螺钉，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(22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－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名工人生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产螺母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依题意，得  </a:t>
            </a:r>
            <a:endParaRPr lang="en-US" altLang="zh-CN" sz="2400" i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9" name="对象 8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923928" y="3470248"/>
          <a:ext cx="2854325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8" r:id="rId5" imgW="1371600" imgH="393700" progId="Equation.3">
                  <p:embed/>
                </p:oleObj>
              </mc:Choice>
              <mc:Fallback>
                <p:oleObj r:id="rId5" imgW="1371600" imgH="393700" progId="Equation.3">
                  <p:embed/>
                  <p:pic>
                    <p:nvPicPr>
                      <p:cNvPr id="0" name="对象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3470248"/>
                        <a:ext cx="2854325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1257301" y="3943350"/>
            <a:ext cx="4766048" cy="576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解方程，得   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＝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10.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所以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－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＝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12.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14"/>
          <p:cNvSpPr>
            <a:spLocks noChangeArrowheads="1"/>
          </p:cNvSpPr>
          <p:nvPr/>
        </p:nvSpPr>
        <p:spPr bwMode="auto">
          <a:xfrm>
            <a:off x="573088" y="697555"/>
            <a:ext cx="4025900" cy="559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方法归</a:t>
            </a:r>
            <a:r>
              <a:rPr lang="zh-CN" altLang="en-US" sz="2800" dirty="0" smtClean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纳</a:t>
            </a:r>
            <a:endParaRPr lang="zh-CN" altLang="en-US" sz="2800" dirty="0">
              <a:solidFill>
                <a:srgbClr val="269999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73088" y="1491630"/>
            <a:ext cx="7562850" cy="2111412"/>
          </a:xfrm>
          <a:prstGeom prst="rect">
            <a:avLst/>
          </a:prstGeom>
          <a:noFill/>
          <a:ln w="25400">
            <a:solidFill>
              <a:srgbClr val="CC006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生产调配问题通常从调配后各量之间的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倍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关系寻找相等关系，建立方程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解决配套问题的思路：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利用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配套问题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中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物品之间具有的数量关系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作为列方程的依据；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利用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配套问题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中的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套数不变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作为列方程的依据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文本框 1"/>
          <p:cNvSpPr txBox="1">
            <a:spLocks noChangeArrowheads="1"/>
          </p:cNvSpPr>
          <p:nvPr/>
        </p:nvSpPr>
        <p:spPr bwMode="auto">
          <a:xfrm>
            <a:off x="502771" y="921935"/>
            <a:ext cx="7993062" cy="79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如图，足球是由32块黑白相间的牛皮缝制而成的，黑皮可看作正五边形，白皮可看作正六边形，求白皮，黑皮各多少块？</a:t>
            </a:r>
          </a:p>
        </p:txBody>
      </p:sp>
      <p:sp>
        <p:nvSpPr>
          <p:cNvPr id="12290" name="文本框 2"/>
          <p:cNvSpPr txBox="1">
            <a:spLocks noChangeArrowheads="1"/>
          </p:cNvSpPr>
          <p:nvPr/>
        </p:nvSpPr>
        <p:spPr bwMode="auto">
          <a:xfrm>
            <a:off x="455613" y="378619"/>
            <a:ext cx="1620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变式训练</a:t>
            </a:r>
          </a:p>
        </p:txBody>
      </p:sp>
      <p:pic>
        <p:nvPicPr>
          <p:cNvPr id="12291" name="图片 3" descr="SX$QBWTO1YUR{9AG_HT6~6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3839" y="1909763"/>
            <a:ext cx="1639887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25464" y="2000250"/>
            <a:ext cx="6048375" cy="133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分析：由图可得，一块白皮（六边形）中，有三边与黑皮（五边形）相连，因此白皮边数是黑皮边数的2倍．</a:t>
            </a:r>
          </a:p>
        </p:txBody>
      </p:sp>
      <p:graphicFrame>
        <p:nvGraphicFramePr>
          <p:cNvPr id="98354" name="Group 50"/>
          <p:cNvGraphicFramePr>
            <a:graphicFrameLocks noGrp="1"/>
          </p:cNvGraphicFramePr>
          <p:nvPr/>
        </p:nvGraphicFramePr>
        <p:xfrm>
          <a:off x="739775" y="3523060"/>
          <a:ext cx="5016500" cy="1171575"/>
        </p:xfrm>
        <a:graphic>
          <a:graphicData uri="http://schemas.openxmlformats.org/drawingml/2006/table">
            <a:tbl>
              <a:tblPr/>
              <a:tblGrid>
                <a:gridCol w="1673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0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3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7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89989" marR="89989" marT="35117" marB="35117" anchor="ctr" anchorCtr="1" horzOverflow="overflow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数量</a:t>
                      </a:r>
                    </a:p>
                  </a:txBody>
                  <a:tcPr marL="89989" marR="89989" marT="35117" marB="35117" anchor="ctr" anchorCtr="1" horzOverflow="overflow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边数</a:t>
                      </a:r>
                    </a:p>
                  </a:txBody>
                  <a:tcPr marL="89989" marR="89989" marT="35117" marB="35117" anchor="ctr" anchorCtr="1" horzOverflow="overflow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4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黑皮</a:t>
                      </a:r>
                    </a:p>
                  </a:txBody>
                  <a:tcPr marL="89989" marR="89989" marT="35117" marB="35117" anchor="ctr" anchorCtr="1" horzOverflow="overflow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x</a:t>
                      </a:r>
                    </a:p>
                  </a:txBody>
                  <a:tcPr marL="89989" marR="89989" marT="35117" marB="35117" anchor="ctr" anchorCtr="1" horzOverflow="overflow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</a:t>
                      </a:r>
                      <a:r>
                        <a:rPr kumimoji="0" lang="en-US" altLang="zh-CN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x</a:t>
                      </a:r>
                    </a:p>
                  </a:txBody>
                  <a:tcPr marL="89989" marR="89989" marT="35117" marB="35117" anchor="ctr" anchorCtr="1" horzOverflow="overflow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4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白皮</a:t>
                      </a:r>
                    </a:p>
                  </a:txBody>
                  <a:tcPr marL="89989" marR="89989" marT="35117" marB="35117" anchor="ctr" anchorCtr="1" horzOverflow="overflow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89989" marR="89989" marT="35117" marB="35117" anchor="ctr" anchorCtr="1" horzOverflow="overflow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89989" marR="89989" marT="35117" marB="35117" anchor="ctr" anchorCtr="1" horzOverflow="overflow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841626" y="4302919"/>
            <a:ext cx="6399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32-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4362451" y="4302919"/>
            <a:ext cx="9380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6(32-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</a:t>
            </a:r>
          </a:p>
        </p:txBody>
      </p:sp>
      <p:sp>
        <p:nvSpPr>
          <p:cNvPr id="91150" name="AutoShape 14"/>
          <p:cNvSpPr>
            <a:spLocks noChangeArrowheads="1"/>
          </p:cNvSpPr>
          <p:nvPr/>
        </p:nvSpPr>
        <p:spPr bwMode="auto">
          <a:xfrm>
            <a:off x="6053138" y="3249216"/>
            <a:ext cx="2395537" cy="1526381"/>
          </a:xfrm>
          <a:prstGeom prst="roundRect">
            <a:avLst>
              <a:gd name="adj" fmla="val 16667"/>
            </a:avLst>
          </a:prstGeom>
          <a:solidFill>
            <a:schemeClr val="accent5">
              <a:lumMod val="9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algn="ctr">
              <a:lnSpc>
                <a:spcPct val="140000"/>
              </a:lnSpc>
            </a:pPr>
            <a:r>
              <a:rPr lang="zh-CN" altLang="en-US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等量关系：</a:t>
            </a:r>
          </a:p>
          <a:p>
            <a:pPr algn="ctr">
              <a:lnSpc>
                <a:spcPct val="140000"/>
              </a:lnSpc>
            </a:pPr>
            <a:r>
              <a:rPr lang="zh-CN" altLang="en-US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白皮边数</a:t>
            </a:r>
          </a:p>
          <a:p>
            <a:pPr algn="ctr">
              <a:lnSpc>
                <a:spcPct val="140000"/>
              </a:lnSpc>
            </a:pPr>
            <a:r>
              <a:rPr lang="en-US" altLang="zh-CN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=</a:t>
            </a:r>
            <a:r>
              <a:rPr lang="zh-CN" altLang="en-US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黑皮边数</a:t>
            </a:r>
            <a:r>
              <a:rPr lang="en-US" altLang="zh-CN" sz="2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×2</a:t>
            </a:r>
            <a:endParaRPr lang="zh-CN" altLang="en-US" sz="2000" noProof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91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8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8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1150" grpId="0" bldLvl="0" animBg="1"/>
    </p:bldLst>
  </p:timing>
</p:sld>
</file>

<file path=ppt/theme/theme1.xml><?xml version="1.0" encoding="utf-8"?>
<a:theme xmlns:a="http://schemas.openxmlformats.org/drawingml/2006/main" name="WWW.2PPT.COM&#10;">
  <a:themeElements>
    <a:clrScheme name="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2040</Words>
  <Application>Microsoft Office PowerPoint</Application>
  <PresentationFormat>全屏显示(16:9)</PresentationFormat>
  <Paragraphs>233</Paragraphs>
  <Slides>26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26</vt:i4>
      </vt:variant>
    </vt:vector>
  </HeadingPairs>
  <TitlesOfParts>
    <vt:vector size="37" baseType="lpstr">
      <vt:lpstr>方正姚体</vt:lpstr>
      <vt:lpstr>黑体</vt:lpstr>
      <vt:lpstr>华文楷体</vt:lpstr>
      <vt:lpstr>隶书</vt:lpstr>
      <vt:lpstr>宋体</vt:lpstr>
      <vt:lpstr>微软雅黑</vt:lpstr>
      <vt:lpstr>Arial</vt:lpstr>
      <vt:lpstr>Times New Roman</vt:lpstr>
      <vt:lpstr>WWW.2PPT.COM
</vt:lpstr>
      <vt:lpstr>Equation.3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2015-07-09T08:14:00Z</dcterms:created>
  <dcterms:modified xsi:type="dcterms:W3CDTF">2023-01-16T20:16:43Z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3831820BAD7C4649BD21427EB4724F7E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