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1" r:id="rId2"/>
    <p:sldId id="362" r:id="rId3"/>
    <p:sldId id="329" r:id="rId4"/>
    <p:sldId id="359" r:id="rId5"/>
    <p:sldId id="356" r:id="rId6"/>
    <p:sldId id="355" r:id="rId7"/>
    <p:sldId id="344" r:id="rId8"/>
    <p:sldId id="338" r:id="rId9"/>
    <p:sldId id="321" r:id="rId10"/>
    <p:sldId id="340" r:id="rId11"/>
    <p:sldId id="299" r:id="rId1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FFFF"/>
    <a:srgbClr val="00FF00"/>
    <a:srgbClr val="0066FF"/>
    <a:srgbClr val="FF3399"/>
    <a:srgbClr val="FBF7EF"/>
    <a:srgbClr val="FF3300"/>
    <a:srgbClr val="0099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1F8F7-8D08-47B8-96CF-F21542F0E84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AE398-234F-40AF-930D-2B367C6B0B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AE398-234F-40AF-930D-2B367C6B0B8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"/>
          <p:cNvSpPr>
            <a:spLocks noChangeArrowheads="1"/>
          </p:cNvSpPr>
          <p:nvPr/>
        </p:nvSpPr>
        <p:spPr bwMode="auto">
          <a:xfrm>
            <a:off x="2123728" y="836712"/>
            <a:ext cx="2765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Lesson 34</a:t>
            </a:r>
          </a:p>
        </p:txBody>
      </p:sp>
      <p:sp>
        <p:nvSpPr>
          <p:cNvPr id="87043" name="Rectangle 8"/>
          <p:cNvSpPr>
            <a:spLocks noChangeArrowheads="1"/>
          </p:cNvSpPr>
          <p:nvPr/>
        </p:nvSpPr>
        <p:spPr bwMode="auto">
          <a:xfrm>
            <a:off x="-6499" y="1666974"/>
            <a:ext cx="9144000" cy="143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Flying Donuts</a:t>
            </a:r>
          </a:p>
        </p:txBody>
      </p:sp>
      <p:sp>
        <p:nvSpPr>
          <p:cNvPr id="4" name="矩形 3"/>
          <p:cNvSpPr/>
          <p:nvPr/>
        </p:nvSpPr>
        <p:spPr>
          <a:xfrm>
            <a:off x="-6499" y="4869160"/>
            <a:ext cx="9153178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396875" y="791691"/>
            <a:ext cx="8389938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1.This </a:t>
            </a:r>
            <a:r>
              <a:rPr lang="en-US" altLang="zh-CN" sz="2000" b="1" dirty="0">
                <a:solidFill>
                  <a:schemeClr val="accent2"/>
                </a:solidFill>
                <a:latin typeface="Georgia" panose="02040502050405020303" pitchFamily="18" charset="0"/>
              </a:rPr>
              <a:t>kind of fuel can make it</a:t>
            </a:r>
            <a:r>
              <a:rPr lang="en-US" altLang="zh-CN" sz="2000" b="1" u="sng" dirty="0">
                <a:solidFill>
                  <a:schemeClr val="accent2"/>
                </a:solidFill>
                <a:latin typeface="Georgia" panose="02040502050405020303" pitchFamily="18" charset="0"/>
              </a:rPr>
              <a:t>          </a:t>
            </a:r>
            <a:r>
              <a:rPr lang="en-US" altLang="zh-CN" sz="2000" b="1" dirty="0">
                <a:solidFill>
                  <a:schemeClr val="accent2"/>
                </a:solidFill>
                <a:latin typeface="Georgia" panose="02040502050405020303" pitchFamily="18" charset="0"/>
              </a:rPr>
              <a:t>faster.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schemeClr val="accent2"/>
                </a:solidFill>
                <a:latin typeface="Georgia" panose="02040502050405020303" pitchFamily="18" charset="0"/>
              </a:rPr>
              <a:t>A. go              B. to go               C. going               D. went</a:t>
            </a:r>
          </a:p>
          <a:p>
            <a:pPr algn="l">
              <a:lnSpc>
                <a:spcPct val="150000"/>
              </a:lnSpc>
            </a:pPr>
            <a:endParaRPr lang="en-US" altLang="zh-CN" sz="2000" b="1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2.Jim </a:t>
            </a:r>
            <a:r>
              <a:rPr lang="en-US" altLang="zh-CN" sz="2000" b="1" dirty="0">
                <a:solidFill>
                  <a:schemeClr val="accent2"/>
                </a:solidFill>
                <a:latin typeface="Georgia" panose="02040502050405020303" pitchFamily="18" charset="0"/>
              </a:rPr>
              <a:t>passed the exam</a:t>
            </a:r>
            <a:r>
              <a:rPr lang="en-US" altLang="zh-CN" sz="2000" b="1" u="sng" dirty="0">
                <a:solidFill>
                  <a:schemeClr val="accent2"/>
                </a:solidFill>
                <a:latin typeface="Georgia" panose="02040502050405020303" pitchFamily="18" charset="0"/>
              </a:rPr>
              <a:t>          </a:t>
            </a:r>
            <a:r>
              <a:rPr lang="en-US" altLang="zh-CN" sz="2000" b="1" dirty="0">
                <a:solidFill>
                  <a:schemeClr val="accent2"/>
                </a:solidFill>
                <a:latin typeface="Georgia" panose="02040502050405020303" pitchFamily="18" charset="0"/>
              </a:rPr>
              <a:t> my help.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chemeClr val="accent2"/>
                </a:solidFill>
                <a:latin typeface="Georgia" panose="02040502050405020303" pitchFamily="18" charset="0"/>
              </a:rPr>
              <a:t>   A. of            B. from               C. with                  D. for</a:t>
            </a:r>
          </a:p>
          <a:p>
            <a:pPr algn="l">
              <a:lnSpc>
                <a:spcPct val="150000"/>
              </a:lnSpc>
            </a:pPr>
            <a:endParaRPr lang="en-US" altLang="zh-CN" sz="2000" b="1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3.We </a:t>
            </a:r>
            <a:r>
              <a:rPr lang="en-US" altLang="zh-CN" sz="2000" b="1" dirty="0">
                <a:solidFill>
                  <a:schemeClr val="accent2"/>
                </a:solidFill>
                <a:latin typeface="Georgia" panose="02040502050405020303" pitchFamily="18" charset="0"/>
              </a:rPr>
              <a:t>are in class. You’d better not</a:t>
            </a:r>
            <a:r>
              <a:rPr lang="en-US" altLang="zh-CN" sz="2000" b="1" u="sng" dirty="0">
                <a:solidFill>
                  <a:schemeClr val="accent2"/>
                </a:solidFill>
                <a:latin typeface="Georgia" panose="02040502050405020303" pitchFamily="18" charset="0"/>
              </a:rPr>
              <a:t>        </a:t>
            </a:r>
            <a:r>
              <a:rPr lang="en-US" altLang="zh-CN" sz="2000" b="1" dirty="0">
                <a:solidFill>
                  <a:schemeClr val="accent2"/>
                </a:solidFill>
                <a:latin typeface="Georgia" panose="02040502050405020303" pitchFamily="18" charset="0"/>
              </a:rPr>
              <a:t> 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chemeClr val="accent2"/>
                </a:solidFill>
                <a:latin typeface="Georgia" panose="02040502050405020303" pitchFamily="18" charset="0"/>
              </a:rPr>
              <a:t>   A. talk          B. talking           C. talked             D. to talk</a:t>
            </a:r>
          </a:p>
          <a:p>
            <a:pPr algn="l">
              <a:lnSpc>
                <a:spcPct val="150000"/>
              </a:lnSpc>
            </a:pPr>
            <a:endParaRPr lang="en-US" altLang="zh-CN" sz="2000" b="1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4.It</a:t>
            </a:r>
            <a:r>
              <a:rPr lang="en-US" altLang="zh-CN" sz="2000" b="1" u="sng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        </a:t>
            </a:r>
            <a:r>
              <a:rPr lang="en-US" altLang="zh-CN" sz="2000" b="1" dirty="0">
                <a:solidFill>
                  <a:schemeClr val="accent2"/>
                </a:solidFill>
                <a:latin typeface="Georgia" panose="02040502050405020303" pitchFamily="18" charset="0"/>
              </a:rPr>
              <a:t>Jack 20 minutes</a:t>
            </a:r>
            <a:r>
              <a:rPr lang="en-US" altLang="zh-CN" sz="2000" b="1" u="sng" dirty="0">
                <a:solidFill>
                  <a:schemeClr val="accent2"/>
                </a:solidFill>
                <a:latin typeface="Georgia" panose="02040502050405020303" pitchFamily="18" charset="0"/>
              </a:rPr>
              <a:t>         </a:t>
            </a:r>
            <a:r>
              <a:rPr lang="en-US" altLang="zh-CN" sz="2000" b="1" dirty="0">
                <a:solidFill>
                  <a:schemeClr val="accent2"/>
                </a:solidFill>
                <a:latin typeface="Georgia" panose="02040502050405020303" pitchFamily="18" charset="0"/>
              </a:rPr>
              <a:t>the problem.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chemeClr val="accent2"/>
                </a:solidFill>
                <a:latin typeface="Georgia" panose="02040502050405020303" pitchFamily="18" charset="0"/>
              </a:rPr>
              <a:t>   A. </a:t>
            </a:r>
            <a:r>
              <a:rPr lang="en-US" altLang="zh-CN" sz="2000" b="1" dirty="0" err="1">
                <a:solidFill>
                  <a:schemeClr val="accent2"/>
                </a:solidFill>
                <a:latin typeface="Georgia" panose="02040502050405020303" pitchFamily="18" charset="0"/>
              </a:rPr>
              <a:t>took,to</a:t>
            </a:r>
            <a:r>
              <a:rPr lang="en-US" altLang="zh-CN" sz="2000" b="1" dirty="0">
                <a:solidFill>
                  <a:schemeClr val="accent2"/>
                </a:solidFill>
                <a:latin typeface="Georgia" panose="02040502050405020303" pitchFamily="18" charset="0"/>
              </a:rPr>
              <a:t> work out                B. takes  working out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571875" y="2212628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</a:rPr>
              <a:t>C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000625" y="3569941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011982" y="4964039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500563" y="764704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174897"/>
            <a:ext cx="255746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Exercises</a:t>
            </a:r>
            <a:endParaRPr lang="zh-CN" alt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20" grpId="0" autoUpdateAnimBg="0"/>
      <p:bldP spid="34821" grpId="0" autoUpdateAnimBg="0"/>
      <p:bldP spid="3482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043608" y="548680"/>
            <a:ext cx="4038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Homework</a:t>
            </a:r>
          </a:p>
        </p:txBody>
      </p:sp>
      <p:sp>
        <p:nvSpPr>
          <p:cNvPr id="99331" name="Text Box 4"/>
          <p:cNvSpPr txBox="1">
            <a:spLocks noChangeArrowheads="1"/>
          </p:cNvSpPr>
          <p:nvPr/>
        </p:nvSpPr>
        <p:spPr bwMode="auto">
          <a:xfrm>
            <a:off x="1115616" y="1857374"/>
            <a:ext cx="720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zh-CN" sz="3600" b="1" dirty="0">
                <a:solidFill>
                  <a:srgbClr val="0070C0"/>
                </a:solidFill>
                <a:latin typeface="Georgia" panose="02040502050405020303" pitchFamily="18" charset="0"/>
              </a:rPr>
              <a:t>1.Get ready for your action.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zh-CN" sz="36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2.Prepare </a:t>
            </a:r>
            <a:r>
              <a:rPr lang="en-US" altLang="zh-CN" sz="3600" b="1" dirty="0">
                <a:solidFill>
                  <a:srgbClr val="0070C0"/>
                </a:solidFill>
                <a:latin typeface="Georgia" panose="02040502050405020303" pitchFamily="18" charset="0"/>
              </a:rPr>
              <a:t>for lesson 35.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0063"/>
            <a:ext cx="388143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Think about it!</a:t>
            </a:r>
            <a:endParaRPr lang="zh-CN" alt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  <p:sp>
        <p:nvSpPr>
          <p:cNvPr id="89091" name="TextBox 2"/>
          <p:cNvSpPr txBox="1">
            <a:spLocks noChangeArrowheads="1"/>
          </p:cNvSpPr>
          <p:nvPr/>
        </p:nvSpPr>
        <p:spPr bwMode="auto">
          <a:xfrm>
            <a:off x="1000125" y="2143125"/>
            <a:ext cx="6858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en-US" altLang="zh-CN" sz="2400" b="1" dirty="0">
                <a:latin typeface="Georgia" panose="02040502050405020303" pitchFamily="18" charset="0"/>
              </a:rPr>
              <a:t>What kinds of transportation can you name?</a:t>
            </a:r>
          </a:p>
          <a:p>
            <a:pPr algn="l"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en-US" altLang="zh-CN" sz="2400" b="1" dirty="0">
                <a:latin typeface="Georgia" panose="02040502050405020303" pitchFamily="18" charset="0"/>
              </a:rPr>
              <a:t>Imagine a new type of transportation. Describe it!</a:t>
            </a:r>
            <a:endParaRPr lang="zh-CN" altLang="en-US" sz="240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500063" y="1643063"/>
            <a:ext cx="7888361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1. What’s Danny’s invention?</a:t>
            </a:r>
          </a:p>
          <a:p>
            <a:pPr marL="342900" indent="-342900"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2. What is Danny going to do ?</a:t>
            </a:r>
          </a:p>
          <a:p>
            <a:pPr marL="342900" indent="-342900"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3.Why did Danny go to bed late last night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00063"/>
            <a:ext cx="267811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Discuss it!</a:t>
            </a:r>
            <a:endParaRPr lang="zh-CN" alt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896" y="1052736"/>
            <a:ext cx="848459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4.  How many donuts did Danny buy?</a:t>
            </a:r>
          </a:p>
          <a:p>
            <a:pPr marL="342900" indent="-342900" algn="l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5. What do the donuts do?</a:t>
            </a:r>
          </a:p>
          <a:p>
            <a:pPr marL="342900" indent="-342900" algn="l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6. Do you think Danny’s invention really work</a:t>
            </a:r>
            <a:r>
              <a:rPr lang="en-US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?</a:t>
            </a:r>
            <a:endParaRPr lang="en-US" sz="28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0"/>
            <a:ext cx="43275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Language points</a:t>
            </a:r>
            <a:endParaRPr lang="zh-CN" alt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42938" y="857250"/>
            <a:ext cx="5000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   短语</a:t>
            </a:r>
            <a:r>
              <a:rPr lang="en-US" altLang="zh-CN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on the way to…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42938" y="1571625"/>
            <a:ext cx="7620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1)   On the way to</a:t>
            </a:r>
            <a:r>
              <a:rPr lang="en-US" altLang="zh-CN" sz="2400" b="1" dirty="0">
                <a:solidFill>
                  <a:srgbClr val="00FF00"/>
                </a:solidFill>
                <a:latin typeface="Georgia" panose="02040502050405020303" pitchFamily="18" charset="0"/>
              </a:rPr>
              <a:t> </a:t>
            </a:r>
            <a:r>
              <a:rPr lang="en-US" altLang="zh-CN" sz="2400" b="1" dirty="0">
                <a:solidFill>
                  <a:srgbClr val="FF3399"/>
                </a:solidFill>
                <a:latin typeface="Georgia" panose="02040502050405020303" pitchFamily="18" charset="0"/>
              </a:rPr>
              <a:t>school </a:t>
            </a:r>
            <a:r>
              <a:rPr lang="en-US" altLang="zh-CN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,he bought ten donuts .</a:t>
            </a:r>
          </a:p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2)   On the way </a:t>
            </a:r>
            <a:r>
              <a:rPr lang="en-US" altLang="zh-CN" sz="2400" b="1" dirty="0">
                <a:solidFill>
                  <a:srgbClr val="FF3399"/>
                </a:solidFill>
                <a:latin typeface="Georgia" panose="02040502050405020303" pitchFamily="18" charset="0"/>
              </a:rPr>
              <a:t>home</a:t>
            </a:r>
            <a:r>
              <a:rPr lang="en-US" altLang="zh-CN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 ,he was happy 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14375" y="3429000"/>
            <a:ext cx="2143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AutoNum type="arabicPeriod" startAt="2"/>
            </a:pPr>
            <a:r>
              <a:rPr lang="zh-CN" altLang="en-US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   </a:t>
            </a:r>
            <a:r>
              <a:rPr lang="en-US" altLang="zh-CN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there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71500" y="4286250"/>
            <a:ext cx="73342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1)   I put ten donuts in </a:t>
            </a:r>
            <a:r>
              <a:rPr lang="en-US" altLang="zh-CN" sz="2400" b="1" dirty="0">
                <a:solidFill>
                  <a:srgbClr val="FF3399"/>
                </a:solidFill>
                <a:latin typeface="Georgia" panose="02040502050405020303" pitchFamily="18" charset="0"/>
              </a:rPr>
              <a:t>there</a:t>
            </a:r>
            <a:r>
              <a:rPr lang="en-US" altLang="zh-CN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. (</a:t>
            </a:r>
            <a:r>
              <a:rPr lang="zh-CN" altLang="en-US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名词</a:t>
            </a:r>
            <a:r>
              <a:rPr lang="en-US" altLang="zh-CN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)</a:t>
            </a:r>
          </a:p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2)   When you get </a:t>
            </a:r>
            <a:r>
              <a:rPr lang="en-US" altLang="zh-CN" sz="2400" b="1" dirty="0">
                <a:solidFill>
                  <a:srgbClr val="FF3399"/>
                </a:solidFill>
                <a:latin typeface="Georgia" panose="02040502050405020303" pitchFamily="18" charset="0"/>
              </a:rPr>
              <a:t>there</a:t>
            </a:r>
            <a:r>
              <a:rPr lang="en-US" altLang="zh-CN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 ,please call me . (</a:t>
            </a:r>
            <a:r>
              <a:rPr lang="zh-CN" altLang="en-US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副词</a:t>
            </a:r>
            <a:r>
              <a:rPr lang="en-US" altLang="zh-CN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autoUpdateAnimBg="0"/>
      <p:bldP spid="26628" grpId="0" autoUpdateAnimBg="0"/>
      <p:bldP spid="2662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143000" y="692696"/>
            <a:ext cx="685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3.   Put on </a:t>
            </a:r>
            <a:r>
              <a:rPr lang="zh-CN" altLang="en-US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与</a:t>
            </a:r>
            <a:r>
              <a:rPr lang="en-US" altLang="zh-CN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be in , wear </a:t>
            </a:r>
            <a:r>
              <a:rPr lang="zh-CN" altLang="en-US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的用法。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143000" y="1549946"/>
            <a:ext cx="528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chemeClr val="tx2"/>
                </a:solidFill>
                <a:latin typeface="Georgia" panose="02040502050405020303" pitchFamily="18" charset="0"/>
              </a:rPr>
              <a:t>1</a:t>
            </a:r>
            <a:r>
              <a:rPr lang="zh-CN" altLang="en-US" sz="2800" b="1" dirty="0">
                <a:solidFill>
                  <a:schemeClr val="tx2"/>
                </a:solidFill>
                <a:latin typeface="Georgia" panose="02040502050405020303" pitchFamily="18" charset="0"/>
              </a:rPr>
              <a:t>） </a:t>
            </a:r>
            <a:r>
              <a:rPr lang="en-US" altLang="zh-CN" sz="2800" b="1" dirty="0">
                <a:solidFill>
                  <a:schemeClr val="tx2"/>
                </a:solidFill>
                <a:latin typeface="Georgia" panose="02040502050405020303" pitchFamily="18" charset="0"/>
              </a:rPr>
              <a:t>put on /take off</a:t>
            </a:r>
            <a:r>
              <a:rPr lang="zh-CN" altLang="en-US" sz="2800" b="1" dirty="0">
                <a:solidFill>
                  <a:schemeClr val="tx2"/>
                </a:solidFill>
                <a:latin typeface="Georgia" panose="02040502050405020303" pitchFamily="18" charset="0"/>
              </a:rPr>
              <a:t>表示动作。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285875" y="2264321"/>
            <a:ext cx="4643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2"/>
                </a:solidFill>
                <a:latin typeface="Georgia" panose="02040502050405020303" pitchFamily="18" charset="0"/>
              </a:rPr>
              <a:t>      </a:t>
            </a:r>
            <a:r>
              <a:rPr lang="en-US" altLang="zh-CN" sz="2800" b="1" dirty="0">
                <a:solidFill>
                  <a:schemeClr val="tx2"/>
                </a:solidFill>
                <a:latin typeface="Georgia" panose="02040502050405020303" pitchFamily="18" charset="0"/>
              </a:rPr>
              <a:t>I put on my coat .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214438" y="3335884"/>
            <a:ext cx="4643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chemeClr val="tx2"/>
                </a:solidFill>
                <a:latin typeface="Georgia" panose="02040502050405020303" pitchFamily="18" charset="0"/>
              </a:rPr>
              <a:t>2)   be </a:t>
            </a:r>
            <a:r>
              <a:rPr lang="en-US" altLang="zh-CN" sz="2800" b="1" dirty="0" err="1">
                <a:solidFill>
                  <a:schemeClr val="tx2"/>
                </a:solidFill>
                <a:latin typeface="Georgia" panose="02040502050405020303" pitchFamily="18" charset="0"/>
              </a:rPr>
              <a:t>in,wear</a:t>
            </a:r>
            <a:r>
              <a:rPr lang="en-US" altLang="zh-CN" sz="2800" b="1" dirty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  <a:r>
              <a:rPr lang="zh-CN" altLang="en-US" sz="2800" b="1" dirty="0">
                <a:solidFill>
                  <a:schemeClr val="tx2"/>
                </a:solidFill>
                <a:latin typeface="Georgia" panose="02040502050405020303" pitchFamily="18" charset="0"/>
              </a:rPr>
              <a:t>表示状态。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285875" y="4121696"/>
            <a:ext cx="5786438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chemeClr val="tx2"/>
                </a:solidFill>
              </a:rPr>
              <a:t>   </a:t>
            </a:r>
            <a:r>
              <a:rPr lang="en-US" altLang="zh-CN" sz="2800" b="1" dirty="0">
                <a:solidFill>
                  <a:schemeClr val="tx2"/>
                </a:solidFill>
                <a:latin typeface="Georgia" panose="02040502050405020303" pitchFamily="18" charset="0"/>
              </a:rPr>
              <a:t>You are wearing a red coat 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chemeClr val="tx2"/>
                </a:solidFill>
                <a:latin typeface="Georgia" panose="02040502050405020303" pitchFamily="18" charset="0"/>
              </a:rPr>
              <a:t>     You are in a red coat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autoUpdateAnimBg="0"/>
      <p:bldP spid="28676" grpId="0" autoUpdateAnimBg="0"/>
      <p:bldP spid="28677" grpId="0" autoUpdateAnimBg="0"/>
      <p:bldP spid="2867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619250" y="620713"/>
            <a:ext cx="6481763" cy="708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Sum up language points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187624" y="1857375"/>
            <a:ext cx="698477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1. think</a:t>
            </a:r>
            <a:r>
              <a:rPr lang="zh-CN" altLang="en-US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的用法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2. with</a:t>
            </a:r>
            <a:r>
              <a:rPr lang="zh-CN" altLang="en-US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的多种用途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3. put on/take off </a:t>
            </a:r>
            <a:r>
              <a:rPr lang="zh-CN" altLang="en-US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与 </a:t>
            </a:r>
            <a:r>
              <a:rPr lang="en-US" altLang="zh-CN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wear, be in</a:t>
            </a:r>
            <a:r>
              <a:rPr lang="zh-CN" altLang="en-US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的用法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4. make</a:t>
            </a:r>
            <a:r>
              <a:rPr lang="zh-CN" altLang="en-US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的用法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5. on the way to</a:t>
            </a:r>
            <a:r>
              <a:rPr lang="zh-CN" altLang="en-US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的用法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6. there</a:t>
            </a:r>
            <a:r>
              <a:rPr lang="zh-CN" altLang="en-US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的用法</a:t>
            </a:r>
            <a:endParaRPr lang="zh-CN" altLang="en-US" sz="3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3"/>
          <p:cNvSpPr txBox="1">
            <a:spLocks noChangeArrowheads="1"/>
          </p:cNvSpPr>
          <p:nvPr/>
        </p:nvSpPr>
        <p:spPr bwMode="auto">
          <a:xfrm>
            <a:off x="1331913" y="5084763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zh-CN" altLang="en-US" sz="2000" b="1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31749" name="WordArt 5"/>
          <p:cNvSpPr>
            <a:spLocks noChangeArrowheads="1" noChangeShapeType="1"/>
          </p:cNvSpPr>
          <p:nvPr/>
        </p:nvSpPr>
        <p:spPr bwMode="auto">
          <a:xfrm>
            <a:off x="1476375" y="981075"/>
            <a:ext cx="395287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78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本课重点句型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785813" y="3786188"/>
            <a:ext cx="7815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chemeClr val="hlink"/>
                </a:solidFill>
                <a:latin typeface="Georgia" panose="02040502050405020303" pitchFamily="18" charset="0"/>
              </a:rPr>
              <a:t>You </a:t>
            </a:r>
            <a:r>
              <a:rPr lang="en-US" altLang="zh-CN" sz="3200" b="1">
                <a:solidFill>
                  <a:srgbClr val="0066FF"/>
                </a:solidFill>
                <a:latin typeface="Georgia" panose="02040502050405020303" pitchFamily="18" charset="0"/>
              </a:rPr>
              <a:t>can</a:t>
            </a:r>
            <a:r>
              <a:rPr lang="en-US" altLang="zh-CN" sz="3200" b="1">
                <a:solidFill>
                  <a:schemeClr val="hlink"/>
                </a:solidFill>
                <a:latin typeface="Georgia" panose="02040502050405020303" pitchFamily="18" charset="0"/>
              </a:rPr>
              <a:t> eat when you  get hungry.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42875" y="2571750"/>
            <a:ext cx="519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chemeClr val="hlink"/>
                </a:solidFill>
                <a:latin typeface="Georgia" panose="02040502050405020303" pitchFamily="18" charset="0"/>
              </a:rPr>
              <a:t>1.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42875" y="3786188"/>
            <a:ext cx="576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3200" b="1">
                <a:solidFill>
                  <a:schemeClr val="hlink"/>
                </a:solidFill>
                <a:latin typeface="Georgia" panose="02040502050405020303" pitchFamily="18" charset="0"/>
              </a:rPr>
              <a:t>2.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785813" y="4357688"/>
            <a:ext cx="37449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3333FF"/>
                </a:solidFill>
                <a:latin typeface="华文新魏" panose="02010800040101010101" charset="-122"/>
                <a:ea typeface="华文新魏" panose="02010800040101010101" charset="-122"/>
              </a:rPr>
              <a:t>情态动词</a:t>
            </a:r>
            <a:r>
              <a:rPr lang="en-US" altLang="zh-CN" sz="3200" b="1">
                <a:solidFill>
                  <a:srgbClr val="3333FF"/>
                </a:solidFill>
                <a:latin typeface="华文新魏" panose="02010800040101010101" charset="-122"/>
                <a:ea typeface="华文新魏" panose="02010800040101010101" charset="-122"/>
              </a:rPr>
              <a:t>+</a:t>
            </a:r>
            <a:r>
              <a:rPr lang="zh-CN" altLang="en-US" sz="3200" b="1">
                <a:solidFill>
                  <a:srgbClr val="3333FF"/>
                </a:solidFill>
                <a:latin typeface="华文新魏" panose="02010800040101010101" charset="-122"/>
                <a:ea typeface="华文新魏" panose="02010800040101010101" charset="-122"/>
              </a:rPr>
              <a:t>动词原形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827088" y="2924175"/>
            <a:ext cx="5397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66FF"/>
                </a:solidFill>
                <a:latin typeface="Georgia" panose="02040502050405020303" pitchFamily="18" charset="0"/>
              </a:rPr>
              <a:t>would</a:t>
            </a:r>
            <a:r>
              <a:rPr lang="en-US" altLang="zh-CN" sz="3200" b="1" dirty="0">
                <a:solidFill>
                  <a:schemeClr val="hlink"/>
                </a:solidFill>
                <a:latin typeface="Georgia" panose="02040502050405020303" pitchFamily="18" charset="0"/>
              </a:rPr>
              <a:t> you </a:t>
            </a:r>
            <a:r>
              <a:rPr lang="en-US" altLang="zh-CN" sz="3200" b="1" dirty="0">
                <a:solidFill>
                  <a:srgbClr val="0066FF"/>
                </a:solidFill>
                <a:latin typeface="Georgia" panose="02040502050405020303" pitchFamily="18" charset="0"/>
              </a:rPr>
              <a:t>like</a:t>
            </a:r>
            <a:r>
              <a:rPr lang="en-US" altLang="zh-CN" sz="3200" b="1" dirty="0">
                <a:solidFill>
                  <a:schemeClr val="hlink"/>
                </a:solidFill>
                <a:latin typeface="Georgia" panose="02040502050405020303" pitchFamily="18" charset="0"/>
              </a:rPr>
              <a:t> to do </a:t>
            </a:r>
            <a:r>
              <a:rPr lang="en-US" altLang="zh-CN" sz="3200" b="1" dirty="0" err="1">
                <a:solidFill>
                  <a:schemeClr val="hlink"/>
                </a:solidFill>
                <a:latin typeface="Georgia" panose="02040502050405020303" pitchFamily="18" charset="0"/>
              </a:rPr>
              <a:t>sth</a:t>
            </a:r>
            <a:r>
              <a:rPr lang="en-US" altLang="zh-CN" sz="3200" b="1" dirty="0">
                <a:solidFill>
                  <a:schemeClr val="hlink"/>
                </a:solidFill>
                <a:latin typeface="Georgia" panose="02040502050405020303" pitchFamily="18" charset="0"/>
              </a:rPr>
              <a:t>?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900113" y="2420938"/>
            <a:ext cx="482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I  would like to do </a:t>
            </a:r>
            <a:r>
              <a:rPr lang="en-US" altLang="zh-CN" sz="3200" b="1" dirty="0" err="1">
                <a:solidFill>
                  <a:srgbClr val="C00000"/>
                </a:solidFill>
                <a:latin typeface="Georgia" panose="02040502050405020303" pitchFamily="18" charset="0"/>
              </a:rPr>
              <a:t>sth</a:t>
            </a:r>
            <a:r>
              <a:rPr lang="en-US" altLang="zh-CN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utoUpdateAnimBg="0"/>
      <p:bldP spid="31751" grpId="0" autoUpdateAnimBg="0"/>
      <p:bldP spid="31752" grpId="0" autoUpdateAnimBg="0"/>
      <p:bldP spid="31753" grpId="0" autoUpdateAnimBg="0"/>
      <p:bldP spid="31754" grpId="0" autoUpdateAnimBg="0"/>
      <p:bldP spid="31755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378</Words>
  <Application>Microsoft Office PowerPoint</Application>
  <PresentationFormat>全屏显示(4:3)</PresentationFormat>
  <Paragraphs>60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MS PGothic</vt:lpstr>
      <vt:lpstr>华文新魏</vt:lpstr>
      <vt:lpstr>宋体</vt:lpstr>
      <vt:lpstr>微软雅黑</vt:lpstr>
      <vt:lpstr>Arial</vt:lpstr>
      <vt:lpstr>Calibri</vt:lpstr>
      <vt:lpstr>Georgia</vt:lpstr>
      <vt:lpstr>Jokerman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2005-04-12T13:28:00Z</dcterms:created>
  <dcterms:modified xsi:type="dcterms:W3CDTF">2023-01-16T20:16:49Z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1CA4B4E3303F4874BF94BA6C85229DDA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