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428" r:id="rId4"/>
    <p:sldId id="452" r:id="rId5"/>
    <p:sldId id="457" r:id="rId6"/>
    <p:sldId id="453" r:id="rId7"/>
    <p:sldId id="454" r:id="rId8"/>
    <p:sldId id="458" r:id="rId9"/>
    <p:sldId id="455" r:id="rId10"/>
    <p:sldId id="404" r:id="rId11"/>
    <p:sldId id="405" r:id="rId12"/>
    <p:sldId id="426" r:id="rId13"/>
    <p:sldId id="447" r:id="rId14"/>
    <p:sldId id="448" r:id="rId15"/>
    <p:sldId id="456" r:id="rId16"/>
    <p:sldId id="459" r:id="rId17"/>
    <p:sldId id="408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9999"/>
    <a:srgbClr val="009900"/>
    <a:srgbClr val="99CCFF"/>
    <a:srgbClr val="202020"/>
    <a:srgbClr val="CC3300"/>
    <a:srgbClr val="4F855D"/>
    <a:srgbClr val="F418C5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19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0B4-AA73-4D0B-BC44-9591131D5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8.png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0.wmf"/><Relationship Id="rId2" Type="http://schemas.openxmlformats.org/officeDocument/2006/relationships/tags" Target="../tags/tag16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tags" Target="../tags/tag1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1.bin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wmf"/><Relationship Id="rId2" Type="http://schemas.openxmlformats.org/officeDocument/2006/relationships/tags" Target="../tags/tag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03645" y="331475"/>
            <a:ext cx="2712875" cy="31547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 章   整式的乘除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0" y="1213791"/>
            <a:ext cx="9144000" cy="1731243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整式的乘</a:t>
            </a:r>
            <a:r>
              <a:rPr lang="zh-CN" altLang="en-US" sz="48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en-US" altLang="zh-CN" sz="20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en-US" altLang="zh-CN" sz="24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12490" y="4236754"/>
            <a:ext cx="915649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49106" y="153881"/>
            <a:ext cx="2316458" cy="647224"/>
            <a:chOff x="3327445" y="196489"/>
            <a:chExt cx="3088610" cy="1003300"/>
          </a:xfrm>
        </p:grpSpPr>
        <p:pic>
          <p:nvPicPr>
            <p:cNvPr id="31" name="图片 3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2" name="组合 31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3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Arc 39"/>
          <p:cNvSpPr>
            <a:spLocks noChangeArrowheads="1"/>
          </p:cNvSpPr>
          <p:nvPr/>
        </p:nvSpPr>
        <p:spPr bwMode="auto">
          <a:xfrm rot="4163957">
            <a:off x="4658965" y="4816078"/>
            <a:ext cx="215504" cy="594122"/>
          </a:xfrm>
          <a:custGeom>
            <a:avLst/>
            <a:gdLst>
              <a:gd name="T0" fmla="*/ 0 w 17263"/>
              <a:gd name="T1" fmla="*/ 1017 h 21600"/>
              <a:gd name="T2" fmla="*/ 6550 w 17263"/>
              <a:gd name="T3" fmla="*/ 0 h 21600"/>
              <a:gd name="T4" fmla="*/ 17263 w 17263"/>
              <a:gd name="T5" fmla="*/ 2843 h 21600"/>
              <a:gd name="T6" fmla="*/ 0 w 17263"/>
              <a:gd name="T7" fmla="*/ 1017 h 21600"/>
              <a:gd name="T8" fmla="*/ 6550 w 17263"/>
              <a:gd name="T9" fmla="*/ 0 h 21600"/>
              <a:gd name="T10" fmla="*/ 17263 w 17263"/>
              <a:gd name="T11" fmla="*/ 2843 h 21600"/>
              <a:gd name="T12" fmla="*/ 6550 w 17263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63"/>
              <a:gd name="T22" fmla="*/ 0 h 21600"/>
              <a:gd name="T23" fmla="*/ 17263 w 17263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</a:path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  <a:lnTo>
                  <a:pt x="655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0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29261" y="4925317"/>
            <a:ext cx="817873" cy="841748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FFE2C5"/>
          </a:solidFill>
          <a:ln w="9525">
            <a:solidFill>
              <a:srgbClr val="FFE2C5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 b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1625751" y="1192991"/>
                <a:ext cx="4468211" cy="24791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53882" dir="2700000" algn="ctr" rotWithShape="0">
                        <a:srgbClr val="9999FF">
                          <a:alpha val="79999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1.</a:t>
                </a:r>
                <a:r>
                  <a:rPr lang="zh-CN" altLang="en-US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下列计算错误的是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    )</a:t>
                </a:r>
              </a:p>
              <a:p>
                <a:pPr>
                  <a:spcBef>
                    <a:spcPct val="20000"/>
                  </a:spcBef>
                </a:pP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(A)5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</m:oMath>
                </a14:m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(2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2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</m:oMath>
                </a14:m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)=10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3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-5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𝒙𝒚</m:t>
                    </m:r>
                  </m:oMath>
                </a14:m>
                <a:endParaRPr lang="zh-CN" altLang="zh-CN" sz="2700" b="1" dirty="0"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(B)-3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𝒃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 </a:t>
                </a:r>
                <a:r>
                  <a:rPr lang="zh-CN" altLang="zh-CN" sz="2700" b="1" dirty="0">
                    <a:latin typeface="Times New Roman" panose="02020603050405020304"/>
                    <a:ea typeface="方正姚体" panose="02010601030101010101" pitchFamily="2" charset="-122"/>
                  </a:rPr>
                  <a:t>•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4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𝒃</m:t>
                    </m:r>
                  </m:oMath>
                </a14:m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=-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𝟏𝟐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</m:t>
                    </m:r>
                  </m:oMath>
                </a14:m>
                <a:endParaRPr lang="zh-CN" altLang="zh-CN" sz="2700" b="1" dirty="0"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(C)2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𝒃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•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𝟒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𝒂𝒃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</m:oMath>
                </a14:m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=8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𝒂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𝟑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𝒃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𝟑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      </a:t>
                </a:r>
                <a:endParaRPr lang="zh-CN" altLang="zh-CN" sz="2700" b="1" dirty="0"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(D)(-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𝒏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-1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2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)</a:t>
                </a:r>
                <a:r>
                  <a:rPr lang="zh-CN" altLang="zh-CN" sz="2700" b="1" dirty="0">
                    <a:latin typeface="Times New Roman" panose="02020603050405020304"/>
                    <a:ea typeface="方正姚体" panose="02010601030101010101" pitchFamily="2" charset="-122"/>
                  </a:rPr>
                  <a:t>•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(-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𝒙𝒚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𝒎</m:t>
                    </m:r>
                  </m:oMath>
                </a14:m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)</a:t>
                </a:r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2</a:t>
                </a:r>
                <a:r>
                  <a:rPr lang="zh-CN" altLang="zh-CN" sz="2700" b="1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𝒏</m:t>
                    </m:r>
                    <m:r>
                      <a:rPr lang="zh-CN" altLang="zh-CN" sz="2700" b="1" i="1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  <m:r>
                      <a:rPr lang="zh-CN" altLang="zh-CN" sz="2700" b="1" i="1" baseline="30000" dirty="0">
                        <a:latin typeface="Cambria Math" panose="02040503050406030204"/>
                        <a:ea typeface="方正姚体" panose="02010601030101010101" pitchFamily="2" charset="-122"/>
                      </a:rPr>
                      <m:t>𝒎</m:t>
                    </m:r>
                  </m:oMath>
                </a14:m>
                <a:r>
                  <a:rPr lang="zh-CN" altLang="zh-CN" sz="2700" b="1" baseline="30000" dirty="0"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+2  </a:t>
                </a:r>
              </a:p>
            </p:txBody>
          </p:sp>
        </mc:Choice>
        <mc:Fallback xmlns="">
          <p:sp>
            <p:nvSpPr>
              <p:cNvPr id="2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5751" y="1192991"/>
                <a:ext cx="4468211" cy="2479140"/>
              </a:xfrm>
              <a:prstGeom prst="rect">
                <a:avLst/>
              </a:prstGeom>
              <a:blipFill rotWithShape="1">
                <a:blip r:embed="rId5"/>
                <a:stretch>
                  <a:fillRect l="-3" t="-19" r="-1310" b="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9999FF">
                          <a:alpha val="79999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2697" y="1192990"/>
            <a:ext cx="366630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3000" dirty="0">
                <a:solidFill>
                  <a:srgbClr val="C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2158108" y="3905794"/>
                <a:ext cx="2581476" cy="438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tx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45791" dir="2021404" algn="ctr" rotWithShape="0">
                        <a:srgbClr val="9999FF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zh-CN" sz="24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=(-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𝒏</m:t>
                    </m:r>
                  </m:oMath>
                </a14:m>
                <a:r>
                  <a:rPr lang="zh-CN" altLang="zh-CN" sz="2400" b="1" baseline="30000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-1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</m:oMath>
                </a14:m>
                <a:r>
                  <a:rPr lang="zh-CN" altLang="zh-CN" sz="2400" b="1" baseline="30000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2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)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Times New Roman" panose="02020603050405020304"/>
                    <a:ea typeface="方正姚体" panose="02010601030101010101" pitchFamily="2" charset="-122"/>
                  </a:rPr>
                  <a:t>•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𝒎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)</a:t>
                </a:r>
                <a:endParaRPr lang="zh-CN" altLang="zh-CN" sz="2400" b="1" baseline="30000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</mc:Choice>
        <mc:Fallback xmlns="">
          <p:sp>
            <p:nvSpPr>
              <p:cNvPr id="2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108" y="3905794"/>
                <a:ext cx="2581476" cy="438582"/>
              </a:xfrm>
              <a:prstGeom prst="rect">
                <a:avLst/>
              </a:prstGeom>
              <a:blipFill rotWithShape="1">
                <a:blip r:embed="rId6"/>
                <a:stretch>
                  <a:fillRect l="-15" t="-10114" r="22" b="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2021404" algn="ctr" rotWithShape="0">
                        <a:srgbClr val="9999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6"/>
              <p:cNvSpPr>
                <a:spLocks noChangeArrowheads="1"/>
              </p:cNvSpPr>
              <p:nvPr/>
            </p:nvSpPr>
            <p:spPr bwMode="auto">
              <a:xfrm>
                <a:off x="4838169" y="3905794"/>
                <a:ext cx="1668967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tx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45791" dir="2021404" algn="ctr" rotWithShape="0">
                        <a:srgbClr val="9999FF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zh-CN" sz="24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=-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𝒙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𝒏</m:t>
                    </m:r>
                  </m:oMath>
                </a14:m>
                <a:r>
                  <a:rPr lang="zh-CN" altLang="zh-CN" sz="2400" b="1" baseline="30000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+1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𝒚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𝟐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方正姚体" panose="02010601030101010101" pitchFamily="2" charset="-122"/>
                      </a:rPr>
                      <m:t>𝒎</m:t>
                    </m:r>
                  </m:oMath>
                </a14:m>
                <a:r>
                  <a:rPr lang="zh-CN" altLang="zh-CN" sz="2400" b="1" baseline="30000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</a:rPr>
                  <a:t>+2</a:t>
                </a:r>
              </a:p>
            </p:txBody>
          </p:sp>
        </mc:Choice>
        <mc:Fallback xmlns="">
          <p:sp>
            <p:nvSpPr>
              <p:cNvPr id="26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8169" y="3905794"/>
                <a:ext cx="1668967" cy="438581"/>
              </a:xfrm>
              <a:prstGeom prst="rect">
                <a:avLst/>
              </a:prstGeom>
              <a:blipFill rotWithShape="1">
                <a:blip r:embed="rId7"/>
                <a:stretch>
                  <a:fillRect l="-6" t="-10114" r="-97" b="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5791" dir="2021404" algn="ctr" rotWithShape="0">
                        <a:srgbClr val="9999FF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80" grpId="0" animBg="1" autoUpdateAnimBg="0"/>
      <p:bldP spid="24" grpId="0" bldLvl="0" animBg="1" autoUpdateAnimBg="0"/>
      <p:bldP spid="25" grpId="0" autoUpdateAnimBg="0"/>
      <p:bldP spid="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1103269" y="787003"/>
            <a:ext cx="1297471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0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zh-CN" sz="30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3000" b="1" dirty="0">
                <a:latin typeface="黑体" panose="02010609060101010101" pitchFamily="2" charset="-122"/>
                <a:ea typeface="黑体" panose="02010609060101010101" pitchFamily="2" charset="-122"/>
              </a:rPr>
              <a:t>判断</a:t>
            </a:r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6658650" y="1411912"/>
            <a:ext cx="779701" cy="83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5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×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6797273" y="2390776"/>
            <a:ext cx="923925" cy="83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zh-CN" sz="5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1305503" y="1635818"/>
                <a:ext cx="6263975" cy="484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𝒎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(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𝒄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𝒅</m:t>
                    </m:r>
                  </m:oMath>
                </a14:m>
                <a:r>
                  <a:rPr lang="zh-CN" altLang="zh-CN" sz="2700" b="1" dirty="0">
                    <a:latin typeface="宋体" panose="02010600030101010101" pitchFamily="2" charset="-122"/>
                  </a:rPr>
                  <a:t>)=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𝒎𝒂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𝒄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𝒅</m:t>
                    </m:r>
                  </m:oMath>
                </a14:m>
                <a:r>
                  <a:rPr lang="zh-CN" altLang="zh-CN" sz="2700" b="1" dirty="0">
                    <a:latin typeface="宋体" panose="02010600030101010101" pitchFamily="2" charset="-122"/>
                  </a:rPr>
                  <a:t>(   )</a:t>
                </a:r>
              </a:p>
            </p:txBody>
          </p:sp>
        </mc:Choice>
        <mc:Fallback xmlns="">
          <p:sp>
            <p:nvSpPr>
              <p:cNvPr id="8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5503" y="1635818"/>
                <a:ext cx="6263975" cy="484748"/>
              </a:xfrm>
              <a:prstGeom prst="rect">
                <a:avLst/>
              </a:prstGeom>
              <a:blipFill rotWithShape="1">
                <a:blip r:embed="rId4"/>
                <a:stretch>
                  <a:fillRect l="-9" t="-12" r="-888" b="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9" name="Object 7"/>
          <p:cNvGraphicFramePr>
            <a:graphicFrameLocks noChangeAspect="1"/>
          </p:cNvGraphicFramePr>
          <p:nvPr/>
        </p:nvGraphicFramePr>
        <p:xfrm>
          <a:off x="1235869" y="2249687"/>
          <a:ext cx="5429250" cy="1106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quation" r:id="rId5" imgW="46329600" imgH="9448800" progId="Equation.DSMT4">
                  <p:embed/>
                </p:oleObj>
              </mc:Choice>
              <mc:Fallback>
                <p:oleObj name="Equation" r:id="rId5" imgW="46329600" imgH="9448800" progId="Equation.DSMT4">
                  <p:embed/>
                  <p:pic>
                    <p:nvPicPr>
                      <p:cNvPr id="0" name="图片 286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869" y="2249687"/>
                        <a:ext cx="5429250" cy="1106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6749336" y="2526607"/>
            <a:ext cx="1010133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700" b="1" dirty="0">
                <a:latin typeface="楷体_GB2312" pitchFamily="49" charset="-122"/>
                <a:ea typeface="楷体_GB2312" pitchFamily="49" charset="-122"/>
              </a:rPr>
              <a:t>(  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"/>
              <p:cNvSpPr>
                <a:spLocks noChangeArrowheads="1"/>
              </p:cNvSpPr>
              <p:nvPr/>
            </p:nvSpPr>
            <p:spPr bwMode="auto">
              <a:xfrm>
                <a:off x="1217337" y="3613384"/>
                <a:ext cx="6619841" cy="484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zh-CN" altLang="zh-CN" sz="2700" b="1" dirty="0">
                    <a:latin typeface="宋体" panose="02010600030101010101" pitchFamily="2" charset="-122"/>
                  </a:rPr>
                  <a:t>(-2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𝒙</m:t>
                    </m:r>
                  </m:oMath>
                </a14:m>
                <a:r>
                  <a:rPr lang="zh-CN" altLang="zh-CN" sz="2700" b="1" dirty="0">
                    <a:latin typeface="宋体" panose="02010600030101010101" pitchFamily="2" charset="-122"/>
                  </a:rPr>
                  <a:t>)•</a:t>
                </a:r>
                <a:r>
                  <a:rPr lang="zh-CN" altLang="en-US" sz="2700" dirty="0">
                    <a:latin typeface="宋体" panose="02010600030101010101" pitchFamily="2" charset="-122"/>
                  </a:rPr>
                  <a:t>（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𝒂𝒙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700" b="1" dirty="0">
                    <a:latin typeface="宋体" panose="02010600030101010101" pitchFamily="2" charset="-122"/>
                  </a:rPr>
                  <a:t>-3)=-2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𝒂𝒙</m:t>
                    </m:r>
                  </m:oMath>
                </a14:m>
                <a:r>
                  <a:rPr lang="zh-CN" altLang="zh-CN" sz="2700" b="1" baseline="30000" dirty="0">
                    <a:latin typeface="宋体" panose="02010600030101010101" pitchFamily="2" charset="-122"/>
                  </a:rPr>
                  <a:t>2</a:t>
                </a:r>
                <a:r>
                  <a:rPr lang="zh-CN" altLang="zh-CN" sz="2700" b="1" dirty="0">
                    <a:latin typeface="宋体" panose="02010600030101010101" pitchFamily="2" charset="-122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700" b="1" i="1" dirty="0">
                        <a:latin typeface="Cambria Math" panose="02040503050406030204"/>
                      </a:rPr>
                      <m:t>𝒃𝒙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−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𝟔</m:t>
                    </m:r>
                    <m:r>
                      <a:rPr lang="zh-CN" altLang="zh-CN" sz="2700" b="1" i="1" dirty="0">
                        <a:latin typeface="Cambria Math" panose="02040503050406030204"/>
                      </a:rPr>
                      <m:t>𝒙</m:t>
                    </m:r>
                  </m:oMath>
                </a14:m>
                <a:r>
                  <a:rPr lang="zh-CN" altLang="zh-CN" sz="2700" b="1" dirty="0">
                    <a:latin typeface="宋体" panose="02010600030101010101" pitchFamily="2" charset="-122"/>
                  </a:rPr>
                  <a:t>(   )</a:t>
                </a:r>
              </a:p>
            </p:txBody>
          </p:sp>
        </mc:Choice>
        <mc:Fallback xmlns="">
          <p:sp>
            <p:nvSpPr>
              <p:cNvPr id="91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7337" y="3613384"/>
                <a:ext cx="6619841" cy="484748"/>
              </a:xfrm>
              <a:prstGeom prst="rect">
                <a:avLst/>
              </a:prstGeom>
              <a:blipFill rotWithShape="1">
                <a:blip r:embed="rId7"/>
                <a:stretch>
                  <a:fillRect l="-1" t="-16554" r="-758" b="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10"/>
          <p:cNvSpPr>
            <a:spLocks noChangeArrowheads="1"/>
          </p:cNvSpPr>
          <p:nvPr/>
        </p:nvSpPr>
        <p:spPr bwMode="auto">
          <a:xfrm>
            <a:off x="6864552" y="3443801"/>
            <a:ext cx="779701" cy="83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5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×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utoUpdateAnimBg="0"/>
      <p:bldP spid="87" grpId="0" autoUpdateAnimBg="0"/>
      <p:bldP spid="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63278" y="564969"/>
            <a:ext cx="1465786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 dirty="0">
                <a:solidFill>
                  <a:srgbClr val="000000"/>
                </a:solidFill>
              </a:rPr>
              <a:t>3.</a:t>
            </a:r>
            <a:r>
              <a:rPr lang="zh-CN" altLang="en-US" sz="2700" b="1" dirty="0">
                <a:solidFill>
                  <a:srgbClr val="000000"/>
                </a:solidFill>
              </a:rPr>
              <a:t>计算：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874169" y="457200"/>
          <a:ext cx="3765947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" name="Equation" r:id="rId4" imgW="41757600" imgH="9448800" progId="Equation.DSMT4">
                  <p:embed/>
                </p:oleObj>
              </mc:Choice>
              <mc:Fallback>
                <p:oleObj name="Equation" r:id="rId4" imgW="41757600" imgH="9448800" progId="Equation.DSMT4">
                  <p:embed/>
                  <p:pic>
                    <p:nvPicPr>
                      <p:cNvPr id="0" name="图片 297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169" y="457200"/>
                        <a:ext cx="3765947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664494" y="1226344"/>
          <a:ext cx="6063854" cy="83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3" name="Equation" r:id="rId6" imgW="68275200" imgH="9448800" progId="Equation.DSMT4">
                  <p:embed/>
                </p:oleObj>
              </mc:Choice>
              <mc:Fallback>
                <p:oleObj name="Equation" r:id="rId6" imgW="68275200" imgH="9448800" progId="Equation.DSMT4">
                  <p:embed/>
                  <p:pic>
                    <p:nvPicPr>
                      <p:cNvPr id="0" name="图片 297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494" y="1226344"/>
                        <a:ext cx="6063854" cy="837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34446" y="2730580"/>
          <a:ext cx="2644379" cy="52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4" name="Equation" r:id="rId8" imgW="24688800" imgH="4876800" progId="Equation.DSMT4">
                  <p:embed/>
                </p:oleObj>
              </mc:Choice>
              <mc:Fallback>
                <p:oleObj name="Equation" r:id="rId8" imgW="24688800" imgH="4876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4446" y="2730580"/>
                        <a:ext cx="2644379" cy="522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931921" y="2637065"/>
          <a:ext cx="1754981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5" r:id="rId10" imgW="787400" imgH="393700" progId="Equation.3">
                  <p:embed/>
                </p:oleObj>
              </mc:Choice>
              <mc:Fallback>
                <p:oleObj r:id="rId10" imgW="787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21" y="2637065"/>
                        <a:ext cx="1754981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589271" y="2694215"/>
          <a:ext cx="1754981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6" r:id="rId12" imgW="787400" imgH="393700" progId="Equation.3">
                  <p:embed/>
                </p:oleObj>
              </mc:Choice>
              <mc:Fallback>
                <p:oleObj r:id="rId12" imgW="787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271" y="2694215"/>
                        <a:ext cx="1754981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656886" y="3380015"/>
          <a:ext cx="1189434" cy="76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7" r:id="rId14" imgW="533400" imgH="393700" progId="Equation.3">
                  <p:embed/>
                </p:oleObj>
              </mc:Choice>
              <mc:Fallback>
                <p:oleObj r:id="rId14" imgW="533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886" y="3380015"/>
                        <a:ext cx="1189434" cy="763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732020" y="3551465"/>
          <a:ext cx="9334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8" r:id="rId16" imgW="419100" imgH="203200" progId="Equation.3">
                  <p:embed/>
                </p:oleObj>
              </mc:Choice>
              <mc:Fallback>
                <p:oleObj r:id="rId16" imgW="4191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020" y="3551465"/>
                        <a:ext cx="9334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81712" y="761048"/>
          <a:ext cx="1959769" cy="50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6" name="Equation" r:id="rId4" imgW="18288000" imgH="4876800" progId="Equation.DSMT4">
                  <p:embed/>
                </p:oleObj>
              </mc:Choice>
              <mc:Fallback>
                <p:oleObj name="Equation" r:id="rId4" imgW="18288000" imgH="4876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712" y="761048"/>
                        <a:ext cx="1959769" cy="506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965269" y="730875"/>
          <a:ext cx="1877616" cy="518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7" r:id="rId6" imgW="711200" imgH="203200" progId="Equation.3">
                  <p:embed/>
                </p:oleObj>
              </mc:Choice>
              <mc:Fallback>
                <p:oleObj r:id="rId6" imgW="7112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269" y="730875"/>
                        <a:ext cx="1877616" cy="518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337119" y="522515"/>
          <a:ext cx="1485900" cy="910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8" r:id="rId8" imgW="622300" imgH="393700" progId="Equation.3">
                  <p:embed/>
                </p:oleObj>
              </mc:Choice>
              <mc:Fallback>
                <p:oleObj r:id="rId8" imgW="6223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119" y="522515"/>
                        <a:ext cx="1485900" cy="910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741681" y="579665"/>
          <a:ext cx="1766888" cy="85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9" r:id="rId10" imgW="647700" imgH="393700" progId="Equation.3">
                  <p:embed/>
                </p:oleObj>
              </mc:Choice>
              <mc:Fallback>
                <p:oleObj r:id="rId10" imgW="6477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681" y="579665"/>
                        <a:ext cx="1766888" cy="858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736670" y="1416675"/>
          <a:ext cx="1575197" cy="518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0" name="Equation" r:id="rId12" imgW="596900" imgH="203200" progId="Equation.DSMT4">
                  <p:embed/>
                </p:oleObj>
              </mc:Choice>
              <mc:Fallback>
                <p:oleObj name="Equation" r:id="rId12" imgW="5969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670" y="1416675"/>
                        <a:ext cx="1575197" cy="518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279719" y="1379765"/>
          <a:ext cx="1200150" cy="51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1" r:id="rId14" imgW="381000" imgH="203200" progId="Equation.3">
                  <p:embed/>
                </p:oleObj>
              </mc:Choice>
              <mc:Fallback>
                <p:oleObj r:id="rId14" imgW="381000" imgH="203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719" y="1379765"/>
                        <a:ext cx="1200150" cy="511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365569" y="1494064"/>
          <a:ext cx="940594" cy="410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2" r:id="rId16" imgW="393700" imgH="177800" progId="Equation.3">
                  <p:embed/>
                </p:oleObj>
              </mc:Choice>
              <mc:Fallback>
                <p:oleObj r:id="rId16" imgW="393700" imgH="177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569" y="1494064"/>
                        <a:ext cx="940594" cy="410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116840" y="2129212"/>
          <a:ext cx="1958578" cy="52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3" name="Equation" r:id="rId18" imgW="18288000" imgH="4876800" progId="Equation.DSMT4">
                  <p:embed/>
                </p:oleObj>
              </mc:Choice>
              <mc:Fallback>
                <p:oleObj name="Equation" r:id="rId18" imgW="18288000" imgH="487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840" y="2129212"/>
                        <a:ext cx="1958578" cy="522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43237" y="2158604"/>
          <a:ext cx="14335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4" name="Equation" r:id="rId20" imgW="16154400" imgH="5486400" progId="Equation.DSMT4">
                  <p:embed/>
                </p:oleObj>
              </mc:Choice>
              <mc:Fallback>
                <p:oleObj name="Equation" r:id="rId20" imgW="16154400" imgH="548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7" y="2158604"/>
                        <a:ext cx="14335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427935" y="2150269"/>
          <a:ext cx="132635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5" name="Equation" r:id="rId22" imgW="14935200" imgH="5486400" progId="Equation.DSMT4">
                  <p:embed/>
                </p:oleObj>
              </mc:Choice>
              <mc:Fallback>
                <p:oleObj name="Equation" r:id="rId22" imgW="14935200" imgH="548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35" y="2150269"/>
                        <a:ext cx="132635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/>
        </p:nvGraphicFramePr>
        <p:xfrm>
          <a:off x="2806304" y="2531269"/>
          <a:ext cx="1326356" cy="51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6" name="Equation" r:id="rId24" imgW="12496800" imgH="4876800" progId="Equation.DSMT4">
                  <p:embed/>
                </p:oleObj>
              </mc:Choice>
              <mc:Fallback>
                <p:oleObj name="Equation" r:id="rId24" imgW="12496800" imgH="4876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304" y="2531269"/>
                        <a:ext cx="1326356" cy="516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4135041" y="2587229"/>
          <a:ext cx="12715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7" name="Equation" r:id="rId26" imgW="14325600" imgH="5486400" progId="Equation.DSMT4">
                  <p:embed/>
                </p:oleObj>
              </mc:Choice>
              <mc:Fallback>
                <p:oleObj name="Equation" r:id="rId26" imgW="14325600" imgH="548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041" y="2587229"/>
                        <a:ext cx="12715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/>
        </p:nvGraphicFramePr>
        <p:xfrm>
          <a:off x="2847976" y="3063479"/>
          <a:ext cx="2297906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8" name="Equation" r:id="rId28" imgW="21640800" imgH="5486400" progId="Equation.DSMT4">
                  <p:embed/>
                </p:oleObj>
              </mc:Choice>
              <mc:Fallback>
                <p:oleObj name="Equation" r:id="rId28" imgW="21640800" imgH="548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6" y="3063479"/>
                        <a:ext cx="2297906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188171" y="3712303"/>
            <a:ext cx="7580273" cy="111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125000"/>
              </a:lnSpc>
              <a:spcBef>
                <a:spcPct val="20000"/>
              </a:spcBef>
            </a:pPr>
            <a:r>
              <a:rPr lang="zh-CN" altLang="en-US" sz="1800" dirty="0">
                <a:solidFill>
                  <a:srgbClr val="C00000"/>
                </a:solidFill>
              </a:rPr>
              <a:t>注意：</a:t>
            </a:r>
            <a:r>
              <a:rPr lang="zh-CN" altLang="zh-CN" sz="1800" dirty="0">
                <a:solidFill>
                  <a:srgbClr val="C00000"/>
                </a:solidFill>
              </a:rPr>
              <a:t>(1)</a:t>
            </a:r>
            <a:r>
              <a:rPr lang="zh-CN" altLang="en-US" sz="1800" dirty="0">
                <a:solidFill>
                  <a:srgbClr val="C00000"/>
                </a:solidFill>
              </a:rPr>
              <a:t>多项式每一项要包括前面的符号；</a:t>
            </a:r>
          </a:p>
          <a:p>
            <a:pPr marL="257175" indent="-257175">
              <a:lnSpc>
                <a:spcPct val="125000"/>
              </a:lnSpc>
              <a:spcBef>
                <a:spcPct val="20000"/>
              </a:spcBef>
            </a:pPr>
            <a:r>
              <a:rPr lang="zh-CN" altLang="zh-CN" sz="1800" dirty="0">
                <a:solidFill>
                  <a:srgbClr val="C00000"/>
                </a:solidFill>
              </a:rPr>
              <a:t>(2)</a:t>
            </a:r>
            <a:r>
              <a:rPr lang="zh-CN" altLang="en-US" sz="1800" dirty="0">
                <a:solidFill>
                  <a:srgbClr val="C00000"/>
                </a:solidFill>
              </a:rPr>
              <a:t>单项式必须与多项式中每一项相乘，结果的项数与原多项式项数一致；</a:t>
            </a:r>
          </a:p>
          <a:p>
            <a:pPr marL="257175" indent="-257175">
              <a:lnSpc>
                <a:spcPct val="125000"/>
              </a:lnSpc>
              <a:spcBef>
                <a:spcPct val="20000"/>
              </a:spcBef>
            </a:pPr>
            <a:r>
              <a:rPr lang="zh-CN" altLang="zh-CN" sz="1800" dirty="0">
                <a:solidFill>
                  <a:srgbClr val="C00000"/>
                </a:solidFill>
              </a:rPr>
              <a:t>(3)</a:t>
            </a:r>
            <a:r>
              <a:rPr lang="zh-CN" altLang="en-US" sz="1800" dirty="0">
                <a:solidFill>
                  <a:srgbClr val="C00000"/>
                </a:solidFill>
              </a:rPr>
              <a:t>单项式系数为负时，改变多项式每项的符号</a:t>
            </a:r>
            <a:r>
              <a:rPr lang="en-US" altLang="zh-CN" sz="1800" dirty="0">
                <a:solidFill>
                  <a:srgbClr val="C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27509" y="822961"/>
            <a:ext cx="497205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/>
            <a:r>
              <a:rPr lang="zh-CN" altLang="zh-CN" sz="3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000" b="1" dirty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计算：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>
                <a:spLocks noChangeArrowheads="1"/>
              </p:cNvSpPr>
              <p:nvPr/>
            </p:nvSpPr>
            <p:spPr bwMode="auto">
              <a:xfrm>
                <a:off x="1656159" y="1508760"/>
                <a:ext cx="6593036" cy="5770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eaLnBrk="0" hangingPunct="0"/>
                <a:r>
                  <a:rPr lang="zh-CN" altLang="zh-CN" sz="3300" b="1" dirty="0"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3300" b="1" baseline="30000" dirty="0">
                    <a:latin typeface="Lucida Console" panose="020B0609040504020204" pitchFamily="49" charset="0"/>
                  </a:rPr>
                  <a:t>2</a:t>
                </a:r>
                <a:r>
                  <a:rPr lang="zh-CN" altLang="zh-CN" sz="3300" b="1" dirty="0">
                    <a:latin typeface="Lucida Console" panose="020B0609040504020204" pitchFamily="49" charset="0"/>
                  </a:rPr>
                  <a:t>·(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𝒂𝒃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3300" b="1" baseline="30000" dirty="0">
                    <a:latin typeface="Lucida Console" panose="020B0609040504020204" pitchFamily="49" charset="0"/>
                  </a:rPr>
                  <a:t>2</a:t>
                </a:r>
                <a:r>
                  <a:rPr lang="zh-CN" altLang="zh-CN" sz="3300" b="1" dirty="0">
                    <a:latin typeface="Lucida Console" panose="020B0609040504020204" pitchFamily="49" charset="0"/>
                  </a:rPr>
                  <a:t>)-5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3300" b="1" dirty="0">
                    <a:latin typeface="Lucida Console" panose="020B060904050402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3300" b="1" dirty="0">
                    <a:latin typeface="Lucida Console" panose="020B0609040504020204" pitchFamily="49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𝒂𝒃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</m:oMath>
                </a14:m>
                <a:r>
                  <a:rPr lang="zh-CN" altLang="zh-CN" sz="3300" b="1" dirty="0">
                    <a:latin typeface="Lucida Console" panose="020B0609040504020204" pitchFamily="49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6159" y="1508760"/>
                <a:ext cx="6593036" cy="577081"/>
              </a:xfrm>
              <a:prstGeom prst="rect">
                <a:avLst/>
              </a:prstGeom>
              <a:blipFill rotWithShape="1">
                <a:blip r:embed="rId3"/>
                <a:stretch>
                  <a:fillRect l="-1" t="-12214" r="8" b="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084659" y="2251711"/>
                <a:ext cx="7899321" cy="5309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algn="just" eaLnBrk="0" hangingPunct="0"/>
                <a:r>
                  <a:rPr lang="zh-CN" altLang="en-US" sz="3000" b="1" dirty="0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解</a:t>
                </a:r>
                <a:r>
                  <a:rPr lang="zh-CN" altLang="zh-CN" sz="3000" b="1" dirty="0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:</a:t>
                </a:r>
                <a:r>
                  <a:rPr lang="zh-CN" altLang="en-US" sz="3000" b="1" dirty="0">
                    <a:latin typeface="楷体_GB2312" pitchFamily="49" charset="-122"/>
                    <a:ea typeface="楷体_GB2312" pitchFamily="49" charset="-122"/>
                  </a:rPr>
                  <a:t>原式</a:t>
                </a:r>
                <a:r>
                  <a:rPr lang="zh-CN" altLang="en-US" sz="3000" b="1" dirty="0"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3000" b="1" dirty="0">
                    <a:latin typeface="Lucida Console" panose="020B0609040504020204" pitchFamily="49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3000" b="1" i="1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000" b="1" i="1" baseline="30000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−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30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30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−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𝟓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000" b="1" i="1" baseline="30000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0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𝟓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30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30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30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</m:oMath>
                </a14:m>
                <a:endParaRPr lang="zh-CN" altLang="zh-CN" sz="3000" b="1" baseline="30000" dirty="0">
                  <a:solidFill>
                    <a:srgbClr val="FF0000"/>
                  </a:solidFill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4659" y="2251711"/>
                <a:ext cx="7899321" cy="530915"/>
              </a:xfrm>
              <a:prstGeom prst="rect">
                <a:avLst/>
              </a:prstGeom>
              <a:blipFill rotWithShape="1">
                <a:blip r:embed="rId4"/>
                <a:stretch>
                  <a:fillRect l="-1" t="-17582" b="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90499" y="2880360"/>
                <a:ext cx="6984921" cy="5770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algn="just" eaLnBrk="0" hangingPunct="0"/>
                <a:r>
                  <a:rPr lang="zh-CN" altLang="en-US" sz="3300" b="1" dirty="0"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3300" b="1" dirty="0">
                    <a:latin typeface="Lucida Console" panose="020B0609040504020204" pitchFamily="49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−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−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𝟓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𝟓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</m:oMath>
                </a14:m>
                <a:endParaRPr lang="zh-CN" altLang="zh-CN" sz="3300" dirty="0"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0499" y="2880360"/>
                <a:ext cx="6984921" cy="577081"/>
              </a:xfrm>
              <a:prstGeom prst="rect">
                <a:avLst/>
              </a:prstGeom>
              <a:blipFill rotWithShape="1">
                <a:blip r:embed="rId5"/>
                <a:stretch>
                  <a:fillRect l="-1" t="-18376" b="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971675" y="3610214"/>
                <a:ext cx="3943350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eaLnBrk="0" hangingPunct="0"/>
                <a:r>
                  <a:rPr lang="zh-CN" altLang="en-US" sz="3300" b="1" dirty="0"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3300" b="1" dirty="0">
                    <a:latin typeface="Lucida Console" panose="020B0609040504020204" pitchFamily="49" charset="0"/>
                  </a:rPr>
                  <a:t>-7</a:t>
                </a:r>
                <a14:m>
                  <m:oMath xmlns:m="http://schemas.openxmlformats.org/officeDocument/2006/math"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𝟑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33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3300" b="1" i="1" baseline="30000" dirty="0">
                        <a:latin typeface="Cambria Math" panose="02040503050406030204"/>
                      </a:rPr>
                      <m:t>𝟐</m:t>
                    </m:r>
                  </m:oMath>
                </a14:m>
                <a:r>
                  <a:rPr lang="en-US" altLang="zh-CN" sz="3300" b="1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.</a:t>
                </a:r>
                <a:r>
                  <a:rPr lang="zh-CN" altLang="zh-CN" sz="3300" b="1" dirty="0">
                    <a:latin typeface="Lucida Console" panose="020B0609040504020204" pitchFamily="49" charset="0"/>
                  </a:rPr>
                  <a:t> </a:t>
                </a:r>
                <a:endParaRPr lang="zh-CN" altLang="zh-CN" sz="3300" dirty="0"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1675" y="3610214"/>
                <a:ext cx="3943350" cy="571500"/>
              </a:xfrm>
              <a:prstGeom prst="rect">
                <a:avLst/>
              </a:prstGeom>
              <a:blipFill rotWithShape="1">
                <a:blip r:embed="rId6"/>
                <a:stretch>
                  <a:fillRect t="-18597" b="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3313"/>
          <p:cNvSpPr txBox="1">
            <a:spLocks noChangeArrowheads="1"/>
          </p:cNvSpPr>
          <p:nvPr/>
        </p:nvSpPr>
        <p:spPr bwMode="auto">
          <a:xfrm>
            <a:off x="1004806" y="756685"/>
            <a:ext cx="6201965" cy="355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先化简，再求值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-4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+3)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(3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+4)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其中</a:t>
            </a:r>
          </a:p>
          <a:p>
            <a:pPr algn="just">
              <a:lnSpc>
                <a:spcPct val="18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8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+3)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+4)</a:t>
            </a:r>
          </a:p>
          <a:p>
            <a:pPr algn="just">
              <a:lnSpc>
                <a:spcPct val="18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=6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+9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  <a:p>
            <a:pPr algn="just">
              <a:lnSpc>
                <a:spcPct val="18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+9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8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20×(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2)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+9×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2)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98.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0"/>
          <p:cNvSpPr txBox="1"/>
          <p:nvPr/>
        </p:nvSpPr>
        <p:spPr>
          <a:xfrm>
            <a:off x="1577136" y="578690"/>
            <a:ext cx="5937273" cy="9094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6.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如果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nx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的展开式中不含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3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项， 求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的值．</a:t>
            </a:r>
          </a:p>
        </p:txBody>
      </p:sp>
      <p:sp>
        <p:nvSpPr>
          <p:cNvPr id="4" name="文本框 2"/>
          <p:cNvSpPr txBox="1"/>
          <p:nvPr/>
        </p:nvSpPr>
        <p:spPr>
          <a:xfrm>
            <a:off x="1361122" y="1643224"/>
            <a:ext cx="365855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解：   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nx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2)</a:t>
            </a:r>
          </a:p>
        </p:txBody>
      </p:sp>
      <p:sp>
        <p:nvSpPr>
          <p:cNvPr id="5" name="文本框 3"/>
          <p:cNvSpPr txBox="1"/>
          <p:nvPr/>
        </p:nvSpPr>
        <p:spPr>
          <a:xfrm>
            <a:off x="2297226" y="2145633"/>
            <a:ext cx="220477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9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nx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2)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2075770" y="2665857"/>
            <a:ext cx="2653612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indent="200025"/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9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18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nx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18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7" name="文本框 5"/>
          <p:cNvSpPr txBox="1"/>
          <p:nvPr/>
        </p:nvSpPr>
        <p:spPr>
          <a:xfrm>
            <a:off x="2267937" y="3194018"/>
            <a:ext cx="364747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展开式中不含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项，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∴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52259" y="438355"/>
            <a:ext cx="2316458" cy="647224"/>
            <a:chOff x="3327445" y="196489"/>
            <a:chExt cx="3088610" cy="1003300"/>
          </a:xfrm>
        </p:grpSpPr>
        <p:pic>
          <p:nvPicPr>
            <p:cNvPr id="34" name="图片 3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08978" y="1300163"/>
            <a:ext cx="1178719" cy="6232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70C0">
                <a:alpha val="54117"/>
              </a:srgbClr>
            </a:solidFill>
            <a:round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18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单项式乘多项式</a:t>
            </a:r>
          </a:p>
        </p:txBody>
      </p:sp>
      <p:sp>
        <p:nvSpPr>
          <p:cNvPr id="12" name="左大括号 11"/>
          <p:cNvSpPr/>
          <p:nvPr/>
        </p:nvSpPr>
        <p:spPr bwMode="auto">
          <a:xfrm>
            <a:off x="1383950" y="1479948"/>
            <a:ext cx="161925" cy="2431256"/>
          </a:xfrm>
          <a:prstGeom prst="leftBrace">
            <a:avLst>
              <a:gd name="adj1" fmla="val 7577"/>
              <a:gd name="adj2" fmla="val 50000"/>
            </a:avLst>
          </a:prstGeom>
          <a:solidFill>
            <a:srgbClr val="FFC000"/>
          </a:solidFill>
          <a:ln w="25400">
            <a:solidFill>
              <a:srgbClr val="FF0000">
                <a:alpha val="29019"/>
              </a:srgbClr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436587" y="1427560"/>
            <a:ext cx="3579019" cy="342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70C0">
                <a:alpha val="59999"/>
              </a:srgbClr>
            </a:solidFill>
            <a:miter lim="800000"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实质上是转化为单项式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单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项式</a:t>
            </a:r>
            <a:endParaRPr lang="zh-CN" altLang="en-US" sz="1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99453" y="3779044"/>
            <a:ext cx="756047" cy="342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70C0">
                <a:alpha val="54117"/>
              </a:srgbClr>
            </a:solidFill>
            <a:round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18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注意</a:t>
            </a:r>
          </a:p>
        </p:txBody>
      </p:sp>
      <p:sp>
        <p:nvSpPr>
          <p:cNvPr id="16" name="右箭头 15"/>
          <p:cNvSpPr>
            <a:spLocks noChangeArrowheads="1"/>
          </p:cNvSpPr>
          <p:nvPr/>
        </p:nvSpPr>
        <p:spPr bwMode="auto">
          <a:xfrm>
            <a:off x="2949622" y="1482329"/>
            <a:ext cx="375047" cy="269081"/>
          </a:xfrm>
          <a:prstGeom prst="rightArrow">
            <a:avLst>
              <a:gd name="adj1" fmla="val 50000"/>
              <a:gd name="adj2" fmla="val 49983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右箭头 20"/>
          <p:cNvSpPr>
            <a:spLocks noChangeArrowheads="1"/>
          </p:cNvSpPr>
          <p:nvPr/>
        </p:nvSpPr>
        <p:spPr bwMode="auto">
          <a:xfrm>
            <a:off x="2410269" y="3801666"/>
            <a:ext cx="322660" cy="270272"/>
          </a:xfrm>
          <a:prstGeom prst="rightArrow">
            <a:avLst>
              <a:gd name="adj1" fmla="val 50000"/>
              <a:gd name="adj2" fmla="val 49981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2894" y="2387203"/>
            <a:ext cx="831056" cy="6232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rgbClr val="0070C0">
                <a:alpha val="54117"/>
              </a:srgbClr>
            </a:solidFill>
            <a:round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80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整式的乘法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883390" y="2681176"/>
            <a:ext cx="4342209" cy="21597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70C0">
                <a:alpha val="47842"/>
              </a:srgbClr>
            </a:solidFill>
            <a:miter lim="800000"/>
          </a:ln>
        </p:spPr>
        <p:txBody>
          <a:bodyPr lIns="57512" tIns="28756" rIns="57512" bIns="28756" anchor="b"/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）计算时,要注意符号问题,多项式中每一项都</a:t>
            </a: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包括它前面的符号,单项式分别与多项式的每</a:t>
            </a: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一项相乘时，同号相乘得正，异号相乘得负</a:t>
            </a: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）不要出现漏乘现象</a:t>
            </a:r>
            <a:b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）运算要有顺序：先乘方，再乘除，最后加减</a:t>
            </a:r>
            <a:endParaRPr lang="en-US" altLang="zh-CN" sz="15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4</a:t>
            </a:r>
            <a:r>
              <a:rPr lang="zh-CN" altLang="en-US" sz="15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）对于混合运算，注意最后应合并同类项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064860" y="1790221"/>
            <a:ext cx="6038114" cy="9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981054" y="1621644"/>
            <a:ext cx="6299591" cy="903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能根据乘法分配律和单项式与单项式相乘的法则，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探究单项式与多项式相乘的法则；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重点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掌握单项式与多项式相乘的法则并会运用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难点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27350" y="462451"/>
            <a:ext cx="2316458" cy="647224"/>
            <a:chOff x="3327445" y="196489"/>
            <a:chExt cx="3088610" cy="1003300"/>
          </a:xfrm>
        </p:grpSpPr>
        <p:pic>
          <p:nvPicPr>
            <p:cNvPr id="7" name="图片 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知识回顾</a:t>
                </a: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25686" y="1726711"/>
            <a:ext cx="7862888" cy="9337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accent2">
                <a:lumMod val="20000"/>
                <a:lumOff val="80000"/>
                <a:alpha val="59000"/>
              </a:schemeClr>
            </a:solidFill>
            <a:miter lim="800000"/>
          </a:ln>
          <a:effectLst/>
        </p:spPr>
        <p:txBody>
          <a:bodyPr lIns="81772" tIns="40886" rIns="81772" bIns="40886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单项式与单项式相乘，把它们的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系数、相同字母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的幂分别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相乘</a:t>
            </a:r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，其余字母连同它的指数不变，作为积的因式</a:t>
            </a:r>
            <a:r>
              <a:rPr lang="en-US" altLang="zh-CN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2" name="矩形 112"/>
          <p:cNvSpPr>
            <a:spLocks noChangeArrowheads="1"/>
          </p:cNvSpPr>
          <p:nvPr/>
        </p:nvSpPr>
        <p:spPr bwMode="auto">
          <a:xfrm>
            <a:off x="725806" y="1201103"/>
            <a:ext cx="4450556" cy="4110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772" tIns="40886" rIns="81772" bIns="40886"/>
          <a:lstStyle/>
          <a:p>
            <a:pPr>
              <a:spcBef>
                <a:spcPct val="50000"/>
              </a:spcBef>
              <a:defRPr/>
            </a:pPr>
            <a:r>
              <a:rPr lang="en-US" altLang="zh-CN" sz="25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1.</a:t>
            </a:r>
            <a:r>
              <a:rPr lang="zh-CN" altLang="en-US" sz="25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单项式与单项式的乘法法则</a:t>
            </a:r>
          </a:p>
        </p:txBody>
      </p:sp>
      <p:sp>
        <p:nvSpPr>
          <p:cNvPr id="13" name="Text Box 97"/>
          <p:cNvSpPr txBox="1">
            <a:spLocks noChangeArrowheads="1"/>
          </p:cNvSpPr>
          <p:nvPr/>
        </p:nvSpPr>
        <p:spPr bwMode="auto">
          <a:xfrm>
            <a:off x="725686" y="3779916"/>
            <a:ext cx="5074949" cy="4331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accent2">
                <a:lumMod val="20000"/>
                <a:lumOff val="80000"/>
                <a:alpha val="59000"/>
              </a:schemeClr>
            </a:solidFill>
            <a:miter lim="800000"/>
          </a:ln>
          <a:effectLst/>
        </p:spPr>
        <p:txBody>
          <a:bodyPr wrap="square" lIns="81772" tIns="40886" rIns="81772" bIns="40886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ts val="0"/>
              </a:spcBef>
              <a:defRPr sz="2800" b="1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r>
              <a:rPr lang="zh-CN" altLang="en-US" sz="1800" dirty="0" smtClean="0"/>
              <a:t>在</a:t>
            </a:r>
            <a:r>
              <a:rPr lang="zh-CN" altLang="en-US" sz="1800" dirty="0"/>
              <a:t>多项式中</a:t>
            </a:r>
            <a:r>
              <a:rPr lang="en-US" altLang="zh-CN" sz="1800" dirty="0"/>
              <a:t>,</a:t>
            </a:r>
            <a:r>
              <a:rPr lang="zh-CN" altLang="en-US" sz="1800" dirty="0"/>
              <a:t>每个单项式叫做多项式的项。</a:t>
            </a:r>
          </a:p>
        </p:txBody>
      </p:sp>
      <p:sp>
        <p:nvSpPr>
          <p:cNvPr id="14" name="Text Box 98"/>
          <p:cNvSpPr txBox="1">
            <a:spLocks noChangeArrowheads="1"/>
          </p:cNvSpPr>
          <p:nvPr/>
        </p:nvSpPr>
        <p:spPr bwMode="auto">
          <a:xfrm>
            <a:off x="725805" y="3208973"/>
            <a:ext cx="3385185" cy="450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772" tIns="40886" rIns="81772" bIns="40886"/>
          <a:lstStyle>
            <a:defPPr>
              <a:defRPr lang="zh-CN"/>
            </a:defPPr>
            <a:lvl1pPr>
              <a:spcBef>
                <a:spcPct val="50000"/>
              </a:spcBef>
              <a:defRPr sz="3300" b="1">
                <a:solidFill>
                  <a:srgbClr val="FF0000"/>
                </a:solidFill>
                <a:latin typeface="微软雅黑" panose="020B0503020204020204" pitchFamily="34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sz="2400" dirty="0" smtClean="0"/>
              <a:t>2. </a:t>
            </a:r>
            <a:r>
              <a:rPr lang="zh-CN" altLang="en-US" sz="2400" dirty="0"/>
              <a:t>什么叫多项式的项</a:t>
            </a:r>
            <a:r>
              <a:rPr lang="en-US" altLang="zh-CN" sz="2400" dirty="0"/>
              <a:t>?</a:t>
            </a:r>
          </a:p>
        </p:txBody>
      </p:sp>
      <p:sp>
        <p:nvSpPr>
          <p:cNvPr id="15" name="Text Box 99"/>
          <p:cNvSpPr txBox="1">
            <a:spLocks noChangeArrowheads="1"/>
          </p:cNvSpPr>
          <p:nvPr/>
        </p:nvSpPr>
        <p:spPr bwMode="auto">
          <a:xfrm>
            <a:off x="725686" y="4327972"/>
            <a:ext cx="5114828" cy="4454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accent2">
                <a:lumMod val="20000"/>
                <a:lumOff val="80000"/>
                <a:alpha val="59000"/>
              </a:schemeClr>
            </a:solidFill>
            <a:miter lim="800000"/>
          </a:ln>
          <a:effectLst/>
        </p:spPr>
        <p:txBody>
          <a:bodyPr wrap="square" lIns="81772" tIns="40886" rIns="81772" bIns="40886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ts val="0"/>
              </a:spcBef>
              <a:defRPr sz="2800" b="1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r>
              <a:rPr lang="zh-CN" altLang="en-US" sz="1800" dirty="0"/>
              <a:t>请</a:t>
            </a:r>
            <a:r>
              <a:rPr lang="zh-CN" altLang="en-US" sz="1800" dirty="0" smtClean="0"/>
              <a:t>说</a:t>
            </a:r>
            <a:r>
              <a:rPr lang="zh-CN" altLang="en-US" sz="1800" dirty="0"/>
              <a:t>出多项</a:t>
            </a:r>
            <a:r>
              <a:rPr lang="zh-CN" altLang="en-US" sz="1800" dirty="0" smtClean="0"/>
              <a:t>式</a:t>
            </a:r>
            <a:r>
              <a:rPr lang="en-US" altLang="zh-CN" sz="1800" dirty="0" smtClean="0"/>
              <a:t>3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 smtClean="0"/>
              <a:t>2</a:t>
            </a:r>
            <a:r>
              <a:rPr lang="en-US" altLang="zh-CN" sz="1800" dirty="0" smtClean="0"/>
              <a:t>+2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/>
              <a:t>+5</a:t>
            </a:r>
            <a:r>
              <a:rPr lang="zh-CN" altLang="en-US" sz="1800" dirty="0" smtClean="0"/>
              <a:t>的</a:t>
            </a:r>
            <a:r>
              <a:rPr lang="zh-CN" altLang="en-US" sz="1800" dirty="0"/>
              <a:t>项和各项系数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 autoUpdateAnimBg="0"/>
      <p:bldP spid="15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01824" y="1529955"/>
            <a:ext cx="3745296" cy="233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为了扩大绿化面积，某地计划将一段公路中长</a:t>
            </a:r>
            <a:r>
              <a:rPr lang="en-US" altLang="zh-CN" sz="2100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m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宽</a:t>
            </a:r>
            <a:r>
              <a:rPr lang="en-US" altLang="zh-CN" sz="2100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米的长方形花草隔离带向两边分别加宽</a:t>
            </a:r>
            <a:r>
              <a:rPr lang="en-US" altLang="zh-CN" sz="2100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米和</a:t>
            </a:r>
            <a:r>
              <a:rPr lang="en-US" altLang="zh-CN" sz="2100" i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如图所示，你能用几种方法表示扩大后的花草隔离带面积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不同的表示方法之间有什么关系</a:t>
            </a:r>
            <a:r>
              <a:rPr lang="en-US" altLang="zh-CN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</a:p>
        </p:txBody>
      </p:sp>
      <p:grpSp>
        <p:nvGrpSpPr>
          <p:cNvPr id="3" name="Group 4"/>
          <p:cNvGrpSpPr/>
          <p:nvPr/>
        </p:nvGrpSpPr>
        <p:grpSpPr bwMode="auto">
          <a:xfrm>
            <a:off x="1881971" y="1229683"/>
            <a:ext cx="1348979" cy="1918097"/>
            <a:chOff x="2925" y="345"/>
            <a:chExt cx="1905" cy="1611"/>
          </a:xfrm>
        </p:grpSpPr>
        <p:grpSp>
          <p:nvGrpSpPr>
            <p:cNvPr id="4" name="Group 5"/>
            <p:cNvGrpSpPr/>
            <p:nvPr/>
          </p:nvGrpSpPr>
          <p:grpSpPr bwMode="auto">
            <a:xfrm>
              <a:off x="2925" y="345"/>
              <a:ext cx="453" cy="1134"/>
              <a:chOff x="2608" y="436"/>
              <a:chExt cx="453" cy="1134"/>
            </a:xfrm>
          </p:grpSpPr>
          <p:grpSp>
            <p:nvGrpSpPr>
              <p:cNvPr id="12" name="Group 6"/>
              <p:cNvGrpSpPr/>
              <p:nvPr/>
            </p:nvGrpSpPr>
            <p:grpSpPr bwMode="auto">
              <a:xfrm>
                <a:off x="2608" y="436"/>
                <a:ext cx="453" cy="1134"/>
                <a:chOff x="2608" y="436"/>
                <a:chExt cx="453" cy="1134"/>
              </a:xfrm>
            </p:grpSpPr>
            <p:sp>
              <p:nvSpPr>
                <p:cNvPr id="14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78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" name="Line 9"/>
                <p:cNvSpPr>
                  <a:spLocks noChangeShapeType="1"/>
                </p:cNvSpPr>
                <p:nvPr/>
              </p:nvSpPr>
              <p:spPr bwMode="auto">
                <a:xfrm>
                  <a:off x="288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08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278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12"/>
            <p:cNvGrpSpPr/>
            <p:nvPr/>
          </p:nvGrpSpPr>
          <p:grpSpPr bwMode="auto">
            <a:xfrm>
              <a:off x="3378" y="345"/>
              <a:ext cx="1452" cy="1611"/>
              <a:chOff x="3378" y="436"/>
              <a:chExt cx="1452" cy="1611"/>
            </a:xfrm>
          </p:grpSpPr>
          <p:sp>
            <p:nvSpPr>
              <p:cNvPr id="6" name="Rectangle 13"/>
              <p:cNvSpPr>
                <a:spLocks noChangeArrowheads="1"/>
              </p:cNvSpPr>
              <p:nvPr/>
            </p:nvSpPr>
            <p:spPr bwMode="auto">
              <a:xfrm>
                <a:off x="3378" y="436"/>
                <a:ext cx="1451" cy="113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" name="Group 14"/>
              <p:cNvGrpSpPr/>
              <p:nvPr/>
            </p:nvGrpSpPr>
            <p:grpSpPr bwMode="auto">
              <a:xfrm>
                <a:off x="3378" y="1570"/>
                <a:ext cx="1452" cy="477"/>
                <a:chOff x="3378" y="1570"/>
                <a:chExt cx="1452" cy="477"/>
              </a:xfrm>
            </p:grpSpPr>
            <p:sp>
              <p:nvSpPr>
                <p:cNvPr id="8" name="Line 15"/>
                <p:cNvSpPr>
                  <a:spLocks noChangeShapeType="1"/>
                </p:cNvSpPr>
                <p:nvPr/>
              </p:nvSpPr>
              <p:spPr bwMode="auto">
                <a:xfrm>
                  <a:off x="3378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" name="Line 16"/>
                <p:cNvSpPr>
                  <a:spLocks noChangeShapeType="1"/>
                </p:cNvSpPr>
                <p:nvPr/>
              </p:nvSpPr>
              <p:spPr bwMode="auto">
                <a:xfrm>
                  <a:off x="4830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" name="Line 17"/>
                <p:cNvSpPr>
                  <a:spLocks noChangeShapeType="1"/>
                </p:cNvSpPr>
                <p:nvPr/>
              </p:nvSpPr>
              <p:spPr bwMode="auto">
                <a:xfrm>
                  <a:off x="3388" y="1706"/>
                  <a:ext cx="1407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13" y="1659"/>
                  <a:ext cx="681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400" b="1" i="1" dirty="0">
                      <a:solidFill>
                        <a:srgbClr val="FF0000"/>
                      </a:solidFill>
                    </a:rPr>
                    <a:t>b</a:t>
                  </a:r>
                  <a:endParaRPr lang="en-US" altLang="zh-CN" sz="2400" b="1" i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18" name="Group 19"/>
          <p:cNvGrpSpPr/>
          <p:nvPr/>
        </p:nvGrpSpPr>
        <p:grpSpPr bwMode="auto">
          <a:xfrm>
            <a:off x="963999" y="1228493"/>
            <a:ext cx="1316832" cy="1868091"/>
            <a:chOff x="2336" y="436"/>
            <a:chExt cx="1106" cy="1569"/>
          </a:xfrm>
        </p:grpSpPr>
        <p:grpSp>
          <p:nvGrpSpPr>
            <p:cNvPr id="19" name="Group 20"/>
            <p:cNvGrpSpPr/>
            <p:nvPr/>
          </p:nvGrpSpPr>
          <p:grpSpPr bwMode="auto">
            <a:xfrm>
              <a:off x="2336" y="436"/>
              <a:ext cx="453" cy="1134"/>
              <a:chOff x="2608" y="436"/>
              <a:chExt cx="453" cy="1134"/>
            </a:xfrm>
          </p:grpSpPr>
          <p:grpSp>
            <p:nvGrpSpPr>
              <p:cNvPr id="25" name="Group 21"/>
              <p:cNvGrpSpPr/>
              <p:nvPr/>
            </p:nvGrpSpPr>
            <p:grpSpPr bwMode="auto">
              <a:xfrm>
                <a:off x="2608" y="436"/>
                <a:ext cx="453" cy="1134"/>
                <a:chOff x="2608" y="436"/>
                <a:chExt cx="453" cy="1134"/>
              </a:xfrm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78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288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608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 i="1" dirty="0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 i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 flipH="1">
                <a:off x="278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2744" y="436"/>
              <a:ext cx="634" cy="1134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1" name="Group 28"/>
            <p:cNvGrpSpPr/>
            <p:nvPr/>
          </p:nvGrpSpPr>
          <p:grpSpPr bwMode="auto">
            <a:xfrm>
              <a:off x="2744" y="1570"/>
              <a:ext cx="698" cy="435"/>
              <a:chOff x="2744" y="1570"/>
              <a:chExt cx="698" cy="435"/>
            </a:xfrm>
          </p:grpSpPr>
          <p:sp>
            <p:nvSpPr>
              <p:cNvPr id="22" name="Line 29"/>
              <p:cNvSpPr>
                <a:spLocks noChangeShapeType="1"/>
              </p:cNvSpPr>
              <p:nvPr/>
            </p:nvSpPr>
            <p:spPr bwMode="auto">
              <a:xfrm>
                <a:off x="2744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2744" y="1706"/>
                <a:ext cx="63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1617"/>
                    <a:ext cx="635" cy="3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𝒂</m:t>
                          </m:r>
                        </m:oMath>
                      </m:oMathPara>
                    </a14:m>
                    <a:endParaRPr lang="en-US" altLang="zh-CN" sz="2400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 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07" y="1617"/>
                    <a:ext cx="635" cy="388"/>
                  </a:xfrm>
                  <a:prstGeom prst="rect">
                    <a:avLst/>
                  </a:prstGeom>
                  <a:blipFill rotWithShape="1">
                    <a:blip r:embed="rId3"/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1" name="Group 32"/>
          <p:cNvGrpSpPr/>
          <p:nvPr/>
        </p:nvGrpSpPr>
        <p:grpSpPr bwMode="auto">
          <a:xfrm>
            <a:off x="3230950" y="1229684"/>
            <a:ext cx="1188244" cy="1866899"/>
            <a:chOff x="4512" y="119"/>
            <a:chExt cx="998" cy="1568"/>
          </a:xfrm>
        </p:grpSpPr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4512" y="119"/>
              <a:ext cx="499" cy="113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3" name="Group 34"/>
            <p:cNvGrpSpPr/>
            <p:nvPr/>
          </p:nvGrpSpPr>
          <p:grpSpPr bwMode="auto">
            <a:xfrm>
              <a:off x="5011" y="119"/>
              <a:ext cx="499" cy="1134"/>
              <a:chOff x="5239" y="436"/>
              <a:chExt cx="499" cy="1134"/>
            </a:xfrm>
          </p:grpSpPr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 flipH="1">
                <a:off x="5239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5330" y="436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5330" y="799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zh-CN" sz="2100" b="1" i="1" dirty="0">
                    <a:solidFill>
                      <a:srgbClr val="FF0000"/>
                    </a:solidFill>
                  </a:rPr>
                  <a:t>m</a:t>
                </a:r>
                <a:endParaRPr lang="en-US" altLang="zh-CN" sz="21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 flipH="1">
                <a:off x="523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" name="Group 39"/>
            <p:cNvGrpSpPr/>
            <p:nvPr/>
          </p:nvGrpSpPr>
          <p:grpSpPr bwMode="auto">
            <a:xfrm>
              <a:off x="4512" y="1253"/>
              <a:ext cx="681" cy="434"/>
              <a:chOff x="4830" y="1570"/>
              <a:chExt cx="681" cy="434"/>
            </a:xfrm>
          </p:grpSpPr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5329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41"/>
              <p:cNvSpPr>
                <a:spLocks noChangeShapeType="1"/>
              </p:cNvSpPr>
              <p:nvPr/>
            </p:nvSpPr>
            <p:spPr bwMode="auto">
              <a:xfrm>
                <a:off x="4830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Text Box 42"/>
              <p:cNvSpPr txBox="1">
                <a:spLocks noChangeArrowheads="1"/>
              </p:cNvSpPr>
              <p:nvPr/>
            </p:nvSpPr>
            <p:spPr bwMode="auto">
              <a:xfrm>
                <a:off x="4966" y="1616"/>
                <a:ext cx="545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zh-CN" sz="2400" b="1" i="1" dirty="0">
                    <a:solidFill>
                      <a:srgbClr val="FF0000"/>
                    </a:solidFill>
                  </a:rPr>
                  <a:t>c</a:t>
                </a:r>
                <a:endParaRPr lang="en-US" altLang="zh-CN" sz="2400" b="1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3" name="Group 44"/>
          <p:cNvGrpSpPr/>
          <p:nvPr/>
        </p:nvGrpSpPr>
        <p:grpSpPr bwMode="auto">
          <a:xfrm>
            <a:off x="910422" y="3119206"/>
            <a:ext cx="4102894" cy="1918097"/>
            <a:chOff x="-521" y="2704"/>
            <a:chExt cx="3446" cy="1611"/>
          </a:xfrm>
        </p:grpSpPr>
        <p:grpSp>
          <p:nvGrpSpPr>
            <p:cNvPr id="44" name="Group 45"/>
            <p:cNvGrpSpPr/>
            <p:nvPr/>
          </p:nvGrpSpPr>
          <p:grpSpPr bwMode="auto">
            <a:xfrm>
              <a:off x="521" y="2704"/>
              <a:ext cx="1132" cy="1611"/>
              <a:chOff x="2925" y="345"/>
              <a:chExt cx="1904" cy="1611"/>
            </a:xfrm>
          </p:grpSpPr>
          <p:grpSp>
            <p:nvGrpSpPr>
              <p:cNvPr id="69" name="Group 46"/>
              <p:cNvGrpSpPr/>
              <p:nvPr/>
            </p:nvGrpSpPr>
            <p:grpSpPr bwMode="auto">
              <a:xfrm>
                <a:off x="2925" y="345"/>
                <a:ext cx="453" cy="1134"/>
                <a:chOff x="2608" y="436"/>
                <a:chExt cx="453" cy="1134"/>
              </a:xfrm>
            </p:grpSpPr>
            <p:grpSp>
              <p:nvGrpSpPr>
                <p:cNvPr id="77" name="Group 47"/>
                <p:cNvGrpSpPr/>
                <p:nvPr/>
              </p:nvGrpSpPr>
              <p:grpSpPr bwMode="auto">
                <a:xfrm>
                  <a:off x="2608" y="436"/>
                  <a:ext cx="453" cy="1134"/>
                  <a:chOff x="2608" y="436"/>
                  <a:chExt cx="453" cy="1134"/>
                </a:xfrm>
              </p:grpSpPr>
              <p:sp>
                <p:nvSpPr>
                  <p:cNvPr id="79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436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157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6"/>
                    <a:ext cx="0" cy="1134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799"/>
                    <a:ext cx="408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100" b="1" i="1" dirty="0">
                        <a:solidFill>
                          <a:srgbClr val="FF0000"/>
                        </a:solidFill>
                      </a:rPr>
                      <a:t>m</a:t>
                    </a:r>
                    <a:endParaRPr lang="en-US" altLang="zh-CN" sz="21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8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0" name="Group 53"/>
              <p:cNvGrpSpPr/>
              <p:nvPr/>
            </p:nvGrpSpPr>
            <p:grpSpPr bwMode="auto">
              <a:xfrm>
                <a:off x="3378" y="345"/>
                <a:ext cx="1451" cy="1611"/>
                <a:chOff x="3378" y="436"/>
                <a:chExt cx="1451" cy="1611"/>
              </a:xfrm>
            </p:grpSpPr>
            <p:sp>
              <p:nvSpPr>
                <p:cNvPr id="71" name="Rectangle 54"/>
                <p:cNvSpPr>
                  <a:spLocks noChangeArrowheads="1"/>
                </p:cNvSpPr>
                <p:nvPr/>
              </p:nvSpPr>
              <p:spPr bwMode="auto">
                <a:xfrm>
                  <a:off x="3378" y="436"/>
                  <a:ext cx="1451" cy="113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2" name="Group 55"/>
                <p:cNvGrpSpPr/>
                <p:nvPr/>
              </p:nvGrpSpPr>
              <p:grpSpPr bwMode="auto">
                <a:xfrm>
                  <a:off x="3378" y="1570"/>
                  <a:ext cx="1417" cy="477"/>
                  <a:chOff x="3378" y="1570"/>
                  <a:chExt cx="1417" cy="477"/>
                </a:xfrm>
              </p:grpSpPr>
              <p:sp>
                <p:nvSpPr>
                  <p:cNvPr id="73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378" y="1570"/>
                    <a:ext cx="0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1706"/>
                    <a:ext cx="140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2" y="1659"/>
                    <a:ext cx="681" cy="3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400" b="1" i="1" dirty="0">
                        <a:solidFill>
                          <a:srgbClr val="FF0000"/>
                        </a:solidFill>
                      </a:rPr>
                      <a:t>b</a:t>
                    </a:r>
                    <a:endParaRPr lang="en-US" altLang="zh-CN" sz="24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5" name="Group 60"/>
            <p:cNvGrpSpPr/>
            <p:nvPr/>
          </p:nvGrpSpPr>
          <p:grpSpPr bwMode="auto">
            <a:xfrm>
              <a:off x="1927" y="2704"/>
              <a:ext cx="998" cy="1568"/>
              <a:chOff x="4512" y="119"/>
              <a:chExt cx="998" cy="1568"/>
            </a:xfrm>
          </p:grpSpPr>
          <p:sp>
            <p:nvSpPr>
              <p:cNvPr id="59" name="Rectangle 61"/>
              <p:cNvSpPr>
                <a:spLocks noChangeArrowheads="1"/>
              </p:cNvSpPr>
              <p:nvPr/>
            </p:nvSpPr>
            <p:spPr bwMode="auto">
              <a:xfrm>
                <a:off x="4512" y="119"/>
                <a:ext cx="499" cy="1134"/>
              </a:xfrm>
              <a:prstGeom prst="rect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60" name="Group 62"/>
              <p:cNvGrpSpPr/>
              <p:nvPr/>
            </p:nvGrpSpPr>
            <p:grpSpPr bwMode="auto">
              <a:xfrm>
                <a:off x="5011" y="119"/>
                <a:ext cx="499" cy="1134"/>
                <a:chOff x="5239" y="436"/>
                <a:chExt cx="499" cy="1134"/>
              </a:xfrm>
            </p:grpSpPr>
            <p:sp>
              <p:nvSpPr>
                <p:cNvPr id="65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523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Line 64"/>
                <p:cNvSpPr>
                  <a:spLocks noChangeShapeType="1"/>
                </p:cNvSpPr>
                <p:nvPr/>
              </p:nvSpPr>
              <p:spPr bwMode="auto">
                <a:xfrm>
                  <a:off x="533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5330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 i="1" dirty="0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8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523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" name="Group 67"/>
              <p:cNvGrpSpPr/>
              <p:nvPr/>
            </p:nvGrpSpPr>
            <p:grpSpPr bwMode="auto">
              <a:xfrm>
                <a:off x="4512" y="1253"/>
                <a:ext cx="681" cy="434"/>
                <a:chOff x="4830" y="1570"/>
                <a:chExt cx="681" cy="434"/>
              </a:xfrm>
            </p:grpSpPr>
            <p:sp>
              <p:nvSpPr>
                <p:cNvPr id="62" name="Line 68"/>
                <p:cNvSpPr>
                  <a:spLocks noChangeShapeType="1"/>
                </p:cNvSpPr>
                <p:nvPr/>
              </p:nvSpPr>
              <p:spPr bwMode="auto">
                <a:xfrm>
                  <a:off x="5329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69"/>
                <p:cNvSpPr>
                  <a:spLocks noChangeShapeType="1"/>
                </p:cNvSpPr>
                <p:nvPr/>
              </p:nvSpPr>
              <p:spPr bwMode="auto">
                <a:xfrm>
                  <a:off x="4830" y="1706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966" y="1616"/>
                  <a:ext cx="545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400" b="1" i="1" dirty="0">
                      <a:solidFill>
                        <a:srgbClr val="FF0000"/>
                      </a:solidFill>
                    </a:rPr>
                    <a:t>c</a:t>
                  </a:r>
                  <a:endParaRPr lang="en-US" altLang="zh-CN" sz="2400" b="1" i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46" name="Group 71"/>
            <p:cNvGrpSpPr/>
            <p:nvPr/>
          </p:nvGrpSpPr>
          <p:grpSpPr bwMode="auto">
            <a:xfrm>
              <a:off x="-521" y="2704"/>
              <a:ext cx="1043" cy="1568"/>
              <a:chOff x="2336" y="436"/>
              <a:chExt cx="1043" cy="1568"/>
            </a:xfrm>
          </p:grpSpPr>
          <p:grpSp>
            <p:nvGrpSpPr>
              <p:cNvPr id="47" name="Group 72"/>
              <p:cNvGrpSpPr/>
              <p:nvPr/>
            </p:nvGrpSpPr>
            <p:grpSpPr bwMode="auto">
              <a:xfrm>
                <a:off x="2336" y="436"/>
                <a:ext cx="453" cy="1134"/>
                <a:chOff x="2608" y="436"/>
                <a:chExt cx="453" cy="1134"/>
              </a:xfrm>
            </p:grpSpPr>
            <p:grpSp>
              <p:nvGrpSpPr>
                <p:cNvPr id="53" name="Group 73"/>
                <p:cNvGrpSpPr/>
                <p:nvPr/>
              </p:nvGrpSpPr>
              <p:grpSpPr bwMode="auto">
                <a:xfrm>
                  <a:off x="2608" y="436"/>
                  <a:ext cx="453" cy="1134"/>
                  <a:chOff x="2608" y="436"/>
                  <a:chExt cx="453" cy="1134"/>
                </a:xfrm>
              </p:grpSpPr>
              <p:sp>
                <p:nvSpPr>
                  <p:cNvPr id="55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436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157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6"/>
                    <a:ext cx="0" cy="1134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799"/>
                    <a:ext cx="408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100" b="1" i="1" dirty="0">
                        <a:solidFill>
                          <a:srgbClr val="FF0000"/>
                        </a:solidFill>
                      </a:rPr>
                      <a:t>m</a:t>
                    </a:r>
                    <a:endParaRPr lang="en-US" altLang="zh-CN" sz="21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5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8" name="Rectangle 79"/>
              <p:cNvSpPr>
                <a:spLocks noChangeArrowheads="1"/>
              </p:cNvSpPr>
              <p:nvPr/>
            </p:nvSpPr>
            <p:spPr bwMode="auto">
              <a:xfrm>
                <a:off x="2744" y="436"/>
                <a:ext cx="634" cy="1134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9" name="Group 80"/>
              <p:cNvGrpSpPr/>
              <p:nvPr/>
            </p:nvGrpSpPr>
            <p:grpSpPr bwMode="auto">
              <a:xfrm>
                <a:off x="2739" y="1570"/>
                <a:ext cx="640" cy="434"/>
                <a:chOff x="2739" y="1570"/>
                <a:chExt cx="640" cy="434"/>
              </a:xfrm>
            </p:grpSpPr>
            <p:sp>
              <p:nvSpPr>
                <p:cNvPr id="50" name="Line 81"/>
                <p:cNvSpPr>
                  <a:spLocks noChangeShapeType="1"/>
                </p:cNvSpPr>
                <p:nvPr/>
              </p:nvSpPr>
              <p:spPr bwMode="auto">
                <a:xfrm>
                  <a:off x="2744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Line 82"/>
                <p:cNvSpPr>
                  <a:spLocks noChangeShapeType="1"/>
                </p:cNvSpPr>
                <p:nvPr/>
              </p:nvSpPr>
              <p:spPr bwMode="auto">
                <a:xfrm>
                  <a:off x="2744" y="1706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9" y="1616"/>
                      <a:ext cx="635" cy="3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altLang="zh-CN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𝒂</m:t>
                            </m:r>
                          </m:oMath>
                        </m:oMathPara>
                      </a14:m>
                      <a:endParaRPr lang="en-US" altLang="zh-CN" sz="2400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2" name="Text Box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739" y="1616"/>
                      <a:ext cx="635" cy="388"/>
                    </a:xfrm>
                    <a:prstGeom prst="rect">
                      <a:avLst/>
                    </a:prstGeom>
                    <a:blipFill rotWithShape="1">
                      <a:blip r:embed="rId3"/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85" name="Rectangle 2"/>
          <p:cNvSpPr>
            <a:spLocks noChangeArrowheads="1"/>
          </p:cNvSpPr>
          <p:nvPr/>
        </p:nvSpPr>
        <p:spPr bwMode="auto">
          <a:xfrm>
            <a:off x="4971380" y="898303"/>
            <a:ext cx="1444587" cy="4847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问题：</a:t>
            </a:r>
            <a:endParaRPr lang="zh-CN" altLang="en-US" sz="3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7" name="Line 56"/>
          <p:cNvSpPr>
            <a:spLocks noChangeShapeType="1"/>
          </p:cNvSpPr>
          <p:nvPr/>
        </p:nvSpPr>
        <p:spPr bwMode="auto">
          <a:xfrm>
            <a:off x="2146291" y="4469375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8" name="Line 56"/>
          <p:cNvSpPr>
            <a:spLocks noChangeShapeType="1"/>
          </p:cNvSpPr>
          <p:nvPr/>
        </p:nvSpPr>
        <p:spPr bwMode="auto">
          <a:xfrm>
            <a:off x="3825951" y="4483038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9" name="Line 56"/>
          <p:cNvSpPr>
            <a:spLocks noChangeShapeType="1"/>
          </p:cNvSpPr>
          <p:nvPr/>
        </p:nvSpPr>
        <p:spPr bwMode="auto">
          <a:xfrm>
            <a:off x="3498840" y="4471162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217603" y="251079"/>
            <a:ext cx="2077856" cy="647224"/>
            <a:chOff x="3327445" y="196489"/>
            <a:chExt cx="2770475" cy="1003300"/>
          </a:xfrm>
        </p:grpSpPr>
        <p:pic>
          <p:nvPicPr>
            <p:cNvPr id="92" name="图片 91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93" name="组合 92"/>
            <p:cNvGrpSpPr/>
            <p:nvPr/>
          </p:nvGrpSpPr>
          <p:grpSpPr>
            <a:xfrm>
              <a:off x="3491880" y="280035"/>
              <a:ext cx="2606040" cy="787400"/>
              <a:chOff x="1161" y="782"/>
              <a:chExt cx="4104" cy="1240"/>
            </a:xfrm>
          </p:grpSpPr>
          <p:sp>
            <p:nvSpPr>
              <p:cNvPr id="9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95" name="直接连接符 94"/>
              <p:cNvCxnSpPr/>
              <p:nvPr/>
            </p:nvCxnSpPr>
            <p:spPr>
              <a:xfrm flipV="1">
                <a:off x="1161" y="1880"/>
                <a:ext cx="4104" cy="0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85" grpId="0" bldLvl="0" animBg="1"/>
      <p:bldP spid="87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 bwMode="auto">
          <a:xfrm>
            <a:off x="1881971" y="854870"/>
            <a:ext cx="1348979" cy="1918097"/>
            <a:chOff x="2925" y="345"/>
            <a:chExt cx="1905" cy="1611"/>
          </a:xfrm>
        </p:grpSpPr>
        <p:grpSp>
          <p:nvGrpSpPr>
            <p:cNvPr id="4" name="Group 5"/>
            <p:cNvGrpSpPr/>
            <p:nvPr/>
          </p:nvGrpSpPr>
          <p:grpSpPr bwMode="auto">
            <a:xfrm>
              <a:off x="2925" y="345"/>
              <a:ext cx="453" cy="1134"/>
              <a:chOff x="2608" y="436"/>
              <a:chExt cx="453" cy="1134"/>
            </a:xfrm>
          </p:grpSpPr>
          <p:grpSp>
            <p:nvGrpSpPr>
              <p:cNvPr id="12" name="Group 6"/>
              <p:cNvGrpSpPr/>
              <p:nvPr/>
            </p:nvGrpSpPr>
            <p:grpSpPr bwMode="auto">
              <a:xfrm>
                <a:off x="2608" y="436"/>
                <a:ext cx="453" cy="1134"/>
                <a:chOff x="2608" y="436"/>
                <a:chExt cx="453" cy="1134"/>
              </a:xfrm>
            </p:grpSpPr>
            <p:sp>
              <p:nvSpPr>
                <p:cNvPr id="14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78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" name="Line 9"/>
                <p:cNvSpPr>
                  <a:spLocks noChangeShapeType="1"/>
                </p:cNvSpPr>
                <p:nvPr/>
              </p:nvSpPr>
              <p:spPr bwMode="auto">
                <a:xfrm>
                  <a:off x="288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08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278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12"/>
            <p:cNvGrpSpPr/>
            <p:nvPr/>
          </p:nvGrpSpPr>
          <p:grpSpPr bwMode="auto">
            <a:xfrm>
              <a:off x="3378" y="345"/>
              <a:ext cx="1452" cy="1611"/>
              <a:chOff x="3378" y="436"/>
              <a:chExt cx="1452" cy="1611"/>
            </a:xfrm>
          </p:grpSpPr>
          <p:sp>
            <p:nvSpPr>
              <p:cNvPr id="6" name="Rectangle 13"/>
              <p:cNvSpPr>
                <a:spLocks noChangeArrowheads="1"/>
              </p:cNvSpPr>
              <p:nvPr/>
            </p:nvSpPr>
            <p:spPr bwMode="auto">
              <a:xfrm>
                <a:off x="3378" y="436"/>
                <a:ext cx="1451" cy="113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" name="Group 14"/>
              <p:cNvGrpSpPr/>
              <p:nvPr/>
            </p:nvGrpSpPr>
            <p:grpSpPr bwMode="auto">
              <a:xfrm>
                <a:off x="3378" y="1570"/>
                <a:ext cx="1452" cy="477"/>
                <a:chOff x="3378" y="1570"/>
                <a:chExt cx="1452" cy="477"/>
              </a:xfrm>
            </p:grpSpPr>
            <p:sp>
              <p:nvSpPr>
                <p:cNvPr id="8" name="Line 15"/>
                <p:cNvSpPr>
                  <a:spLocks noChangeShapeType="1"/>
                </p:cNvSpPr>
                <p:nvPr/>
              </p:nvSpPr>
              <p:spPr bwMode="auto">
                <a:xfrm>
                  <a:off x="3378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" name="Line 16"/>
                <p:cNvSpPr>
                  <a:spLocks noChangeShapeType="1"/>
                </p:cNvSpPr>
                <p:nvPr/>
              </p:nvSpPr>
              <p:spPr bwMode="auto">
                <a:xfrm>
                  <a:off x="4830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" name="Line 17"/>
                <p:cNvSpPr>
                  <a:spLocks noChangeShapeType="1"/>
                </p:cNvSpPr>
                <p:nvPr/>
              </p:nvSpPr>
              <p:spPr bwMode="auto">
                <a:xfrm>
                  <a:off x="3388" y="1706"/>
                  <a:ext cx="1407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13" y="1659"/>
                  <a:ext cx="681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400" b="1" i="1" dirty="0">
                      <a:solidFill>
                        <a:srgbClr val="FF0000"/>
                      </a:solidFill>
                    </a:rPr>
                    <a:t>b</a:t>
                  </a:r>
                  <a:endParaRPr lang="en-US" altLang="zh-CN" sz="2400" b="1" i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18" name="Group 19"/>
          <p:cNvGrpSpPr/>
          <p:nvPr/>
        </p:nvGrpSpPr>
        <p:grpSpPr bwMode="auto">
          <a:xfrm>
            <a:off x="963999" y="853679"/>
            <a:ext cx="1316832" cy="1868091"/>
            <a:chOff x="2336" y="436"/>
            <a:chExt cx="1106" cy="1569"/>
          </a:xfrm>
        </p:grpSpPr>
        <p:grpSp>
          <p:nvGrpSpPr>
            <p:cNvPr id="19" name="Group 20"/>
            <p:cNvGrpSpPr/>
            <p:nvPr/>
          </p:nvGrpSpPr>
          <p:grpSpPr bwMode="auto">
            <a:xfrm>
              <a:off x="2336" y="436"/>
              <a:ext cx="453" cy="1134"/>
              <a:chOff x="2608" y="436"/>
              <a:chExt cx="453" cy="1134"/>
            </a:xfrm>
          </p:grpSpPr>
          <p:grpSp>
            <p:nvGrpSpPr>
              <p:cNvPr id="25" name="Group 21"/>
              <p:cNvGrpSpPr/>
              <p:nvPr/>
            </p:nvGrpSpPr>
            <p:grpSpPr bwMode="auto">
              <a:xfrm>
                <a:off x="2608" y="436"/>
                <a:ext cx="453" cy="1134"/>
                <a:chOff x="2608" y="436"/>
                <a:chExt cx="453" cy="1134"/>
              </a:xfrm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78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288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608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 i="1" dirty="0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 i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 flipH="1">
                <a:off x="278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2744" y="436"/>
              <a:ext cx="634" cy="1134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1" name="Group 28"/>
            <p:cNvGrpSpPr/>
            <p:nvPr/>
          </p:nvGrpSpPr>
          <p:grpSpPr bwMode="auto">
            <a:xfrm>
              <a:off x="2744" y="1570"/>
              <a:ext cx="698" cy="435"/>
              <a:chOff x="2744" y="1570"/>
              <a:chExt cx="698" cy="435"/>
            </a:xfrm>
          </p:grpSpPr>
          <p:sp>
            <p:nvSpPr>
              <p:cNvPr id="22" name="Line 29"/>
              <p:cNvSpPr>
                <a:spLocks noChangeShapeType="1"/>
              </p:cNvSpPr>
              <p:nvPr/>
            </p:nvSpPr>
            <p:spPr bwMode="auto">
              <a:xfrm>
                <a:off x="2744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2744" y="1706"/>
                <a:ext cx="63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1617"/>
                    <a:ext cx="635" cy="3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𝒂</m:t>
                          </m:r>
                        </m:oMath>
                      </m:oMathPara>
                    </a14:m>
                    <a:endParaRPr lang="en-US" altLang="zh-CN" sz="2400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 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07" y="1617"/>
                    <a:ext cx="635" cy="388"/>
                  </a:xfrm>
                  <a:prstGeom prst="rect">
                    <a:avLst/>
                  </a:prstGeom>
                  <a:blipFill rotWithShape="1">
                    <a:blip r:embed="rId3"/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1" name="Group 32"/>
          <p:cNvGrpSpPr/>
          <p:nvPr/>
        </p:nvGrpSpPr>
        <p:grpSpPr bwMode="auto">
          <a:xfrm>
            <a:off x="3230950" y="854871"/>
            <a:ext cx="1188244" cy="1866899"/>
            <a:chOff x="4512" y="119"/>
            <a:chExt cx="998" cy="1568"/>
          </a:xfrm>
        </p:grpSpPr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4512" y="119"/>
              <a:ext cx="499" cy="113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3" name="Group 34"/>
            <p:cNvGrpSpPr/>
            <p:nvPr/>
          </p:nvGrpSpPr>
          <p:grpSpPr bwMode="auto">
            <a:xfrm>
              <a:off x="5011" y="119"/>
              <a:ext cx="499" cy="1134"/>
              <a:chOff x="5239" y="436"/>
              <a:chExt cx="499" cy="1134"/>
            </a:xfrm>
          </p:grpSpPr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 flipH="1">
                <a:off x="5239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5330" y="436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5330" y="799"/>
                <a:ext cx="408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zh-CN" sz="2100" b="1" i="1" dirty="0">
                    <a:solidFill>
                      <a:srgbClr val="FF0000"/>
                    </a:solidFill>
                  </a:rPr>
                  <a:t>m</a:t>
                </a:r>
                <a:endParaRPr lang="en-US" altLang="zh-CN" sz="21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 flipH="1">
                <a:off x="5239" y="436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" name="Group 39"/>
            <p:cNvGrpSpPr/>
            <p:nvPr/>
          </p:nvGrpSpPr>
          <p:grpSpPr bwMode="auto">
            <a:xfrm>
              <a:off x="4512" y="1253"/>
              <a:ext cx="681" cy="434"/>
              <a:chOff x="4830" y="1570"/>
              <a:chExt cx="681" cy="434"/>
            </a:xfrm>
          </p:grpSpPr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5329" y="157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41"/>
              <p:cNvSpPr>
                <a:spLocks noChangeShapeType="1"/>
              </p:cNvSpPr>
              <p:nvPr/>
            </p:nvSpPr>
            <p:spPr bwMode="auto">
              <a:xfrm>
                <a:off x="4830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Text Box 42"/>
              <p:cNvSpPr txBox="1">
                <a:spLocks noChangeArrowheads="1"/>
              </p:cNvSpPr>
              <p:nvPr/>
            </p:nvSpPr>
            <p:spPr bwMode="auto">
              <a:xfrm>
                <a:off x="4966" y="1616"/>
                <a:ext cx="545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zh-CN" sz="2400" b="1" i="1" dirty="0">
                    <a:solidFill>
                      <a:srgbClr val="FF0000"/>
                    </a:solidFill>
                  </a:rPr>
                  <a:t>c</a:t>
                </a:r>
                <a:endParaRPr lang="en-US" altLang="zh-CN" sz="2400" b="1" i="1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43"/>
              <p:cNvSpPr txBox="1">
                <a:spLocks noChangeArrowheads="1"/>
              </p:cNvSpPr>
              <p:nvPr/>
            </p:nvSpPr>
            <p:spPr bwMode="auto">
              <a:xfrm>
                <a:off x="4862242" y="1055438"/>
                <a:ext cx="3333815" cy="484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GB" sz="2100" b="1" dirty="0"/>
                  <a:t>方法一</a:t>
                </a:r>
                <a:r>
                  <a:rPr lang="en-GB" altLang="zh-CN" sz="2100" b="1" dirty="0"/>
                  <a:t>:</a:t>
                </a:r>
                <a14:m>
                  <m:oMath xmlns:m="http://schemas.openxmlformats.org/officeDocument/2006/math">
                    <m:r>
                      <a:rPr lang="en-GB" altLang="zh-CN" sz="27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GB" altLang="zh-CN" sz="27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(</m:t>
                    </m:r>
                    <m:r>
                      <a:rPr lang="en-GB" altLang="zh-CN" sz="2700" b="1" i="1" dirty="0" err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en-GB" altLang="zh-CN" sz="2700" b="1" i="1" dirty="0" err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2700" b="1" i="1" dirty="0" err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en-GB" altLang="zh-CN" sz="2700" b="1" i="1" dirty="0" err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2700" b="1" i="1" dirty="0" err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𝒄</m:t>
                    </m:r>
                    <m:r>
                      <a:rPr lang="en-GB" altLang="zh-CN" sz="27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)</m:t>
                    </m:r>
                  </m:oMath>
                </a14:m>
                <a:endParaRPr lang="en-US" altLang="zh-CN" sz="27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2242" y="1055438"/>
                <a:ext cx="3333815" cy="484748"/>
              </a:xfrm>
              <a:prstGeom prst="rect">
                <a:avLst/>
              </a:prstGeom>
              <a:blipFill rotWithShape="1">
                <a:blip r:embed="rId4"/>
                <a:stretch>
                  <a:fillRect l="-1" t="-14" r="3" b="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4"/>
          <p:cNvGrpSpPr/>
          <p:nvPr/>
        </p:nvGrpSpPr>
        <p:grpSpPr bwMode="auto">
          <a:xfrm>
            <a:off x="910422" y="2744393"/>
            <a:ext cx="4102894" cy="1918097"/>
            <a:chOff x="-521" y="2704"/>
            <a:chExt cx="3446" cy="1611"/>
          </a:xfrm>
        </p:grpSpPr>
        <p:grpSp>
          <p:nvGrpSpPr>
            <p:cNvPr id="44" name="Group 45"/>
            <p:cNvGrpSpPr/>
            <p:nvPr/>
          </p:nvGrpSpPr>
          <p:grpSpPr bwMode="auto">
            <a:xfrm>
              <a:off x="521" y="2704"/>
              <a:ext cx="1132" cy="1611"/>
              <a:chOff x="2925" y="345"/>
              <a:chExt cx="1904" cy="1611"/>
            </a:xfrm>
          </p:grpSpPr>
          <p:grpSp>
            <p:nvGrpSpPr>
              <p:cNvPr id="69" name="Group 46"/>
              <p:cNvGrpSpPr/>
              <p:nvPr/>
            </p:nvGrpSpPr>
            <p:grpSpPr bwMode="auto">
              <a:xfrm>
                <a:off x="2925" y="345"/>
                <a:ext cx="453" cy="1134"/>
                <a:chOff x="2608" y="436"/>
                <a:chExt cx="453" cy="1134"/>
              </a:xfrm>
            </p:grpSpPr>
            <p:grpSp>
              <p:nvGrpSpPr>
                <p:cNvPr id="77" name="Group 47"/>
                <p:cNvGrpSpPr/>
                <p:nvPr/>
              </p:nvGrpSpPr>
              <p:grpSpPr bwMode="auto">
                <a:xfrm>
                  <a:off x="2608" y="436"/>
                  <a:ext cx="453" cy="1134"/>
                  <a:chOff x="2608" y="436"/>
                  <a:chExt cx="453" cy="1134"/>
                </a:xfrm>
              </p:grpSpPr>
              <p:sp>
                <p:nvSpPr>
                  <p:cNvPr id="79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436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157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6"/>
                    <a:ext cx="0" cy="1134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799"/>
                    <a:ext cx="408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100" b="1" i="1" dirty="0">
                        <a:solidFill>
                          <a:srgbClr val="FF0000"/>
                        </a:solidFill>
                      </a:rPr>
                      <a:t>m</a:t>
                    </a:r>
                    <a:endParaRPr lang="en-US" altLang="zh-CN" sz="21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8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0" name="Group 53"/>
              <p:cNvGrpSpPr/>
              <p:nvPr/>
            </p:nvGrpSpPr>
            <p:grpSpPr bwMode="auto">
              <a:xfrm>
                <a:off x="3378" y="345"/>
                <a:ext cx="1451" cy="1611"/>
                <a:chOff x="3378" y="436"/>
                <a:chExt cx="1451" cy="1611"/>
              </a:xfrm>
            </p:grpSpPr>
            <p:sp>
              <p:nvSpPr>
                <p:cNvPr id="71" name="Rectangle 54"/>
                <p:cNvSpPr>
                  <a:spLocks noChangeArrowheads="1"/>
                </p:cNvSpPr>
                <p:nvPr/>
              </p:nvSpPr>
              <p:spPr bwMode="auto">
                <a:xfrm>
                  <a:off x="3378" y="436"/>
                  <a:ext cx="1451" cy="113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2" name="Group 55"/>
                <p:cNvGrpSpPr/>
                <p:nvPr/>
              </p:nvGrpSpPr>
              <p:grpSpPr bwMode="auto">
                <a:xfrm>
                  <a:off x="3378" y="1570"/>
                  <a:ext cx="1417" cy="477"/>
                  <a:chOff x="3378" y="1570"/>
                  <a:chExt cx="1417" cy="477"/>
                </a:xfrm>
              </p:grpSpPr>
              <p:sp>
                <p:nvSpPr>
                  <p:cNvPr id="73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378" y="1570"/>
                    <a:ext cx="0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3388" y="1706"/>
                    <a:ext cx="140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2" y="1659"/>
                    <a:ext cx="681" cy="3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400" b="1" i="1" dirty="0">
                        <a:solidFill>
                          <a:srgbClr val="FF0000"/>
                        </a:solidFill>
                      </a:rPr>
                      <a:t>b</a:t>
                    </a:r>
                    <a:endParaRPr lang="en-US" altLang="zh-CN" sz="24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5" name="Group 60"/>
            <p:cNvGrpSpPr/>
            <p:nvPr/>
          </p:nvGrpSpPr>
          <p:grpSpPr bwMode="auto">
            <a:xfrm>
              <a:off x="1927" y="2704"/>
              <a:ext cx="998" cy="1568"/>
              <a:chOff x="4512" y="119"/>
              <a:chExt cx="998" cy="1568"/>
            </a:xfrm>
          </p:grpSpPr>
          <p:sp>
            <p:nvSpPr>
              <p:cNvPr id="59" name="Rectangle 61"/>
              <p:cNvSpPr>
                <a:spLocks noChangeArrowheads="1"/>
              </p:cNvSpPr>
              <p:nvPr/>
            </p:nvSpPr>
            <p:spPr bwMode="auto">
              <a:xfrm>
                <a:off x="4512" y="119"/>
                <a:ext cx="499" cy="1134"/>
              </a:xfrm>
              <a:prstGeom prst="rect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60" name="Group 62"/>
              <p:cNvGrpSpPr/>
              <p:nvPr/>
            </p:nvGrpSpPr>
            <p:grpSpPr bwMode="auto">
              <a:xfrm>
                <a:off x="5011" y="119"/>
                <a:ext cx="499" cy="1134"/>
                <a:chOff x="5239" y="436"/>
                <a:chExt cx="499" cy="1134"/>
              </a:xfrm>
            </p:grpSpPr>
            <p:sp>
              <p:nvSpPr>
                <p:cNvPr id="65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5239" y="157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Line 64"/>
                <p:cNvSpPr>
                  <a:spLocks noChangeShapeType="1"/>
                </p:cNvSpPr>
                <p:nvPr/>
              </p:nvSpPr>
              <p:spPr bwMode="auto">
                <a:xfrm>
                  <a:off x="5330" y="436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5330" y="79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100" b="1" i="1" dirty="0">
                      <a:solidFill>
                        <a:srgbClr val="FF0000"/>
                      </a:solidFill>
                    </a:rPr>
                    <a:t>m</a:t>
                  </a:r>
                  <a:endParaRPr lang="en-US" altLang="zh-CN" sz="2100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8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523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" name="Group 67"/>
              <p:cNvGrpSpPr/>
              <p:nvPr/>
            </p:nvGrpSpPr>
            <p:grpSpPr bwMode="auto">
              <a:xfrm>
                <a:off x="4512" y="1253"/>
                <a:ext cx="681" cy="434"/>
                <a:chOff x="4830" y="1570"/>
                <a:chExt cx="681" cy="434"/>
              </a:xfrm>
            </p:grpSpPr>
            <p:sp>
              <p:nvSpPr>
                <p:cNvPr id="62" name="Line 68"/>
                <p:cNvSpPr>
                  <a:spLocks noChangeShapeType="1"/>
                </p:cNvSpPr>
                <p:nvPr/>
              </p:nvSpPr>
              <p:spPr bwMode="auto">
                <a:xfrm>
                  <a:off x="5329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69"/>
                <p:cNvSpPr>
                  <a:spLocks noChangeShapeType="1"/>
                </p:cNvSpPr>
                <p:nvPr/>
              </p:nvSpPr>
              <p:spPr bwMode="auto">
                <a:xfrm>
                  <a:off x="4830" y="1706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966" y="1616"/>
                  <a:ext cx="545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zh-CN" sz="2400" b="1" i="1" dirty="0">
                      <a:solidFill>
                        <a:srgbClr val="FF0000"/>
                      </a:solidFill>
                    </a:rPr>
                    <a:t>c</a:t>
                  </a:r>
                  <a:endParaRPr lang="en-US" altLang="zh-CN" sz="2400" b="1" i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46" name="Group 71"/>
            <p:cNvGrpSpPr/>
            <p:nvPr/>
          </p:nvGrpSpPr>
          <p:grpSpPr bwMode="auto">
            <a:xfrm>
              <a:off x="-521" y="2704"/>
              <a:ext cx="1043" cy="1568"/>
              <a:chOff x="2336" y="436"/>
              <a:chExt cx="1043" cy="1568"/>
            </a:xfrm>
          </p:grpSpPr>
          <p:grpSp>
            <p:nvGrpSpPr>
              <p:cNvPr id="47" name="Group 72"/>
              <p:cNvGrpSpPr/>
              <p:nvPr/>
            </p:nvGrpSpPr>
            <p:grpSpPr bwMode="auto">
              <a:xfrm>
                <a:off x="2336" y="436"/>
                <a:ext cx="453" cy="1134"/>
                <a:chOff x="2608" y="436"/>
                <a:chExt cx="453" cy="1134"/>
              </a:xfrm>
            </p:grpSpPr>
            <p:grpSp>
              <p:nvGrpSpPr>
                <p:cNvPr id="53" name="Group 73"/>
                <p:cNvGrpSpPr/>
                <p:nvPr/>
              </p:nvGrpSpPr>
              <p:grpSpPr bwMode="auto">
                <a:xfrm>
                  <a:off x="2608" y="436"/>
                  <a:ext cx="453" cy="1134"/>
                  <a:chOff x="2608" y="436"/>
                  <a:chExt cx="453" cy="1134"/>
                </a:xfrm>
              </p:grpSpPr>
              <p:sp>
                <p:nvSpPr>
                  <p:cNvPr id="55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436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157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6"/>
                    <a:ext cx="0" cy="1134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799"/>
                    <a:ext cx="408" cy="3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zh-CN" sz="2100" b="1" i="1" dirty="0">
                        <a:solidFill>
                          <a:srgbClr val="FF0000"/>
                        </a:solidFill>
                      </a:rPr>
                      <a:t>m</a:t>
                    </a:r>
                    <a:endParaRPr lang="en-US" altLang="zh-CN" sz="21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5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2789" y="4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8" name="Rectangle 79"/>
              <p:cNvSpPr>
                <a:spLocks noChangeArrowheads="1"/>
              </p:cNvSpPr>
              <p:nvPr/>
            </p:nvSpPr>
            <p:spPr bwMode="auto">
              <a:xfrm>
                <a:off x="2744" y="436"/>
                <a:ext cx="634" cy="1134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9" name="Group 80"/>
              <p:cNvGrpSpPr/>
              <p:nvPr/>
            </p:nvGrpSpPr>
            <p:grpSpPr bwMode="auto">
              <a:xfrm>
                <a:off x="2739" y="1570"/>
                <a:ext cx="640" cy="434"/>
                <a:chOff x="2739" y="1570"/>
                <a:chExt cx="640" cy="434"/>
              </a:xfrm>
            </p:grpSpPr>
            <p:sp>
              <p:nvSpPr>
                <p:cNvPr id="50" name="Line 81"/>
                <p:cNvSpPr>
                  <a:spLocks noChangeShapeType="1"/>
                </p:cNvSpPr>
                <p:nvPr/>
              </p:nvSpPr>
              <p:spPr bwMode="auto">
                <a:xfrm>
                  <a:off x="2744" y="157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Line 82"/>
                <p:cNvSpPr>
                  <a:spLocks noChangeShapeType="1"/>
                </p:cNvSpPr>
                <p:nvPr/>
              </p:nvSpPr>
              <p:spPr bwMode="auto">
                <a:xfrm>
                  <a:off x="2744" y="1706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9" y="1616"/>
                      <a:ext cx="635" cy="3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altLang="zh-CN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𝒂</m:t>
                            </m:r>
                          </m:oMath>
                        </m:oMathPara>
                      </a14:m>
                      <a:endParaRPr lang="en-US" altLang="zh-CN" sz="2400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2" name="Text Box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739" y="1616"/>
                      <a:ext cx="635" cy="388"/>
                    </a:xfrm>
                    <a:prstGeom prst="rect">
                      <a:avLst/>
                    </a:prstGeom>
                    <a:blipFill rotWithShape="1">
                      <a:blip r:embed="rId3"/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4"/>
              <p:cNvSpPr>
                <a:spLocks noChangeArrowheads="1"/>
              </p:cNvSpPr>
              <p:nvPr/>
            </p:nvSpPr>
            <p:spPr bwMode="auto">
              <a:xfrm>
                <a:off x="5074373" y="2744393"/>
                <a:ext cx="3384641" cy="392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GB" sz="2100" b="1" dirty="0"/>
                  <a:t>方法二</a:t>
                </a:r>
                <a:r>
                  <a:rPr lang="en-GB" altLang="zh-CN" sz="2100" b="1" dirty="0"/>
                  <a:t>:</a:t>
                </a:r>
                <a14:m>
                  <m:oMath xmlns:m="http://schemas.openxmlformats.org/officeDocument/2006/math">
                    <m:r>
                      <a:rPr lang="en-GB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𝒎𝒂</m:t>
                    </m:r>
                    <m:r>
                      <a:rPr lang="en-GB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𝒎𝒃</m:t>
                    </m:r>
                    <m:r>
                      <a:rPr lang="en-GB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𝒎𝒄</m:t>
                    </m:r>
                  </m:oMath>
                </a14:m>
                <a:endParaRPr lang="en-US" altLang="zh-CN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4373" y="2744393"/>
                <a:ext cx="3384641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3" t="-142" r="5" b="1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2"/>
          <p:cNvSpPr>
            <a:spLocks noChangeArrowheads="1"/>
          </p:cNvSpPr>
          <p:nvPr/>
        </p:nvSpPr>
        <p:spPr bwMode="auto">
          <a:xfrm>
            <a:off x="852115" y="303648"/>
            <a:ext cx="1444587" cy="4847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问题：</a:t>
            </a:r>
            <a:endParaRPr lang="zh-CN" altLang="en-US" sz="3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43"/>
              <p:cNvSpPr txBox="1">
                <a:spLocks noChangeArrowheads="1"/>
              </p:cNvSpPr>
              <p:nvPr/>
            </p:nvSpPr>
            <p:spPr bwMode="auto">
              <a:xfrm>
                <a:off x="5480167" y="3838322"/>
                <a:ext cx="3403790" cy="346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𝒎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(</m:t>
                    </m:r>
                    <m:r>
                      <a:rPr lang="en-GB" altLang="zh-CN" sz="1800" b="1" i="1" dirty="0" err="1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en-GB" altLang="zh-CN" sz="1800" b="1" i="1" dirty="0" err="1">
                        <a:solidFill>
                          <a:srgbClr val="99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1800" b="1" i="1" dirty="0" err="1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en-GB" altLang="zh-CN" sz="1800" b="1" i="1" dirty="0" err="1">
                        <a:solidFill>
                          <a:srgbClr val="99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1800" b="1" i="1" dirty="0" err="1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𝒄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)</m:t>
                    </m:r>
                  </m:oMath>
                </a14:m>
                <a:r>
                  <a:rPr lang="en-GB" altLang="zh-CN" sz="1800" b="1" dirty="0">
                    <a:solidFill>
                      <a:srgbClr val="99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=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𝒎𝒂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𝒎𝒃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+</m:t>
                    </m:r>
                    <m:r>
                      <a:rPr lang="en-GB" altLang="zh-CN" sz="1800" b="1" i="1" dirty="0">
                        <a:solidFill>
                          <a:srgbClr val="990000"/>
                        </a:solidFill>
                        <a:latin typeface="Cambria Math" panose="02040503050406030204"/>
                      </a:rPr>
                      <m:t>𝒎𝒄</m:t>
                    </m:r>
                  </m:oMath>
                </a14:m>
                <a:endParaRPr lang="en-US" altLang="zh-CN" sz="1800" b="1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86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0167" y="3838322"/>
                <a:ext cx="3403790" cy="346249"/>
              </a:xfrm>
              <a:prstGeom prst="rect">
                <a:avLst/>
              </a:prstGeom>
              <a:blipFill rotWithShape="1">
                <a:blip r:embed="rId6"/>
                <a:stretch>
                  <a:fillRect l="-3" t="-110" r="9" b="1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ine 56"/>
          <p:cNvSpPr>
            <a:spLocks noChangeShapeType="1"/>
          </p:cNvSpPr>
          <p:nvPr/>
        </p:nvSpPr>
        <p:spPr bwMode="auto">
          <a:xfrm>
            <a:off x="2146291" y="4094562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8" name="Line 56"/>
          <p:cNvSpPr>
            <a:spLocks noChangeShapeType="1"/>
          </p:cNvSpPr>
          <p:nvPr/>
        </p:nvSpPr>
        <p:spPr bwMode="auto">
          <a:xfrm>
            <a:off x="3825951" y="4108225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9" name="Line 56"/>
          <p:cNvSpPr>
            <a:spLocks noChangeShapeType="1"/>
          </p:cNvSpPr>
          <p:nvPr/>
        </p:nvSpPr>
        <p:spPr bwMode="auto">
          <a:xfrm>
            <a:off x="3498840" y="4096348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0" name="Text Box 37"/>
          <p:cNvSpPr txBox="1"/>
          <p:nvPr/>
        </p:nvSpPr>
        <p:spPr>
          <a:xfrm>
            <a:off x="4947967" y="3451626"/>
            <a:ext cx="1750490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乘法分配律：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83" grpId="0" bldLvl="0" animBg="1"/>
      <p:bldP spid="86" grpId="0" bldLvl="0" animBg="1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"/>
              <p:cNvSpPr txBox="1">
                <a:spLocks noChangeArrowheads="1"/>
              </p:cNvSpPr>
              <p:nvPr/>
            </p:nvSpPr>
            <p:spPr bwMode="auto">
              <a:xfrm>
                <a:off x="2007462" y="1083877"/>
                <a:ext cx="3544336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dirty="0">
                    <a:solidFill>
                      <a:srgbClr val="FF0000"/>
                    </a:solidFill>
                  </a:rPr>
                  <a:t>如何计算</a:t>
                </a:r>
                <a:r>
                  <a:rPr lang="en-US" altLang="zh-CN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:</a:t>
                </a:r>
                <a:r>
                  <a:rPr lang="en-US" altLang="zh-CN" sz="2400" dirty="0">
                    <a:sym typeface="Wingdings" panose="05000000000000000000" pitchFamily="2" charset="2"/>
                  </a:rPr>
                  <a:t>(</a:t>
                </a:r>
                <a:r>
                  <a:rPr lang="en-US" altLang="zh-CN" sz="2400" dirty="0"/>
                  <a:t>-4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/>
                      </a:rPr>
                      <m:t>𝑥</m:t>
                    </m:r>
                  </m:oMath>
                </a14:m>
                <a:r>
                  <a:rPr lang="en-US" altLang="zh-CN" sz="2400" baseline="30000" dirty="0"/>
                  <a:t>2</a:t>
                </a:r>
                <a:r>
                  <a:rPr lang="en-US" altLang="zh-CN" sz="2400" dirty="0"/>
                  <a:t>)·(3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/>
                      </a:rPr>
                      <m:t>𝑥</m:t>
                    </m:r>
                  </m:oMath>
                </a14:m>
                <a:r>
                  <a:rPr lang="en-US" altLang="zh-CN" sz="2400" dirty="0"/>
                  <a:t>+2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/>
                      </a:rPr>
                      <m:t>𝑥𝑦</m:t>
                    </m:r>
                  </m:oMath>
                </a14:m>
                <a:r>
                  <a:rPr lang="en-US" altLang="zh-CN" sz="2400" dirty="0"/>
                  <a:t>)</a:t>
                </a:r>
              </a:p>
            </p:txBody>
          </p:sp>
        </mc:Choice>
        <mc:Fallback xmlns="">
          <p:sp>
            <p:nvSpPr>
              <p:cNvPr id="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7462" y="1083877"/>
                <a:ext cx="3544336" cy="438581"/>
              </a:xfrm>
              <a:prstGeom prst="rect">
                <a:avLst/>
              </a:prstGeom>
              <a:blipFill rotWithShape="1">
                <a:blip r:embed="rId3"/>
                <a:stretch>
                  <a:fillRect l="-6" t="-15621" r="18" b="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6818" y="580258"/>
            <a:ext cx="1444587" cy="4847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思考：</a:t>
            </a:r>
            <a:endParaRPr lang="zh-CN" altLang="en-US" sz="3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Freeform 14"/>
          <p:cNvSpPr/>
          <p:nvPr/>
        </p:nvSpPr>
        <p:spPr bwMode="auto">
          <a:xfrm>
            <a:off x="3658417" y="1474107"/>
            <a:ext cx="813164" cy="114300"/>
          </a:xfrm>
          <a:custGeom>
            <a:avLst/>
            <a:gdLst>
              <a:gd name="T0" fmla="*/ 0 w 1104"/>
              <a:gd name="T1" fmla="*/ 0 h 192"/>
              <a:gd name="T2" fmla="*/ 576 w 1104"/>
              <a:gd name="T3" fmla="*/ 192 h 192"/>
              <a:gd name="T4" fmla="*/ 1104 w 1104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cubicBezTo>
                  <a:pt x="196" y="96"/>
                  <a:pt x="392" y="192"/>
                  <a:pt x="576" y="192"/>
                </a:cubicBezTo>
                <a:cubicBezTo>
                  <a:pt x="760" y="192"/>
                  <a:pt x="932" y="96"/>
                  <a:pt x="110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V="1">
            <a:off x="4371568" y="1425756"/>
            <a:ext cx="184105" cy="96702"/>
          </a:xfrm>
          <a:prstGeom prst="line">
            <a:avLst/>
          </a:prstGeom>
          <a:noFill/>
          <a:ln w="762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Freeform 16"/>
          <p:cNvSpPr/>
          <p:nvPr/>
        </p:nvSpPr>
        <p:spPr bwMode="auto">
          <a:xfrm>
            <a:off x="3658417" y="1478507"/>
            <a:ext cx="1426301" cy="276452"/>
          </a:xfrm>
          <a:custGeom>
            <a:avLst/>
            <a:gdLst>
              <a:gd name="T0" fmla="*/ 0 w 1824"/>
              <a:gd name="T1" fmla="*/ 0 h 288"/>
              <a:gd name="T2" fmla="*/ 1344 w 1824"/>
              <a:gd name="T3" fmla="*/ 288 h 288"/>
              <a:gd name="T4" fmla="*/ 1824 w 1824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4" h="288">
                <a:moveTo>
                  <a:pt x="0" y="0"/>
                </a:moveTo>
                <a:cubicBezTo>
                  <a:pt x="520" y="144"/>
                  <a:pt x="1040" y="288"/>
                  <a:pt x="1344" y="288"/>
                </a:cubicBezTo>
                <a:cubicBezTo>
                  <a:pt x="1648" y="288"/>
                  <a:pt x="1736" y="144"/>
                  <a:pt x="182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4998993" y="1474107"/>
            <a:ext cx="85725" cy="158205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Text Box 37"/>
          <p:cNvSpPr txBox="1"/>
          <p:nvPr/>
        </p:nvSpPr>
        <p:spPr>
          <a:xfrm>
            <a:off x="5767457" y="1088607"/>
            <a:ext cx="2981516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（利用乘法的分配律转化为单项式乘单项式）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32464" y="2269453"/>
            <a:ext cx="6265069" cy="1522571"/>
          </a:xfrm>
          <a:prstGeom prst="rect">
            <a:avLst/>
          </a:prstGeom>
          <a:noFill/>
          <a:ln w="25400" algn="ctr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单项式与多项式相乘，就是根据乘法分配律用单项式去乘多项式的每一项，再把所得的积相加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en-US" altLang="zh-CN" sz="21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用字母表示如下：</a:t>
            </a:r>
          </a:p>
        </p:txBody>
      </p:sp>
      <p:sp>
        <p:nvSpPr>
          <p:cNvPr id="10" name="Rectangle 7"/>
          <p:cNvSpPr/>
          <p:nvPr/>
        </p:nvSpPr>
        <p:spPr>
          <a:xfrm>
            <a:off x="1269112" y="3907858"/>
            <a:ext cx="6573121" cy="1038746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注意</a:t>
            </a:r>
            <a:r>
              <a:rPr lang="zh-CN" altLang="en-US" sz="21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：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100" dirty="0">
                <a:latin typeface="楷体_GB2312" pitchFamily="49" charset="-122"/>
                <a:ea typeface="楷体_GB2312" pitchFamily="49" charset="-122"/>
              </a:rPr>
              <a:t>依据是乘法分配律；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      （</a:t>
            </a: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100" dirty="0">
                <a:latin typeface="楷体_GB2312" pitchFamily="49" charset="-122"/>
                <a:ea typeface="楷体_GB2312" pitchFamily="49" charset="-122"/>
              </a:rPr>
              <a:t>积的项数与多项式的项数相同</a:t>
            </a:r>
            <a:r>
              <a:rPr lang="en-US" altLang="zh-CN" sz="2100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1" name="文本框 1"/>
          <p:cNvSpPr txBox="1"/>
          <p:nvPr/>
        </p:nvSpPr>
        <p:spPr>
          <a:xfrm>
            <a:off x="864363" y="1830872"/>
            <a:ext cx="5077873" cy="43858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kumimoji="1" lang="zh-CN" altLang="en-US" sz="2400" b="1" dirty="0">
                <a:solidFill>
                  <a:srgbClr val="99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单项式与多项式的乘法法则</a:t>
            </a:r>
          </a:p>
        </p:txBody>
      </p:sp>
      <p:sp>
        <p:nvSpPr>
          <p:cNvPr id="12" name="Text Box 15"/>
          <p:cNvSpPr txBox="1"/>
          <p:nvPr/>
        </p:nvSpPr>
        <p:spPr>
          <a:xfrm>
            <a:off x="3658418" y="3238926"/>
            <a:ext cx="4026694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a+b+c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)=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a+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b+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</a:t>
            </a:r>
            <a:r>
              <a:rPr lang="en-US" altLang="zh-CN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endParaRPr lang="en-US" altLang="zh-CN" sz="24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/>
      <p:bldP spid="10" grpId="0" bldLvl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"/>
          <p:cNvSpPr txBox="1"/>
          <p:nvPr/>
        </p:nvSpPr>
        <p:spPr>
          <a:xfrm>
            <a:off x="524219" y="734154"/>
            <a:ext cx="546238" cy="346249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solidFill>
                  <a:schemeClr val="bg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1800" b="1" dirty="0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1</a:t>
            </a:r>
            <a:endParaRPr lang="zh-CN" altLang="en-US" sz="1800" dirty="0">
              <a:solidFill>
                <a:schemeClr val="bg2"/>
              </a:solidFill>
            </a:endParaRPr>
          </a:p>
        </p:txBody>
      </p:sp>
      <p:grpSp>
        <p:nvGrpSpPr>
          <p:cNvPr id="8" name="组合 26"/>
          <p:cNvGrpSpPr/>
          <p:nvPr/>
        </p:nvGrpSpPr>
        <p:grpSpPr bwMode="auto">
          <a:xfrm>
            <a:off x="849223" y="663907"/>
            <a:ext cx="7101272" cy="1692819"/>
            <a:chOff x="328" y="1724"/>
            <a:chExt cx="13332" cy="3555"/>
          </a:xfrm>
        </p:grpSpPr>
        <p:sp>
          <p:nvSpPr>
            <p:cNvPr id="9" name="文本框 2"/>
            <p:cNvSpPr txBox="1">
              <a:spLocks noChangeArrowheads="1"/>
            </p:cNvSpPr>
            <p:nvPr/>
          </p:nvSpPr>
          <p:spPr bwMode="auto">
            <a:xfrm>
              <a:off x="328" y="1724"/>
              <a:ext cx="694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solidFill>
                    <a:srgbClr val="00808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zh-CN" altLang="en-US" sz="2400" dirty="0">
                  <a:latin typeface="黑体" panose="02010609060101010101" pitchFamily="2" charset="-122"/>
                  <a:ea typeface="黑体" panose="02010609060101010101" pitchFamily="2" charset="-122"/>
                </a:rPr>
                <a:t>计算：</a:t>
              </a:r>
            </a:p>
          </p:txBody>
        </p:sp>
        <p:sp>
          <p:nvSpPr>
            <p:cNvPr id="12" name="矩形 9220"/>
            <p:cNvSpPr>
              <a:spLocks noChangeArrowheads="1"/>
            </p:cNvSpPr>
            <p:nvPr/>
          </p:nvSpPr>
          <p:spPr bwMode="auto">
            <a:xfrm>
              <a:off x="680" y="2830"/>
              <a:ext cx="8280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1</a:t>
              </a:r>
              <a:r>
                <a:rPr lang="zh-CN" altLang="en-US" sz="2400" dirty="0">
                  <a:latin typeface="Times New Roman" panose="02020603050405020304" pitchFamily="18" charset="0"/>
                </a:rPr>
                <a:t>）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ab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(5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ab</a:t>
              </a:r>
              <a:r>
                <a:rPr lang="en-US" altLang="zh-CN" sz="2400" baseline="30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+3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</a:t>
              </a:r>
              <a:r>
                <a:rPr lang="en-US" altLang="zh-CN" sz="2400" baseline="30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b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)</a:t>
              </a:r>
              <a:r>
                <a:rPr lang="zh-CN" altLang="en-US" sz="2400" dirty="0">
                  <a:latin typeface="Times New Roman" panose="02020603050405020304" pitchFamily="18" charset="0"/>
                </a:rPr>
                <a:t>；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矩形 9225"/>
            <p:cNvSpPr>
              <a:spLocks noChangeArrowheads="1"/>
            </p:cNvSpPr>
            <p:nvPr/>
          </p:nvSpPr>
          <p:spPr bwMode="auto">
            <a:xfrm>
              <a:off x="6672" y="2851"/>
              <a:ext cx="6988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latin typeface="Times New Roman" panose="02020603050405020304" pitchFamily="18" charset="0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</a:rPr>
                <a:t>）</a:t>
              </a:r>
              <a:r>
                <a:rPr lang="en-US" altLang="zh-CN" sz="2400">
                  <a:latin typeface="Times New Roman" panose="02020603050405020304" pitchFamily="18" charset="0"/>
                </a:rPr>
                <a:t>(</a:t>
              </a:r>
              <a:r>
                <a:rPr lang="zh-CN" altLang="en-US" sz="2400">
                  <a:latin typeface="Times New Roman" panose="02020603050405020304" pitchFamily="18" charset="0"/>
                </a:rPr>
                <a:t>       </a:t>
              </a:r>
              <a:r>
                <a:rPr lang="en-US" altLang="zh-CN" sz="2400">
                  <a:latin typeface="宋体" panose="02010600030101010101" pitchFamily="2" charset="-122"/>
                </a:rPr>
                <a:t>－</a:t>
              </a: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  <a:r>
                <a:rPr lang="en-US" altLang="zh-CN" sz="2400" i="1">
                  <a:latin typeface="Times New Roman" panose="02020603050405020304" pitchFamily="18" charset="0"/>
                </a:rPr>
                <a:t>ab</a:t>
              </a:r>
              <a:r>
                <a:rPr lang="en-US" altLang="zh-CN" sz="2400">
                  <a:latin typeface="Times New Roman" panose="02020603050405020304" pitchFamily="18" charset="0"/>
                </a:rPr>
                <a:t>)·</a:t>
              </a:r>
            </a:p>
          </p:txBody>
        </p:sp>
        <p:graphicFrame>
          <p:nvGraphicFramePr>
            <p:cNvPr id="14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8379" y="2630"/>
            <a:ext cx="1195" cy="1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92" r:id="rId4" imgW="368300" imgH="393700" progId="Equation.KSEE3">
                    <p:embed/>
                  </p:oleObj>
                </mc:Choice>
                <mc:Fallback>
                  <p:oleObj r:id="rId4" imgW="368300" imgH="393700" progId="Equation.KSEE3">
                    <p:embed/>
                    <p:pic>
                      <p:nvPicPr>
                        <p:cNvPr id="0" name="图片 277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79" y="2630"/>
                          <a:ext cx="1195" cy="1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101" y="2491"/>
            <a:ext cx="1279" cy="1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93" r:id="rId6" imgW="355600" imgH="393700" progId="Equation.KSEE3">
                    <p:embed/>
                  </p:oleObj>
                </mc:Choice>
                <mc:Fallback>
                  <p:oleObj r:id="rId6" imgW="355600" imgH="393700" progId="Equation.KSEE3">
                    <p:embed/>
                    <p:pic>
                      <p:nvPicPr>
                        <p:cNvPr id="0" name="图片 277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01" y="2491"/>
                          <a:ext cx="1279" cy="1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矩形 6"/>
            <p:cNvSpPr>
              <a:spLocks noChangeArrowheads="1"/>
            </p:cNvSpPr>
            <p:nvPr/>
          </p:nvSpPr>
          <p:spPr bwMode="auto">
            <a:xfrm>
              <a:off x="680" y="4309"/>
              <a:ext cx="8280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3</a:t>
              </a:r>
              <a:r>
                <a:rPr lang="zh-CN" altLang="en-US" sz="2400" dirty="0">
                  <a:latin typeface="Times New Roman" panose="02020603050405020304" pitchFamily="18" charset="0"/>
                </a:rPr>
                <a:t>）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5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m</a:t>
              </a:r>
              <a:r>
                <a:rPr lang="en-US" altLang="zh-CN" sz="2400" baseline="30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n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(2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n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+3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m</a:t>
              </a:r>
              <a:r>
                <a:rPr lang="en-US" altLang="zh-CN" sz="2400" i="1" dirty="0">
                  <a:latin typeface="宋体" panose="02010600030101010101" pitchFamily="2" charset="-122"/>
                </a:rPr>
                <a:t>－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n</a:t>
              </a:r>
              <a:r>
                <a:rPr lang="en-US" altLang="zh-CN" sz="2400" baseline="30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)</a:t>
              </a:r>
              <a:r>
                <a:rPr lang="zh-CN" altLang="en-US" sz="2400" dirty="0">
                  <a:latin typeface="Times New Roman" panose="02020603050405020304" pitchFamily="18" charset="0"/>
                </a:rPr>
                <a:t>；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7" name="文本框 9"/>
          <p:cNvSpPr txBox="1">
            <a:spLocks noChangeArrowheads="1"/>
          </p:cNvSpPr>
          <p:nvPr/>
        </p:nvSpPr>
        <p:spPr bwMode="auto">
          <a:xfrm>
            <a:off x="1116782" y="2488440"/>
            <a:ext cx="4873229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(1)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·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·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" name="文本框 11"/>
          <p:cNvSpPr txBox="1">
            <a:spLocks noChangeArrowheads="1"/>
          </p:cNvSpPr>
          <p:nvPr/>
        </p:nvSpPr>
        <p:spPr bwMode="auto">
          <a:xfrm>
            <a:off x="1060823" y="2967071"/>
            <a:ext cx="194667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(2)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endParaRPr lang="zh-CN" altLang="en-US" sz="2100"/>
          </a:p>
        </p:txBody>
      </p:sp>
      <p:graphicFrame>
        <p:nvGraphicFramePr>
          <p:cNvPr id="19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41924" y="2849199"/>
          <a:ext cx="569119" cy="608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4" name="Equation" r:id="rId8" imgW="8839200" imgH="9448800" progId="Equation.DSMT4">
                  <p:embed/>
                </p:oleObj>
              </mc:Choice>
              <mc:Fallback>
                <p:oleObj name="Equation" r:id="rId8" imgW="8839200" imgH="9448800" progId="Equation.DSMT4">
                  <p:embed/>
                  <p:pic>
                    <p:nvPicPr>
                      <p:cNvPr id="0" name="图片 277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924" y="2849199"/>
                        <a:ext cx="569119" cy="608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80086" y="2836102"/>
          <a:ext cx="1498997" cy="63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5" name="Equation" r:id="rId10" imgW="22250400" imgH="9448800" progId="Equation.DSMT4">
                  <p:embed/>
                </p:oleObj>
              </mc:Choice>
              <mc:Fallback>
                <p:oleObj name="Equation" r:id="rId10" imgW="22250400" imgH="9448800" progId="Equation.DSMT4">
                  <p:embed/>
                  <p:pic>
                    <p:nvPicPr>
                      <p:cNvPr id="0" name="图片 277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086" y="2836102"/>
                        <a:ext cx="1498997" cy="636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26695" y="2800383"/>
          <a:ext cx="632222" cy="67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6" name="Equation" r:id="rId12" imgW="8839200" imgH="9448800" progId="Equation.DSMT4">
                  <p:embed/>
                </p:oleObj>
              </mc:Choice>
              <mc:Fallback>
                <p:oleObj name="Equation" r:id="rId12" imgW="8839200" imgH="9448800" progId="Equation.DSMT4">
                  <p:embed/>
                  <p:pic>
                    <p:nvPicPr>
                      <p:cNvPr id="0" name="图片 277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695" y="2800383"/>
                        <a:ext cx="632222" cy="673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96728" y="2833737"/>
          <a:ext cx="1597819" cy="62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7" name="Equation" r:id="rId14" imgW="24384000" imgH="9448800" progId="Equation.DSMT4">
                  <p:embed/>
                </p:oleObj>
              </mc:Choice>
              <mc:Fallback>
                <p:oleObj name="Equation" r:id="rId14" imgW="24384000" imgH="9448800" progId="Equation.DSMT4">
                  <p:embed/>
                  <p:pic>
                    <p:nvPicPr>
                      <p:cNvPr id="0" name="图片 277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728" y="2833737"/>
                        <a:ext cx="1597819" cy="621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1"/>
          <p:cNvSpPr txBox="1">
            <a:spLocks noChangeArrowheads="1"/>
          </p:cNvSpPr>
          <p:nvPr/>
        </p:nvSpPr>
        <p:spPr bwMode="auto">
          <a:xfrm>
            <a:off x="1082255" y="3455227"/>
            <a:ext cx="54828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(3)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原式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·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n+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n·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m+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n·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i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2020467" y="3881471"/>
            <a:ext cx="3536156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=10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15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i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en-US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;</a:t>
            </a:r>
          </a:p>
        </p:txBody>
      </p:sp>
      <p:sp>
        <p:nvSpPr>
          <p:cNvPr id="25" name="文本框 23"/>
          <p:cNvSpPr txBox="1">
            <a:spLocks noChangeArrowheads="1"/>
          </p:cNvSpPr>
          <p:nvPr/>
        </p:nvSpPr>
        <p:spPr bwMode="auto">
          <a:xfrm>
            <a:off x="1019152" y="4312477"/>
            <a:ext cx="40886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(4)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原式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x+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z+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xy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·xyz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333349" y="1944058"/>
            <a:ext cx="3943350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</a:rPr>
              <a:t>（</a:t>
            </a:r>
            <a:r>
              <a:rPr lang="en-US" altLang="zh-CN" sz="2100" dirty="0">
                <a:latin typeface="Times New Roman" panose="02020603050405020304" pitchFamily="18" charset="0"/>
              </a:rPr>
              <a:t>4</a:t>
            </a:r>
            <a:r>
              <a:rPr lang="zh-CN" altLang="en-US" sz="2100" dirty="0">
                <a:latin typeface="Times New Roman" panose="02020603050405020304" pitchFamily="18" charset="0"/>
              </a:rPr>
              <a:t>）</a:t>
            </a:r>
            <a:r>
              <a:rPr lang="en-US" altLang="zh-CN" sz="2100" dirty="0">
                <a:latin typeface="Times New Roman" panose="02020603050405020304" pitchFamily="18" charset="0"/>
              </a:rPr>
              <a:t>2(</a:t>
            </a:r>
            <a:r>
              <a:rPr lang="en-US" altLang="zh-CN" sz="2100" i="1" dirty="0">
                <a:latin typeface="Times New Roman" panose="02020603050405020304" pitchFamily="18" charset="0"/>
              </a:rPr>
              <a:t>x+y</a:t>
            </a:r>
            <a:r>
              <a:rPr lang="en-US" altLang="zh-CN" sz="21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100" i="1" dirty="0">
                <a:latin typeface="Times New Roman" panose="02020603050405020304" pitchFamily="18" charset="0"/>
              </a:rPr>
              <a:t>z+xy</a:t>
            </a:r>
            <a:r>
              <a:rPr lang="en-US" altLang="zh-CN" sz="21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100" i="1" dirty="0">
                <a:latin typeface="Times New Roman" panose="02020603050405020304" pitchFamily="18" charset="0"/>
              </a:rPr>
              <a:t>z</a:t>
            </a:r>
            <a:r>
              <a:rPr lang="en-US" altLang="zh-CN" sz="2100" baseline="30000" dirty="0">
                <a:latin typeface="Times New Roman" panose="02020603050405020304" pitchFamily="18" charset="0"/>
              </a:rPr>
              <a:t>3</a:t>
            </a:r>
            <a:r>
              <a:rPr lang="en-US" altLang="zh-CN" sz="2100" dirty="0">
                <a:latin typeface="Times New Roman" panose="02020603050405020304" pitchFamily="18" charset="0"/>
              </a:rPr>
              <a:t>)</a:t>
            </a:r>
            <a:r>
              <a:rPr lang="en-US" altLang="zh-CN" sz="2100" i="1" dirty="0">
                <a:latin typeface="Times New Roman" panose="02020603050405020304" pitchFamily="18" charset="0"/>
              </a:rPr>
              <a:t>·xyz</a:t>
            </a:r>
            <a:r>
              <a:rPr lang="zh-CN" altLang="en-US" sz="2100" dirty="0">
                <a:latin typeface="Times New Roman" panose="02020603050405020304" pitchFamily="18" charset="0"/>
              </a:rPr>
              <a:t>；</a:t>
            </a:r>
            <a:r>
              <a:rPr lang="en-US" altLang="zh-CN" sz="21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" name="文本框 25"/>
          <p:cNvSpPr txBox="1">
            <a:spLocks noChangeArrowheads="1"/>
          </p:cNvSpPr>
          <p:nvPr/>
        </p:nvSpPr>
        <p:spPr bwMode="auto">
          <a:xfrm>
            <a:off x="4577458" y="4316220"/>
            <a:ext cx="3343275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yz+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xy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z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z</a:t>
            </a:r>
            <a:r>
              <a:rPr lang="en-US" altLang="en-US" sz="21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en-US" sz="21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02562" y="733948"/>
          <a:ext cx="3988594" cy="49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Equation" r:id="rId4" imgW="27432000" imgH="4876800" progId="Equation.DSMT4">
                  <p:embed/>
                </p:oleObj>
              </mc:Choice>
              <mc:Fallback>
                <p:oleObj name="Equation" r:id="rId4" imgW="27432000" imgH="4876800" progId="Equation.DSMT4">
                  <p:embed/>
                  <p:pic>
                    <p:nvPicPr>
                      <p:cNvPr id="0" name="图片 317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562" y="733948"/>
                        <a:ext cx="3988594" cy="496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859111" y="2403566"/>
          <a:ext cx="4807744" cy="118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Equation" r:id="rId6" imgW="42062400" imgH="10363200" progId="Equation.DSMT4">
                  <p:embed/>
                </p:oleObj>
              </mc:Choice>
              <mc:Fallback>
                <p:oleObj name="Equation" r:id="rId6" imgW="42062400" imgH="10363200" progId="Equation.DSMT4">
                  <p:embed/>
                  <p:pic>
                    <p:nvPicPr>
                      <p:cNvPr id="0" name="图片 317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111" y="2403566"/>
                        <a:ext cx="4807744" cy="1184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250298" y="3669030"/>
          <a:ext cx="6031706" cy="1158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0" name="Equation" r:id="rId8" imgW="60350400" imgH="11582400" progId="Equation.DSMT4">
                  <p:embed/>
                </p:oleObj>
              </mc:Choice>
              <mc:Fallback>
                <p:oleObj name="Equation" r:id="rId8" imgW="60350400" imgH="11582400" progId="Equation.DSMT4">
                  <p:embed/>
                  <p:pic>
                    <p:nvPicPr>
                      <p:cNvPr id="0" name="图片 317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298" y="3669030"/>
                        <a:ext cx="6031706" cy="1158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795452" y="1381397"/>
          <a:ext cx="4114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r:id="rId10" imgW="1359535" imgH="228600" progId="Equation.3">
                  <p:embed/>
                </p:oleObj>
              </mc:Choice>
              <mc:Fallback>
                <p:oleObj r:id="rId10" imgW="1359535" imgH="228600" progId="Equation.3">
                  <p:embed/>
                  <p:pic>
                    <p:nvPicPr>
                      <p:cNvPr id="0" name="图片 317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452" y="1381397"/>
                        <a:ext cx="4114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1"/>
          <p:cNvSpPr txBox="1"/>
          <p:nvPr/>
        </p:nvSpPr>
        <p:spPr>
          <a:xfrm>
            <a:off x="486294" y="570978"/>
            <a:ext cx="1132512" cy="346249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solidFill>
                  <a:schemeClr val="bg2"/>
                </a:solidFill>
              </a:rPr>
              <a:t>跟踪练习</a:t>
            </a:r>
          </a:p>
        </p:txBody>
      </p:sp>
      <p:sp>
        <p:nvSpPr>
          <p:cNvPr id="11" name="内容占位符 2"/>
          <p:cNvSpPr txBox="1">
            <a:spLocks noChangeArrowheads="1"/>
          </p:cNvSpPr>
          <p:nvPr/>
        </p:nvSpPr>
        <p:spPr bwMode="auto">
          <a:xfrm>
            <a:off x="1522264" y="680243"/>
            <a:ext cx="1456068" cy="47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　</a:t>
            </a:r>
            <a:r>
              <a:rPr lang="zh-CN" altLang="en-US" sz="2400" b="1" dirty="0">
                <a:solidFill>
                  <a:srgbClr val="000C0C"/>
                </a:solidFill>
                <a:latin typeface="宋体" panose="02010600030101010101" pitchFamily="2" charset="-122"/>
              </a:rPr>
              <a:t>计算</a:t>
            </a:r>
            <a:r>
              <a:rPr lang="en-US" altLang="zh-CN" sz="2400" b="1" dirty="0">
                <a:solidFill>
                  <a:srgbClr val="000C0C"/>
                </a:solidFill>
                <a:latin typeface="宋体" panose="02010600030101010101" pitchFamily="2" charset="-122"/>
              </a:rPr>
              <a:t>:</a:t>
            </a:r>
            <a:endParaRPr lang="zh-CN" altLang="en-US" sz="2400" b="1" dirty="0">
              <a:solidFill>
                <a:srgbClr val="000C0C"/>
              </a:solidFill>
              <a:latin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1583814" y="683813"/>
                <a:ext cx="5823586" cy="7155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eaLnBrk="0" hangingPunct="0"/>
                <a:r>
                  <a:rPr lang="zh-CN" altLang="en-US" sz="2100" b="1" dirty="0">
                    <a:latin typeface="Lucida Console" panose="020B0609040504020204" pitchFamily="49" charset="0"/>
                  </a:rPr>
                  <a:t>化简求值：</a:t>
                </a:r>
                <a:r>
                  <a:rPr lang="zh-CN" altLang="zh-CN" sz="2100" b="1" dirty="0"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latin typeface="Lucida Console" panose="020B0609040504020204" pitchFamily="49" charset="0"/>
                  </a:rPr>
                  <a:t>2</a:t>
                </a:r>
                <a:r>
                  <a:rPr lang="zh-CN" altLang="zh-CN" sz="2100" b="1" dirty="0">
                    <a:latin typeface="Lucida Console" panose="020B0609040504020204" pitchFamily="49" charset="0"/>
                  </a:rPr>
                  <a:t>·(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𝒂𝒃</m:t>
                    </m:r>
                    <m:r>
                      <a:rPr lang="zh-CN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zh-CN" altLang="zh-CN" sz="21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latin typeface="Lucida Console" panose="020B0609040504020204" pitchFamily="49" charset="0"/>
                  </a:rPr>
                  <a:t>2</a:t>
                </a:r>
                <a:r>
                  <a:rPr lang="zh-CN" altLang="zh-CN" sz="2100" b="1" dirty="0">
                    <a:latin typeface="Lucida Console" panose="020B0609040504020204" pitchFamily="49" charset="0"/>
                  </a:rPr>
                  <a:t>)-5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2100" b="1" dirty="0">
                    <a:latin typeface="Lucida Console" panose="020B060904050402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zh-CN" sz="2100" b="1" i="1" baseline="30000" dirty="0">
                        <a:latin typeface="Cambria Math" panose="02040503050406030204"/>
                      </a:rPr>
                      <m:t>𝟐</m:t>
                    </m:r>
                    <m:r>
                      <a:rPr lang="zh-CN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zh-CN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zh-CN" altLang="zh-CN" sz="2100" b="1" i="1" dirty="0">
                        <a:latin typeface="Cambria Math" panose="02040503050406030204"/>
                      </a:rPr>
                      <m:t>𝒂𝒃</m:t>
                    </m:r>
                  </m:oMath>
                </a14:m>
                <a:r>
                  <a:rPr lang="zh-CN" altLang="zh-CN" sz="2100" b="1" baseline="30000" dirty="0">
                    <a:latin typeface="Lucida Console" panose="020B0609040504020204" pitchFamily="49" charset="0"/>
                  </a:rPr>
                  <a:t>2</a:t>
                </a:r>
                <a:r>
                  <a:rPr lang="zh-CN" altLang="zh-CN" sz="2100" b="1" dirty="0">
                    <a:latin typeface="Lucida Console" panose="020B0609040504020204" pitchFamily="49" charset="0"/>
                  </a:rPr>
                  <a:t>)</a:t>
                </a:r>
                <a:r>
                  <a:rPr lang="zh-CN" altLang="en-US" sz="2100" b="1" dirty="0">
                    <a:latin typeface="Lucida Console" panose="020B0609040504020204" pitchFamily="49" charset="0"/>
                  </a:rPr>
                  <a:t>，</a:t>
                </a:r>
              </a:p>
              <a:p>
                <a:pPr eaLnBrk="0" hangingPunct="0"/>
                <a:r>
                  <a:rPr lang="zh-CN" altLang="en-US" sz="2100" b="1" dirty="0">
                    <a:latin typeface="Lucida Console" panose="020B0609040504020204" pitchFamily="49" charset="0"/>
                  </a:rPr>
                  <a:t>其中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2100" b="1" dirty="0">
                    <a:latin typeface="Lucida Console" panose="020B0609040504020204" pitchFamily="49" charset="0"/>
                  </a:rPr>
                  <a:t>=1,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100" b="1" dirty="0">
                    <a:latin typeface="Lucida Console" panose="020B0609040504020204" pitchFamily="49" charset="0"/>
                  </a:rPr>
                  <a:t>=-1</a:t>
                </a:r>
                <a:r>
                  <a:rPr lang="zh-CN" altLang="zh-CN" sz="2100" b="1" dirty="0">
                    <a:latin typeface="Adobe 仿宋 Std R" pitchFamily="18" charset="-122"/>
                    <a:ea typeface="Adobe 仿宋 Std R" pitchFamily="18" charset="-122"/>
                  </a:rPr>
                  <a:t>.</a:t>
                </a:r>
                <a:r>
                  <a:rPr lang="zh-CN" altLang="zh-CN" sz="2100" b="1" dirty="0">
                    <a:latin typeface="Lucida Console" panose="020B0609040504020204" pitchFamily="49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3814" y="683813"/>
                <a:ext cx="5823586" cy="715580"/>
              </a:xfrm>
              <a:prstGeom prst="rect">
                <a:avLst/>
              </a:prstGeom>
              <a:blipFill rotWithShape="1">
                <a:blip r:embed="rId3"/>
                <a:stretch>
                  <a:fillRect l="-2" t="-7709" r="2" b="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583813" y="1748062"/>
                <a:ext cx="685800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algn="just" eaLnBrk="0" hangingPunct="0"/>
                <a:r>
                  <a:rPr lang="zh-CN" altLang="en-US" sz="2400" b="1" dirty="0">
                    <a:latin typeface="楷体_GB2312" pitchFamily="49" charset="-122"/>
                    <a:ea typeface="楷体_GB2312" pitchFamily="49" charset="-122"/>
                  </a:rPr>
                  <a:t>解</a:t>
                </a:r>
                <a:r>
                  <a:rPr lang="zh-CN" altLang="zh-CN" sz="2400" b="1" dirty="0">
                    <a:latin typeface="楷体_GB2312" pitchFamily="49" charset="-122"/>
                    <a:ea typeface="楷体_GB2312" pitchFamily="49" charset="-122"/>
                  </a:rPr>
                  <a:t>: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原式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baseline="30000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2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-5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𝟓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</m:oMath>
                </a14:m>
                <a:endParaRPr lang="zh-CN" altLang="zh-CN" sz="2400" b="1" baseline="30000" dirty="0">
                  <a:solidFill>
                    <a:srgbClr val="FF0000"/>
                  </a:solidFill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3813" y="1748062"/>
                <a:ext cx="6858000" cy="438581"/>
              </a:xfrm>
              <a:prstGeom prst="rect">
                <a:avLst/>
              </a:prstGeom>
              <a:blipFill rotWithShape="1">
                <a:blip r:embed="rId4"/>
                <a:stretch>
                  <a:fillRect l="-2" t="-15616" r="2" b="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>
                <a:off x="2703953" y="2219652"/>
                <a:ext cx="594360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algn="just" eaLnBrk="0" hangingPunct="0"/>
                <a:r>
                  <a:rPr lang="zh-CN" altLang="en-US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-5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𝟓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</m:oMath>
                </a14:m>
                <a:endParaRPr lang="zh-CN" altLang="zh-CN" sz="2400" dirty="0">
                  <a:solidFill>
                    <a:srgbClr val="FF0000"/>
                  </a:solidFill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3953" y="2219652"/>
                <a:ext cx="5943600" cy="438581"/>
              </a:xfrm>
              <a:prstGeom prst="rect">
                <a:avLst/>
              </a:prstGeom>
              <a:blipFill rotWithShape="1">
                <a:blip r:embed="rId5"/>
                <a:stretch>
                  <a:fillRect l="-2" t="-15567" r="2" b="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2703953" y="2776515"/>
                <a:ext cx="394335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eaLnBrk="0" hangingPunct="0"/>
                <a:r>
                  <a:rPr lang="zh-CN" altLang="en-US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＝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-7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𝟑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+3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  <m:r>
                      <a:rPr lang="zh-CN" altLang="zh-CN" sz="24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𝟐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dobe 仿宋 Std R" pitchFamily="18" charset="-122"/>
                    <a:ea typeface="Adobe 仿宋 Std R" pitchFamily="18" charset="-122"/>
                  </a:rPr>
                  <a:t>.</a:t>
                </a:r>
                <a:endParaRPr lang="zh-CN" altLang="zh-CN" sz="2400" dirty="0">
                  <a:solidFill>
                    <a:srgbClr val="FF0000"/>
                  </a:solidFill>
                  <a:latin typeface="Adobe 仿宋 Std R" pitchFamily="18" charset="-122"/>
                  <a:ea typeface="Adobe 仿宋 Std R" pitchFamily="18" charset="-122"/>
                </a:endParaRPr>
              </a:p>
            </p:txBody>
          </p:sp>
        </mc:Choice>
        <mc:Fallback xmlns="">
          <p:sp>
            <p:nvSpPr>
              <p:cNvPr id="6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3953" y="2776515"/>
                <a:ext cx="3943350" cy="438581"/>
              </a:xfrm>
              <a:prstGeom prst="rect">
                <a:avLst/>
              </a:prstGeom>
              <a:blipFill rotWithShape="1">
                <a:blip r:embed="rId6"/>
                <a:stretch>
                  <a:fillRect l="-3" t="-15559" r="3" b="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1948382" y="3215096"/>
                <a:ext cx="440055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eaLnBrk="0" hangingPunct="0"/>
                <a:r>
                  <a:rPr lang="zh-CN" altLang="en-US" sz="2400" b="1" dirty="0">
                    <a:solidFill>
                      <a:srgbClr val="FF0000"/>
                    </a:solidFill>
                    <a:latin typeface="Lucida Console" panose="020B0609040504020204" pitchFamily="49" charset="0"/>
                  </a:rPr>
                  <a:t>当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</a:rPr>
                  <a:t>=1,</a:t>
                </a:r>
                <a14:m>
                  <m:oMath xmlns:m="http://schemas.openxmlformats.org/officeDocument/2006/math">
                    <m:r>
                      <a:rPr lang="zh-CN" altLang="zh-CN" sz="2400" b="1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zh-CN" sz="2400" b="1" dirty="0">
                    <a:solidFill>
                      <a:srgbClr val="FF0000"/>
                    </a:solidFill>
                  </a:rPr>
                  <a:t>=-1</a:t>
                </a:r>
                <a:r>
                  <a:rPr lang="zh-CN" altLang="zh-CN" sz="2400" dirty="0">
                    <a:solidFill>
                      <a:srgbClr val="FF0000"/>
                    </a:solidFill>
                  </a:rPr>
                  <a:t> </a:t>
                </a:r>
                <a:r>
                  <a:rPr lang="zh-CN" altLang="en-US" sz="2400" dirty="0">
                    <a:solidFill>
                      <a:srgbClr val="FF0000"/>
                    </a:solidFill>
                  </a:rPr>
                  <a:t>时，</a:t>
                </a:r>
                <a:endParaRPr lang="zh-CN" altLang="en-US" sz="2400" b="1" dirty="0">
                  <a:solidFill>
                    <a:srgbClr val="FF0000"/>
                  </a:solidFill>
                  <a:latin typeface="Lucida Console" panose="020B0609040504020204" pitchFamily="49" charset="0"/>
                </a:endParaRPr>
              </a:p>
            </p:txBody>
          </p:sp>
        </mc:Choice>
        <mc:Fallback xmlns="">
          <p:sp>
            <p:nvSpPr>
              <p:cNvPr id="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8382" y="3215096"/>
                <a:ext cx="4400550" cy="438581"/>
              </a:xfrm>
              <a:prstGeom prst="rect">
                <a:avLst/>
              </a:prstGeom>
              <a:blipFill rotWithShape="1">
                <a:blip r:embed="rId7"/>
                <a:stretch>
                  <a:fillRect l="-5" t="-21" r="5" b="1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948383" y="3769996"/>
            <a:ext cx="5024302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/>
              <a:t>原式</a:t>
            </a:r>
            <a:r>
              <a:rPr lang="zh-CN" altLang="en-US" sz="2100" b="1" dirty="0">
                <a:latin typeface="Lucida Console" panose="020B0609040504020204" pitchFamily="49" charset="0"/>
              </a:rPr>
              <a:t>＝</a:t>
            </a:r>
            <a:r>
              <a:rPr lang="zh-CN" altLang="zh-CN" sz="2100" b="1" dirty="0">
                <a:latin typeface="Lucida Console" panose="020B0609040504020204" pitchFamily="49" charset="0"/>
              </a:rPr>
              <a:t>-7</a:t>
            </a:r>
            <a:r>
              <a:rPr lang="zh-CN" altLang="zh-CN" sz="2100" b="1" dirty="0"/>
              <a:t>×</a:t>
            </a:r>
            <a:r>
              <a:rPr lang="zh-CN" altLang="zh-CN" sz="2100" b="1" dirty="0">
                <a:latin typeface="Lucida Console" panose="020B0609040504020204" pitchFamily="49" charset="0"/>
              </a:rPr>
              <a:t>1</a:t>
            </a:r>
            <a:r>
              <a:rPr lang="zh-CN" altLang="zh-CN" sz="2100" b="1" baseline="30000" dirty="0">
                <a:latin typeface="Lucida Console" panose="020B0609040504020204" pitchFamily="49" charset="0"/>
              </a:rPr>
              <a:t>3</a:t>
            </a:r>
            <a:r>
              <a:rPr lang="zh-CN" altLang="zh-CN" sz="2100" b="1" dirty="0"/>
              <a:t>×</a:t>
            </a:r>
            <a:r>
              <a:rPr lang="zh-CN" altLang="en-US" sz="2100" b="1" dirty="0">
                <a:latin typeface="Lucida Console" panose="020B0609040504020204" pitchFamily="49" charset="0"/>
              </a:rPr>
              <a:t>（</a:t>
            </a:r>
            <a:r>
              <a:rPr lang="zh-CN" altLang="zh-CN" sz="2100" b="1" dirty="0">
                <a:latin typeface="Lucida Console" panose="020B0609040504020204" pitchFamily="49" charset="0"/>
              </a:rPr>
              <a:t>-1</a:t>
            </a:r>
            <a:r>
              <a:rPr lang="zh-CN" altLang="en-US" sz="2100" b="1" dirty="0">
                <a:latin typeface="Lucida Console" panose="020B0609040504020204" pitchFamily="49" charset="0"/>
              </a:rPr>
              <a:t>）</a:t>
            </a:r>
            <a:r>
              <a:rPr lang="zh-CN" altLang="zh-CN" sz="2100" b="1" dirty="0">
                <a:latin typeface="Lucida Console" panose="020B0609040504020204" pitchFamily="49" charset="0"/>
              </a:rPr>
              <a:t>+3</a:t>
            </a:r>
            <a:r>
              <a:rPr lang="zh-CN" altLang="zh-CN" sz="2100" b="1" dirty="0"/>
              <a:t>×</a:t>
            </a:r>
            <a:r>
              <a:rPr lang="zh-CN" altLang="zh-CN" sz="2100" b="1" dirty="0">
                <a:latin typeface="Lucida Console" panose="020B0609040504020204" pitchFamily="49" charset="0"/>
              </a:rPr>
              <a:t>1</a:t>
            </a:r>
            <a:r>
              <a:rPr lang="zh-CN" altLang="zh-CN" sz="2100" b="1" baseline="30000" dirty="0">
                <a:latin typeface="Lucida Console" panose="020B0609040504020204" pitchFamily="49" charset="0"/>
              </a:rPr>
              <a:t>2</a:t>
            </a:r>
            <a:r>
              <a:rPr lang="zh-CN" altLang="zh-CN" sz="2100" b="1" dirty="0"/>
              <a:t>×</a:t>
            </a:r>
            <a:r>
              <a:rPr lang="zh-CN" altLang="en-US" sz="2100" b="1" dirty="0">
                <a:latin typeface="Lucida Console" panose="020B0609040504020204" pitchFamily="49" charset="0"/>
              </a:rPr>
              <a:t>（</a:t>
            </a:r>
            <a:r>
              <a:rPr lang="zh-CN" altLang="zh-CN" sz="2100" b="1" dirty="0">
                <a:latin typeface="Lucida Console" panose="020B0609040504020204" pitchFamily="49" charset="0"/>
              </a:rPr>
              <a:t>-1</a:t>
            </a:r>
            <a:r>
              <a:rPr lang="zh-CN" altLang="en-US" sz="2100" b="1" dirty="0">
                <a:latin typeface="Lucida Console" panose="020B0609040504020204" pitchFamily="49" charset="0"/>
              </a:rPr>
              <a:t>）</a:t>
            </a:r>
            <a:r>
              <a:rPr lang="zh-CN" altLang="zh-CN" sz="2100" b="1" baseline="30000" dirty="0">
                <a:latin typeface="Lucida Console" panose="020B0609040504020204" pitchFamily="49" charset="0"/>
              </a:rPr>
              <a:t>2</a:t>
            </a:r>
          </a:p>
          <a:p>
            <a:pPr eaLnBrk="0" hangingPunct="0"/>
            <a:r>
              <a:rPr lang="zh-CN" altLang="zh-CN" sz="2100" b="1" baseline="30000" dirty="0">
                <a:latin typeface="Lucida Console" panose="020B0609040504020204" pitchFamily="49" charset="0"/>
              </a:rPr>
              <a:t>     </a:t>
            </a:r>
            <a:r>
              <a:rPr lang="zh-CN" altLang="zh-CN" sz="2100" b="1" dirty="0">
                <a:latin typeface="Lucida Console" panose="020B0609040504020204" pitchFamily="49" charset="0"/>
              </a:rPr>
              <a:t>=</a:t>
            </a:r>
            <a:r>
              <a:rPr lang="zh-CN" altLang="zh-CN" sz="2100" b="1" dirty="0"/>
              <a:t>-7×1×</a:t>
            </a:r>
            <a:r>
              <a:rPr lang="zh-CN" altLang="en-US" sz="2100" b="1" dirty="0"/>
              <a:t>（</a:t>
            </a:r>
            <a:r>
              <a:rPr lang="zh-CN" altLang="zh-CN" sz="2100" b="1" dirty="0"/>
              <a:t>-1</a:t>
            </a:r>
            <a:r>
              <a:rPr lang="zh-CN" altLang="en-US" sz="2100" b="1" dirty="0"/>
              <a:t>）</a:t>
            </a:r>
            <a:r>
              <a:rPr lang="zh-CN" altLang="zh-CN" sz="2100" b="1" dirty="0"/>
              <a:t>+3×1×1</a:t>
            </a:r>
          </a:p>
          <a:p>
            <a:pPr eaLnBrk="0" hangingPunct="0"/>
            <a:r>
              <a:rPr lang="zh-CN" altLang="zh-CN" sz="2100" b="1" dirty="0"/>
              <a:t>       =7+3=10</a:t>
            </a:r>
            <a:r>
              <a:rPr lang="en-US" altLang="zh-CN" sz="2100" b="1" dirty="0"/>
              <a:t>.</a:t>
            </a:r>
            <a:endParaRPr lang="zh-CN" altLang="zh-CN" sz="2100" b="1" dirty="0">
              <a:latin typeface="Lucida Console" panose="020B0609040504020204" pitchFamily="49" charset="0"/>
            </a:endParaRPr>
          </a:p>
        </p:txBody>
      </p:sp>
      <p:sp>
        <p:nvSpPr>
          <p:cNvPr id="9" name="文本框 1"/>
          <p:cNvSpPr txBox="1"/>
          <p:nvPr/>
        </p:nvSpPr>
        <p:spPr>
          <a:xfrm>
            <a:off x="1037576" y="683813"/>
            <a:ext cx="546238" cy="346249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solidFill>
                  <a:schemeClr val="bg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1800" b="1" dirty="0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2</a:t>
            </a:r>
            <a:endParaRPr lang="zh-CN" altLang="en-US" sz="1800" dirty="0">
              <a:solidFill>
                <a:schemeClr val="bg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/>
      <p:bldP spid="7" grpId="0" autoUpdateAnimBg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全屏显示(16:9)</PresentationFormat>
  <Paragraphs>126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7" baseType="lpstr">
      <vt:lpstr>Adobe 仿宋 Std R</vt:lpstr>
      <vt:lpstr>等线</vt:lpstr>
      <vt:lpstr>方正姚体</vt:lpstr>
      <vt:lpstr>黑体</vt:lpstr>
      <vt:lpstr>华文仿宋</vt:lpstr>
      <vt:lpstr>华文楷体</vt:lpstr>
      <vt:lpstr>华文新魏</vt:lpstr>
      <vt:lpstr>楷体_GB2312</vt:lpstr>
      <vt:lpstr>宋体</vt:lpstr>
      <vt:lpstr>微软雅黑</vt:lpstr>
      <vt:lpstr>Arial</vt:lpstr>
      <vt:lpstr>Calibri</vt:lpstr>
      <vt:lpstr>Cambria Math</vt:lpstr>
      <vt:lpstr>Lucida Console</vt:lpstr>
      <vt:lpstr>Times New Roman</vt:lpstr>
      <vt:lpstr>Wingdings</vt:lpstr>
      <vt:lpstr>WWW.2PPT.COM
</vt:lpstr>
      <vt:lpstr>Equation.KSEE3</vt:lpstr>
      <vt:lpstr>Equation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2023-01-16T20:17:25Z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F83DA878FD70409191F1B5DF5299C19D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