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08" r:id="rId2"/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803" r:id="rId11"/>
    <p:sldId id="804" r:id="rId12"/>
    <p:sldId id="805" r:id="rId13"/>
    <p:sldId id="806" r:id="rId14"/>
    <p:sldId id="807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C27AA0-65D1-475C-AEEA-1796284CDE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53B8C2-AF50-417C-A117-99234042DE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C447F8F-EFC7-4426-AF59-6028C3AE7C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56E0C557-4114-4ED0-81EF-7C9E1BA7393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42CDAB-5D10-4C7B-BD56-F15968FA87E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08559E9-95DD-441B-ACF0-0C91829A609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0FA9D53-C338-48DD-91EA-B218BF6995B2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04A9712-F44E-4A76-BBFE-DBFE176D5CBD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20EDDE-7636-44CF-B52D-4C4B7E32276E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2A1B1E-831D-4B78-942A-ED3131DAFFA2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88C5E6-46CA-422B-A2A5-DEE36C7D589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AE0ED8-EF48-4B48-B51F-148B34D844A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98F473-18BA-47D3-AA03-85321F755D7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38C8A3-31D5-4371-AEF3-1F6A39B06D7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176C64-21FD-41C9-ABA1-869F1B1ADCF5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2E1B92-6E32-4DB1-8581-A57BAEE1C6D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5025" y="-261938"/>
            <a:ext cx="3395663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812" y="4030663"/>
            <a:ext cx="11160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538" y="4403725"/>
            <a:ext cx="76533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5" y="1431925"/>
            <a:ext cx="2270125" cy="2178050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893" y="0"/>
                <a:ext cx="7009889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80454" y="649810"/>
                <a:ext cx="5650880" cy="5528388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4846"/>
                <a:ext cx="2767099" cy="276831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4767" y="2366974"/>
                  <a:ext cx="1798615" cy="67559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4767" y="3144738"/>
                  <a:ext cx="1798615" cy="214214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300" y="4884738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0" y="4894263"/>
            <a:ext cx="203200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463" y="4886325"/>
            <a:ext cx="190500" cy="227013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613" y="828675"/>
            <a:ext cx="68643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1D80E67-7682-4A19-A747-FBFD7611CD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4207591-F876-4835-84BD-D64D968F17E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20"/>
            <a:ext cx="9144000" cy="5579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7538" y="946150"/>
            <a:ext cx="2225675" cy="2179638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9676" y="654334"/>
              <a:ext cx="5649703" cy="5524360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088" y="1370013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998" y="2366911"/>
                <a:ext cx="1799569" cy="675663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998" y="3144747"/>
                <a:ext cx="1799569" cy="214235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0" y="712788"/>
            <a:ext cx="555625" cy="55562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413" y="1322388"/>
            <a:ext cx="554037" cy="55403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413" y="2181225"/>
            <a:ext cx="554037" cy="55562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0" y="2827338"/>
            <a:ext cx="555625" cy="55403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5325" y="850900"/>
            <a:ext cx="1908175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3737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8146"/>
              <a:ext cx="3962574" cy="319495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450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3737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8146"/>
              <a:ext cx="3962574" cy="319495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450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3737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8146"/>
              <a:ext cx="3962574" cy="319495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5325" y="3017838"/>
            <a:ext cx="1908175" cy="271462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3738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8147"/>
              <a:ext cx="3962574" cy="319494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4738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5038" y="4894263"/>
            <a:ext cx="201612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7013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5150" y="4021138"/>
            <a:ext cx="1279525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4738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5038" y="4894263"/>
            <a:ext cx="201612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7013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3725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7575"/>
            <a:ext cx="0" cy="34798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563"/>
            <a:ext cx="2270125" cy="2179637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896" y="0"/>
                <a:ext cx="7009892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80457" y="654331"/>
                <a:ext cx="5650883" cy="5524363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4207"/>
                <a:ext cx="2767099" cy="2769587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4765" y="2365803"/>
                  <a:ext cx="1798615" cy="675108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4765" y="3143000"/>
                  <a:ext cx="1798615" cy="2140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2825"/>
            <a:ext cx="2794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92990-1769-45B4-A39E-3E7B3BBB0A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4738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5038" y="4894263"/>
            <a:ext cx="201612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7013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5" y="304800"/>
            <a:ext cx="8775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1875" y="4879975"/>
            <a:ext cx="1563688" cy="2635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975"/>
            <a:ext cx="1563687" cy="2635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538" y="4403725"/>
            <a:ext cx="7653337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988" y="2552700"/>
            <a:ext cx="3000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0"/>
            <a:ext cx="9144000" cy="6223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F7A7B0-C283-4601-946D-B9DB967FB0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A64C39-29CD-4FB9-8661-E3161894F1E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438" y="4875213"/>
            <a:ext cx="3206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10CBC4C-452C-4AB5-9A4A-57A67B1C8E8D}" type="slidenum">
              <a:rPr lang="zh-CN" altLang="en-US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488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7063" y="4710113"/>
            <a:ext cx="342900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标题 1"/>
          <p:cNvSpPr>
            <a:spLocks noGrp="1"/>
          </p:cNvSpPr>
          <p:nvPr>
            <p:ph type="subTitle" idx="1"/>
          </p:nvPr>
        </p:nvSpPr>
        <p:spPr>
          <a:xfrm>
            <a:off x="2051050" y="1708150"/>
            <a:ext cx="6773863" cy="606425"/>
          </a:xfrm>
        </p:spPr>
        <p:txBody>
          <a:bodyPr/>
          <a:lstStyle/>
          <a:p>
            <a:r>
              <a:rPr lang="en-US" altLang="zh-CN" smtClean="0"/>
              <a:t>Unit 3 Sports and fitness</a:t>
            </a:r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0" y="3867150"/>
            <a:ext cx="9144000" cy="497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3348038" y="2571750"/>
            <a:ext cx="4137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3745" algn="l"/>
              </a:tabLst>
            </a:pPr>
            <a:r>
              <a:rPr lang="en-US" altLang="zh-CN" b="1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b="1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b="1">
                <a:latin typeface="Cambria" panose="02040503050406030204" pitchFamily="18" charset="0"/>
              </a:rPr>
              <a:t>　</a:t>
            </a:r>
            <a:r>
              <a:rPr lang="en-US" altLang="zh-CN" b="1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Thinking(1)</a:t>
            </a:r>
            <a:endParaRPr lang="zh-CN" altLang="zh-CN" b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0825" y="681038"/>
            <a:ext cx="8428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语言现象感知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单词理解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06388" y="1543050"/>
            <a:ext cx="85979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体会句中加黑单词的词性和含义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Michael Jordan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feet left the ground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time seemed to stand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still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 player who became known as 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Air Jordan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”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changed basketball with his graceful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moves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and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jumps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.______________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45350" y="1898650"/>
            <a:ext cx="129698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adj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静止的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7900" y="2760663"/>
            <a:ext cx="1728788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移动；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跳跃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0825" y="465138"/>
            <a:ext cx="84280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词块积累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269875" y="841375"/>
            <a:ext cx="8428038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写出下列词块的含义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home and abroad____________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2.fall apart____________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3.because of heart problems____________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4.lose heart____________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5.two weeks later____________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6.mental strength____________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7.the secret to his success____________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8.learn from his failures_________________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8888" y="1243013"/>
            <a:ext cx="1073150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在国内外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93838" y="1657350"/>
            <a:ext cx="1073150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支离破碎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4800" y="2070100"/>
            <a:ext cx="157003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由于</a:t>
            </a:r>
            <a:r>
              <a:rPr lang="zh-CN" altLang="zh-CN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心脏疾病</a:t>
            </a:r>
            <a:r>
              <a:rPr lang="en-US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2476500"/>
            <a:ext cx="157003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失去信心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8838" y="2887663"/>
            <a:ext cx="1570037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两周之后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79625" y="3302000"/>
            <a:ext cx="157003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精神力量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3025" y="3714750"/>
            <a:ext cx="157003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他成功的秘诀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7775" y="4122738"/>
            <a:ext cx="2090738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从他的失败</a:t>
            </a:r>
            <a:r>
              <a:rPr lang="zh-CN" altLang="zh-CN" kern="1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中学习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0825" y="412750"/>
            <a:ext cx="84280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句式欣赏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277813" y="844550"/>
            <a:ext cx="8428037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1930" indent="-342900"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1.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动名词短语作主语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1930" indent="-342900"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	①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Losing two important players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was a big challenge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but Lang Ping did not lose heart.</a:t>
            </a:r>
            <a:endParaRPr lang="zh-CN" altLang="zh-CN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01930" indent="-342900"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 pitchFamily="49" charset="-122"/>
              </a:rPr>
              <a:t>	②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Losing games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 taught him to practise harder and never give up.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1930" indent="-342900"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2.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英文排比句式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1930" indent="-342900" algn="just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	As a player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Lang Ping brought honour and glory to her country.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As a coach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she led the China women</a:t>
            </a: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s volleyball team to medals at world championships and the Olympics.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As a person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Lang Ping is loved by fans at home and abroad. 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60363" y="627063"/>
            <a:ext cx="84280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3.which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引导定语从句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The Boys and Girls Club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which he started in Chicago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has been helping young people since 1996.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4.that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引导定语从句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Jordan’s skills were impressive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but the mental strength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that he showed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made him unique. 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5.who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引导定语从句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The player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who became known as “Air Jordan”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changed basketball with his graceful moves and jumps.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15598" flipH="1" flipV="1">
            <a:off x="5868988" y="2552700"/>
            <a:ext cx="3000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36538" y="1492250"/>
            <a:ext cx="84280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Discussing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7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411163"/>
            <a:ext cx="86169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863" y="987425"/>
            <a:ext cx="5670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9263" y="2014538"/>
            <a:ext cx="6178550" cy="48577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(1)What do you think is the most impressive character of Jordan?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10" name="Picture 6" descr="Y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75" y="2643188"/>
            <a:ext cx="52609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96888" y="4379913"/>
            <a:ext cx="8099425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238" y="4310063"/>
            <a:ext cx="2105025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answer is 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open.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361950" y="611188"/>
            <a:ext cx="8428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(2)Do you know any other world-famous athletes at home and abroad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What can you learn from them?	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1" name="Picture 4" descr="Y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3588" y="1530350"/>
            <a:ext cx="5260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3225" y="2825750"/>
            <a:ext cx="856138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788" y="3254375"/>
            <a:ext cx="8734425" cy="13160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—Look at the pictures and the titles on Page 38 and predict what the text is probably about?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288" y="2762250"/>
            <a:ext cx="2105025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answer is open.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1650" y="4013200"/>
            <a:ext cx="7265988" cy="90011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text is probably about the life and the stories about Lang Ping and Jordan. 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0825" y="942975"/>
            <a:ext cx="84280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—Read the two passages carefully and answer the following questions.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5613" y="1374775"/>
            <a:ext cx="84280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(1)As a coach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what achievements did Lang Ping make?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(2)What happened when the Chinese team was preparing for the 2015 World Cup?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(3)What made Jordan more impressive?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(4)What is the secret to his success?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3556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388" y="563563"/>
            <a:ext cx="56689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0225" y="1755775"/>
            <a:ext cx="8281988" cy="8540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7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She led the China women’s volleyball team to medals at world championships and the </a:t>
            </a:r>
            <a:r>
              <a:rPr lang="en-US" altLang="zh-CN" sz="1700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Olympics. </a:t>
            </a:r>
            <a:endParaRPr lang="zh-CN" altLang="zh-CN" sz="17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675" y="2589213"/>
            <a:ext cx="8262938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team was falling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apart.Some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of the best players couldn’t play for the team.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713" y="3365500"/>
            <a:ext cx="8262937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His mental strength.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5163" y="4183063"/>
            <a:ext cx="8262937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Learning from his failures.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0825" y="303213"/>
            <a:ext cx="84280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—Fill in the blanks according to the two passages.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79" name="Picture 4" descr="Y4X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888" y="855663"/>
            <a:ext cx="588486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Y5X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662238"/>
            <a:ext cx="5684838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973763" y="804863"/>
            <a:ext cx="839787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coach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32488" y="1106488"/>
            <a:ext cx="838200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injured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13338" y="1392238"/>
            <a:ext cx="838200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leave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1795463"/>
            <a:ext cx="839788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lose heart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1925" y="2184400"/>
            <a:ext cx="922338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kern="1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Champions 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9325" y="2640013"/>
            <a:ext cx="1116013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moves and jumps 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5113" y="2913063"/>
            <a:ext cx="1117600" cy="32226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mental strength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81725" y="3190875"/>
            <a:ext cx="1117600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failures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37163" y="3894138"/>
            <a:ext cx="1117600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success</a:t>
            </a:r>
            <a:endParaRPr lang="zh-CN" altLang="zh-CN" sz="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9238" y="4449763"/>
            <a:ext cx="1116012" cy="3238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1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clubs</a:t>
            </a:r>
            <a:endParaRPr lang="zh-CN" altLang="zh-CN" sz="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0825" y="949325"/>
            <a:ext cx="84280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Third reading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5613" y="1381125"/>
            <a:ext cx="842803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(1)Summarizing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Read the two passages again and try to summarize their main idea in one sentence.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4675" y="2151063"/>
            <a:ext cx="7939088" cy="90011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two passages are about the achievements Lang Ping and Jordan have made and the reasons why they are successful.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0825" y="465138"/>
            <a:ext cx="8428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(2)Thinking and discussing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What are the common qualities of successful athletes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You can add more words to the mind map.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04813" y="3724275"/>
            <a:ext cx="84280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8" name="Picture 4" descr="+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75" y="1208088"/>
            <a:ext cx="54467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4675" y="3668713"/>
            <a:ext cx="7939088" cy="90011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mental strength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not losing heart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learning from failures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hardworking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painstaking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aggressive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ambitious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persevering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purposeful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06388" y="960438"/>
            <a:ext cx="84280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1.Group work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If you are a journalist of your school English newspaper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please make an interview with Lang Ping or Jordan according to the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passage.You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may start like this.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A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Hello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I’m a journalist of our school English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newspaper.What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do you think makes you so successful?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B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2.You’re a freshman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and you maybe have a lot of difficulties in your </a:t>
            </a:r>
            <a:r>
              <a:rPr lang="en-US" altLang="zh-CN" kern="100" dirty="0" err="1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studies.In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 order to be successful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what will you do in senior high school?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	_____________________________________________________________________ 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651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601663"/>
            <a:ext cx="5670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4675" y="3768725"/>
            <a:ext cx="7939088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The answer is open.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0825" y="1055688"/>
            <a:ext cx="84280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374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阅读技巧点拨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5613" y="1489075"/>
            <a:ext cx="84280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如何预测课文内容？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1.By looking at the pictures in the passage.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2.By thinking about the content before reading.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</a:rPr>
              <a:t>3.By relating what you will read to what you have known.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全屏显示(16:9)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119D005FC3A34BFF94CFCDDBFE6D5277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