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77" r:id="rId2"/>
    <p:sldId id="294" r:id="rId3"/>
    <p:sldId id="272" r:id="rId4"/>
    <p:sldId id="26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79" r:id="rId14"/>
    <p:sldId id="280" r:id="rId15"/>
    <p:sldId id="281" r:id="rId16"/>
    <p:sldId id="282" r:id="rId17"/>
    <p:sldId id="283" r:id="rId18"/>
    <p:sldId id="284" r:id="rId19"/>
    <p:sldId id="270" r:id="rId20"/>
    <p:sldId id="273" r:id="rId21"/>
    <p:sldId id="268" r:id="rId22"/>
    <p:sldId id="274" r:id="rId23"/>
    <p:sldId id="271" r:id="rId24"/>
    <p:sldId id="275" r:id="rId25"/>
    <p:sldId id="276" r:id="rId26"/>
    <p:sldId id="285" r:id="rId2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7"/>
    <p:restoredTop sz="94634"/>
  </p:normalViewPr>
  <p:slideViewPr>
    <p:cSldViewPr showGuides="1">
      <p:cViewPr varScale="1">
        <p:scale>
          <a:sx n="107" d="100"/>
          <a:sy n="107" d="100"/>
        </p:scale>
        <p:origin x="-1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6A53FC-481C-4FF8-9B69-069DAC4CD7A1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ED4CC9F-12C8-4878-998F-D078AC2D4A6A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3290718-175E-46C5-B1E1-8C55C125517E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195473-875D-43CF-A064-DF98EF73D4DA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3C2D8-2C0B-4B6F-B6EC-E478893AB30F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3D78141-3CF1-43FD-B79B-0175C42DC569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9331EC-1740-421D-8424-8558FC2A6BBB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DFD21A-505A-49C4-A031-6465676C4A7F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3D47F25-A377-43B9-A07F-4AC53918F340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A00F562-CE99-4916-8025-0DB9FBBD28FC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D41B9E6-BCBA-480A-8585-BB5EC068EB69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9.bin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5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audio" Target="../media/audio7.wav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5.bin"/><Relationship Id="rId5" Type="http://schemas.openxmlformats.org/officeDocument/2006/relationships/audio" Target="../media/audio9.wav"/><Relationship Id="rId10" Type="http://schemas.openxmlformats.org/officeDocument/2006/relationships/oleObject" Target="../embeddings/oleObject4.bin"/><Relationship Id="rId4" Type="http://schemas.openxmlformats.org/officeDocument/2006/relationships/audio" Target="../media/audio8.wav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jpe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2.wav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slide" Target="slide4.xml"/><Relationship Id="rId4" Type="http://schemas.openxmlformats.org/officeDocument/2006/relationships/audio" Target="../media/audio6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6.jpeg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1028" descr="纸袋"/>
          <p:cNvSpPr>
            <a:spLocks noChangeArrowheads="1" noChangeShapeType="1" noTextEdit="1"/>
          </p:cNvSpPr>
          <p:nvPr/>
        </p:nvSpPr>
        <p:spPr bwMode="auto">
          <a:xfrm>
            <a:off x="1691680" y="2066571"/>
            <a:ext cx="5688632" cy="201084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10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600" b="1" i="0" u="none" strike="noStrike" kern="1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解方程</a:t>
            </a:r>
          </a:p>
        </p:txBody>
      </p:sp>
      <p:sp>
        <p:nvSpPr>
          <p:cNvPr id="25603" name="Text Box 1030"/>
          <p:cNvSpPr txBox="1"/>
          <p:nvPr/>
        </p:nvSpPr>
        <p:spPr>
          <a:xfrm>
            <a:off x="539750" y="549275"/>
            <a:ext cx="36718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Times New Roman" panose="02020603050405020304" pitchFamily="18" charset="0"/>
              </a:rPr>
              <a:t>西师大版五年级数学下册</a:t>
            </a:r>
          </a:p>
        </p:txBody>
      </p:sp>
      <p:sp>
        <p:nvSpPr>
          <p:cNvPr id="6" name="矩形 5"/>
          <p:cNvSpPr/>
          <p:nvPr/>
        </p:nvSpPr>
        <p:spPr>
          <a:xfrm>
            <a:off x="3305861" y="602297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WWW.PPT818.COM</a:t>
            </a:r>
            <a:endParaRPr kumimoji="1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1028"/>
          <p:cNvSpPr txBox="1"/>
          <p:nvPr/>
        </p:nvSpPr>
        <p:spPr>
          <a:xfrm>
            <a:off x="1763713" y="765175"/>
            <a:ext cx="547211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要把解方程写出来，还有一定的格式：</a:t>
            </a:r>
          </a:p>
        </p:txBody>
      </p:sp>
      <p:sp>
        <p:nvSpPr>
          <p:cNvPr id="36869" name="Text Box 1029"/>
          <p:cNvSpPr txBox="1"/>
          <p:nvPr/>
        </p:nvSpPr>
        <p:spPr>
          <a:xfrm>
            <a:off x="1331913" y="2420938"/>
            <a:ext cx="62166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fontAlgn="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先提行，在左边写下一个“解”字</a:t>
            </a: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6870" name="Text Box 1030"/>
          <p:cNvSpPr txBox="1"/>
          <p:nvPr/>
        </p:nvSpPr>
        <p:spPr>
          <a:xfrm>
            <a:off x="1403350" y="3500438"/>
            <a:ext cx="6691313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为了美观，尽量使等号对齐，两边写式子</a:t>
            </a: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 </a:t>
            </a:r>
          </a:p>
        </p:txBody>
      </p:sp>
      <p:graphicFrame>
        <p:nvGraphicFramePr>
          <p:cNvPr id="34821" name="Object 1031"/>
          <p:cNvGraphicFramePr>
            <a:graphicFrameLocks noChangeAspect="1"/>
          </p:cNvGraphicFramePr>
          <p:nvPr/>
        </p:nvGraphicFramePr>
        <p:xfrm>
          <a:off x="7092950" y="5229225"/>
          <a:ext cx="1292225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5" imgW="2166620" imgH="2287270" progId="MS_ClipArt_Gallery.2">
                  <p:embed/>
                </p:oleObj>
              </mc:Choice>
              <mc:Fallback>
                <p:oleObj r:id="rId5" imgW="2166620" imgH="2287270" progId="MS_ClipArt_Gallery.2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92950" y="5229225"/>
                        <a:ext cx="1292225" cy="11255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2" name="Picture 1032" descr="Aero_AthensMac">
            <a:hlinkClick r:id="" action="ppaction://noaction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7450" y="5949950"/>
            <a:ext cx="360363" cy="2587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  <p:bldP spid="368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2" name="Group 1028"/>
          <p:cNvGrpSpPr/>
          <p:nvPr/>
        </p:nvGrpSpPr>
        <p:grpSpPr>
          <a:xfrm>
            <a:off x="1547813" y="1268413"/>
            <a:ext cx="4248150" cy="1166812"/>
            <a:chOff x="839" y="663"/>
            <a:chExt cx="2676" cy="735"/>
          </a:xfrm>
        </p:grpSpPr>
        <p:sp>
          <p:nvSpPr>
            <p:cNvPr id="35848" name="Text Box 1029"/>
            <p:cNvSpPr txBox="1"/>
            <p:nvPr/>
          </p:nvSpPr>
          <p:spPr>
            <a:xfrm>
              <a:off x="839" y="663"/>
              <a:ext cx="1179" cy="365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lang="zh-CN" altLang="en-US" sz="3200" dirty="0">
                  <a:solidFill>
                    <a:srgbClr val="FF0000"/>
                  </a:solidFill>
                  <a:latin typeface="Comic Sans MS" panose="030F0702030302020204" pitchFamily="66" charset="0"/>
                  <a:ea typeface="华文新魏" panose="02010800040101010101" pitchFamily="2" charset="-122"/>
                </a:rPr>
                <a:t>试一试：</a:t>
              </a:r>
            </a:p>
          </p:txBody>
        </p:sp>
        <p:sp>
          <p:nvSpPr>
            <p:cNvPr id="35849" name="Text Box 1030"/>
            <p:cNvSpPr txBox="1"/>
            <p:nvPr/>
          </p:nvSpPr>
          <p:spPr>
            <a:xfrm>
              <a:off x="1519" y="1071"/>
              <a:ext cx="1996" cy="327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latin typeface="Comic Sans MS" panose="030F0702030302020204" pitchFamily="66" charset="0"/>
                </a:rPr>
                <a:t>求出方程</a:t>
              </a:r>
              <a:r>
                <a:rPr lang="en-US" altLang="zh-CN" sz="2800" dirty="0">
                  <a:latin typeface="Comic Sans MS" panose="030F0702030302020204" pitchFamily="66" charset="0"/>
                </a:rPr>
                <a:t>20+x=30</a:t>
              </a:r>
            </a:p>
          </p:txBody>
        </p:sp>
      </p:grpSp>
      <p:sp>
        <p:nvSpPr>
          <p:cNvPr id="37895" name="Text Box 1031"/>
          <p:cNvSpPr txBox="1"/>
          <p:nvPr/>
        </p:nvSpPr>
        <p:spPr>
          <a:xfrm>
            <a:off x="2195513" y="3860800"/>
            <a:ext cx="935037" cy="519113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解：</a:t>
            </a:r>
          </a:p>
        </p:txBody>
      </p:sp>
      <p:sp>
        <p:nvSpPr>
          <p:cNvPr id="37896" name="Text Box 1032"/>
          <p:cNvSpPr txBox="1"/>
          <p:nvPr/>
        </p:nvSpPr>
        <p:spPr>
          <a:xfrm>
            <a:off x="3059113" y="2924175"/>
            <a:ext cx="1943100" cy="519113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en-US" altLang="zh-CN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20+x=30</a:t>
            </a:r>
          </a:p>
        </p:txBody>
      </p:sp>
      <p:sp>
        <p:nvSpPr>
          <p:cNvPr id="37897" name="Text Box 1033"/>
          <p:cNvSpPr txBox="1"/>
          <p:nvPr/>
        </p:nvSpPr>
        <p:spPr>
          <a:xfrm>
            <a:off x="3708400" y="3860800"/>
            <a:ext cx="1800225" cy="519113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en-US" altLang="zh-CN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X=30-20</a:t>
            </a:r>
          </a:p>
        </p:txBody>
      </p:sp>
      <p:sp>
        <p:nvSpPr>
          <p:cNvPr id="37898" name="Text Box 1034"/>
          <p:cNvSpPr txBox="1"/>
          <p:nvPr/>
        </p:nvSpPr>
        <p:spPr>
          <a:xfrm>
            <a:off x="3348038" y="4868863"/>
            <a:ext cx="1943100" cy="519112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en-US" altLang="zh-CN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X=10</a:t>
            </a:r>
          </a:p>
        </p:txBody>
      </p:sp>
      <p:sp>
        <p:nvSpPr>
          <p:cNvPr id="37899" name="Text Box 1035"/>
          <p:cNvSpPr txBox="1"/>
          <p:nvPr/>
        </p:nvSpPr>
        <p:spPr>
          <a:xfrm>
            <a:off x="2266950" y="5589588"/>
            <a:ext cx="5905500" cy="45720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口头验算后得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x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10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是方程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20+x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30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的解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  <p:bldP spid="37896" grpId="0"/>
      <p:bldP spid="37897" grpId="0"/>
      <p:bldP spid="37898" grpId="0"/>
      <p:bldP spid="378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6" name="Group 1028"/>
          <p:cNvGrpSpPr/>
          <p:nvPr/>
        </p:nvGrpSpPr>
        <p:grpSpPr>
          <a:xfrm>
            <a:off x="1474788" y="981075"/>
            <a:ext cx="4106862" cy="4119563"/>
            <a:chOff x="793" y="482"/>
            <a:chExt cx="2587" cy="2595"/>
          </a:xfrm>
        </p:grpSpPr>
        <p:sp>
          <p:nvSpPr>
            <p:cNvPr id="36868" name="Text Box 1029"/>
            <p:cNvSpPr txBox="1"/>
            <p:nvPr/>
          </p:nvSpPr>
          <p:spPr>
            <a:xfrm>
              <a:off x="793" y="482"/>
              <a:ext cx="1406" cy="327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反馈练习</a:t>
              </a:r>
            </a:p>
          </p:txBody>
        </p:sp>
        <p:sp>
          <p:nvSpPr>
            <p:cNvPr id="36869" name="Text Box 1030"/>
            <p:cNvSpPr txBox="1"/>
            <p:nvPr/>
          </p:nvSpPr>
          <p:spPr>
            <a:xfrm>
              <a:off x="1882" y="1026"/>
              <a:ext cx="1407" cy="327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X-12=5</a:t>
              </a:r>
            </a:p>
          </p:txBody>
        </p:sp>
        <p:sp>
          <p:nvSpPr>
            <p:cNvPr id="36870" name="Text Box 1031"/>
            <p:cNvSpPr txBox="1"/>
            <p:nvPr/>
          </p:nvSpPr>
          <p:spPr>
            <a:xfrm>
              <a:off x="1973" y="1616"/>
              <a:ext cx="1361" cy="327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0.5x=7.5</a:t>
              </a:r>
            </a:p>
          </p:txBody>
        </p:sp>
        <p:sp>
          <p:nvSpPr>
            <p:cNvPr id="36871" name="Text Box 1032"/>
            <p:cNvSpPr txBox="1"/>
            <p:nvPr/>
          </p:nvSpPr>
          <p:spPr>
            <a:xfrm>
              <a:off x="2064" y="2205"/>
              <a:ext cx="1270" cy="327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x÷12=24</a:t>
              </a:r>
            </a:p>
          </p:txBody>
        </p:sp>
        <p:sp>
          <p:nvSpPr>
            <p:cNvPr id="36872" name="Text Box 1033"/>
            <p:cNvSpPr txBox="1"/>
            <p:nvPr/>
          </p:nvSpPr>
          <p:spPr>
            <a:xfrm>
              <a:off x="2064" y="2750"/>
              <a:ext cx="1316" cy="327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4.5÷x=0.3</a:t>
              </a:r>
            </a:p>
          </p:txBody>
        </p:sp>
      </p:grpSp>
      <p:graphicFrame>
        <p:nvGraphicFramePr>
          <p:cNvPr id="36867" name="Object 1034"/>
          <p:cNvGraphicFramePr>
            <a:graphicFrameLocks noChangeAspect="1"/>
          </p:cNvGraphicFramePr>
          <p:nvPr/>
        </p:nvGraphicFramePr>
        <p:xfrm>
          <a:off x="7092950" y="5373688"/>
          <a:ext cx="1292225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2166620" imgH="2287270" progId="MS_ClipArt_Gallery.2">
                  <p:embed/>
                </p:oleObj>
              </mc:Choice>
              <mc:Fallback>
                <p:oleObj r:id="rId4" imgW="2166620" imgH="2287270" progId="MS_ClipArt_Gallery.2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92950" y="5373688"/>
                        <a:ext cx="1292225" cy="11255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/>
          <p:nvPr/>
        </p:nvSpPr>
        <p:spPr>
          <a:xfrm>
            <a:off x="900113" y="981075"/>
            <a:ext cx="7416800" cy="1463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例１：商店原来有一些饺子粉，每袋５千克，卖出７袋以后，还剩</a:t>
            </a:r>
            <a:r>
              <a:rPr lang="en-US" altLang="zh-CN" sz="3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40</a:t>
            </a:r>
            <a:r>
              <a:rPr lang="zh-CN" altLang="en-US" sz="3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千克。这个商店原来有多少千克饺子粉？</a:t>
            </a:r>
          </a:p>
        </p:txBody>
      </p:sp>
      <p:grpSp>
        <p:nvGrpSpPr>
          <p:cNvPr id="23555" name="Group 3"/>
          <p:cNvGrpSpPr/>
          <p:nvPr/>
        </p:nvGrpSpPr>
        <p:grpSpPr>
          <a:xfrm>
            <a:off x="755650" y="3213100"/>
            <a:ext cx="7489825" cy="915988"/>
            <a:chOff x="612" y="1253"/>
            <a:chExt cx="4718" cy="577"/>
          </a:xfrm>
        </p:grpSpPr>
        <p:sp>
          <p:nvSpPr>
            <p:cNvPr id="37896" name="Text Box 4"/>
            <p:cNvSpPr txBox="1"/>
            <p:nvPr/>
          </p:nvSpPr>
          <p:spPr>
            <a:xfrm>
              <a:off x="612" y="1253"/>
              <a:ext cx="4691" cy="57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1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想：　原有的重量　－　每袋的重量　</a:t>
              </a:r>
              <a:r>
                <a:rPr lang="en-US" altLang="zh-CN" sz="1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x</a:t>
              </a:r>
              <a:r>
                <a:rPr lang="zh-CN" altLang="en-US" sz="1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　卖出的袋数　＝　剩下的重量</a:t>
              </a:r>
            </a:p>
            <a:p>
              <a:r>
                <a:rPr lang="zh-CN" altLang="en-US" sz="1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　　　</a:t>
              </a:r>
            </a:p>
            <a:p>
              <a:r>
                <a:rPr lang="zh-CN" altLang="en-US" sz="1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　　　</a:t>
              </a:r>
            </a:p>
          </p:txBody>
        </p:sp>
        <p:sp>
          <p:nvSpPr>
            <p:cNvPr id="37897" name="AutoShape 5"/>
            <p:cNvSpPr/>
            <p:nvPr/>
          </p:nvSpPr>
          <p:spPr>
            <a:xfrm>
              <a:off x="1020" y="1253"/>
              <a:ext cx="862" cy="227"/>
            </a:xfrm>
            <a:prstGeom prst="flowChartProcess">
              <a:avLst/>
            </a:prstGeom>
            <a:solidFill>
              <a:srgbClr val="FF0000">
                <a:alpha val="3803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37898" name="AutoShape 6"/>
            <p:cNvSpPr/>
            <p:nvPr/>
          </p:nvSpPr>
          <p:spPr>
            <a:xfrm>
              <a:off x="2200" y="1253"/>
              <a:ext cx="862" cy="227"/>
            </a:xfrm>
            <a:prstGeom prst="flowChartProcess">
              <a:avLst/>
            </a:prstGeom>
            <a:solidFill>
              <a:srgbClr val="FF0000">
                <a:alpha val="3803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37899" name="AutoShape 7"/>
            <p:cNvSpPr/>
            <p:nvPr/>
          </p:nvSpPr>
          <p:spPr>
            <a:xfrm>
              <a:off x="3288" y="1253"/>
              <a:ext cx="862" cy="227"/>
            </a:xfrm>
            <a:prstGeom prst="flowChartProcess">
              <a:avLst/>
            </a:prstGeom>
            <a:solidFill>
              <a:srgbClr val="FF0000">
                <a:alpha val="3803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37900" name="AutoShape 8"/>
            <p:cNvSpPr/>
            <p:nvPr/>
          </p:nvSpPr>
          <p:spPr>
            <a:xfrm>
              <a:off x="4468" y="1253"/>
              <a:ext cx="862" cy="227"/>
            </a:xfrm>
            <a:prstGeom prst="flowChartProcess">
              <a:avLst/>
            </a:prstGeom>
            <a:solidFill>
              <a:srgbClr val="FF0000">
                <a:alpha val="3803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23561" name="Text Box 9"/>
          <p:cNvSpPr txBox="1"/>
          <p:nvPr/>
        </p:nvSpPr>
        <p:spPr>
          <a:xfrm>
            <a:off x="1403350" y="4025900"/>
            <a:ext cx="1295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1800" b="1" dirty="0">
                <a:solidFill>
                  <a:srgbClr val="0000FF"/>
                </a:solidFill>
                <a:latin typeface="Arial" panose="020B0604020202020204" pitchFamily="34" charset="0"/>
              </a:rPr>
              <a:t>Ｘ千克　　　　　　　　　　　　　 　　</a:t>
            </a:r>
          </a:p>
        </p:txBody>
      </p:sp>
      <p:sp>
        <p:nvSpPr>
          <p:cNvPr id="23562" name="Text Box 10"/>
          <p:cNvSpPr txBox="1"/>
          <p:nvPr/>
        </p:nvSpPr>
        <p:spPr>
          <a:xfrm>
            <a:off x="3378200" y="4000500"/>
            <a:ext cx="874713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0000FF"/>
                </a:solidFill>
                <a:latin typeface="Arial" panose="020B0604020202020204" pitchFamily="34" charset="0"/>
              </a:rPr>
              <a:t>５千克</a:t>
            </a:r>
          </a:p>
        </p:txBody>
      </p:sp>
      <p:sp>
        <p:nvSpPr>
          <p:cNvPr id="23563" name="Text Box 11"/>
          <p:cNvSpPr txBox="1"/>
          <p:nvPr/>
        </p:nvSpPr>
        <p:spPr>
          <a:xfrm>
            <a:off x="6978650" y="4005263"/>
            <a:ext cx="110490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0000FF"/>
                </a:solidFill>
                <a:latin typeface="Arial" panose="020B0604020202020204" pitchFamily="34" charset="0"/>
              </a:rPr>
              <a:t>４０千克</a:t>
            </a:r>
          </a:p>
        </p:txBody>
      </p:sp>
      <p:sp>
        <p:nvSpPr>
          <p:cNvPr id="23564" name="Text Box 12"/>
          <p:cNvSpPr txBox="1"/>
          <p:nvPr/>
        </p:nvSpPr>
        <p:spPr>
          <a:xfrm>
            <a:off x="5167313" y="3973513"/>
            <a:ext cx="874712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0000FF"/>
                </a:solidFill>
                <a:latin typeface="Arial" panose="020B0604020202020204" pitchFamily="34" charset="0"/>
              </a:rPr>
              <a:t>７袋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61" grpId="0"/>
      <p:bldP spid="23562" grpId="0"/>
      <p:bldP spid="23563" grpId="0"/>
      <p:bldP spid="235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26"/>
          <p:cNvSpPr txBox="1"/>
          <p:nvPr/>
        </p:nvSpPr>
        <p:spPr>
          <a:xfrm>
            <a:off x="2078038" y="1524000"/>
            <a:ext cx="4013200" cy="2835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解：设原有Ｘ千克。</a:t>
            </a:r>
          </a:p>
          <a:p>
            <a:endParaRPr lang="zh-CN" altLang="en-US" sz="3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r>
              <a:rPr lang="zh-CN" altLang="en-US" sz="3000" b="1" dirty="0">
                <a:solidFill>
                  <a:srgbClr val="FF3300"/>
                </a:solidFill>
                <a:latin typeface="Arial" panose="020B0604020202020204" pitchFamily="34" charset="0"/>
              </a:rPr>
              <a:t>　</a:t>
            </a:r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　Ｘ－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5×7</a:t>
            </a:r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40</a:t>
            </a:r>
          </a:p>
          <a:p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　　　Ｘ－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35</a:t>
            </a:r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40</a:t>
            </a:r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　</a:t>
            </a:r>
          </a:p>
          <a:p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　　　　　Ｘ＝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40</a:t>
            </a:r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35</a:t>
            </a:r>
          </a:p>
          <a:p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　　　　　Ｘ＝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75</a:t>
            </a:r>
            <a:endParaRPr lang="ru-RU" altLang="zh-CN" sz="3000" b="1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579" name="Text Box 1027"/>
          <p:cNvSpPr txBox="1"/>
          <p:nvPr/>
        </p:nvSpPr>
        <p:spPr>
          <a:xfrm>
            <a:off x="2078038" y="4608513"/>
            <a:ext cx="4776787" cy="549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答：原来有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75</a:t>
            </a:r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千克饺子粉。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/>
          <p:nvPr/>
        </p:nvSpPr>
        <p:spPr>
          <a:xfrm>
            <a:off x="611188" y="909638"/>
            <a:ext cx="7561262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例２：小青买４节五号电池，付出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8.5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元，找回了０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.1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元。每节五号电池的价钱是多少元？</a:t>
            </a:r>
          </a:p>
        </p:txBody>
      </p:sp>
      <p:sp>
        <p:nvSpPr>
          <p:cNvPr id="25603" name="Text Box 3"/>
          <p:cNvSpPr txBox="1"/>
          <p:nvPr/>
        </p:nvSpPr>
        <p:spPr>
          <a:xfrm>
            <a:off x="1908175" y="3644900"/>
            <a:ext cx="6048375" cy="2282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解：设每节五号电池的价钱是Ｘ元。</a:t>
            </a:r>
          </a:p>
          <a:p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　　　　　８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５－４Ｘ＝０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１</a:t>
            </a:r>
          </a:p>
          <a:p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　　　　　　　　 ４Ｘ＝８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５－０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１</a:t>
            </a:r>
          </a:p>
          <a:p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            ４Ｘ＝８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４</a:t>
            </a:r>
          </a:p>
          <a:p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              Ｘ＝８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４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÷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４</a:t>
            </a:r>
          </a:p>
          <a:p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　　　　　　　　　 Ｘ＝２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１</a:t>
            </a:r>
          </a:p>
        </p:txBody>
      </p:sp>
      <p:sp>
        <p:nvSpPr>
          <p:cNvPr id="25604" name="Text Box 4"/>
          <p:cNvSpPr txBox="1"/>
          <p:nvPr/>
        </p:nvSpPr>
        <p:spPr>
          <a:xfrm>
            <a:off x="1928813" y="5837238"/>
            <a:ext cx="524033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答：每节五号电池的价钱是２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１元。</a:t>
            </a:r>
          </a:p>
        </p:txBody>
      </p:sp>
      <p:grpSp>
        <p:nvGrpSpPr>
          <p:cNvPr id="25605" name="Group 5"/>
          <p:cNvGrpSpPr/>
          <p:nvPr/>
        </p:nvGrpSpPr>
        <p:grpSpPr>
          <a:xfrm>
            <a:off x="827088" y="2205038"/>
            <a:ext cx="7380287" cy="523875"/>
            <a:chOff x="657" y="1376"/>
            <a:chExt cx="4649" cy="330"/>
          </a:xfrm>
        </p:grpSpPr>
        <p:sp>
          <p:nvSpPr>
            <p:cNvPr id="39945" name="Text Box 6"/>
            <p:cNvSpPr txBox="1"/>
            <p:nvPr/>
          </p:nvSpPr>
          <p:spPr>
            <a:xfrm>
              <a:off x="657" y="1389"/>
              <a:ext cx="464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1" dirty="0">
                  <a:solidFill>
                    <a:srgbClr val="006600"/>
                  </a:solidFill>
                  <a:latin typeface="楷体_GB2312" pitchFamily="49" charset="-122"/>
                  <a:ea typeface="楷体_GB2312" pitchFamily="49" charset="-122"/>
                </a:rPr>
                <a:t>想：付出的钱数 － ４节电池的钱数 ＝ 找回的钱数</a:t>
              </a:r>
            </a:p>
          </p:txBody>
        </p:sp>
        <p:sp>
          <p:nvSpPr>
            <p:cNvPr id="39946" name="Rectangle 7"/>
            <p:cNvSpPr/>
            <p:nvPr/>
          </p:nvSpPr>
          <p:spPr>
            <a:xfrm>
              <a:off x="1040" y="1376"/>
              <a:ext cx="1114" cy="330"/>
            </a:xfrm>
            <a:prstGeom prst="rect">
              <a:avLst/>
            </a:prstGeom>
            <a:solidFill>
              <a:srgbClr val="FFCC00">
                <a:alpha val="27843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39947" name="Rectangle 8"/>
            <p:cNvSpPr/>
            <p:nvPr/>
          </p:nvSpPr>
          <p:spPr>
            <a:xfrm>
              <a:off x="2381" y="1402"/>
              <a:ext cx="1497" cy="304"/>
            </a:xfrm>
            <a:prstGeom prst="rect">
              <a:avLst/>
            </a:prstGeom>
            <a:solidFill>
              <a:srgbClr val="FFCC00">
                <a:alpha val="27843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39948" name="Rectangle 9"/>
            <p:cNvSpPr/>
            <p:nvPr/>
          </p:nvSpPr>
          <p:spPr>
            <a:xfrm>
              <a:off x="4151" y="1390"/>
              <a:ext cx="1088" cy="316"/>
            </a:xfrm>
            <a:prstGeom prst="rect">
              <a:avLst/>
            </a:prstGeom>
            <a:solidFill>
              <a:srgbClr val="FFCC00">
                <a:alpha val="27843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25610" name="Text Box 10"/>
          <p:cNvSpPr txBox="1"/>
          <p:nvPr/>
        </p:nvSpPr>
        <p:spPr>
          <a:xfrm>
            <a:off x="1620838" y="2862263"/>
            <a:ext cx="143510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８</a:t>
            </a:r>
            <a:r>
              <a:rPr lang="en-US" altLang="zh-CN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.5</a:t>
            </a:r>
            <a:r>
              <a:rPr lang="zh-CN" altLang="en-US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zh-CN" altLang="en-US" sz="2800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25611" name="Text Box 11"/>
          <p:cNvSpPr txBox="1"/>
          <p:nvPr/>
        </p:nvSpPr>
        <p:spPr>
          <a:xfrm>
            <a:off x="4181475" y="2894013"/>
            <a:ext cx="900113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4X</a:t>
            </a:r>
            <a:r>
              <a:rPr lang="zh-CN" altLang="en-US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</a:p>
        </p:txBody>
      </p:sp>
      <p:sp>
        <p:nvSpPr>
          <p:cNvPr id="25612" name="Text Box 12"/>
          <p:cNvSpPr txBox="1"/>
          <p:nvPr/>
        </p:nvSpPr>
        <p:spPr>
          <a:xfrm>
            <a:off x="6372225" y="2859088"/>
            <a:ext cx="143668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　</a:t>
            </a:r>
            <a:r>
              <a:rPr lang="en-US" altLang="zh-CN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0.1</a:t>
            </a:r>
            <a:r>
              <a:rPr lang="zh-CN" altLang="en-US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endParaRPr lang="zh-CN" altLang="en-US" sz="2800" dirty="0">
              <a:solidFill>
                <a:srgbClr val="0066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4" grpId="0"/>
      <p:bldP spid="25610" grpId="0"/>
      <p:bldP spid="25611" grpId="0"/>
      <p:bldP spid="256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26"/>
          <p:cNvSpPr txBox="1"/>
          <p:nvPr/>
        </p:nvSpPr>
        <p:spPr>
          <a:xfrm>
            <a:off x="558800" y="1077913"/>
            <a:ext cx="768508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这道题还可以怎样想，能列出其它方程来解吗？</a:t>
            </a:r>
          </a:p>
        </p:txBody>
      </p:sp>
      <p:sp>
        <p:nvSpPr>
          <p:cNvPr id="26627" name="Text Box 1027"/>
          <p:cNvSpPr txBox="1"/>
          <p:nvPr/>
        </p:nvSpPr>
        <p:spPr>
          <a:xfrm>
            <a:off x="2916238" y="3232150"/>
            <a:ext cx="3460750" cy="2528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4x+0.1=8.5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4x=8.5 - 0.1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4x=8.4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x=8.4÷4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x=2.1</a:t>
            </a:r>
          </a:p>
        </p:txBody>
      </p:sp>
      <p:grpSp>
        <p:nvGrpSpPr>
          <p:cNvPr id="26628" name="Group 1028"/>
          <p:cNvGrpSpPr/>
          <p:nvPr/>
        </p:nvGrpSpPr>
        <p:grpSpPr>
          <a:xfrm>
            <a:off x="1116013" y="2051050"/>
            <a:ext cx="6911975" cy="585788"/>
            <a:chOff x="839" y="1298"/>
            <a:chExt cx="4354" cy="369"/>
          </a:xfrm>
        </p:grpSpPr>
        <p:sp>
          <p:nvSpPr>
            <p:cNvPr id="40965" name="Text Box 1029"/>
            <p:cNvSpPr txBox="1"/>
            <p:nvPr/>
          </p:nvSpPr>
          <p:spPr>
            <a:xfrm>
              <a:off x="839" y="1344"/>
              <a:ext cx="435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1" dirty="0">
                  <a:solidFill>
                    <a:srgbClr val="006600"/>
                  </a:solidFill>
                  <a:latin typeface="楷体_GB2312" pitchFamily="49" charset="-122"/>
                  <a:ea typeface="楷体_GB2312" pitchFamily="49" charset="-122"/>
                </a:rPr>
                <a:t>４节电池的钱数 ＋ 找回的钱数 ＝ 付出的钱数</a:t>
              </a:r>
            </a:p>
          </p:txBody>
        </p:sp>
        <p:grpSp>
          <p:nvGrpSpPr>
            <p:cNvPr id="40966" name="Group 1030"/>
            <p:cNvGrpSpPr/>
            <p:nvPr/>
          </p:nvGrpSpPr>
          <p:grpSpPr>
            <a:xfrm>
              <a:off x="891" y="1298"/>
              <a:ext cx="4199" cy="369"/>
              <a:chOff x="897" y="1298"/>
              <a:chExt cx="4199" cy="369"/>
            </a:xfrm>
          </p:grpSpPr>
          <p:sp>
            <p:nvSpPr>
              <p:cNvPr id="40967" name="Rectangle 1031"/>
              <p:cNvSpPr/>
              <p:nvPr/>
            </p:nvSpPr>
            <p:spPr>
              <a:xfrm>
                <a:off x="897" y="1298"/>
                <a:ext cx="1406" cy="363"/>
              </a:xfrm>
              <a:prstGeom prst="rect">
                <a:avLst/>
              </a:prstGeom>
              <a:solidFill>
                <a:srgbClr val="FFCC00">
                  <a:alpha val="27843"/>
                </a:srgbClr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8" name="Rectangle 1032"/>
              <p:cNvSpPr/>
              <p:nvPr/>
            </p:nvSpPr>
            <p:spPr>
              <a:xfrm>
                <a:off x="2578" y="1318"/>
                <a:ext cx="1073" cy="343"/>
              </a:xfrm>
              <a:prstGeom prst="rect">
                <a:avLst/>
              </a:prstGeom>
              <a:solidFill>
                <a:srgbClr val="FFCC00">
                  <a:alpha val="27843"/>
                </a:srgbClr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9" name="Rectangle 1033"/>
              <p:cNvSpPr/>
              <p:nvPr/>
            </p:nvSpPr>
            <p:spPr>
              <a:xfrm>
                <a:off x="3917" y="1305"/>
                <a:ext cx="1179" cy="362"/>
              </a:xfrm>
              <a:prstGeom prst="rect">
                <a:avLst/>
              </a:prstGeom>
              <a:solidFill>
                <a:srgbClr val="FFCC00">
                  <a:alpha val="27843"/>
                </a:srgbClr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26"/>
          <p:cNvSpPr txBox="1"/>
          <p:nvPr/>
        </p:nvSpPr>
        <p:spPr>
          <a:xfrm>
            <a:off x="3138488" y="3011488"/>
            <a:ext cx="2946400" cy="22891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4x=8.5 - 0.1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4x=8.4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x=8.4÷4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x=2.1</a:t>
            </a:r>
          </a:p>
        </p:txBody>
      </p:sp>
      <p:grpSp>
        <p:nvGrpSpPr>
          <p:cNvPr id="27651" name="Group 1027"/>
          <p:cNvGrpSpPr/>
          <p:nvPr/>
        </p:nvGrpSpPr>
        <p:grpSpPr>
          <a:xfrm>
            <a:off x="1258888" y="1844675"/>
            <a:ext cx="6762750" cy="555625"/>
            <a:chOff x="839" y="1311"/>
            <a:chExt cx="4260" cy="350"/>
          </a:xfrm>
        </p:grpSpPr>
        <p:sp>
          <p:nvSpPr>
            <p:cNvPr id="41988" name="Text Box 1028"/>
            <p:cNvSpPr txBox="1"/>
            <p:nvPr/>
          </p:nvSpPr>
          <p:spPr>
            <a:xfrm>
              <a:off x="839" y="1344"/>
              <a:ext cx="417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1" dirty="0">
                  <a:solidFill>
                    <a:srgbClr val="006600"/>
                  </a:solidFill>
                  <a:latin typeface="楷体_GB2312" pitchFamily="49" charset="-122"/>
                  <a:ea typeface="楷体_GB2312" pitchFamily="49" charset="-122"/>
                </a:rPr>
                <a:t>４节电池的钱数 ＝ 付出的钱数 － 找回的钱数</a:t>
              </a:r>
            </a:p>
          </p:txBody>
        </p:sp>
        <p:sp>
          <p:nvSpPr>
            <p:cNvPr id="41989" name="Rectangle 1029"/>
            <p:cNvSpPr/>
            <p:nvPr/>
          </p:nvSpPr>
          <p:spPr>
            <a:xfrm>
              <a:off x="865" y="1311"/>
              <a:ext cx="1497" cy="318"/>
            </a:xfrm>
            <a:prstGeom prst="rect">
              <a:avLst/>
            </a:prstGeom>
            <a:solidFill>
              <a:srgbClr val="FFCC00">
                <a:alpha val="27843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/>
              <a:endParaRPr lang="zh-CN" altLang="zh-CN" sz="1800" dirty="0">
                <a:solidFill>
                  <a:srgbClr val="0066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990" name="Rectangle 1030"/>
            <p:cNvSpPr/>
            <p:nvPr/>
          </p:nvSpPr>
          <p:spPr>
            <a:xfrm>
              <a:off x="2575" y="1344"/>
              <a:ext cx="1134" cy="317"/>
            </a:xfrm>
            <a:prstGeom prst="rect">
              <a:avLst/>
            </a:prstGeom>
            <a:solidFill>
              <a:srgbClr val="FFCC00">
                <a:alpha val="27843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/>
              <a:endParaRPr lang="zh-CN" altLang="zh-CN" sz="1800" dirty="0">
                <a:solidFill>
                  <a:srgbClr val="0066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991" name="Rectangle 1031"/>
            <p:cNvSpPr/>
            <p:nvPr/>
          </p:nvSpPr>
          <p:spPr>
            <a:xfrm>
              <a:off x="3943" y="1344"/>
              <a:ext cx="1156" cy="317"/>
            </a:xfrm>
            <a:prstGeom prst="rect">
              <a:avLst/>
            </a:prstGeom>
            <a:solidFill>
              <a:srgbClr val="FFCC00">
                <a:alpha val="27843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6"/>
          <p:cNvSpPr txBox="1"/>
          <p:nvPr/>
        </p:nvSpPr>
        <p:spPr>
          <a:xfrm>
            <a:off x="755650" y="1196975"/>
            <a:ext cx="597693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列方程解应用题的特点：</a:t>
            </a:r>
          </a:p>
        </p:txBody>
      </p:sp>
      <p:sp>
        <p:nvSpPr>
          <p:cNvPr id="28675" name="Text Box 1027"/>
          <p:cNvSpPr txBox="1"/>
          <p:nvPr/>
        </p:nvSpPr>
        <p:spPr>
          <a:xfrm>
            <a:off x="827088" y="2349500"/>
            <a:ext cx="3935412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１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用字母表示未知数；</a:t>
            </a:r>
          </a:p>
        </p:txBody>
      </p:sp>
      <p:sp>
        <p:nvSpPr>
          <p:cNvPr id="28676" name="Text Box 1028"/>
          <p:cNvSpPr txBox="1"/>
          <p:nvPr/>
        </p:nvSpPr>
        <p:spPr>
          <a:xfrm>
            <a:off x="831850" y="2978150"/>
            <a:ext cx="7485063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２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根据题目中数量之间的相等关系，列出一个含有未知数的等式（也就是方程），再解出来。</a:t>
            </a:r>
            <a:endParaRPr lang="zh-CN" altLang="en-US" sz="28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286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26"/>
          <p:cNvSpPr txBox="1"/>
          <p:nvPr/>
        </p:nvSpPr>
        <p:spPr>
          <a:xfrm>
            <a:off x="322263" y="-100012"/>
            <a:ext cx="9505950" cy="3751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US" altLang="zh-CN" sz="4800" b="1" dirty="0">
              <a:latin typeface="Times New Roman" panose="02020603050405020304" pitchFamily="18" charset="0"/>
            </a:endParaRPr>
          </a:p>
          <a:p>
            <a:r>
              <a:rPr lang="zh-CN" altLang="en-US" sz="4800" b="1" dirty="0">
                <a:latin typeface="Times New Roman" panose="02020603050405020304" pitchFamily="18" charset="0"/>
              </a:rPr>
              <a:t>思考：</a:t>
            </a:r>
          </a:p>
          <a:p>
            <a:endParaRPr lang="zh-CN" altLang="en-US" sz="4800" b="1" dirty="0">
              <a:latin typeface="Times New Roman" panose="02020603050405020304" pitchFamily="18" charset="0"/>
            </a:endParaRPr>
          </a:p>
          <a:p>
            <a:r>
              <a:rPr lang="zh-CN" altLang="en-US" sz="4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方程的解</a:t>
            </a:r>
            <a:r>
              <a:rPr lang="zh-CN" altLang="en-US" sz="4800" b="1" dirty="0">
                <a:latin typeface="Times New Roman" panose="02020603050405020304" pitchFamily="18" charset="0"/>
              </a:rPr>
              <a:t>与</a:t>
            </a:r>
            <a:r>
              <a:rPr lang="zh-CN" altLang="en-US" sz="4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解方程</a:t>
            </a:r>
            <a:r>
              <a:rPr lang="zh-CN" altLang="en-US" sz="4800" b="1" dirty="0">
                <a:latin typeface="Times New Roman" panose="02020603050405020304" pitchFamily="18" charset="0"/>
              </a:rPr>
              <a:t>这两个概念</a:t>
            </a:r>
          </a:p>
          <a:p>
            <a:r>
              <a:rPr lang="zh-CN" altLang="en-US" sz="4800" b="1" dirty="0">
                <a:latin typeface="Times New Roman" panose="02020603050405020304" pitchFamily="18" charset="0"/>
              </a:rPr>
              <a:t>有什么区别？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1028"/>
          <p:cNvSpPr txBox="1"/>
          <p:nvPr/>
        </p:nvSpPr>
        <p:spPr>
          <a:xfrm>
            <a:off x="2268538" y="476250"/>
            <a:ext cx="4681537" cy="4464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在括号里填上合适的数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15+9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3×5+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（     ）</a:t>
            </a:r>
          </a:p>
          <a:p>
            <a:pPr>
              <a:spcBef>
                <a:spcPct val="50000"/>
              </a:spcBef>
            </a:pPr>
            <a:endParaRPr lang="zh-CN" alt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2×8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－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16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－（      ）</a:t>
            </a:r>
          </a:p>
          <a:p>
            <a:pPr>
              <a:spcBef>
                <a:spcPct val="50000"/>
              </a:spcBef>
            </a:pPr>
            <a:endParaRPr lang="zh-CN" alt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30÷5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15×2÷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（     ）</a:t>
            </a:r>
          </a:p>
          <a:p>
            <a:pPr>
              <a:spcBef>
                <a:spcPct val="50000"/>
              </a:spcBef>
            </a:pPr>
            <a:endParaRPr lang="zh-CN" alt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24×5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6×4×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（     ）</a:t>
            </a:r>
          </a:p>
        </p:txBody>
      </p:sp>
      <p:sp>
        <p:nvSpPr>
          <p:cNvPr id="39941" name="Text Box 1029">
            <a:hlinkClick r:id="" action="ppaction://noaction">
              <a:snd r:embed="rId3" name="type.wav"/>
            </a:hlinkClick>
          </p:cNvPr>
          <p:cNvSpPr txBox="1"/>
          <p:nvPr/>
        </p:nvSpPr>
        <p:spPr>
          <a:xfrm>
            <a:off x="5219700" y="1268413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9942" name="Text Box 1030"/>
          <p:cNvSpPr txBox="1"/>
          <p:nvPr/>
        </p:nvSpPr>
        <p:spPr>
          <a:xfrm>
            <a:off x="5724525" y="2349500"/>
            <a:ext cx="2889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9943" name="Text Box 1031"/>
          <p:cNvSpPr txBox="1"/>
          <p:nvPr/>
        </p:nvSpPr>
        <p:spPr>
          <a:xfrm>
            <a:off x="5940425" y="3429000"/>
            <a:ext cx="2873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9944" name="Text Box 1032"/>
          <p:cNvSpPr txBox="1"/>
          <p:nvPr/>
        </p:nvSpPr>
        <p:spPr>
          <a:xfrm>
            <a:off x="5724525" y="4508500"/>
            <a:ext cx="2873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9945" name="Text Box 1033"/>
          <p:cNvSpPr txBox="1"/>
          <p:nvPr/>
        </p:nvSpPr>
        <p:spPr>
          <a:xfrm>
            <a:off x="1835150" y="5157788"/>
            <a:ext cx="6913563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利用学习过的等式的性质去分析，最后还要检查、验算。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  <p:bldP spid="39942" grpId="0"/>
      <p:bldP spid="39943" grpId="0"/>
      <p:bldP spid="39944" grpId="0"/>
      <p:bldP spid="399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/>
          <p:nvPr/>
        </p:nvSpPr>
        <p:spPr>
          <a:xfrm>
            <a:off x="395288" y="908050"/>
            <a:ext cx="727233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做一做：</a:t>
            </a:r>
          </a:p>
        </p:txBody>
      </p:sp>
      <p:sp>
        <p:nvSpPr>
          <p:cNvPr id="15365" name="Text Box 5"/>
          <p:cNvSpPr txBox="1"/>
          <p:nvPr/>
        </p:nvSpPr>
        <p:spPr>
          <a:xfrm>
            <a:off x="395288" y="1773238"/>
            <a:ext cx="8532812" cy="2043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latin typeface="Times New Roman" panose="02020603050405020304" pitchFamily="18" charset="0"/>
              </a:rPr>
              <a:t>x=3</a:t>
            </a:r>
            <a:r>
              <a:rPr lang="zh-CN" altLang="en-US" sz="3200" b="1" dirty="0">
                <a:latin typeface="Times New Roman" panose="02020603050405020304" pitchFamily="18" charset="0"/>
              </a:rPr>
              <a:t>是方程</a:t>
            </a:r>
            <a:r>
              <a:rPr lang="en-US" altLang="zh-CN" sz="3200" b="1" dirty="0">
                <a:latin typeface="Times New Roman" panose="02020603050405020304" pitchFamily="18" charset="0"/>
              </a:rPr>
              <a:t>5x=15</a:t>
            </a:r>
            <a:r>
              <a:rPr lang="zh-CN" altLang="en-US" sz="3200" b="1" dirty="0">
                <a:latin typeface="Times New Roman" panose="02020603050405020304" pitchFamily="18" charset="0"/>
              </a:rPr>
              <a:t>的解吗？</a:t>
            </a:r>
            <a:r>
              <a:rPr lang="en-US" altLang="zh-CN" sz="3200" b="1" dirty="0">
                <a:latin typeface="Times New Roman" panose="02020603050405020304" pitchFamily="18" charset="0"/>
              </a:rPr>
              <a:t>x=2</a:t>
            </a:r>
            <a:r>
              <a:rPr lang="zh-CN" altLang="en-US" sz="3200" b="1" dirty="0">
                <a:latin typeface="Times New Roman" panose="02020603050405020304" pitchFamily="18" charset="0"/>
              </a:rPr>
              <a:t>呢？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、解方程，并检验。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20</a:t>
            </a:r>
            <a:r>
              <a:rPr lang="zh-CN" altLang="en-US" sz="3200" b="1" dirty="0">
                <a:latin typeface="Times New Roman" panose="02020603050405020304" pitchFamily="18" charset="0"/>
              </a:rPr>
              <a:t>－</a:t>
            </a:r>
            <a:r>
              <a:rPr lang="en-US" altLang="zh-CN" sz="3200" b="1" dirty="0">
                <a:latin typeface="Times New Roman" panose="02020603050405020304" pitchFamily="18" charset="0"/>
              </a:rPr>
              <a:t>x=9               5.86</a:t>
            </a:r>
            <a:r>
              <a:rPr lang="zh-CN" altLang="en-US" sz="3200" b="1" dirty="0">
                <a:latin typeface="Times New Roman" panose="02020603050405020304" pitchFamily="18" charset="0"/>
              </a:rPr>
              <a:t>＋</a:t>
            </a:r>
            <a:r>
              <a:rPr lang="en-US" altLang="zh-CN" sz="3200" b="1" dirty="0">
                <a:latin typeface="Times New Roman" panose="02020603050405020304" pitchFamily="18" charset="0"/>
              </a:rPr>
              <a:t>x=10              5x=80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/>
          <p:nvPr/>
        </p:nvSpPr>
        <p:spPr>
          <a:xfrm>
            <a:off x="685800" y="304800"/>
            <a:ext cx="6248400" cy="9906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 anchorCtr="0"/>
          <a:lstStyle/>
          <a:p>
            <a:pPr algn="ctr"/>
            <a:r>
              <a:rPr lang="zh-CN" altLang="en-US" sz="4400" b="1" i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在加、减、乘、除中</a:t>
            </a:r>
            <a:r>
              <a:rPr lang="en-US" altLang="zh-CN" sz="4400" b="1" i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  <a:endParaRPr lang="en-US" altLang="zh-CN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" name="Rectangle 3"/>
          <p:cNvSpPr/>
          <p:nvPr/>
        </p:nvSpPr>
        <p:spPr>
          <a:xfrm>
            <a:off x="990600" y="1447800"/>
            <a:ext cx="29273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一个加数</a:t>
            </a:r>
            <a:r>
              <a:rPr lang="en-US" altLang="zh-CN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3076" name="Rectangle 4"/>
          <p:cNvSpPr/>
          <p:nvPr/>
        </p:nvSpPr>
        <p:spPr>
          <a:xfrm>
            <a:off x="3886200" y="1447800"/>
            <a:ext cx="44513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和</a:t>
            </a:r>
            <a:r>
              <a:rPr lang="zh-CN" altLang="en-US" sz="48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另一个加数</a:t>
            </a:r>
          </a:p>
        </p:txBody>
      </p:sp>
      <p:sp>
        <p:nvSpPr>
          <p:cNvPr id="3077" name="Rectangle 5"/>
          <p:cNvSpPr/>
          <p:nvPr/>
        </p:nvSpPr>
        <p:spPr>
          <a:xfrm>
            <a:off x="990600" y="2224088"/>
            <a:ext cx="2927350" cy="823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被减数  </a:t>
            </a:r>
            <a:r>
              <a:rPr lang="en-US" altLang="zh-CN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3078" name="Rectangle 6"/>
          <p:cNvSpPr/>
          <p:nvPr/>
        </p:nvSpPr>
        <p:spPr>
          <a:xfrm>
            <a:off x="3962400" y="2133600"/>
            <a:ext cx="41465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减  数  </a:t>
            </a:r>
            <a:r>
              <a:rPr lang="zh-CN" altLang="en-US" sz="48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 差</a:t>
            </a:r>
          </a:p>
        </p:txBody>
      </p:sp>
      <p:sp>
        <p:nvSpPr>
          <p:cNvPr id="3079" name="Rectangle 7"/>
          <p:cNvSpPr/>
          <p:nvPr/>
        </p:nvSpPr>
        <p:spPr>
          <a:xfrm>
            <a:off x="958850" y="2971800"/>
            <a:ext cx="29273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减数    </a:t>
            </a:r>
            <a:r>
              <a:rPr lang="en-US" altLang="zh-CN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3080" name="Rectangle 8"/>
          <p:cNvSpPr/>
          <p:nvPr/>
        </p:nvSpPr>
        <p:spPr>
          <a:xfrm>
            <a:off x="4038600" y="2895600"/>
            <a:ext cx="41465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被减数  </a:t>
            </a:r>
            <a:r>
              <a:rPr lang="zh-CN" altLang="en-US" sz="48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 差</a:t>
            </a:r>
          </a:p>
        </p:txBody>
      </p:sp>
      <p:sp>
        <p:nvSpPr>
          <p:cNvPr id="3081" name="Rectangle 9"/>
          <p:cNvSpPr/>
          <p:nvPr/>
        </p:nvSpPr>
        <p:spPr>
          <a:xfrm>
            <a:off x="958850" y="3810000"/>
            <a:ext cx="29273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一个因数</a:t>
            </a:r>
            <a:r>
              <a:rPr lang="en-US" altLang="zh-CN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3082" name="Rectangle 10"/>
          <p:cNvSpPr/>
          <p:nvPr/>
        </p:nvSpPr>
        <p:spPr>
          <a:xfrm>
            <a:off x="3962400" y="3824288"/>
            <a:ext cx="4451350" cy="823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积</a:t>
            </a:r>
            <a:r>
              <a:rPr lang="en-US" altLang="zh-CN" sz="48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÷</a:t>
            </a:r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另一个因数</a:t>
            </a:r>
          </a:p>
        </p:txBody>
      </p:sp>
      <p:sp>
        <p:nvSpPr>
          <p:cNvPr id="3083" name="Rectangle 11"/>
          <p:cNvSpPr/>
          <p:nvPr/>
        </p:nvSpPr>
        <p:spPr>
          <a:xfrm>
            <a:off x="958850" y="4738688"/>
            <a:ext cx="2927350" cy="823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被除数  </a:t>
            </a:r>
            <a:r>
              <a:rPr lang="en-US" altLang="zh-CN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3084" name="Rectangle 12"/>
          <p:cNvSpPr/>
          <p:nvPr/>
        </p:nvSpPr>
        <p:spPr>
          <a:xfrm>
            <a:off x="4191000" y="4648200"/>
            <a:ext cx="32321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除  数</a:t>
            </a:r>
            <a:r>
              <a:rPr lang="en-US" altLang="zh-CN" sz="48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商</a:t>
            </a:r>
          </a:p>
        </p:txBody>
      </p:sp>
      <p:sp>
        <p:nvSpPr>
          <p:cNvPr id="3085" name="Rectangle 13"/>
          <p:cNvSpPr/>
          <p:nvPr/>
        </p:nvSpPr>
        <p:spPr>
          <a:xfrm>
            <a:off x="958850" y="5576888"/>
            <a:ext cx="2927350" cy="823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除数    </a:t>
            </a:r>
            <a:r>
              <a:rPr lang="en-US" altLang="zh-CN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3086" name="Rectangle 14"/>
          <p:cNvSpPr/>
          <p:nvPr/>
        </p:nvSpPr>
        <p:spPr>
          <a:xfrm>
            <a:off x="4267200" y="5486400"/>
            <a:ext cx="32321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被除数</a:t>
            </a:r>
            <a:r>
              <a:rPr lang="en-US" altLang="zh-CN" sz="48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÷</a:t>
            </a:r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商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/>
      <p:bldP spid="3077" grpId="0"/>
      <p:bldP spid="3078" grpId="0"/>
      <p:bldP spid="3079" grpId="0"/>
      <p:bldP spid="3080" grpId="0"/>
      <p:bldP spid="3081" grpId="0"/>
      <p:bldP spid="3082" grpId="0"/>
      <p:bldP spid="3083" grpId="0"/>
      <p:bldP spid="3084" grpId="0"/>
      <p:bldP spid="3085" grpId="0"/>
      <p:bldP spid="30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/>
          <p:nvPr/>
        </p:nvSpPr>
        <p:spPr>
          <a:xfrm>
            <a:off x="971550" y="476250"/>
            <a:ext cx="54006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判断：</a:t>
            </a:r>
          </a:p>
        </p:txBody>
      </p:sp>
      <p:sp>
        <p:nvSpPr>
          <p:cNvPr id="47107" name="Text Box 5"/>
          <p:cNvSpPr txBox="1"/>
          <p:nvPr/>
        </p:nvSpPr>
        <p:spPr>
          <a:xfrm>
            <a:off x="323850" y="1484313"/>
            <a:ext cx="9288463" cy="3084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）等式就是方程。                    （     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）含有未知数的式子叫做方程。        （     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</a:rPr>
              <a:t>）方程一定是等式，等式不一定是方程。（     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宋体" panose="02010600030101010101" pitchFamily="2" charset="-122"/>
              </a:rPr>
              <a:t>x=0</a:t>
            </a:r>
            <a:r>
              <a:rPr lang="zh-CN" altLang="en-US" sz="2800" b="1" dirty="0">
                <a:latin typeface="宋体" panose="02010600030101010101" pitchFamily="2" charset="-122"/>
              </a:rPr>
              <a:t>是方程</a:t>
            </a:r>
            <a:r>
              <a:rPr lang="en-US" altLang="zh-CN" sz="2800" b="1" dirty="0">
                <a:latin typeface="宋体" panose="02010600030101010101" pitchFamily="2" charset="-122"/>
              </a:rPr>
              <a:t>8x=0</a:t>
            </a:r>
            <a:r>
              <a:rPr lang="zh-CN" altLang="en-US" sz="2800" b="1" dirty="0">
                <a:latin typeface="宋体" panose="02010600030101010101" pitchFamily="2" charset="-122"/>
              </a:rPr>
              <a:t>的解。               （      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5</a:t>
            </a:r>
            <a:r>
              <a:rPr lang="zh-CN" altLang="en-US" sz="2800" b="1" dirty="0">
                <a:latin typeface="宋体" panose="02010600030101010101" pitchFamily="2" charset="-122"/>
              </a:rPr>
              <a:t>）方程的解和解方程的意义相同。      （      ）</a:t>
            </a:r>
          </a:p>
        </p:txBody>
      </p:sp>
      <p:sp>
        <p:nvSpPr>
          <p:cNvPr id="16390" name="Text Box 6"/>
          <p:cNvSpPr txBox="1"/>
          <p:nvPr/>
        </p:nvSpPr>
        <p:spPr>
          <a:xfrm>
            <a:off x="7883525" y="3232150"/>
            <a:ext cx="7921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宋体" panose="02010600030101010101" pitchFamily="2" charset="-122"/>
              </a:rPr>
              <a:t>√</a:t>
            </a:r>
          </a:p>
        </p:txBody>
      </p:sp>
      <p:sp>
        <p:nvSpPr>
          <p:cNvPr id="16391" name="Text Box 7"/>
          <p:cNvSpPr txBox="1"/>
          <p:nvPr/>
        </p:nvSpPr>
        <p:spPr>
          <a:xfrm>
            <a:off x="7885113" y="2636838"/>
            <a:ext cx="7921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宋体" panose="02010600030101010101" pitchFamily="2" charset="-122"/>
              </a:rPr>
              <a:t>√</a:t>
            </a:r>
          </a:p>
        </p:txBody>
      </p:sp>
      <p:sp>
        <p:nvSpPr>
          <p:cNvPr id="16392" name="Text Box 8"/>
          <p:cNvSpPr txBox="1"/>
          <p:nvPr/>
        </p:nvSpPr>
        <p:spPr>
          <a:xfrm>
            <a:off x="7883525" y="1484313"/>
            <a:ext cx="7921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╳</a:t>
            </a:r>
          </a:p>
        </p:txBody>
      </p:sp>
      <p:sp>
        <p:nvSpPr>
          <p:cNvPr id="16393" name="Text Box 9"/>
          <p:cNvSpPr txBox="1"/>
          <p:nvPr/>
        </p:nvSpPr>
        <p:spPr>
          <a:xfrm>
            <a:off x="7885113" y="2117725"/>
            <a:ext cx="5762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╳</a:t>
            </a:r>
          </a:p>
        </p:txBody>
      </p:sp>
      <p:sp>
        <p:nvSpPr>
          <p:cNvPr id="16394" name="Text Box 10"/>
          <p:cNvSpPr txBox="1"/>
          <p:nvPr/>
        </p:nvSpPr>
        <p:spPr>
          <a:xfrm>
            <a:off x="7956550" y="4005263"/>
            <a:ext cx="5762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2" grpId="0"/>
      <p:bldP spid="16393" grpId="0"/>
      <p:bldP spid="1639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/>
          <p:nvPr/>
        </p:nvSpPr>
        <p:spPr>
          <a:xfrm>
            <a:off x="468313" y="981075"/>
            <a:ext cx="8064500" cy="5386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选择题：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(1)3.3</a:t>
            </a:r>
            <a:r>
              <a:rPr lang="zh-CN" altLang="en-US" b="1" dirty="0">
                <a:latin typeface="Times New Roman" panose="02020603050405020304" pitchFamily="18" charset="0"/>
              </a:rPr>
              <a:t>＋</a:t>
            </a:r>
            <a:r>
              <a:rPr lang="en-US" altLang="zh-CN" b="1" dirty="0">
                <a:latin typeface="Times New Roman" panose="02020603050405020304" pitchFamily="18" charset="0"/>
              </a:rPr>
              <a:t>x=3.3,</a:t>
            </a:r>
            <a:r>
              <a:rPr lang="zh-CN" altLang="en-US" b="1" dirty="0">
                <a:latin typeface="Times New Roman" panose="02020603050405020304" pitchFamily="18" charset="0"/>
              </a:rPr>
              <a:t>方程的解是（          ）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A.  x=6.6        B.  x=0           C.  x=1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(2)5x=0.2</a:t>
            </a:r>
            <a:r>
              <a:rPr lang="zh-CN" altLang="en-US" b="1" dirty="0">
                <a:latin typeface="Times New Roman" panose="02020603050405020304" pitchFamily="18" charset="0"/>
              </a:rPr>
              <a:t>，方程的解是（           ）</a:t>
            </a:r>
          </a:p>
          <a:p>
            <a:pPr marL="342900" indent="-342900">
              <a:spcBef>
                <a:spcPct val="50000"/>
              </a:spcBef>
              <a:buAutoNum type="alphaUcPeriod"/>
            </a:pPr>
            <a:r>
              <a:rPr lang="en-US" altLang="zh-CN" b="1" dirty="0">
                <a:latin typeface="Times New Roman" panose="02020603050405020304" pitchFamily="18" charset="0"/>
              </a:rPr>
              <a:t>x=25         B.  x=0.04      C.x=4.8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(3)</a:t>
            </a:r>
            <a:r>
              <a:rPr lang="zh-CN" altLang="en-US" b="1" dirty="0">
                <a:latin typeface="Times New Roman" panose="02020603050405020304" pitchFamily="18" charset="0"/>
              </a:rPr>
              <a:t>使方程左右两边相等的未知数的值叫做（       ）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A.</a:t>
            </a:r>
            <a:r>
              <a:rPr lang="zh-CN" altLang="en-US" b="1" dirty="0">
                <a:latin typeface="Times New Roman" panose="02020603050405020304" pitchFamily="18" charset="0"/>
              </a:rPr>
              <a:t>方程          </a:t>
            </a:r>
            <a:r>
              <a:rPr lang="en-US" altLang="zh-CN" b="1" dirty="0">
                <a:latin typeface="Times New Roman" panose="02020603050405020304" pitchFamily="18" charset="0"/>
              </a:rPr>
              <a:t>B.</a:t>
            </a:r>
            <a:r>
              <a:rPr lang="zh-CN" altLang="en-US" b="1" dirty="0">
                <a:latin typeface="Times New Roman" panose="02020603050405020304" pitchFamily="18" charset="0"/>
              </a:rPr>
              <a:t>解方程        </a:t>
            </a:r>
            <a:r>
              <a:rPr lang="en-US" altLang="zh-CN" b="1" dirty="0">
                <a:latin typeface="Times New Roman" panose="02020603050405020304" pitchFamily="18" charset="0"/>
              </a:rPr>
              <a:t>C.</a:t>
            </a:r>
            <a:r>
              <a:rPr lang="zh-CN" altLang="en-US" b="1" dirty="0">
                <a:latin typeface="Times New Roman" panose="02020603050405020304" pitchFamily="18" charset="0"/>
              </a:rPr>
              <a:t>方程的解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(4)</a:t>
            </a:r>
            <a:r>
              <a:rPr lang="zh-CN" altLang="en-US" b="1" dirty="0">
                <a:latin typeface="Times New Roman" panose="02020603050405020304" pitchFamily="18" charset="0"/>
              </a:rPr>
              <a:t>求方程</a:t>
            </a:r>
            <a:r>
              <a:rPr lang="en-US" altLang="zh-CN" b="1" dirty="0">
                <a:latin typeface="Times New Roman" panose="02020603050405020304" pitchFamily="18" charset="0"/>
              </a:rPr>
              <a:t>2x=22</a:t>
            </a:r>
            <a:r>
              <a:rPr lang="zh-CN" altLang="en-US" b="1" dirty="0">
                <a:latin typeface="Times New Roman" panose="02020603050405020304" pitchFamily="18" charset="0"/>
              </a:rPr>
              <a:t>的解的方法是（          ）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A.  22</a:t>
            </a:r>
            <a:r>
              <a:rPr lang="zh-CN" altLang="en-US" b="1" dirty="0">
                <a:latin typeface="Times New Roman" panose="02020603050405020304" pitchFamily="18" charset="0"/>
              </a:rPr>
              <a:t>－</a:t>
            </a:r>
            <a:r>
              <a:rPr lang="en-US" altLang="zh-CN" b="1" dirty="0">
                <a:latin typeface="Times New Roman" panose="02020603050405020304" pitchFamily="18" charset="0"/>
              </a:rPr>
              <a:t>2      B.  22×2        C.  2÷22      D.22÷2</a:t>
            </a:r>
          </a:p>
          <a:p>
            <a:pPr marL="342900" indent="-342900">
              <a:spcBef>
                <a:spcPct val="50000"/>
              </a:spcBef>
              <a:buNone/>
            </a:pPr>
            <a:endParaRPr lang="en-US" altLang="zh-CN" b="1" dirty="0">
              <a:latin typeface="Times New Roman" panose="02020603050405020304" pitchFamily="18" charset="0"/>
            </a:endParaRPr>
          </a:p>
        </p:txBody>
      </p:sp>
      <p:sp>
        <p:nvSpPr>
          <p:cNvPr id="14341" name="Text Box 5"/>
          <p:cNvSpPr txBox="1"/>
          <p:nvPr/>
        </p:nvSpPr>
        <p:spPr>
          <a:xfrm>
            <a:off x="4356100" y="1484313"/>
            <a:ext cx="22320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4342" name="Text Box 6"/>
          <p:cNvSpPr txBox="1"/>
          <p:nvPr/>
        </p:nvSpPr>
        <p:spPr>
          <a:xfrm>
            <a:off x="4068763" y="2611438"/>
            <a:ext cx="22320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4343" name="Text Box 7"/>
          <p:cNvSpPr txBox="1"/>
          <p:nvPr/>
        </p:nvSpPr>
        <p:spPr>
          <a:xfrm>
            <a:off x="6443663" y="3763963"/>
            <a:ext cx="22320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4344" name="Text Box 8"/>
          <p:cNvSpPr txBox="1"/>
          <p:nvPr/>
        </p:nvSpPr>
        <p:spPr>
          <a:xfrm>
            <a:off x="4860925" y="4843463"/>
            <a:ext cx="22320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/>
          <p:nvPr/>
        </p:nvSpPr>
        <p:spPr>
          <a:xfrm>
            <a:off x="395288" y="1125538"/>
            <a:ext cx="84248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用线把每个方程与它的解连在一起。</a:t>
            </a:r>
          </a:p>
        </p:txBody>
      </p:sp>
      <p:sp>
        <p:nvSpPr>
          <p:cNvPr id="49155" name="Text Box 5"/>
          <p:cNvSpPr txBox="1"/>
          <p:nvPr/>
        </p:nvSpPr>
        <p:spPr>
          <a:xfrm>
            <a:off x="611188" y="2060575"/>
            <a:ext cx="2376487" cy="4238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16</a:t>
            </a:r>
            <a:r>
              <a:rPr lang="zh-CN" altLang="en-US" sz="3200" b="1" dirty="0">
                <a:latin typeface="Times New Roman" panose="02020603050405020304" pitchFamily="18" charset="0"/>
              </a:rPr>
              <a:t>－</a:t>
            </a:r>
            <a:r>
              <a:rPr lang="en-US" altLang="zh-CN" sz="3200" b="1" dirty="0">
                <a:latin typeface="Times New Roman" panose="02020603050405020304" pitchFamily="18" charset="0"/>
              </a:rPr>
              <a:t>x=4.5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25x=100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8.5÷x=8.5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x÷1.2=5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＋</a:t>
            </a:r>
            <a:r>
              <a:rPr lang="en-US" altLang="zh-CN" sz="3200" b="1" dirty="0">
                <a:latin typeface="Times New Roman" panose="02020603050405020304" pitchFamily="18" charset="0"/>
              </a:rPr>
              <a:t>24=40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－</a:t>
            </a:r>
            <a:r>
              <a:rPr lang="en-US" altLang="zh-CN" sz="3200" b="1" dirty="0">
                <a:latin typeface="Times New Roman" panose="02020603050405020304" pitchFamily="18" charset="0"/>
              </a:rPr>
              <a:t>2.5=2.5</a:t>
            </a:r>
          </a:p>
        </p:txBody>
      </p:sp>
      <p:sp>
        <p:nvSpPr>
          <p:cNvPr id="49156" name="Text Box 7"/>
          <p:cNvSpPr txBox="1"/>
          <p:nvPr/>
        </p:nvSpPr>
        <p:spPr>
          <a:xfrm>
            <a:off x="4572000" y="1989138"/>
            <a:ext cx="2376488" cy="4238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x=4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x=11.5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x=6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x=1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x=16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x=5</a:t>
            </a:r>
          </a:p>
        </p:txBody>
      </p:sp>
      <p:sp>
        <p:nvSpPr>
          <p:cNvPr id="17416" name="Line 8"/>
          <p:cNvSpPr/>
          <p:nvPr/>
        </p:nvSpPr>
        <p:spPr>
          <a:xfrm>
            <a:off x="2484438" y="2349500"/>
            <a:ext cx="2159000" cy="71913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7" name="Line 9"/>
          <p:cNvSpPr/>
          <p:nvPr/>
        </p:nvSpPr>
        <p:spPr>
          <a:xfrm flipV="1">
            <a:off x="2268538" y="2349500"/>
            <a:ext cx="2232025" cy="71913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8" name="Line 10"/>
          <p:cNvSpPr/>
          <p:nvPr/>
        </p:nvSpPr>
        <p:spPr>
          <a:xfrm>
            <a:off x="2698750" y="3860800"/>
            <a:ext cx="1873250" cy="6477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9" name="Line 11"/>
          <p:cNvSpPr/>
          <p:nvPr/>
        </p:nvSpPr>
        <p:spPr>
          <a:xfrm flipV="1">
            <a:off x="2484438" y="3860800"/>
            <a:ext cx="2016125" cy="720725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0" name="Line 12"/>
          <p:cNvSpPr/>
          <p:nvPr/>
        </p:nvSpPr>
        <p:spPr>
          <a:xfrm>
            <a:off x="2555875" y="5229225"/>
            <a:ext cx="20161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1" name="Line 13"/>
          <p:cNvSpPr/>
          <p:nvPr/>
        </p:nvSpPr>
        <p:spPr>
          <a:xfrm>
            <a:off x="2700338" y="6021388"/>
            <a:ext cx="18002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/>
          <p:cNvSpPr txBox="1"/>
          <p:nvPr/>
        </p:nvSpPr>
        <p:spPr>
          <a:xfrm>
            <a:off x="323850" y="981075"/>
            <a:ext cx="64087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数学医院。 </a:t>
            </a:r>
          </a:p>
        </p:txBody>
      </p:sp>
      <p:sp>
        <p:nvSpPr>
          <p:cNvPr id="50179" name="Text Box 5"/>
          <p:cNvSpPr txBox="1"/>
          <p:nvPr/>
        </p:nvSpPr>
        <p:spPr>
          <a:xfrm>
            <a:off x="323850" y="1916113"/>
            <a:ext cx="338455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latin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Times New Roman" panose="02020603050405020304" pitchFamily="18" charset="0"/>
              </a:rPr>
              <a:t>1.5=2.5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解：</a:t>
            </a:r>
            <a:r>
              <a:rPr lang="en-US" altLang="zh-CN" sz="2800" b="1" dirty="0">
                <a:latin typeface="Times New Roman" panose="02020603050405020304" pitchFamily="18" charset="0"/>
              </a:rPr>
              <a:t>x=2.5</a:t>
            </a:r>
            <a:r>
              <a:rPr lang="zh-CN" altLang="en-US" sz="2800" b="1" dirty="0">
                <a:latin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</a:rPr>
              <a:t>1.5=4</a:t>
            </a:r>
          </a:p>
        </p:txBody>
      </p:sp>
      <p:sp>
        <p:nvSpPr>
          <p:cNvPr id="50180" name="Text Box 6"/>
          <p:cNvSpPr txBox="1"/>
          <p:nvPr/>
        </p:nvSpPr>
        <p:spPr>
          <a:xfrm>
            <a:off x="3779838" y="1844675"/>
            <a:ext cx="43195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10x=0</a:t>
            </a:r>
          </a:p>
        </p:txBody>
      </p:sp>
      <p:sp>
        <p:nvSpPr>
          <p:cNvPr id="50181" name="Text Box 7"/>
          <p:cNvSpPr txBox="1"/>
          <p:nvPr/>
        </p:nvSpPr>
        <p:spPr>
          <a:xfrm>
            <a:off x="3563938" y="2492375"/>
            <a:ext cx="2952750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解：</a:t>
            </a:r>
            <a:r>
              <a:rPr lang="en-US" altLang="zh-CN" sz="2800" b="1" dirty="0">
                <a:latin typeface="Times New Roman" panose="02020603050405020304" pitchFamily="18" charset="0"/>
              </a:rPr>
              <a:t>x=0×10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x=0</a:t>
            </a:r>
          </a:p>
        </p:txBody>
      </p:sp>
      <p:sp>
        <p:nvSpPr>
          <p:cNvPr id="50182" name="Text Box 8"/>
          <p:cNvSpPr txBox="1"/>
          <p:nvPr/>
        </p:nvSpPr>
        <p:spPr>
          <a:xfrm>
            <a:off x="6767513" y="1844675"/>
            <a:ext cx="27003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x÷3=3</a:t>
            </a:r>
          </a:p>
        </p:txBody>
      </p:sp>
      <p:sp>
        <p:nvSpPr>
          <p:cNvPr id="50183" name="Text Box 9"/>
          <p:cNvSpPr txBox="1"/>
          <p:nvPr/>
        </p:nvSpPr>
        <p:spPr>
          <a:xfrm>
            <a:off x="6588125" y="2420938"/>
            <a:ext cx="295275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解：</a:t>
            </a:r>
            <a:r>
              <a:rPr lang="en-US" altLang="zh-CN" sz="2800" b="1" dirty="0">
                <a:latin typeface="Times New Roman" panose="02020603050405020304" pitchFamily="18" charset="0"/>
              </a:rPr>
              <a:t>x=3</a:t>
            </a:r>
            <a:r>
              <a:rPr lang="en-US" altLang="zh-CN" b="1" dirty="0">
                <a:latin typeface="Times New Roman" panose="02020603050405020304" pitchFamily="18" charset="0"/>
              </a:rPr>
              <a:t>÷</a:t>
            </a:r>
            <a:r>
              <a:rPr lang="en-US" altLang="zh-CN" sz="2800" b="1" dirty="0">
                <a:latin typeface="Times New Roman" panose="02020603050405020304" pitchFamily="18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x=1</a:t>
            </a:r>
          </a:p>
        </p:txBody>
      </p:sp>
      <p:sp>
        <p:nvSpPr>
          <p:cNvPr id="18442" name="Text Box 10"/>
          <p:cNvSpPr txBox="1"/>
          <p:nvPr/>
        </p:nvSpPr>
        <p:spPr>
          <a:xfrm>
            <a:off x="2268538" y="3141663"/>
            <a:ext cx="792162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宋体" panose="02010600030101010101" pitchFamily="2" charset="-122"/>
              </a:rPr>
              <a:t>╳</a:t>
            </a:r>
          </a:p>
        </p:txBody>
      </p:sp>
      <p:sp>
        <p:nvSpPr>
          <p:cNvPr id="18443" name="Text Box 11"/>
          <p:cNvSpPr txBox="1"/>
          <p:nvPr/>
        </p:nvSpPr>
        <p:spPr>
          <a:xfrm>
            <a:off x="5148263" y="3068638"/>
            <a:ext cx="792162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宋体" panose="02010600030101010101" pitchFamily="2" charset="-122"/>
              </a:rPr>
              <a:t>╳</a:t>
            </a:r>
          </a:p>
        </p:txBody>
      </p:sp>
      <p:sp>
        <p:nvSpPr>
          <p:cNvPr id="18444" name="Text Box 12"/>
          <p:cNvSpPr txBox="1"/>
          <p:nvPr/>
        </p:nvSpPr>
        <p:spPr>
          <a:xfrm>
            <a:off x="7885113" y="3284538"/>
            <a:ext cx="792162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宋体" panose="02010600030101010101" pitchFamily="2" charset="-122"/>
              </a:rPr>
              <a:t>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18443" grpId="0"/>
      <p:bldP spid="184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4"/>
          <p:cNvSpPr>
            <a:spLocks noTextEdit="1"/>
          </p:cNvSpPr>
          <p:nvPr/>
        </p:nvSpPr>
        <p:spPr>
          <a:xfrm>
            <a:off x="2843213" y="2389188"/>
            <a:ext cx="3100387" cy="2263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zh-CN" altLang="en-US" sz="72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/>
          <p:nvPr/>
        </p:nvSpPr>
        <p:spPr>
          <a:xfrm>
            <a:off x="395288" y="1196975"/>
            <a:ext cx="82089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请判断下面哪些是方程，哪些不是方程？为什么？</a:t>
            </a:r>
          </a:p>
        </p:txBody>
      </p:sp>
      <p:sp>
        <p:nvSpPr>
          <p:cNvPr id="27651" name="Text Box 4"/>
          <p:cNvSpPr txBox="1"/>
          <p:nvPr/>
        </p:nvSpPr>
        <p:spPr>
          <a:xfrm>
            <a:off x="539750" y="2060575"/>
            <a:ext cx="8424863" cy="2443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(1)5x</a:t>
            </a:r>
            <a:r>
              <a:rPr lang="zh-CN" altLang="en-US" sz="2800" b="1" dirty="0">
                <a:latin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</a:rPr>
              <a:t>1=11                             (2)8</a:t>
            </a:r>
            <a:r>
              <a:rPr lang="zh-CN" altLang="en-US" sz="2800" b="1" dirty="0">
                <a:latin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Times New Roman" panose="02020603050405020304" pitchFamily="18" charset="0"/>
              </a:rPr>
              <a:t>3=5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(3)6</a:t>
            </a:r>
            <a:r>
              <a:rPr lang="zh-CN" altLang="en-US" sz="2800" b="1" dirty="0">
                <a:latin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Times New Roman" panose="02020603050405020304" pitchFamily="18" charset="0"/>
              </a:rPr>
              <a:t>x                                     (4)3x</a:t>
            </a:r>
            <a:r>
              <a:rPr lang="zh-CN" altLang="en-US" sz="2800" b="1" dirty="0">
                <a:latin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</a:rPr>
              <a:t>15&lt;45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(5)2</a:t>
            </a:r>
            <a:r>
              <a:rPr lang="zh-CN" altLang="en-US" sz="2800" b="1" dirty="0">
                <a:latin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</a:rPr>
              <a:t>3b=4                             (6)18x=36</a:t>
            </a:r>
          </a:p>
          <a:p>
            <a:pPr>
              <a:spcBef>
                <a:spcPct val="50000"/>
              </a:spcBef>
            </a:pP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2053" name="Text Box 5"/>
          <p:cNvSpPr txBox="1"/>
          <p:nvPr/>
        </p:nvSpPr>
        <p:spPr>
          <a:xfrm>
            <a:off x="468313" y="3860800"/>
            <a:ext cx="81359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什么叫方程？</a:t>
            </a:r>
          </a:p>
        </p:txBody>
      </p:sp>
      <p:sp>
        <p:nvSpPr>
          <p:cNvPr id="2054" name="Text Box 6"/>
          <p:cNvSpPr txBox="1"/>
          <p:nvPr/>
        </p:nvSpPr>
        <p:spPr>
          <a:xfrm>
            <a:off x="3240088" y="3846513"/>
            <a:ext cx="65881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含有未知数的等式叫做方程。</a:t>
            </a:r>
          </a:p>
        </p:txBody>
      </p:sp>
      <p:sp>
        <p:nvSpPr>
          <p:cNvPr id="2055" name="Text Box 7"/>
          <p:cNvSpPr txBox="1"/>
          <p:nvPr/>
        </p:nvSpPr>
        <p:spPr>
          <a:xfrm>
            <a:off x="468313" y="4349750"/>
            <a:ext cx="81359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等式和方程有什么关系？</a:t>
            </a:r>
          </a:p>
        </p:txBody>
      </p:sp>
      <p:sp>
        <p:nvSpPr>
          <p:cNvPr id="2056" name="Text Box 8"/>
          <p:cNvSpPr txBox="1"/>
          <p:nvPr/>
        </p:nvSpPr>
        <p:spPr>
          <a:xfrm>
            <a:off x="684213" y="5084763"/>
            <a:ext cx="597535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方程一定是等式，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但等式不一定是方程。</a:t>
            </a:r>
          </a:p>
        </p:txBody>
      </p:sp>
      <p:grpSp>
        <p:nvGrpSpPr>
          <p:cNvPr id="2068" name="Group 20"/>
          <p:cNvGrpSpPr/>
          <p:nvPr/>
        </p:nvGrpSpPr>
        <p:grpSpPr>
          <a:xfrm>
            <a:off x="4349750" y="4652963"/>
            <a:ext cx="4038600" cy="1944687"/>
            <a:chOff x="2740" y="2931"/>
            <a:chExt cx="2544" cy="1225"/>
          </a:xfrm>
        </p:grpSpPr>
        <p:sp>
          <p:nvSpPr>
            <p:cNvPr id="27657" name="Oval 13"/>
            <p:cNvSpPr/>
            <p:nvPr/>
          </p:nvSpPr>
          <p:spPr>
            <a:xfrm rot="5400000">
              <a:off x="3399" y="2271"/>
              <a:ext cx="1225" cy="2544"/>
            </a:xfrm>
            <a:prstGeom prst="ellipse">
              <a:avLst/>
            </a:prstGeom>
            <a:solidFill>
              <a:srgbClr val="FFFF66"/>
            </a:solidFill>
            <a:ln w="57150" cap="flat" cmpd="sng">
              <a:solidFill>
                <a:schemeClr val="hlink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7658" name="Oval 16"/>
            <p:cNvSpPr/>
            <p:nvPr/>
          </p:nvSpPr>
          <p:spPr>
            <a:xfrm rot="5400000">
              <a:off x="3292" y="3194"/>
              <a:ext cx="724" cy="1055"/>
            </a:xfrm>
            <a:prstGeom prst="ellipse">
              <a:avLst/>
            </a:prstGeom>
            <a:solidFill>
              <a:schemeClr val="accent1"/>
            </a:solidFill>
            <a:ln w="57150" cap="flat" cmpd="sng">
              <a:solidFill>
                <a:schemeClr val="folHlink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7659" name="Text Box 18"/>
            <p:cNvSpPr txBox="1"/>
            <p:nvPr/>
          </p:nvSpPr>
          <p:spPr>
            <a:xfrm>
              <a:off x="4286" y="3294"/>
              <a:ext cx="72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</a:rPr>
                <a:t>等式</a:t>
              </a:r>
            </a:p>
          </p:txBody>
        </p:sp>
        <p:sp>
          <p:nvSpPr>
            <p:cNvPr id="27660" name="Text Box 19"/>
            <p:cNvSpPr txBox="1"/>
            <p:nvPr/>
          </p:nvSpPr>
          <p:spPr>
            <a:xfrm>
              <a:off x="3334" y="3566"/>
              <a:ext cx="68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</a:rPr>
                <a:t>方程</a:t>
              </a:r>
            </a:p>
          </p:txBody>
        </p: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2055" grpId="0"/>
      <p:bldP spid="20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/>
          <p:nvPr/>
        </p:nvSpPr>
        <p:spPr>
          <a:xfrm>
            <a:off x="609600" y="2338388"/>
            <a:ext cx="4572000" cy="41148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har char="•"/>
            </a:pPr>
            <a:r>
              <a:rPr lang="en-US" altLang="zh-CN" sz="6000" dirty="0">
                <a:latin typeface="Times New Roman" panose="02020603050405020304" pitchFamily="18" charset="0"/>
              </a:rPr>
              <a:t>3.3+</a:t>
            </a:r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   </a:t>
            </a:r>
            <a:r>
              <a:rPr lang="en-US" altLang="zh-CN" sz="6000" dirty="0">
                <a:latin typeface="Times New Roman" panose="02020603050405020304" pitchFamily="18" charset="0"/>
                <a:sym typeface="Monotype Sorts" pitchFamily="2" charset="2"/>
              </a:rPr>
              <a:t>   =4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har char="•"/>
            </a:pPr>
            <a:r>
              <a:rPr lang="en-US" altLang="zh-CN" sz="6000" dirty="0">
                <a:latin typeface="Times New Roman" panose="02020603050405020304" pitchFamily="18" charset="0"/>
                <a:sym typeface="Monotype Sorts" pitchFamily="2" charset="2"/>
              </a:rPr>
              <a:t>    </a:t>
            </a:r>
            <a:r>
              <a:rPr lang="zh-CN" altLang="en-US" sz="6000" dirty="0">
                <a:latin typeface="Times New Roman" panose="02020603050405020304" pitchFamily="18" charset="0"/>
                <a:sym typeface="Monotype Sorts" pitchFamily="2" charset="2"/>
              </a:rPr>
              <a:t>－</a:t>
            </a:r>
            <a:r>
              <a:rPr lang="en-US" altLang="zh-CN" sz="6000" dirty="0">
                <a:latin typeface="Times New Roman" panose="02020603050405020304" pitchFamily="18" charset="0"/>
                <a:sym typeface="Monotype Sorts" pitchFamily="2" charset="2"/>
              </a:rPr>
              <a:t>2.5=3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har char="•"/>
            </a:pPr>
            <a:r>
              <a:rPr lang="en-US" altLang="zh-CN" sz="6000" dirty="0">
                <a:latin typeface="Times New Roman" panose="02020603050405020304" pitchFamily="18" charset="0"/>
                <a:sym typeface="Symbol" panose="05050102010706020507" pitchFamily="18" charset="2"/>
              </a:rPr>
              <a:t>0.2      </a:t>
            </a:r>
            <a:r>
              <a:rPr lang="en-US" altLang="zh-CN" sz="6000" dirty="0">
                <a:latin typeface="Times New Roman" panose="02020603050405020304" pitchFamily="18" charset="0"/>
                <a:sym typeface="Monotype Sorts" pitchFamily="2" charset="2"/>
              </a:rPr>
              <a:t>=10</a:t>
            </a:r>
            <a:endParaRPr lang="en-US" altLang="zh-CN" sz="6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har char="•"/>
            </a:pPr>
            <a:r>
              <a:rPr lang="en-US" altLang="zh-CN" sz="6000" dirty="0">
                <a:latin typeface="Times New Roman" panose="02020603050405020304" pitchFamily="18" charset="0"/>
                <a:sym typeface="Symbol" panose="05050102010706020507" pitchFamily="18" charset="2"/>
              </a:rPr>
              <a:t>     0.4 =1</a:t>
            </a:r>
            <a:endParaRPr lang="en-US" altLang="zh-CN" sz="6000" dirty="0">
              <a:latin typeface="Times New Roman" panose="02020603050405020304" pitchFamily="18" charset="0"/>
              <a:sym typeface="Monotype Sorts" pitchFamily="2" charset="2"/>
            </a:endParaRPr>
          </a:p>
        </p:txBody>
      </p:sp>
      <p:sp>
        <p:nvSpPr>
          <p:cNvPr id="4099" name="Rectangle 3"/>
          <p:cNvSpPr/>
          <p:nvPr/>
        </p:nvSpPr>
        <p:spPr>
          <a:xfrm>
            <a:off x="679450" y="757238"/>
            <a:ext cx="7205663" cy="14478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 anchorCtr="0"/>
          <a:lstStyle/>
          <a:p>
            <a:pPr algn="ctr"/>
            <a:r>
              <a:rPr lang="zh-CN" altLang="en-US" sz="4400" u="sng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口答</a:t>
            </a:r>
            <a:r>
              <a:rPr lang="en-US" altLang="zh-CN" sz="4400" u="sng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:(</a:t>
            </a:r>
            <a:r>
              <a:rPr lang="zh-CN" altLang="en-US" sz="4400" u="sng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式子中数字符号各表示什么数</a:t>
            </a:r>
            <a:r>
              <a:rPr lang="en-US" altLang="zh-CN" sz="44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?)</a:t>
            </a:r>
            <a:endParaRPr lang="en-US" altLang="zh-CN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0" name="Rectangle 4"/>
          <p:cNvSpPr/>
          <p:nvPr/>
        </p:nvSpPr>
        <p:spPr>
          <a:xfrm>
            <a:off x="5651500" y="5157788"/>
            <a:ext cx="24384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x=0.4</a:t>
            </a:r>
          </a:p>
        </p:txBody>
      </p:sp>
      <p:sp>
        <p:nvSpPr>
          <p:cNvPr id="4101" name="Rectangle 5"/>
          <p:cNvSpPr/>
          <p:nvPr/>
        </p:nvSpPr>
        <p:spPr>
          <a:xfrm>
            <a:off x="5651500" y="4167188"/>
            <a:ext cx="2514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x=50</a:t>
            </a:r>
          </a:p>
        </p:txBody>
      </p:sp>
      <p:sp>
        <p:nvSpPr>
          <p:cNvPr id="4102" name="Rectangle 6"/>
          <p:cNvSpPr/>
          <p:nvPr/>
        </p:nvSpPr>
        <p:spPr>
          <a:xfrm>
            <a:off x="5651500" y="3176588"/>
            <a:ext cx="2514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x=5.5</a:t>
            </a:r>
          </a:p>
        </p:txBody>
      </p:sp>
      <p:sp>
        <p:nvSpPr>
          <p:cNvPr id="4103" name="Rectangle 7"/>
          <p:cNvSpPr/>
          <p:nvPr/>
        </p:nvSpPr>
        <p:spPr>
          <a:xfrm>
            <a:off x="5638800" y="2278063"/>
            <a:ext cx="2514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x=0.7</a:t>
            </a:r>
          </a:p>
        </p:txBody>
      </p:sp>
      <p:sp>
        <p:nvSpPr>
          <p:cNvPr id="4104" name="Rectangle 8"/>
          <p:cNvSpPr/>
          <p:nvPr/>
        </p:nvSpPr>
        <p:spPr>
          <a:xfrm>
            <a:off x="2514600" y="2133600"/>
            <a:ext cx="6858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</a:t>
            </a:r>
          </a:p>
        </p:txBody>
      </p:sp>
      <p:sp>
        <p:nvSpPr>
          <p:cNvPr id="4105" name="Rectangle 9"/>
          <p:cNvSpPr/>
          <p:nvPr/>
        </p:nvSpPr>
        <p:spPr>
          <a:xfrm>
            <a:off x="1066800" y="3252788"/>
            <a:ext cx="6858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</a:t>
            </a:r>
          </a:p>
        </p:txBody>
      </p:sp>
      <p:sp>
        <p:nvSpPr>
          <p:cNvPr id="4106" name="Rectangle 10"/>
          <p:cNvSpPr/>
          <p:nvPr/>
        </p:nvSpPr>
        <p:spPr>
          <a:xfrm>
            <a:off x="2438400" y="4319588"/>
            <a:ext cx="6858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</a:t>
            </a:r>
          </a:p>
        </p:txBody>
      </p:sp>
      <p:sp>
        <p:nvSpPr>
          <p:cNvPr id="4107" name="Rectangle 11"/>
          <p:cNvSpPr/>
          <p:nvPr/>
        </p:nvSpPr>
        <p:spPr>
          <a:xfrm>
            <a:off x="990600" y="5229225"/>
            <a:ext cx="6858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</a:t>
            </a:r>
          </a:p>
        </p:txBody>
      </p:sp>
      <p:sp>
        <p:nvSpPr>
          <p:cNvPr id="4108" name="Rectangle 12"/>
          <p:cNvSpPr/>
          <p:nvPr/>
        </p:nvSpPr>
        <p:spPr>
          <a:xfrm>
            <a:off x="2355850" y="2278063"/>
            <a:ext cx="11366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0.7</a:t>
            </a:r>
          </a:p>
        </p:txBody>
      </p:sp>
      <p:sp>
        <p:nvSpPr>
          <p:cNvPr id="4109" name="Rectangle 13"/>
          <p:cNvSpPr/>
          <p:nvPr/>
        </p:nvSpPr>
        <p:spPr>
          <a:xfrm>
            <a:off x="827088" y="3213100"/>
            <a:ext cx="11366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5.5</a:t>
            </a:r>
          </a:p>
        </p:txBody>
      </p:sp>
      <p:sp>
        <p:nvSpPr>
          <p:cNvPr id="4110" name="Rectangle 14"/>
          <p:cNvSpPr/>
          <p:nvPr/>
        </p:nvSpPr>
        <p:spPr>
          <a:xfrm>
            <a:off x="2484438" y="4292600"/>
            <a:ext cx="946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50</a:t>
            </a:r>
          </a:p>
        </p:txBody>
      </p:sp>
      <p:sp>
        <p:nvSpPr>
          <p:cNvPr id="4111" name="Rectangle 15"/>
          <p:cNvSpPr/>
          <p:nvPr/>
        </p:nvSpPr>
        <p:spPr>
          <a:xfrm>
            <a:off x="827088" y="5302250"/>
            <a:ext cx="11366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0.4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  <p:bldP spid="4099" grpId="0"/>
      <p:bldP spid="4100" grpId="0"/>
      <p:bldP spid="4101" grpId="0"/>
      <p:bldP spid="4102" grpId="0"/>
      <p:bldP spid="4103" grpId="0"/>
      <p:bldP spid="4104" grpId="0"/>
      <p:bldP spid="4104" grpId="1"/>
      <p:bldP spid="4105" grpId="0"/>
      <p:bldP spid="4105" grpId="1"/>
      <p:bldP spid="4106" grpId="0"/>
      <p:bldP spid="4106" grpId="1"/>
      <p:bldP spid="4107" grpId="0"/>
      <p:bldP spid="4107" grpId="1"/>
      <p:bldP spid="4108" grpId="0"/>
      <p:bldP spid="4109" grpId="0"/>
      <p:bldP spid="4110" grpId="0"/>
      <p:bldP spid="41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8" name="Group 4"/>
          <p:cNvGrpSpPr/>
          <p:nvPr/>
        </p:nvGrpSpPr>
        <p:grpSpPr>
          <a:xfrm>
            <a:off x="611188" y="981075"/>
            <a:ext cx="6913562" cy="4433888"/>
            <a:chOff x="249" y="482"/>
            <a:chExt cx="4309" cy="2793"/>
          </a:xfrm>
        </p:grpSpPr>
        <p:sp>
          <p:nvSpPr>
            <p:cNvPr id="29711" name="Rectangle 5"/>
            <p:cNvSpPr/>
            <p:nvPr/>
          </p:nvSpPr>
          <p:spPr>
            <a:xfrm>
              <a:off x="249" y="663"/>
              <a:ext cx="3765" cy="261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lstStyle/>
            <a:p>
              <a:pPr algn="ctr"/>
              <a:endParaRPr lang="en-US" altLang="zh-CN" sz="2800" dirty="0">
                <a:latin typeface="Comic Sans MS" panose="030F0702030302020204" pitchFamily="66" charset="0"/>
              </a:endParaRPr>
            </a:p>
            <a:p>
              <a:pPr algn="ctr">
                <a:buClr>
                  <a:schemeClr val="tx2"/>
                </a:buClr>
                <a:buFont typeface="Wingdings" panose="05000000000000000000" pitchFamily="2" charset="2"/>
                <a:buChar char="Ø"/>
              </a:pP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20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加上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等于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308</a:t>
              </a:r>
            </a:p>
            <a:p>
              <a:pPr algn="ctr"/>
              <a:endParaRPr lang="en-US" altLang="zh-CN" sz="1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/>
              <a:endParaRPr lang="en-US" altLang="zh-CN" sz="28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>
                <a:buClr>
                  <a:schemeClr val="tx2"/>
                </a:buClr>
                <a:buFont typeface="Wingdings" panose="05000000000000000000" pitchFamily="2" charset="2"/>
                <a:buChar char="Ø"/>
              </a:pP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a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等于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2b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减去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21</a:t>
              </a:r>
            </a:p>
            <a:p>
              <a:pPr algn="ctr"/>
              <a:endParaRPr lang="en-US" altLang="zh-CN" sz="1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/>
              <a:endParaRPr lang="en-US" altLang="zh-CN" sz="28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>
                <a:buClr>
                  <a:schemeClr val="tx2"/>
                </a:buClr>
                <a:buFont typeface="Wingdings" panose="05000000000000000000" pitchFamily="2" charset="2"/>
                <a:buChar char="Ø"/>
              </a:pP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12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的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倍等于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36</a:t>
              </a:r>
            </a:p>
            <a:p>
              <a:pPr algn="ctr"/>
              <a:endParaRPr lang="en-US" altLang="zh-CN" sz="1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/>
              <a:endParaRPr lang="en-US" altLang="zh-CN" sz="28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>
                <a:buClr>
                  <a:schemeClr val="tx2"/>
                </a:buClr>
                <a:buFont typeface="Wingdings" panose="05000000000000000000" pitchFamily="2" charset="2"/>
                <a:buChar char="Ø"/>
              </a:pP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3y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减去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8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等于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13</a:t>
              </a:r>
            </a:p>
          </p:txBody>
        </p:sp>
        <p:sp>
          <p:nvSpPr>
            <p:cNvPr id="29712" name="Text Box 6"/>
            <p:cNvSpPr txBox="1"/>
            <p:nvPr/>
          </p:nvSpPr>
          <p:spPr>
            <a:xfrm>
              <a:off x="839" y="482"/>
              <a:ext cx="371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Comic Sans MS" panose="030F0702030302020204" pitchFamily="66" charset="0"/>
                  <a:ea typeface="隶书" panose="02010509060101010101" pitchFamily="49" charset="-122"/>
                </a:rPr>
                <a:t>写出下列各题的等式</a:t>
              </a:r>
              <a:r>
                <a:rPr lang="en-US" altLang="zh-CN" dirty="0">
                  <a:latin typeface="Comic Sans MS" panose="030F0702030302020204" pitchFamily="66" charset="0"/>
                  <a:ea typeface="隶书" panose="02010509060101010101" pitchFamily="49" charset="-122"/>
                </a:rPr>
                <a:t>,</a:t>
              </a:r>
              <a:r>
                <a:rPr lang="zh-CN" altLang="en-US" dirty="0">
                  <a:latin typeface="Comic Sans MS" panose="030F0702030302020204" pitchFamily="66" charset="0"/>
                  <a:ea typeface="隶书" panose="02010509060101010101" pitchFamily="49" charset="-122"/>
                </a:rPr>
                <a:t>并判断那些是方程。</a:t>
              </a:r>
            </a:p>
          </p:txBody>
        </p:sp>
      </p:grpSp>
      <p:sp>
        <p:nvSpPr>
          <p:cNvPr id="31751" name="Text Box 7"/>
          <p:cNvSpPr txBox="1"/>
          <p:nvPr/>
        </p:nvSpPr>
        <p:spPr>
          <a:xfrm>
            <a:off x="2843213" y="2276475"/>
            <a:ext cx="20161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20+x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308</a:t>
            </a:r>
          </a:p>
        </p:txBody>
      </p:sp>
      <p:sp>
        <p:nvSpPr>
          <p:cNvPr id="31752" name="Text Box 8"/>
          <p:cNvSpPr txBox="1"/>
          <p:nvPr/>
        </p:nvSpPr>
        <p:spPr>
          <a:xfrm>
            <a:off x="2843213" y="3357563"/>
            <a:ext cx="20891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a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2b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－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21</a:t>
            </a:r>
          </a:p>
        </p:txBody>
      </p:sp>
      <p:sp>
        <p:nvSpPr>
          <p:cNvPr id="31753" name="Text Box 9"/>
          <p:cNvSpPr txBox="1"/>
          <p:nvPr/>
        </p:nvSpPr>
        <p:spPr>
          <a:xfrm>
            <a:off x="2843213" y="4437063"/>
            <a:ext cx="25923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12×3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36</a:t>
            </a:r>
          </a:p>
        </p:txBody>
      </p:sp>
      <p:sp>
        <p:nvSpPr>
          <p:cNvPr id="31754" name="Text Box 10"/>
          <p:cNvSpPr txBox="1"/>
          <p:nvPr/>
        </p:nvSpPr>
        <p:spPr>
          <a:xfrm>
            <a:off x="2916238" y="5445125"/>
            <a:ext cx="18716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3y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－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8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31755" name="Text Box 11"/>
          <p:cNvSpPr txBox="1"/>
          <p:nvPr/>
        </p:nvSpPr>
        <p:spPr>
          <a:xfrm>
            <a:off x="6588125" y="3213100"/>
            <a:ext cx="19446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方程</a:t>
            </a:r>
          </a:p>
        </p:txBody>
      </p:sp>
      <p:sp>
        <p:nvSpPr>
          <p:cNvPr id="31756" name="Text Box 12"/>
          <p:cNvSpPr txBox="1"/>
          <p:nvPr/>
        </p:nvSpPr>
        <p:spPr>
          <a:xfrm>
            <a:off x="6588125" y="5300663"/>
            <a:ext cx="19446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方程</a:t>
            </a:r>
          </a:p>
        </p:txBody>
      </p:sp>
      <p:sp>
        <p:nvSpPr>
          <p:cNvPr id="31757" name="Text Box 13"/>
          <p:cNvSpPr txBox="1"/>
          <p:nvPr/>
        </p:nvSpPr>
        <p:spPr>
          <a:xfrm>
            <a:off x="6588125" y="4292600"/>
            <a:ext cx="10080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等式</a:t>
            </a:r>
          </a:p>
        </p:txBody>
      </p:sp>
      <p:sp>
        <p:nvSpPr>
          <p:cNvPr id="31758" name="Text Box 14"/>
          <p:cNvSpPr txBox="1"/>
          <p:nvPr/>
        </p:nvSpPr>
        <p:spPr>
          <a:xfrm>
            <a:off x="6588125" y="2205038"/>
            <a:ext cx="19446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方程</a:t>
            </a:r>
          </a:p>
        </p:txBody>
      </p:sp>
      <p:sp>
        <p:nvSpPr>
          <p:cNvPr id="31759" name="AutoShape 15"/>
          <p:cNvSpPr/>
          <p:nvPr/>
        </p:nvSpPr>
        <p:spPr>
          <a:xfrm>
            <a:off x="4859338" y="2420938"/>
            <a:ext cx="1657350" cy="144462"/>
          </a:xfrm>
          <a:prstGeom prst="rightArrow">
            <a:avLst>
              <a:gd name="adj1" fmla="val 50000"/>
              <a:gd name="adj2" fmla="val 286814"/>
            </a:avLst>
          </a:prstGeom>
          <a:solidFill>
            <a:srgbClr val="99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60" name="AutoShape 16"/>
          <p:cNvSpPr/>
          <p:nvPr/>
        </p:nvSpPr>
        <p:spPr>
          <a:xfrm>
            <a:off x="4859338" y="3429000"/>
            <a:ext cx="1657350" cy="144463"/>
          </a:xfrm>
          <a:prstGeom prst="rightArrow">
            <a:avLst>
              <a:gd name="adj1" fmla="val 50000"/>
              <a:gd name="adj2" fmla="val 286812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61" name="AutoShape 17"/>
          <p:cNvSpPr/>
          <p:nvPr/>
        </p:nvSpPr>
        <p:spPr>
          <a:xfrm>
            <a:off x="4859338" y="4508500"/>
            <a:ext cx="1657350" cy="144463"/>
          </a:xfrm>
          <a:prstGeom prst="rightArrow">
            <a:avLst>
              <a:gd name="adj1" fmla="val 50000"/>
              <a:gd name="adj2" fmla="val 286812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62" name="AutoShape 18"/>
          <p:cNvSpPr/>
          <p:nvPr/>
        </p:nvSpPr>
        <p:spPr>
          <a:xfrm>
            <a:off x="4859338" y="5516563"/>
            <a:ext cx="1657350" cy="144462"/>
          </a:xfrm>
          <a:prstGeom prst="rightArrow">
            <a:avLst>
              <a:gd name="adj1" fmla="val 50000"/>
              <a:gd name="adj2" fmla="val 286814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2" grpId="0"/>
      <p:bldP spid="31753" grpId="0"/>
      <p:bldP spid="31754" grpId="0"/>
      <p:bldP spid="31755" grpId="0"/>
      <p:bldP spid="31756" grpId="0"/>
      <p:bldP spid="31757" grpId="0"/>
      <p:bldP spid="31758" grpId="0"/>
      <p:bldP spid="31759" grpId="0" animBg="1"/>
      <p:bldP spid="31760" grpId="0" animBg="1"/>
      <p:bldP spid="31761" grpId="0" animBg="1"/>
      <p:bldP spid="317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2" name="Group 4"/>
          <p:cNvGrpSpPr/>
          <p:nvPr/>
        </p:nvGrpSpPr>
        <p:grpSpPr>
          <a:xfrm>
            <a:off x="1476375" y="981075"/>
            <a:ext cx="6327775" cy="1655763"/>
            <a:chOff x="930" y="618"/>
            <a:chExt cx="3986" cy="1043"/>
          </a:xfrm>
        </p:grpSpPr>
        <p:graphicFrame>
          <p:nvGraphicFramePr>
            <p:cNvPr id="30734" name="Object 5"/>
            <p:cNvGraphicFramePr>
              <a:graphicFrameLocks noChangeAspect="1"/>
            </p:cNvGraphicFramePr>
            <p:nvPr/>
          </p:nvGraphicFramePr>
          <p:xfrm>
            <a:off x="930" y="618"/>
            <a:ext cx="857" cy="10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r:id="rId6" imgW="876300" imgH="1066800" progId="Photoshop.Image.8">
                    <p:embed/>
                  </p:oleObj>
                </mc:Choice>
                <mc:Fallback>
                  <p:oleObj r:id="rId6" imgW="876300" imgH="1066800" progId="Photoshop.Image.8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0E0F09"/>
                            </a:clrFrom>
                            <a:clrTo>
                              <a:srgbClr val="0E0F09">
                                <a:alpha val="0"/>
                              </a:srgbClr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930" y="618"/>
                          <a:ext cx="857" cy="104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35" name="Object 6"/>
            <p:cNvGraphicFramePr>
              <a:graphicFrameLocks noChangeAspect="1"/>
            </p:cNvGraphicFramePr>
            <p:nvPr/>
          </p:nvGraphicFramePr>
          <p:xfrm>
            <a:off x="1973" y="618"/>
            <a:ext cx="857" cy="10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r:id="rId8" imgW="876300" imgH="1066800" progId="Photoshop.Image.8">
                    <p:embed/>
                  </p:oleObj>
                </mc:Choice>
                <mc:Fallback>
                  <p:oleObj r:id="rId8" imgW="876300" imgH="1066800" progId="Photoshop.Image.8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0E0F09"/>
                            </a:clrFrom>
                            <a:clrTo>
                              <a:srgbClr val="0E0F09">
                                <a:alpha val="0"/>
                              </a:srgbClr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973" y="618"/>
                          <a:ext cx="857" cy="104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36" name="Object 7"/>
            <p:cNvGraphicFramePr>
              <a:graphicFrameLocks noChangeAspect="1"/>
            </p:cNvGraphicFramePr>
            <p:nvPr/>
          </p:nvGraphicFramePr>
          <p:xfrm>
            <a:off x="3016" y="618"/>
            <a:ext cx="857" cy="10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r:id="rId9" imgW="876300" imgH="1066800" progId="Photoshop.Image.8">
                    <p:embed/>
                  </p:oleObj>
                </mc:Choice>
                <mc:Fallback>
                  <p:oleObj r:id="rId9" imgW="876300" imgH="1066800" progId="Photoshop.Image.8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0E0F09"/>
                            </a:clrFrom>
                            <a:clrTo>
                              <a:srgbClr val="0E0F09">
                                <a:alpha val="0"/>
                              </a:srgbClr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016" y="618"/>
                          <a:ext cx="857" cy="104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37" name="Object 8"/>
            <p:cNvGraphicFramePr>
              <a:graphicFrameLocks noChangeAspect="1"/>
            </p:cNvGraphicFramePr>
            <p:nvPr/>
          </p:nvGraphicFramePr>
          <p:xfrm>
            <a:off x="4059" y="618"/>
            <a:ext cx="857" cy="10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r:id="rId10" imgW="876300" imgH="1066800" progId="Photoshop.Image.8">
                    <p:embed/>
                  </p:oleObj>
                </mc:Choice>
                <mc:Fallback>
                  <p:oleObj r:id="rId10" imgW="876300" imgH="1066800" progId="Photoshop.Image.8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0E0F09"/>
                            </a:clrFrom>
                            <a:clrTo>
                              <a:srgbClr val="0E0F09">
                                <a:alpha val="0"/>
                              </a:srgbClr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059" y="618"/>
                          <a:ext cx="857" cy="104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777" name="Group 9"/>
          <p:cNvGrpSpPr/>
          <p:nvPr/>
        </p:nvGrpSpPr>
        <p:grpSpPr>
          <a:xfrm>
            <a:off x="1547813" y="2708275"/>
            <a:ext cx="6191250" cy="519113"/>
            <a:chOff x="975" y="1706"/>
            <a:chExt cx="3900" cy="327"/>
          </a:xfrm>
        </p:grpSpPr>
        <p:sp>
          <p:nvSpPr>
            <p:cNvPr id="30730" name="Text Box 10"/>
            <p:cNvSpPr txBox="1"/>
            <p:nvPr/>
          </p:nvSpPr>
          <p:spPr>
            <a:xfrm>
              <a:off x="975" y="1706"/>
              <a:ext cx="81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X</a:t>
              </a:r>
              <a:r>
                <a:rPr lang="zh-CN" altLang="en-US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千克</a:t>
              </a:r>
            </a:p>
          </p:txBody>
        </p:sp>
        <p:sp>
          <p:nvSpPr>
            <p:cNvPr id="30731" name="Text Box 11"/>
            <p:cNvSpPr txBox="1"/>
            <p:nvPr/>
          </p:nvSpPr>
          <p:spPr>
            <a:xfrm>
              <a:off x="1927" y="1706"/>
              <a:ext cx="81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X</a:t>
              </a:r>
              <a:r>
                <a:rPr lang="zh-CN" altLang="en-US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千克</a:t>
              </a:r>
            </a:p>
          </p:txBody>
        </p:sp>
        <p:sp>
          <p:nvSpPr>
            <p:cNvPr id="30732" name="Text Box 12"/>
            <p:cNvSpPr txBox="1"/>
            <p:nvPr/>
          </p:nvSpPr>
          <p:spPr>
            <a:xfrm>
              <a:off x="3016" y="1706"/>
              <a:ext cx="81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X</a:t>
              </a:r>
              <a:r>
                <a:rPr lang="zh-CN" altLang="en-US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千克</a:t>
              </a:r>
            </a:p>
          </p:txBody>
        </p:sp>
        <p:sp>
          <p:nvSpPr>
            <p:cNvPr id="30733" name="Text Box 13"/>
            <p:cNvSpPr txBox="1"/>
            <p:nvPr/>
          </p:nvSpPr>
          <p:spPr>
            <a:xfrm>
              <a:off x="4059" y="1706"/>
              <a:ext cx="81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X</a:t>
              </a:r>
              <a:r>
                <a:rPr lang="zh-CN" altLang="en-US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千克</a:t>
              </a:r>
            </a:p>
          </p:txBody>
        </p:sp>
      </p:grpSp>
      <p:sp>
        <p:nvSpPr>
          <p:cNvPr id="30724" name="AutoShape 14"/>
          <p:cNvSpPr/>
          <p:nvPr/>
        </p:nvSpPr>
        <p:spPr>
          <a:xfrm rot="5400000">
            <a:off x="4284663" y="908050"/>
            <a:ext cx="574675" cy="5184775"/>
          </a:xfrm>
          <a:prstGeom prst="rightBrace">
            <a:avLst>
              <a:gd name="adj1" fmla="val 75184"/>
              <a:gd name="adj2" fmla="val 50000"/>
            </a:avLst>
          </a:prstGeom>
          <a:noFill/>
          <a:ln w="5715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 rot="10800000" vert="eaVert" wrap="none" anchor="ctr" anchorCtr="0"/>
          <a:lstStyle/>
          <a:p>
            <a:pPr algn="ctr"/>
            <a:endParaRPr lang="zh-CN" altLang="zh-CN" sz="1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32783" name="Text Box 15"/>
          <p:cNvSpPr txBox="1"/>
          <p:nvPr/>
        </p:nvSpPr>
        <p:spPr>
          <a:xfrm>
            <a:off x="3708400" y="4005263"/>
            <a:ext cx="1727200" cy="519112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12</a:t>
            </a: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千克</a:t>
            </a:r>
          </a:p>
        </p:txBody>
      </p:sp>
      <p:grpSp>
        <p:nvGrpSpPr>
          <p:cNvPr id="32784" name="Group 16"/>
          <p:cNvGrpSpPr/>
          <p:nvPr/>
        </p:nvGrpSpPr>
        <p:grpSpPr>
          <a:xfrm>
            <a:off x="1835150" y="3860800"/>
            <a:ext cx="6769100" cy="2232025"/>
            <a:chOff x="1156" y="2432"/>
            <a:chExt cx="4264" cy="1406"/>
          </a:xfrm>
        </p:grpSpPr>
        <p:graphicFrame>
          <p:nvGraphicFramePr>
            <p:cNvPr id="30727" name="Object 17"/>
            <p:cNvGraphicFramePr>
              <a:graphicFrameLocks noChangeAspect="1"/>
            </p:cNvGraphicFramePr>
            <p:nvPr/>
          </p:nvGraphicFramePr>
          <p:xfrm>
            <a:off x="1156" y="2795"/>
            <a:ext cx="857" cy="10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r:id="rId11" imgW="876300" imgH="1066800" progId="Photoshop.Image.8">
                    <p:embed/>
                  </p:oleObj>
                </mc:Choice>
                <mc:Fallback>
                  <p:oleObj r:id="rId11" imgW="876300" imgH="1066800" progId="Photoshop.Image.8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0E0F09"/>
                            </a:clrFrom>
                            <a:clrTo>
                              <a:srgbClr val="0E0F09">
                                <a:alpha val="0"/>
                              </a:srgbClr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156" y="2795"/>
                          <a:ext cx="857" cy="104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28" name="AutoShape 18"/>
            <p:cNvSpPr/>
            <p:nvPr/>
          </p:nvSpPr>
          <p:spPr>
            <a:xfrm rot="9979997">
              <a:off x="3107" y="2432"/>
              <a:ext cx="2313" cy="1270"/>
            </a:xfrm>
            <a:prstGeom prst="cloudCallout">
              <a:avLst>
                <a:gd name="adj1" fmla="val 88694"/>
                <a:gd name="adj2" fmla="val 49037"/>
              </a:avLst>
            </a:prstGeom>
            <a:noFill/>
            <a:ln w="57150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 rot="10800000" anchor="ctr" anchorCtr="0"/>
            <a:lstStyle/>
            <a:p>
              <a:pPr algn="ctr"/>
              <a:endParaRPr lang="zh-CN" altLang="zh-CN" sz="1800" dirty="0">
                <a:solidFill>
                  <a:schemeClr val="tx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29" name="Text Box 19"/>
            <p:cNvSpPr txBox="1"/>
            <p:nvPr/>
          </p:nvSpPr>
          <p:spPr>
            <a:xfrm rot="-1253339">
              <a:off x="3424" y="2886"/>
              <a:ext cx="1724" cy="442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4000" dirty="0">
                  <a:solidFill>
                    <a:srgbClr val="3333FF"/>
                  </a:solidFill>
                  <a:latin typeface="Comic Sans MS" panose="030F0702030302020204" pitchFamily="66" charset="0"/>
                  <a:ea typeface="方正舒体" panose="02010601030101010101" pitchFamily="2" charset="-122"/>
                </a:rPr>
                <a:t>我有多重？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27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/>
          <p:nvPr/>
        </p:nvSpPr>
        <p:spPr>
          <a:xfrm>
            <a:off x="1835150" y="2636838"/>
            <a:ext cx="6624638" cy="519112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根据题意，</a:t>
            </a:r>
            <a:r>
              <a:rPr lang="en-US" altLang="zh-CN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4</a:t>
            </a: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只考拉质量＝</a:t>
            </a:r>
            <a:r>
              <a:rPr lang="en-US" altLang="zh-CN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12kg</a:t>
            </a:r>
            <a:endParaRPr lang="en-US" altLang="zh-CN" sz="2800" dirty="0">
              <a:latin typeface="Comic Sans MS" panose="030F0702030302020204" pitchFamily="66" charset="0"/>
            </a:endParaRPr>
          </a:p>
        </p:txBody>
      </p:sp>
      <p:sp>
        <p:nvSpPr>
          <p:cNvPr id="33797" name="Text Box 5"/>
          <p:cNvSpPr txBox="1"/>
          <p:nvPr/>
        </p:nvSpPr>
        <p:spPr>
          <a:xfrm>
            <a:off x="2555875" y="4581525"/>
            <a:ext cx="4249738" cy="823913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en-US" altLang="zh-CN" sz="4800" dirty="0">
                <a:solidFill>
                  <a:srgbClr val="3333FF"/>
                </a:solidFill>
                <a:latin typeface="Comic Sans MS" panose="030F0702030302020204" pitchFamily="66" charset="0"/>
              </a:rPr>
              <a:t>4x=12</a:t>
            </a:r>
          </a:p>
        </p:txBody>
      </p:sp>
      <p:sp>
        <p:nvSpPr>
          <p:cNvPr id="33798" name="Text Box 6"/>
          <p:cNvSpPr txBox="1"/>
          <p:nvPr/>
        </p:nvSpPr>
        <p:spPr>
          <a:xfrm>
            <a:off x="1547813" y="1052513"/>
            <a:ext cx="6121400" cy="94615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大家能根据图中的数学信息说出等量关系吗？</a:t>
            </a:r>
            <a:r>
              <a:rPr lang="zh-CN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31749" name="Picture 7" descr="Aero_AthensMac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3713" y="5949950"/>
            <a:ext cx="360362" cy="29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0" name="Picture 8" descr="Aero_AthensMac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7450" y="5949950"/>
            <a:ext cx="360363" cy="29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1" name="Picture 9" descr="Aero_AthensMac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9975" y="5949950"/>
            <a:ext cx="360363" cy="29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2" name="Picture 10" descr="Aero_AthensMac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3713" y="5949950"/>
            <a:ext cx="360362" cy="2921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1753" name="Object 11"/>
          <p:cNvGraphicFramePr>
            <a:graphicFrameLocks noChangeAspect="1"/>
          </p:cNvGraphicFramePr>
          <p:nvPr/>
        </p:nvGraphicFramePr>
        <p:xfrm>
          <a:off x="7092950" y="5157788"/>
          <a:ext cx="11525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6" imgW="2166620" imgH="2287270" progId="MS_ClipArt_Gallery.2">
                  <p:embed/>
                </p:oleObj>
              </mc:Choice>
              <mc:Fallback>
                <p:oleObj r:id="rId6" imgW="2166620" imgH="2287270" progId="MS_ClipArt_Gallery.2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92950" y="5157788"/>
                        <a:ext cx="1152525" cy="1003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04" name="Group 12"/>
          <p:cNvGrpSpPr/>
          <p:nvPr/>
        </p:nvGrpSpPr>
        <p:grpSpPr>
          <a:xfrm>
            <a:off x="1835150" y="3644900"/>
            <a:ext cx="5329238" cy="576263"/>
            <a:chOff x="1156" y="2205"/>
            <a:chExt cx="3357" cy="363"/>
          </a:xfrm>
        </p:grpSpPr>
        <p:sp>
          <p:nvSpPr>
            <p:cNvPr id="31756" name="Text Box 13"/>
            <p:cNvSpPr txBox="1"/>
            <p:nvPr/>
          </p:nvSpPr>
          <p:spPr>
            <a:xfrm>
              <a:off x="1156" y="2205"/>
              <a:ext cx="335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设每只考拉为</a:t>
              </a:r>
              <a:r>
                <a:rPr lang="en-US" altLang="zh-CN" sz="2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xkg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。可得方程：</a:t>
              </a:r>
            </a:p>
          </p:txBody>
        </p:sp>
        <p:sp>
          <p:nvSpPr>
            <p:cNvPr id="31757" name="Line 14"/>
            <p:cNvSpPr/>
            <p:nvPr/>
          </p:nvSpPr>
          <p:spPr>
            <a:xfrm>
              <a:off x="1292" y="2568"/>
              <a:ext cx="1678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807" name="Line 15"/>
          <p:cNvSpPr/>
          <p:nvPr/>
        </p:nvSpPr>
        <p:spPr>
          <a:xfrm>
            <a:off x="2051050" y="4221163"/>
            <a:ext cx="2663825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  <p:bldP spid="337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20" name="Group 4"/>
          <p:cNvGrpSpPr/>
          <p:nvPr/>
        </p:nvGrpSpPr>
        <p:grpSpPr>
          <a:xfrm>
            <a:off x="2051050" y="981075"/>
            <a:ext cx="5400675" cy="1511300"/>
            <a:chOff x="1156" y="482"/>
            <a:chExt cx="3402" cy="952"/>
          </a:xfrm>
        </p:grpSpPr>
        <p:sp>
          <p:nvSpPr>
            <p:cNvPr id="32786" name="AutoShape 5"/>
            <p:cNvSpPr/>
            <p:nvPr/>
          </p:nvSpPr>
          <p:spPr>
            <a:xfrm>
              <a:off x="1156" y="482"/>
              <a:ext cx="3402" cy="952"/>
            </a:xfrm>
            <a:prstGeom prst="cloudCallout">
              <a:avLst>
                <a:gd name="adj1" fmla="val 47824"/>
                <a:gd name="adj2" fmla="val 216282"/>
              </a:avLst>
            </a:prstGeom>
            <a:noFill/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fontAlgn="t"/>
              <a:endParaRPr lang="zh-CN" altLang="zh-CN" sz="1800" dirty="0">
                <a:solidFill>
                  <a:schemeClr val="tx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2787" name="Text Box 6"/>
            <p:cNvSpPr txBox="1"/>
            <p:nvPr/>
          </p:nvSpPr>
          <p:spPr>
            <a:xfrm>
              <a:off x="1474" y="617"/>
              <a:ext cx="2767" cy="731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  <a:ea typeface="方正舒体" panose="02010601030101010101" pitchFamily="2" charset="-122"/>
                </a:rPr>
                <a:t>因数与积的关系：</a:t>
              </a:r>
            </a:p>
            <a:p>
              <a:pPr algn="ctr" fontAlgn="t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  <a:ea typeface="方正舒体" panose="02010601030101010101" pitchFamily="2" charset="-122"/>
                </a:rPr>
                <a:t>积＝因数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  <a:ea typeface="方正舒体" panose="02010601030101010101" pitchFamily="2" charset="-122"/>
                </a:rPr>
                <a:t>×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  <a:ea typeface="方正舒体" panose="02010601030101010101" pitchFamily="2" charset="-122"/>
                </a:rPr>
                <a:t>因数</a:t>
              </a:r>
            </a:p>
          </p:txBody>
        </p:sp>
      </p:grpSp>
      <p:sp>
        <p:nvSpPr>
          <p:cNvPr id="34823" name="Text Box 7"/>
          <p:cNvSpPr txBox="1"/>
          <p:nvPr/>
        </p:nvSpPr>
        <p:spPr>
          <a:xfrm>
            <a:off x="3275013" y="4292600"/>
            <a:ext cx="2592387" cy="579438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X=12 </a:t>
            </a: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  <a:ea typeface="方正舒体" panose="02010601030101010101" pitchFamily="2" charset="-122"/>
              </a:rPr>
              <a:t>÷4</a:t>
            </a:r>
            <a:endParaRPr lang="en-US" altLang="zh-CN" sz="2800" dirty="0">
              <a:solidFill>
                <a:srgbClr val="3333FF"/>
              </a:solidFill>
              <a:latin typeface="Comic Sans MS" panose="030F0702030302020204" pitchFamily="66" charset="0"/>
              <a:ea typeface="方正舒体" panose="02010601030101010101" pitchFamily="2" charset="-122"/>
            </a:endParaRPr>
          </a:p>
        </p:txBody>
      </p:sp>
      <p:grpSp>
        <p:nvGrpSpPr>
          <p:cNvPr id="34824" name="Group 8"/>
          <p:cNvGrpSpPr/>
          <p:nvPr/>
        </p:nvGrpSpPr>
        <p:grpSpPr>
          <a:xfrm>
            <a:off x="5003800" y="4365625"/>
            <a:ext cx="4024313" cy="457200"/>
            <a:chOff x="3016" y="2614"/>
            <a:chExt cx="2535" cy="288"/>
          </a:xfrm>
        </p:grpSpPr>
        <p:sp>
          <p:nvSpPr>
            <p:cNvPr id="32784" name="Text Box 9"/>
            <p:cNvSpPr txBox="1"/>
            <p:nvPr/>
          </p:nvSpPr>
          <p:spPr>
            <a:xfrm>
              <a:off x="3515" y="2614"/>
              <a:ext cx="2036" cy="288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>
              <a:spAutoFit/>
            </a:bodyPr>
            <a:lstStyle/>
            <a:p>
              <a:pPr algn="ctr" fontAlgn="t"/>
              <a:r>
                <a:rPr lang="zh-CN" altLang="en-US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因数＝积</a:t>
              </a:r>
              <a:r>
                <a:rPr lang="en-US" altLang="zh-CN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÷</a:t>
              </a:r>
              <a:r>
                <a:rPr lang="zh-CN" altLang="en-US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另一个因数</a:t>
              </a:r>
            </a:p>
          </p:txBody>
        </p:sp>
        <p:sp>
          <p:nvSpPr>
            <p:cNvPr id="32785" name="Line 10"/>
            <p:cNvSpPr/>
            <p:nvPr/>
          </p:nvSpPr>
          <p:spPr>
            <a:xfrm flipV="1">
              <a:off x="3016" y="2750"/>
              <a:ext cx="453" cy="12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4827" name="Text Box 11"/>
          <p:cNvSpPr txBox="1"/>
          <p:nvPr/>
        </p:nvSpPr>
        <p:spPr>
          <a:xfrm>
            <a:off x="3275013" y="5373688"/>
            <a:ext cx="2519362" cy="579437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X=3</a:t>
            </a:r>
          </a:p>
        </p:txBody>
      </p:sp>
      <p:pic>
        <p:nvPicPr>
          <p:cNvPr id="32774" name="Picture 12" descr="Aero_AthensMac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3350" y="6165850"/>
            <a:ext cx="431800" cy="309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9" name="Text Box 13"/>
          <p:cNvSpPr txBox="1"/>
          <p:nvPr/>
        </p:nvSpPr>
        <p:spPr>
          <a:xfrm>
            <a:off x="2411413" y="2492375"/>
            <a:ext cx="2305050" cy="579438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4  X = 12</a:t>
            </a:r>
          </a:p>
        </p:txBody>
      </p:sp>
      <p:sp>
        <p:nvSpPr>
          <p:cNvPr id="34830" name="Text Box 14"/>
          <p:cNvSpPr txBox="1"/>
          <p:nvPr/>
        </p:nvSpPr>
        <p:spPr>
          <a:xfrm>
            <a:off x="1763713" y="4221163"/>
            <a:ext cx="1222375" cy="579437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zh-CN" altLang="en-US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解</a:t>
            </a: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：</a:t>
            </a:r>
          </a:p>
        </p:txBody>
      </p:sp>
      <p:graphicFrame>
        <p:nvGraphicFramePr>
          <p:cNvPr id="32777" name="Object 15"/>
          <p:cNvGraphicFramePr>
            <a:graphicFrameLocks noChangeAspect="1"/>
          </p:cNvGraphicFramePr>
          <p:nvPr/>
        </p:nvGraphicFramePr>
        <p:xfrm>
          <a:off x="7164388" y="5445125"/>
          <a:ext cx="1292225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r:id="rId7" imgW="2166620" imgH="2287270" progId="MS_ClipArt_Gallery.2">
                  <p:embed/>
                </p:oleObj>
              </mc:Choice>
              <mc:Fallback>
                <p:oleObj r:id="rId7" imgW="2166620" imgH="2287270" progId="MS_ClipArt_Gallery.2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64388" y="5445125"/>
                        <a:ext cx="1292225" cy="11255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2" name="Line 16"/>
          <p:cNvSpPr/>
          <p:nvPr/>
        </p:nvSpPr>
        <p:spPr>
          <a:xfrm>
            <a:off x="2843213" y="2997200"/>
            <a:ext cx="0" cy="433388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3" name="Line 17"/>
          <p:cNvSpPr/>
          <p:nvPr/>
        </p:nvSpPr>
        <p:spPr>
          <a:xfrm>
            <a:off x="3348038" y="2997200"/>
            <a:ext cx="0" cy="433388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4" name="Line 18"/>
          <p:cNvSpPr/>
          <p:nvPr/>
        </p:nvSpPr>
        <p:spPr>
          <a:xfrm>
            <a:off x="4211638" y="2997200"/>
            <a:ext cx="0" cy="433388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5" name="Text Box 19"/>
          <p:cNvSpPr txBox="1"/>
          <p:nvPr/>
        </p:nvSpPr>
        <p:spPr>
          <a:xfrm>
            <a:off x="2555875" y="3429000"/>
            <a:ext cx="574675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因数</a:t>
            </a:r>
          </a:p>
        </p:txBody>
      </p:sp>
      <p:sp>
        <p:nvSpPr>
          <p:cNvPr id="34836" name="Text Box 20"/>
          <p:cNvSpPr txBox="1"/>
          <p:nvPr/>
        </p:nvSpPr>
        <p:spPr>
          <a:xfrm>
            <a:off x="3059113" y="3429000"/>
            <a:ext cx="574675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因数</a:t>
            </a:r>
          </a:p>
        </p:txBody>
      </p:sp>
      <p:sp>
        <p:nvSpPr>
          <p:cNvPr id="34837" name="Text Box 21"/>
          <p:cNvSpPr txBox="1"/>
          <p:nvPr/>
        </p:nvSpPr>
        <p:spPr>
          <a:xfrm>
            <a:off x="3924300" y="3429000"/>
            <a:ext cx="5746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7" grpId="0"/>
      <p:bldP spid="34829" grpId="0"/>
      <p:bldP spid="34835" grpId="0"/>
      <p:bldP spid="34836" grpId="0"/>
      <p:bldP spid="348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4" name="Group 4"/>
          <p:cNvGrpSpPr/>
          <p:nvPr/>
        </p:nvGrpSpPr>
        <p:grpSpPr>
          <a:xfrm>
            <a:off x="1763713" y="1268413"/>
            <a:ext cx="5040312" cy="1295400"/>
            <a:chOff x="975" y="663"/>
            <a:chExt cx="3175" cy="816"/>
          </a:xfrm>
        </p:grpSpPr>
        <p:sp>
          <p:nvSpPr>
            <p:cNvPr id="33802" name="AutoShape 5"/>
            <p:cNvSpPr/>
            <p:nvPr/>
          </p:nvSpPr>
          <p:spPr>
            <a:xfrm>
              <a:off x="975" y="663"/>
              <a:ext cx="3175" cy="816"/>
            </a:xfrm>
            <a:prstGeom prst="cloudCallout">
              <a:avLst>
                <a:gd name="adj1" fmla="val 70597"/>
                <a:gd name="adj2" fmla="val 208088"/>
              </a:avLst>
            </a:prstGeom>
            <a:noFill/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fontAlgn="t"/>
              <a:endParaRPr lang="zh-CN" altLang="zh-CN" sz="1800" dirty="0">
                <a:solidFill>
                  <a:schemeClr val="tx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3803" name="Text Box 6"/>
            <p:cNvSpPr txBox="1"/>
            <p:nvPr/>
          </p:nvSpPr>
          <p:spPr>
            <a:xfrm>
              <a:off x="1111" y="845"/>
              <a:ext cx="2767" cy="518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lang="zh-CN" altLang="en-US" dirty="0">
                  <a:solidFill>
                    <a:srgbClr val="3333FF"/>
                  </a:solidFill>
                  <a:latin typeface="Comic Sans MS" panose="030F0702030302020204" pitchFamily="66" charset="0"/>
                  <a:ea typeface="方正舒体" panose="02010601030101010101" pitchFamily="2" charset="-122"/>
                </a:rPr>
                <a:t>从等式的性质，等式两边都可同时除以</a:t>
              </a:r>
              <a:r>
                <a:rPr lang="en-US" altLang="zh-CN" dirty="0">
                  <a:solidFill>
                    <a:srgbClr val="3333FF"/>
                  </a:solidFill>
                  <a:latin typeface="Comic Sans MS" panose="030F0702030302020204" pitchFamily="66" charset="0"/>
                  <a:ea typeface="方正舒体" panose="02010601030101010101" pitchFamily="2" charset="-122"/>
                </a:rPr>
                <a:t>4</a:t>
              </a:r>
            </a:p>
          </p:txBody>
        </p:sp>
      </p:grpSp>
      <p:sp>
        <p:nvSpPr>
          <p:cNvPr id="35847" name="Text Box 7"/>
          <p:cNvSpPr txBox="1"/>
          <p:nvPr/>
        </p:nvSpPr>
        <p:spPr>
          <a:xfrm>
            <a:off x="3348038" y="3716338"/>
            <a:ext cx="3311525" cy="1220787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4X</a:t>
            </a: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  <a:ea typeface="方正舒体" panose="02010601030101010101" pitchFamily="2" charset="-122"/>
              </a:rPr>
              <a:t>÷</a:t>
            </a: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4=12</a:t>
            </a: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  <a:ea typeface="方正舒体" panose="02010601030101010101" pitchFamily="2" charset="-122"/>
              </a:rPr>
              <a:t>÷</a:t>
            </a: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  <a:ea typeface="方正舒体" panose="02010601030101010101" pitchFamily="2" charset="-122"/>
              </a:rPr>
              <a:t>4</a:t>
            </a:r>
          </a:p>
          <a:p>
            <a:pPr fontAlgn="t">
              <a:spcBef>
                <a:spcPct val="50000"/>
              </a:spcBef>
            </a:pPr>
            <a:endParaRPr lang="en-US" altLang="zh-CN" sz="2800" dirty="0">
              <a:solidFill>
                <a:srgbClr val="3333FF"/>
              </a:solidFill>
              <a:latin typeface="Comic Sans MS" panose="030F0702030302020204" pitchFamily="66" charset="0"/>
              <a:ea typeface="方正舒体" panose="02010601030101010101" pitchFamily="2" charset="-122"/>
            </a:endParaRPr>
          </a:p>
        </p:txBody>
      </p:sp>
      <p:sp>
        <p:nvSpPr>
          <p:cNvPr id="35848" name="Text Box 8"/>
          <p:cNvSpPr txBox="1"/>
          <p:nvPr/>
        </p:nvSpPr>
        <p:spPr>
          <a:xfrm>
            <a:off x="3995738" y="4437063"/>
            <a:ext cx="2519362" cy="579437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X=3</a:t>
            </a:r>
          </a:p>
        </p:txBody>
      </p:sp>
      <p:pic>
        <p:nvPicPr>
          <p:cNvPr id="33797" name="Picture 9" descr="Aero_AthensMac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350" y="6165850"/>
            <a:ext cx="360363" cy="258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50" name="Text Box 10"/>
          <p:cNvSpPr txBox="1"/>
          <p:nvPr/>
        </p:nvSpPr>
        <p:spPr>
          <a:xfrm>
            <a:off x="3348038" y="2924175"/>
            <a:ext cx="2232025" cy="579438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4x=12</a:t>
            </a:r>
          </a:p>
        </p:txBody>
      </p:sp>
      <p:sp>
        <p:nvSpPr>
          <p:cNvPr id="35851" name="Text Box 11"/>
          <p:cNvSpPr txBox="1"/>
          <p:nvPr/>
        </p:nvSpPr>
        <p:spPr>
          <a:xfrm>
            <a:off x="2195513" y="3644900"/>
            <a:ext cx="1008062" cy="519113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解：</a:t>
            </a:r>
          </a:p>
        </p:txBody>
      </p:sp>
      <p:sp>
        <p:nvSpPr>
          <p:cNvPr id="35852" name="Text Box 12"/>
          <p:cNvSpPr txBox="1"/>
          <p:nvPr/>
        </p:nvSpPr>
        <p:spPr>
          <a:xfrm>
            <a:off x="1763713" y="5300663"/>
            <a:ext cx="5543550" cy="519112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zh-CN" altLang="en-US" sz="28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求出方程的解的过程叫做解方程</a:t>
            </a:r>
            <a:r>
              <a:rPr lang="zh-CN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</a:p>
        </p:txBody>
      </p:sp>
      <p:graphicFrame>
        <p:nvGraphicFramePr>
          <p:cNvPr id="33801" name="Object 13"/>
          <p:cNvGraphicFramePr>
            <a:graphicFrameLocks noChangeAspect="1"/>
          </p:cNvGraphicFramePr>
          <p:nvPr/>
        </p:nvGraphicFramePr>
        <p:xfrm>
          <a:off x="7380288" y="5516563"/>
          <a:ext cx="1292225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r:id="rId6" imgW="2166620" imgH="2287270" progId="MS_ClipArt_Gallery.2">
                  <p:embed/>
                </p:oleObj>
              </mc:Choice>
              <mc:Fallback>
                <p:oleObj r:id="rId6" imgW="2166620" imgH="2287270" progId="MS_ClipArt_Gallery.2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80288" y="5516563"/>
                        <a:ext cx="1292225" cy="11255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/>
      <p:bldP spid="35850" grpId="0"/>
      <p:bldP spid="35851" grpId="0"/>
      <p:bldP spid="3585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950</Words>
  <Application>Microsoft Office PowerPoint</Application>
  <PresentationFormat>全屏显示(4:3)</PresentationFormat>
  <Paragraphs>219</Paragraphs>
  <Slides>26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44" baseType="lpstr">
      <vt:lpstr>Monotype Sorts</vt:lpstr>
      <vt:lpstr>方正舒体</vt:lpstr>
      <vt:lpstr>黑体</vt:lpstr>
      <vt:lpstr>华文彩云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Comic Sans MS</vt:lpstr>
      <vt:lpstr>Symbol</vt:lpstr>
      <vt:lpstr>Times New Roman</vt:lpstr>
      <vt:lpstr>Wingdings</vt:lpstr>
      <vt:lpstr>WWW.2PPT.COM
</vt:lpstr>
      <vt:lpstr>Photoshop.Image.8</vt:lpstr>
      <vt:lpstr>MS_ClipArt_Gallery.2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2004-12-05T14:39:44Z</dcterms:created>
  <dcterms:modified xsi:type="dcterms:W3CDTF">2023-01-16T20:17:54Z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CA3CAB99C6B64C14A606A55F6B57E7FD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