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3" r:id="rId2"/>
    <p:sldId id="519" r:id="rId3"/>
    <p:sldId id="745" r:id="rId4"/>
    <p:sldId id="827" r:id="rId5"/>
    <p:sldId id="681" r:id="rId6"/>
    <p:sldId id="850" r:id="rId7"/>
    <p:sldId id="849" r:id="rId8"/>
    <p:sldId id="851" r:id="rId9"/>
    <p:sldId id="852" r:id="rId10"/>
    <p:sldId id="853" r:id="rId11"/>
    <p:sldId id="854" r:id="rId12"/>
    <p:sldId id="855" r:id="rId13"/>
    <p:sldId id="856" r:id="rId14"/>
    <p:sldId id="858" r:id="rId15"/>
    <p:sldId id="857" r:id="rId16"/>
    <p:sldId id="859" r:id="rId17"/>
    <p:sldId id="861" r:id="rId18"/>
    <p:sldId id="864" r:id="rId19"/>
    <p:sldId id="863" r:id="rId20"/>
    <p:sldId id="860" r:id="rId21"/>
    <p:sldId id="862" r:id="rId22"/>
    <p:sldId id="867" r:id="rId23"/>
    <p:sldId id="866" r:id="rId24"/>
    <p:sldId id="868" r:id="rId25"/>
    <p:sldId id="599" r:id="rId26"/>
    <p:sldId id="600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40" d="100"/>
          <a:sy n="140" d="100"/>
        </p:scale>
        <p:origin x="-804" y="-330"/>
      </p:cViewPr>
      <p:guideLst>
        <p:guide orient="horz" pos="1880"/>
        <p:guide pos="27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009162" y="1962166"/>
            <a:ext cx="7139940" cy="107061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1072515" y="914444"/>
            <a:ext cx="7212806" cy="630079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 fontAlgn="base">
              <a:defRPr/>
            </a:pPr>
            <a:r>
              <a:rPr lang="zh-CN" alt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5 Museums</a:t>
            </a:r>
            <a:endParaRPr lang="zh-CN" altLang="en-US" sz="3600" b="1" noProof="1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1066892" y="2047347"/>
            <a:ext cx="6973729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2  If you ever go to London, make sure you visit the Science Museum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7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65" y="4229057"/>
            <a:ext cx="9129735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0473" y="949238"/>
            <a:ext cx="2956162" cy="2567969"/>
          </a:xfrm>
          <a:prstGeom prst="flowChartConnector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72900" y="3598545"/>
            <a:ext cx="1392048" cy="84484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1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沙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沙子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3450" y="1028700"/>
            <a:ext cx="40005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45657" y="3986928"/>
            <a:ext cx="1526701" cy="74635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kumimoji="1" lang="en-US" altLang="zh-CN" sz="2000" b="1" i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CN" sz="20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kumimoji="1"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卡车</a:t>
            </a:r>
            <a:r>
              <a:rPr kumimoji="1"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货车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29968" y="3746897"/>
            <a:ext cx="1662956" cy="78021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wheel</a:t>
            </a:r>
          </a:p>
          <a:p>
            <a:pPr algn="ctr">
              <a:lnSpc>
                <a:spcPct val="110000"/>
              </a:lnSpc>
            </a:pPr>
            <a:r>
              <a:rPr kumimoji="1" lang="en-US" altLang="zh-CN" sz="21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轮子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车轮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6387" grpId="0"/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0" name="椭圆 9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49254" y="965835"/>
            <a:ext cx="6388894" cy="80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zh-CN" sz="2400" kern="0" dirty="0"/>
              <a:t>Work in pairs. Look at the pictures and talk about the differences between the two museums. </a:t>
            </a:r>
          </a:p>
        </p:txBody>
      </p:sp>
      <p:pic>
        <p:nvPicPr>
          <p:cNvPr id="16386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987" y="2120265"/>
            <a:ext cx="3549491" cy="1992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9"/>
          <p:cNvPicPr>
            <a:picLocks noChangeAspect="1" noChangeArrowheads="1"/>
          </p:cNvPicPr>
          <p:nvPr/>
        </p:nvPicPr>
        <p:blipFill>
          <a:blip r:embed="rId3" cstate="email"/>
          <a:srcRect l="1562"/>
          <a:stretch>
            <a:fillRect/>
          </a:stretch>
        </p:blipFill>
        <p:spPr bwMode="auto">
          <a:xfrm>
            <a:off x="4586287" y="2120266"/>
            <a:ext cx="4018598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61148" y="1282065"/>
            <a:ext cx="6021705" cy="2608406"/>
          </a:xfrm>
          <a:prstGeom prst="rect">
            <a:avLst/>
          </a:prstGeom>
          <a:solidFill>
            <a:srgbClr val="CCFFCC">
              <a:alpha val="52156"/>
            </a:srgbClr>
          </a:solidFill>
          <a:ln w="9525" algn="ctr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200" b="0" kern="0" dirty="0">
                <a:solidFill>
                  <a:srgbClr val="000000"/>
                </a:solidFill>
              </a:rPr>
              <a:t>Think about: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0" kern="0" dirty="0">
                <a:solidFill>
                  <a:srgbClr val="000000"/>
                </a:solidFill>
              </a:rPr>
              <a:t>1. What can you see in the pictures?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0" kern="0" dirty="0">
                <a:solidFill>
                  <a:srgbClr val="000000"/>
                </a:solidFill>
              </a:rPr>
              <a:t>2. What other things can you see in each museum?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0" kern="0" dirty="0">
                <a:solidFill>
                  <a:srgbClr val="000000"/>
                </a:solidFill>
              </a:rPr>
              <a:t>3. What kind of people go to these museums?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0" kern="0" dirty="0">
                <a:solidFill>
                  <a:srgbClr val="000000"/>
                </a:solidFill>
              </a:rPr>
              <a:t>4. Which one do you prefer?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0" name="椭圆 9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28639" y="845628"/>
            <a:ext cx="5886450" cy="62245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answer the question.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44581" y="1859621"/>
            <a:ext cx="6075760" cy="21005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Science Museum different from other museums? </a:t>
            </a:r>
          </a:p>
          <a:p>
            <a:pPr>
              <a:lnSpc>
                <a:spcPct val="150000"/>
              </a:lnSpc>
            </a:pPr>
            <a:r>
              <a:rPr kumimoji="1" lang="en-US" altLang="zh-CN" sz="22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noisy, and you can touch things and do experiments there.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 l="1167"/>
          <a:stretch>
            <a:fillRect/>
          </a:stretch>
        </p:blipFill>
        <p:spPr bwMode="auto">
          <a:xfrm>
            <a:off x="1223010" y="642937"/>
            <a:ext cx="6777990" cy="4254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0" name="椭圆 9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586" name="Text Box 5"/>
          <p:cNvSpPr txBox="1">
            <a:spLocks noChangeArrowheads="1"/>
          </p:cNvSpPr>
          <p:nvPr/>
        </p:nvSpPr>
        <p:spPr bwMode="auto">
          <a:xfrm>
            <a:off x="1544479" y="884396"/>
            <a:ext cx="6537960" cy="88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 eaLnBrk="0" hangingPunct="0">
              <a:lnSpc>
                <a:spcPct val="11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</a:t>
            </a:r>
            <a:r>
              <a:rPr lang="en-US" altLang="en-US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Tony's favourite museum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column in the table.</a:t>
            </a:r>
          </a:p>
        </p:txBody>
      </p:sp>
      <p:graphicFrame>
        <p:nvGraphicFramePr>
          <p:cNvPr id="35017" name="Group 20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05878" y="1859756"/>
          <a:ext cx="6532722" cy="2963705"/>
        </p:xfrm>
        <a:graphic>
          <a:graphicData uri="http://schemas.openxmlformats.org/drawingml/2006/table">
            <a:tbl>
              <a:tblPr/>
              <a:tblGrid>
                <a:gridCol w="179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Tony's favourite museum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Your favourite museum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Favourite room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Opening hours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019" name="Text Box 203"/>
          <p:cNvSpPr txBox="1">
            <a:spLocks noChangeArrowheads="1"/>
          </p:cNvSpPr>
          <p:nvPr/>
        </p:nvSpPr>
        <p:spPr bwMode="auto">
          <a:xfrm>
            <a:off x="3343486" y="2714625"/>
            <a:ext cx="245745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Science Museum</a:t>
            </a:r>
          </a:p>
        </p:txBody>
      </p:sp>
      <p:sp>
        <p:nvSpPr>
          <p:cNvPr id="13" name="矩形 12"/>
          <p:cNvSpPr/>
          <p:nvPr/>
        </p:nvSpPr>
        <p:spPr>
          <a:xfrm>
            <a:off x="3343275" y="3083005"/>
            <a:ext cx="24003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London</a:t>
            </a:r>
          </a:p>
        </p:txBody>
      </p:sp>
      <p:sp>
        <p:nvSpPr>
          <p:cNvPr id="14" name="矩形 13"/>
          <p:cNvSpPr/>
          <p:nvPr/>
        </p:nvSpPr>
        <p:spPr>
          <a:xfrm>
            <a:off x="3228737" y="3488531"/>
            <a:ext cx="24003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The Launchpad</a:t>
            </a:r>
          </a:p>
        </p:txBody>
      </p:sp>
      <p:sp>
        <p:nvSpPr>
          <p:cNvPr id="15" name="矩形 14"/>
          <p:cNvSpPr/>
          <p:nvPr/>
        </p:nvSpPr>
        <p:spPr>
          <a:xfrm>
            <a:off x="3228737" y="4002881"/>
            <a:ext cx="24003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10 am – 6 pm</a:t>
            </a:r>
          </a:p>
        </p:txBody>
      </p:sp>
      <p:sp>
        <p:nvSpPr>
          <p:cNvPr id="16" name="矩形 15"/>
          <p:cNvSpPr/>
          <p:nvPr/>
        </p:nvSpPr>
        <p:spPr>
          <a:xfrm>
            <a:off x="3343037" y="4407694"/>
            <a:ext cx="24003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free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19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2" name="椭圆 1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10" name="Text Box 5"/>
          <p:cNvSpPr txBox="1">
            <a:spLocks noChangeArrowheads="1"/>
          </p:cNvSpPr>
          <p:nvPr/>
        </p:nvSpPr>
        <p:spPr bwMode="auto">
          <a:xfrm>
            <a:off x="1544479" y="884158"/>
            <a:ext cx="5292329" cy="88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342900" eaLnBrk="0" hangingPunct="0">
              <a:lnSpc>
                <a:spcPct val="11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Use the words in the box to help you.</a:t>
            </a:r>
            <a:r>
              <a:rPr lang="en-US" altLang="en-US" b="1" dirty="0"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35908" name="Group 68"/>
          <p:cNvGraphicFramePr>
            <a:graphicFrameLocks noGrp="1"/>
          </p:cNvGraphicFramePr>
          <p:nvPr/>
        </p:nvGraphicFramePr>
        <p:xfrm>
          <a:off x="1561148" y="1859756"/>
          <a:ext cx="5574030" cy="839666"/>
        </p:xfrm>
        <a:graphic>
          <a:graphicData uri="http://schemas.openxmlformats.org/drawingml/2006/table">
            <a:tbl>
              <a:tblPr/>
              <a:tblGrid>
                <a:gridCol w="557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chemistry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communications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environment experiment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physics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kumimoji="0" lang="en-US" altLang="zh-CN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X­ray</a:t>
                      </a:r>
                      <a:endParaRPr kumimoji="0" lang="en-US" altLang="zh-CN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61" marB="342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4241" y="2625901"/>
            <a:ext cx="5943600" cy="20544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1. What can you learn about in the rooms on the second and third floors?</a:t>
            </a: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sz="2000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881426" y="3722847"/>
            <a:ext cx="5832872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chemeClr val="accent6"/>
                </a:solidFill>
                <a:latin typeface="Times New Roman" panose="02020603050405020304" pitchFamily="18" charset="0"/>
              </a:rPr>
              <a:t>You can learn about communications and the environment as well as </a:t>
            </a:r>
            <a:r>
              <a:rPr lang="en-US" altLang="zh-CN" sz="2300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maths</a:t>
            </a:r>
            <a:r>
              <a:rPr lang="en-US" altLang="zh-CN" sz="2300" dirty="0">
                <a:solidFill>
                  <a:schemeClr val="accent6"/>
                </a:solidFill>
                <a:latin typeface="Times New Roman" panose="02020603050405020304" pitchFamily="18" charset="0"/>
              </a:rPr>
              <a:t>, physics and chemistry.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4241" y="897877"/>
            <a:ext cx="6210300" cy="344940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2. What allows you to see inside your body?</a:t>
            </a:r>
            <a:endParaRPr lang="en-US" altLang="zh-CN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300" dirty="0"/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can you do in the Launchpad?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can you learn about on the fourth and fifth floors?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31657" y="2335470"/>
            <a:ext cx="5832872" cy="77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do physics experiments and find out how people travel into space and back again.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1420" y="3854640"/>
            <a:ext cx="5831681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learn about what medicine was like in the past.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30467" y="1490334"/>
            <a:ext cx="5832872" cy="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300" dirty="0">
                <a:solidFill>
                  <a:schemeClr val="accent6"/>
                </a:solidFill>
                <a:latin typeface="Times New Roman" panose="02020603050405020304" pitchFamily="18" charset="0"/>
              </a:rPr>
              <a:t>X-rays let you see inside your body.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24890" y="1237342"/>
            <a:ext cx="6763941" cy="103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1. …and there are some very noisy machines</a:t>
            </a:r>
            <a:r>
              <a:rPr lang="en-US" altLang="zh-CN" sz="21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accent6"/>
                </a:solidFill>
                <a:cs typeface="Times New Roman" panose="02020603050405020304" pitchFamily="18" charset="0"/>
              </a:rPr>
              <a:t>as well</a:t>
            </a:r>
            <a:r>
              <a:rPr lang="en-US" altLang="zh-CN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zh-CN" altLang="en-US" sz="2100" b="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这也有一些噪声很大的机器。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40631" y="2387441"/>
            <a:ext cx="6548438" cy="391478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表示“</a:t>
            </a:r>
            <a:r>
              <a:rPr lang="zh-CN" altLang="en-US" sz="2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”，常用于</a:t>
            </a:r>
            <a:r>
              <a:rPr lang="zh-CN" altLang="en-US" sz="2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肯定句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中，且位于</a:t>
            </a:r>
            <a:r>
              <a:rPr lang="zh-CN" altLang="en-US" sz="2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句末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40632" y="2778919"/>
            <a:ext cx="6311741" cy="2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Are they coming 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他们也来吗？</a:t>
            </a:r>
          </a:p>
          <a:p>
            <a:pPr eaLnBrk="0" fontAlgn="base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 like this movie, and my mother likes it 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我喜欢这部电影，我妈妈也很爱看它。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701" name="AutoShape 29"/>
          <p:cNvSpPr>
            <a:spLocks noChangeArrowheads="1"/>
          </p:cNvSpPr>
          <p:nvPr/>
        </p:nvSpPr>
        <p:spPr bwMode="auto">
          <a:xfrm>
            <a:off x="3173254" y="979170"/>
            <a:ext cx="795338" cy="400050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拓展</a:t>
            </a:r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968353" y="987751"/>
            <a:ext cx="5616179" cy="3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注意几个</a:t>
            </a:r>
            <a:r>
              <a:rPr lang="zh-CN" altLang="en-US" sz="21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“也”的区别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4479" y="1634490"/>
          <a:ext cx="6210300" cy="3070384"/>
        </p:xfrm>
        <a:graphic>
          <a:graphicData uri="http://schemas.openxmlformats.org/drawingml/2006/table">
            <a:tbl>
              <a:tblPr/>
              <a:tblGrid>
                <a:gridCol w="124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使用句式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位置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 well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肯定句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句末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肯定句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句中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肯定句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句末，常用逗号和前面的部分隔开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either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否定句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句末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20" name="流程图: 过程 19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圆角矩形 21"/>
          <p:cNvSpPr/>
          <p:nvPr/>
        </p:nvSpPr>
        <p:spPr>
          <a:xfrm>
            <a:off x="814388" y="859632"/>
            <a:ext cx="7493794" cy="3555206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39940" name="组合 3"/>
          <p:cNvGrpSpPr/>
          <p:nvPr/>
        </p:nvGrpSpPr>
        <p:grpSpPr>
          <a:xfrm>
            <a:off x="1544479" y="2024748"/>
            <a:ext cx="160496" cy="1170675"/>
            <a:chOff x="2291" y="3197"/>
            <a:chExt cx="286" cy="1947"/>
          </a:xfrm>
        </p:grpSpPr>
        <p:sp>
          <p:nvSpPr>
            <p:cNvPr id="13" name="椭圆 12"/>
            <p:cNvSpPr/>
            <p:nvPr/>
          </p:nvSpPr>
          <p:spPr>
            <a:xfrm>
              <a:off x="2291" y="3197"/>
              <a:ext cx="286" cy="2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91" y="4880"/>
              <a:ext cx="286" cy="2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39944" name="图片 2" descr="A000220150321B92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7341" y="3330179"/>
            <a:ext cx="733425" cy="1084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1544241" y="1563459"/>
            <a:ext cx="160734" cy="1587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04976" y="1282542"/>
            <a:ext cx="6182201" cy="2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1. To find the differences between museums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2. To get specific information from the passage about visiting a museum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3. To learn some key words and useful expressions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4. To learn to use pronouns properly in writing</a:t>
            </a:r>
            <a:r>
              <a:rPr lang="en-US" altLang="zh-CN" sz="2200" i="1" kern="0" dirty="0">
                <a:solidFill>
                  <a:srgbClr val="FF3399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椭圆 2"/>
          <p:cNvSpPr/>
          <p:nvPr/>
        </p:nvSpPr>
        <p:spPr>
          <a:xfrm>
            <a:off x="1544479" y="3538994"/>
            <a:ext cx="160496" cy="1587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2" name="椭圆 1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946" name="Text Box 5"/>
          <p:cNvSpPr txBox="1">
            <a:spLocks noChangeArrowheads="1"/>
          </p:cNvSpPr>
          <p:nvPr/>
        </p:nvSpPr>
        <p:spPr bwMode="auto">
          <a:xfrm>
            <a:off x="1639253" y="884396"/>
            <a:ext cx="6271736" cy="364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 eaLnBrk="0" hangingPunct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what the underlined words in the sentences refer to.	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eaLnBrk="0" hangingPunct="0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eaLnBrk="0" hangingPunct="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But the Science Museum is different... </a:t>
            </a:r>
            <a:r>
              <a:rPr lang="en-US" altLang="zh-CN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noisy!</a:t>
            </a:r>
          </a:p>
          <a:p>
            <a:pPr defTabSz="342900" eaLnBrk="0" hangingPunct="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People talk about what </a:t>
            </a:r>
            <a:r>
              <a:rPr lang="en-US" altLang="zh-CN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see and do </a:t>
            </a:r>
            <a:r>
              <a:rPr lang="en-US" altLang="zh-CN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defTabSz="342900" eaLnBrk="0" hangingPunct="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You can always find something new and have a wonderful time </a:t>
            </a:r>
            <a:r>
              <a:rPr lang="en-US" altLang="zh-CN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defTabSz="342900" eaLnBrk="0" hangingPunct="0">
              <a:lnSpc>
                <a:spcPct val="150000"/>
              </a:lnSpc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660207" y="845820"/>
            <a:ext cx="6091238" cy="55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Complete the passage with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it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there</a:t>
            </a:r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110139" y="1468279"/>
            <a:ext cx="7494746" cy="346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There are a lot of museums in London, and one of the most popular is the British Museum. Thousands of people visit (1) _______ every year. (2) ______ they can see lots of interesting things from different times and places. The British Museum is very traditional. Visitors must not make a noise, and (3) _______ must not touch anything or take photos. Entry to the museum is free, so people can visit (4) _______ as often as they like.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1327071" y="2427531"/>
            <a:ext cx="1081088" cy="5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100">
                <a:solidFill>
                  <a:schemeClr val="accent6"/>
                </a:solidFill>
                <a:latin typeface="Times New Roman" panose="02020603050405020304" pitchFamily="18" charset="0"/>
              </a:rPr>
              <a:t>there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24990" y="2427531"/>
            <a:ext cx="1081088" cy="5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100">
                <a:solidFill>
                  <a:schemeClr val="accent6"/>
                </a:solidFill>
                <a:latin typeface="Times New Roman" panose="02020603050405020304" pitchFamily="18" charset="0"/>
              </a:rPr>
              <a:t>it</a:t>
            </a:r>
            <a:endParaRPr lang="en-US" altLang="zh-CN" sz="2100" b="1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0120" y="3349075"/>
            <a:ext cx="1081088" cy="5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100">
                <a:solidFill>
                  <a:schemeClr val="accent6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81150" y="4296336"/>
            <a:ext cx="1081088" cy="5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100">
                <a:solidFill>
                  <a:schemeClr val="accent6"/>
                </a:solidFill>
                <a:latin typeface="Times New Roman" panose="02020603050405020304" pitchFamily="18" charset="0"/>
              </a:rPr>
              <a:t>it</a:t>
            </a:r>
            <a:endParaRPr lang="en-US" altLang="zh-CN" sz="2100" b="1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92016" y="884396"/>
            <a:ext cx="652463" cy="583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6130" name="Text Box 5"/>
          <p:cNvSpPr txBox="1">
            <a:spLocks noChangeArrowheads="1"/>
          </p:cNvSpPr>
          <p:nvPr/>
        </p:nvSpPr>
        <p:spPr bwMode="auto">
          <a:xfrm>
            <a:off x="1632585" y="884397"/>
            <a:ext cx="6366034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passage about your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museum. Pay attention to the words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6154" name="Text Box 29"/>
          <p:cNvSpPr txBox="1">
            <a:spLocks noChangeArrowheads="1"/>
          </p:cNvSpPr>
          <p:nvPr/>
        </p:nvSpPr>
        <p:spPr bwMode="auto">
          <a:xfrm>
            <a:off x="1547816" y="1691454"/>
            <a:ext cx="6048375" cy="94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</a:t>
            </a: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altLang="zh-CN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in the table.</a:t>
            </a:r>
          </a:p>
        </p:txBody>
      </p:sp>
      <p:graphicFrame>
        <p:nvGraphicFramePr>
          <p:cNvPr id="309254" name="Group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4975" y="2661285"/>
          <a:ext cx="5734051" cy="2240280"/>
        </p:xfrm>
        <a:graphic>
          <a:graphicData uri="http://schemas.openxmlformats.org/drawingml/2006/table">
            <a:tbl>
              <a:tblPr/>
              <a:tblGrid>
                <a:gridCol w="2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Your favourite museum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Favourite room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Opening hours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44309" y="815848"/>
            <a:ext cx="6211491" cy="94059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Step 2: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</a:rPr>
              <a:t>Write a passage. Use the table and Activities 3 and 6 to help you.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51953" y="1963611"/>
            <a:ext cx="6101954" cy="24055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1. Are there many museums in your hometown?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2. Which one is your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3. What is special about the museum?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4. What can you see or do there?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561023" y="968335"/>
            <a:ext cx="2471261" cy="30408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45833" y="1424464"/>
            <a:ext cx="7252811" cy="346186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 in my city, including the History Museum, the Science Museum, and even a Space Museum. I like all the museums, but I think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like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History Museum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has visiting exhibitions from all over the world. Once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treasures from ancient Egypt there. Another time, </a:t>
            </a:r>
            <a:r>
              <a:rPr lang="en-US" altLang="zh-CN" sz="21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an exhibition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Roman war engines. It was amazing! The museum is open every day except Thursday. I want to visit it again soon! 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801" name="TextBox 17"/>
          <p:cNvSpPr txBox="1">
            <a:spLocks noChangeArrowheads="1"/>
          </p:cNvSpPr>
          <p:nvPr/>
        </p:nvSpPr>
        <p:spPr bwMode="auto">
          <a:xfrm>
            <a:off x="1124902" y="840582"/>
            <a:ext cx="7889558" cy="34618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Adobe 黑体 Std R" panose="020B0400000000000000" charset="-122"/>
              </a:rPr>
              <a:t>一、根据句意及汉语提示完成单词</a:t>
            </a:r>
          </a:p>
          <a:p>
            <a:pPr defTabSz="342900">
              <a:lnSpc>
                <a:spcPct val="150000"/>
              </a:lnSpc>
            </a:pPr>
            <a:endParaRPr lang="zh-CN" altLang="en-US" sz="2100" b="1" dirty="0">
              <a:latin typeface="宋体" panose="02010600030101010101" pitchFamily="2" charset="-122"/>
              <a:cs typeface="Adobe 黑体 Std R" panose="020B0400000000000000" charset="-122"/>
            </a:endParaRPr>
          </a:p>
          <a:p>
            <a:pPr algn="just" defTabSz="342900">
              <a:lnSpc>
                <a:spcPct val="15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1.The child dug his fingers into the </a:t>
            </a:r>
            <a:r>
              <a:rPr lang="zh-CN" altLang="en-US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（沙）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2.I am good at </a:t>
            </a:r>
            <a:r>
              <a:rPr lang="zh-CN" altLang="en-US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（化学）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3.—What subjects do you like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algn="just" defTabSz="342900">
              <a:lnSpc>
                <a:spcPct val="15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—I like both </a:t>
            </a:r>
            <a:r>
              <a:rPr lang="zh-CN" altLang="en-US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（物理）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4.Look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are doing an </a:t>
            </a:r>
            <a:r>
              <a:rPr lang="zh-CN" altLang="en-US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 </a:t>
            </a:r>
            <a:r>
              <a:rPr lang="en-US" altLang="zh-CN" sz="2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)now.</a:t>
            </a: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5333735" y="1870921"/>
            <a:ext cx="102870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342900"/>
            <a:r>
              <a:rPr lang="en-US" altLang="en-US" sz="2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</a:p>
        </p:txBody>
      </p:sp>
      <p:sp>
        <p:nvSpPr>
          <p:cNvPr id="5" name="矩形 21"/>
          <p:cNvSpPr>
            <a:spLocks noChangeArrowheads="1"/>
          </p:cNvSpPr>
          <p:nvPr/>
        </p:nvSpPr>
        <p:spPr bwMode="auto">
          <a:xfrm>
            <a:off x="2976456" y="2375482"/>
            <a:ext cx="1202893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342900"/>
            <a:r>
              <a:rPr lang="en-US" altLang="en-US" sz="2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</p:txBody>
      </p:sp>
      <p:sp>
        <p:nvSpPr>
          <p:cNvPr id="6" name="矩形 22"/>
          <p:cNvSpPr>
            <a:spLocks noChangeArrowheads="1"/>
          </p:cNvSpPr>
          <p:nvPr/>
        </p:nvSpPr>
        <p:spPr bwMode="auto">
          <a:xfrm>
            <a:off x="3102505" y="3359679"/>
            <a:ext cx="937736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342900"/>
            <a:r>
              <a:rPr lang="en-US" altLang="en-US" sz="2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5246106" y="3837358"/>
            <a:ext cx="135357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defTabSz="342900"/>
            <a:r>
              <a:rPr lang="en-US" altLang="en-US" sz="2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579835" y="767239"/>
            <a:ext cx="6588919" cy="39147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用所给词的适当形式填空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223010" y="2089309"/>
            <a:ext cx="7737634" cy="265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1. No one knows what our life will be _________ in the future.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2. That cup is empty. Please fill it __________tea, Tina.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3. I’m so sorry to learn __________ your illness.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4. Who can tell me the answer __________ the question?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Mr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Wang has decided to remain here __________ two more days.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6. —Oh, there aren’t enough chairs. Do you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mind sitting __________ the floor?</a:t>
            </a:r>
            <a:b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   —Not at all.</a:t>
            </a:r>
          </a:p>
        </p:txBody>
      </p:sp>
      <p:sp>
        <p:nvSpPr>
          <p:cNvPr id="10" name="矩形 9"/>
          <p:cNvSpPr/>
          <p:nvPr/>
        </p:nvSpPr>
        <p:spPr>
          <a:xfrm>
            <a:off x="2536984" y="1357790"/>
            <a:ext cx="3543300" cy="455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to, for, with, like, about, on</a:t>
            </a:r>
            <a:b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zh-CN" altLang="en-US" sz="23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34740" y="2089309"/>
            <a:ext cx="11882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like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26581" y="2386727"/>
            <a:ext cx="18359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with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000500" y="2756654"/>
            <a:ext cx="18359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about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87516" y="3031331"/>
            <a:ext cx="18359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00712" y="3401139"/>
            <a:ext cx="18359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1" i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956798" y="4008276"/>
            <a:ext cx="183594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</a:rPr>
              <a:t>on</a:t>
            </a:r>
          </a:p>
        </p:txBody>
      </p:sp>
      <p:pic>
        <p:nvPicPr>
          <p:cNvPr id="17101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934325" y="7981950"/>
            <a:ext cx="238125" cy="171450"/>
          </a:xfrm>
          <a:prstGeom prst="cube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1203" name="Rectangle 2"/>
          <p:cNvSpPr/>
          <p:nvPr/>
        </p:nvSpPr>
        <p:spPr>
          <a:xfrm>
            <a:off x="2175986" y="551498"/>
            <a:ext cx="4792028" cy="590074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700" b="1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Words and expressions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44479" y="1141519"/>
            <a:ext cx="2862263" cy="387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communica</a:t>
            </a:r>
            <a:r>
              <a:rPr lang="en-US" altLang="zh-CN" sz="23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tion</a:t>
            </a: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physics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chemistry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dig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coal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energy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X-ray</a:t>
            </a:r>
          </a:p>
          <a:p>
            <a:pPr algn="r" eaLnBrk="0" fontAlgn="base" hangingPunct="0">
              <a:lnSpc>
                <a:spcPct val="130000"/>
              </a:lnSpc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altLang="zh-CN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experi</a:t>
            </a:r>
            <a:r>
              <a:rPr lang="en-US" altLang="zh-CN" sz="23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ment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21531" y="1111092"/>
            <a:ext cx="3307556" cy="382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</a:t>
            </a:r>
            <a:r>
              <a:rPr lang="en-US" altLang="zh-CN" sz="2100" b="0">
                <a:solidFill>
                  <a:schemeClr val="accent6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2100" b="0">
                <a:solidFill>
                  <a:srgbClr val="FF0066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复数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通讯</a:t>
            </a:r>
          </a:p>
          <a:p>
            <a:pPr marL="0" indent="0">
              <a:lnSpc>
                <a:spcPct val="140000"/>
              </a:lnSpc>
              <a:spcBef>
                <a:spcPct val="5000"/>
              </a:spcBef>
              <a:buFontTx/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</a:t>
            </a:r>
            <a:r>
              <a:rPr lang="zh-CN" altLang="en-US" sz="2100" b="0" i="1">
                <a:solidFill>
                  <a:srgbClr val="FF0066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物理学</a:t>
            </a:r>
          </a:p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 </a:t>
            </a:r>
            <a:r>
              <a:rPr lang="en-US" altLang="zh-CN" sz="2100" b="0" i="1">
                <a:solidFill>
                  <a:srgbClr val="FF0066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化学</a:t>
            </a:r>
          </a:p>
          <a:p>
            <a:pPr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v.   </a:t>
            </a:r>
            <a:r>
              <a:rPr lang="en-US" altLang="zh-CN" sz="2100" b="0" i="1">
                <a:solidFill>
                  <a:srgbClr val="FF0066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挖掘；掘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洞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</a:p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 </a:t>
            </a:r>
            <a:r>
              <a:rPr lang="en-US" altLang="zh-CN" sz="2100" b="0" i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100" b="0" i="1">
                <a:solidFill>
                  <a:srgbClr val="FF0066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煤</a:t>
            </a:r>
          </a:p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</a:t>
            </a:r>
            <a:r>
              <a:rPr lang="en-US" altLang="zh-CN" sz="2100" b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能量；能源</a:t>
            </a:r>
          </a:p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</a:t>
            </a:r>
            <a:r>
              <a:rPr lang="en-US" altLang="zh-CN" sz="2100" b="0">
                <a:solidFill>
                  <a:schemeClr val="accent6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    X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射线；</a:t>
            </a:r>
            <a:r>
              <a:rPr lang="en-US" altLang="zh-CN" sz="2100" b="0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光</a:t>
            </a:r>
          </a:p>
          <a:p>
            <a:pPr fontAlgn="base">
              <a:lnSpc>
                <a:spcPct val="140000"/>
              </a:lnSpc>
              <a:spcBef>
                <a:spcPct val="5000"/>
              </a:spcBef>
              <a:spcAft>
                <a:spcPct val="0"/>
              </a:spcAft>
            </a:pPr>
            <a:r>
              <a:rPr lang="en-US" altLang="zh-CN" sz="2100" b="0" i="1">
                <a:solidFill>
                  <a:schemeClr val="accent6"/>
                </a:solidFill>
                <a:latin typeface="宋体" panose="02010600030101010101" pitchFamily="2" charset="-122"/>
              </a:rPr>
              <a:t>n.</a:t>
            </a:r>
            <a:r>
              <a:rPr lang="en-US" altLang="zh-CN" sz="2100" b="0" i="1">
                <a:solidFill>
                  <a:srgbClr val="FF0066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100" b="0">
                <a:solidFill>
                  <a:srgbClr val="000000"/>
                </a:solidFill>
                <a:latin typeface="宋体" panose="02010600030101010101" pitchFamily="2" charset="-122"/>
              </a:rPr>
              <a:t>实验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1203" name="Rectangle 2"/>
          <p:cNvSpPr/>
          <p:nvPr/>
        </p:nvSpPr>
        <p:spPr>
          <a:xfrm>
            <a:off x="2175986" y="521018"/>
            <a:ext cx="4792028" cy="590074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700" b="1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Words and expressions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62087" y="1126214"/>
            <a:ext cx="2700338" cy="382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2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sand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control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truck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wheel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compare…with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of all ages</a:t>
            </a:r>
          </a:p>
          <a:p>
            <a:pPr algn="r" eaLnBrk="0" fontAlgn="base" hangingPunct="0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</a:rPr>
              <a:t> whole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377452" y="1110974"/>
            <a:ext cx="3267075" cy="37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chemeClr val="accent6"/>
                </a:solidFill>
                <a:cs typeface="Times New Roman" panose="02020603050405020304" pitchFamily="18" charset="0"/>
              </a:rPr>
              <a:t>n</a:t>
            </a:r>
            <a:r>
              <a:rPr lang="en-US" altLang="zh-CN" sz="2200" b="0">
                <a:solidFill>
                  <a:schemeClr val="accent6"/>
                </a:solidFill>
                <a:cs typeface="Times New Roman" panose="02020603050405020304" pitchFamily="18" charset="0"/>
              </a:rPr>
              <a:t>. </a:t>
            </a:r>
            <a:r>
              <a:rPr lang="en-US" altLang="zh-CN" sz="2200" b="0">
                <a:solidFill>
                  <a:srgbClr val="FF0066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沙；沙子</a:t>
            </a:r>
          </a:p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chemeClr val="accent6"/>
                </a:solidFill>
                <a:cs typeface="Times New Roman" panose="02020603050405020304" pitchFamily="18" charset="0"/>
              </a:rPr>
              <a:t>v. </a:t>
            </a:r>
            <a:r>
              <a:rPr lang="en-US" altLang="zh-CN" sz="2200" b="0" i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en-US" altLang="zh-CN" sz="2200" b="0" i="1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操作；操纵</a:t>
            </a:r>
          </a:p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chemeClr val="accent6"/>
                </a:solidFill>
                <a:cs typeface="Times New Roman" panose="02020603050405020304" pitchFamily="18" charset="0"/>
              </a:rPr>
              <a:t>n. </a:t>
            </a:r>
            <a:r>
              <a:rPr lang="en-US" altLang="zh-CN" sz="2200" b="0" i="1">
                <a:solidFill>
                  <a:srgbClr val="FF0066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卡车；货车</a:t>
            </a:r>
          </a:p>
          <a:p>
            <a:pPr fontAlgn="base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chemeClr val="accent6"/>
                </a:solidFill>
                <a:cs typeface="Times New Roman" panose="02020603050405020304" pitchFamily="18" charset="0"/>
              </a:rPr>
              <a:t>n.</a:t>
            </a:r>
            <a:r>
              <a:rPr lang="en-US" altLang="zh-CN" sz="2200" b="0" i="1">
                <a:solidFill>
                  <a:srgbClr val="FF0066"/>
                </a:solidFill>
                <a:cs typeface="Times New Roman" panose="02020603050405020304" pitchFamily="18" charset="0"/>
              </a:rPr>
              <a:t>   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轮子；车轮</a:t>
            </a:r>
          </a:p>
          <a:p>
            <a:pPr fontAlgn="base">
              <a:lnSpc>
                <a:spcPct val="130000"/>
              </a:lnSpc>
              <a:spcBef>
                <a:spcPct val="25000"/>
              </a:spcBef>
              <a:spcAft>
                <a:spcPct val="0"/>
              </a:spcAft>
            </a:pPr>
            <a:r>
              <a:rPr lang="zh-CN" altLang="en-US" sz="2200" b="0" i="1">
                <a:solidFill>
                  <a:srgbClr val="FF0066"/>
                </a:solidFill>
                <a:cs typeface="Times New Roman" panose="02020603050405020304" pitchFamily="18" charset="0"/>
              </a:rPr>
              <a:t>      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比较</a:t>
            </a:r>
            <a:r>
              <a:rPr lang="en-US" altLang="zh-CN" sz="2200" b="0">
                <a:solidFill>
                  <a:srgbClr val="000000"/>
                </a:solidFill>
                <a:cs typeface="Times New Roman" panose="02020603050405020304" pitchFamily="18" charset="0"/>
              </a:rPr>
              <a:t>……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sz="2200" b="0">
                <a:solidFill>
                  <a:srgbClr val="000000"/>
                </a:solidFill>
                <a:cs typeface="Times New Roman" panose="02020603050405020304" pitchFamily="18" charset="0"/>
              </a:rPr>
              <a:t>……</a:t>
            </a:r>
          </a:p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rgbClr val="FF0066"/>
                </a:solidFill>
                <a:cs typeface="Times New Roman" panose="02020603050405020304" pitchFamily="18" charset="0"/>
              </a:rPr>
              <a:t>   </a:t>
            </a:r>
            <a:r>
              <a:rPr lang="en-US" altLang="zh-CN" sz="2200" b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所有年龄段的</a:t>
            </a:r>
          </a:p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2200" b="0" i="1">
                <a:solidFill>
                  <a:schemeClr val="accent6"/>
                </a:solidFill>
                <a:cs typeface="Times New Roman" panose="02020603050405020304" pitchFamily="18" charset="0"/>
              </a:rPr>
              <a:t>adj.</a:t>
            </a:r>
            <a:r>
              <a:rPr lang="en-US" altLang="zh-CN" sz="2200" b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200" b="0">
                <a:solidFill>
                  <a:srgbClr val="000000"/>
                </a:solidFill>
                <a:cs typeface="Times New Roman" panose="02020603050405020304" pitchFamily="18" charset="0"/>
              </a:rPr>
              <a:t>全部的；整个的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99674" y="841534"/>
            <a:ext cx="2583180" cy="2810351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06380" y="3854530"/>
            <a:ext cx="2970609" cy="8115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communications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1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n.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(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复数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)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通讯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74883" y="841057"/>
            <a:ext cx="3283744" cy="2803208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805724" y="3821192"/>
            <a:ext cx="1223010" cy="8115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1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物理学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1050" y="785337"/>
            <a:ext cx="4214813" cy="4032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01557" y="2220608"/>
            <a:ext cx="1276632" cy="78021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chemistry</a:t>
            </a:r>
          </a:p>
          <a:p>
            <a:pPr algn="ctr">
              <a:lnSpc>
                <a:spcPct val="110000"/>
              </a:lnSpc>
            </a:pPr>
            <a:r>
              <a:rPr kumimoji="1" lang="en-US" altLang="zh-CN" sz="21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n.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化学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16907" y="690562"/>
            <a:ext cx="2886551" cy="1795463"/>
          </a:xfrm>
          <a:prstGeom prst="round2Diag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66642" y="1056799"/>
            <a:ext cx="1803635" cy="84484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1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挖掘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掘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zh-CN" alt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洞</a:t>
            </a:r>
            <a:r>
              <a:rPr kumimoji="1" lang="en-US" altLang="zh-CN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 r="-473" b="-179"/>
          <a:stretch>
            <a:fillRect/>
          </a:stretch>
        </p:blipFill>
        <p:spPr bwMode="auto">
          <a:xfrm>
            <a:off x="772002" y="2748678"/>
            <a:ext cx="3537720" cy="2122631"/>
          </a:xfrm>
          <a:prstGeom prst="round2Diag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512118" y="3598316"/>
            <a:ext cx="1971675" cy="4238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kumimoji="1" lang="en-US" altLang="zh-CN" sz="21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n.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煤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79518" y="794201"/>
            <a:ext cx="4305272" cy="2510690"/>
          </a:xfrm>
          <a:prstGeom prst="flowChartPreparation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690461" y="3702844"/>
            <a:ext cx="1763078" cy="7791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X-ray</a:t>
            </a:r>
            <a:endParaRPr kumimoji="1" lang="en-US" altLang="zh-CN" sz="21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1" lang="en-US" altLang="zh-CN" sz="21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射线</a:t>
            </a: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X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光</a:t>
            </a:r>
            <a:endParaRPr kumimoji="1" lang="zh-CN" altLang="en-US" sz="21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724537" y="1172880"/>
            <a:ext cx="4571093" cy="29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37397" y="2279982"/>
            <a:ext cx="1441741" cy="78021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algn="ctr">
              <a:lnSpc>
                <a:spcPct val="110000"/>
              </a:lnSpc>
            </a:pPr>
            <a:r>
              <a:rPr kumimoji="1" lang="en-US" altLang="zh-CN" sz="21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kumimoji="1" lang="zh-CN" altLang="en-US" sz="21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90e3f0-038f-4c02-958c-6a3ed6652de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8cfe63-b347-4e4f-87e0-e811e87de90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ec5bedc-a1e3-4f2e-927e-6796b0f5435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全屏显示(16:9)</PresentationFormat>
  <Paragraphs>214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Adobe 黑体 Std R</vt:lpstr>
      <vt:lpstr>黑体</vt:lpstr>
      <vt:lpstr>华文琥珀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</cp:revision>
  <cp:lastPrinted>2021-03-16T18:31:00Z</cp:lastPrinted>
  <dcterms:created xsi:type="dcterms:W3CDTF">2021-03-16T18:31:00Z</dcterms:created>
  <dcterms:modified xsi:type="dcterms:W3CDTF">2023-01-16T20:18:00Z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CE4C3214CF64488EB4D2445B11374183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