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9" r:id="rId2"/>
    <p:sldId id="259" r:id="rId3"/>
    <p:sldId id="261" r:id="rId4"/>
    <p:sldId id="268" r:id="rId5"/>
    <p:sldId id="262" r:id="rId6"/>
    <p:sldId id="275" r:id="rId7"/>
    <p:sldId id="263" r:id="rId8"/>
    <p:sldId id="264" r:id="rId9"/>
    <p:sldId id="265" r:id="rId10"/>
    <p:sldId id="272" r:id="rId11"/>
    <p:sldId id="266" r:id="rId12"/>
    <p:sldId id="267" r:id="rId13"/>
    <p:sldId id="273" r:id="rId14"/>
    <p:sldId id="271" r:id="rId15"/>
    <p:sldId id="270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D887E49E-7484-41B1-AAC2-7BF8922B02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2DA48E82-1A83-4F51-ADFF-08B41041D2B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1274BD6E-CA04-4100-B07C-D42341240FF5}" type="slidenum">
              <a:rPr lang="zh-CN" altLang="en-US" smtClean="0">
                <a:latin typeface="Arial" panose="020B0604020202020204" pitchFamily="34" charset="0"/>
              </a:rPr>
              <a:t>2</a:t>
            </a:fld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48E82-1A83-4F51-ADFF-08B41041D2B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6205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914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61975"/>
            <a:ext cx="2057400" cy="55641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61975"/>
            <a:ext cx="6019800" cy="55641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1975"/>
            <a:ext cx="82296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sucaiw.com/../images.asp?url=http://py.sucaiw.com/%B6%AF%BB%AD%C0%E0/%B6%AF%CE%EF%B6%AF%BB%AD/%B9%B7//&amp;pic=gif&amp;num=133&amp;ext=.gif&amp;picall=147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?ct=503316480&amp;z=309970350&amp;tn=baiduimagedetail&amp;word=&#25159;&#24418;&amp;in=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2057400" y="1143000"/>
            <a:ext cx="5041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900" b="1" kern="10">
              <a:ln w="12700">
                <a:solidFill>
                  <a:srgbClr val="EAEAEA"/>
                </a:solidFill>
                <a:round/>
              </a:ln>
              <a:solidFill>
                <a:srgbClr val="FF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2374900" y="16002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800" dirty="0">
                <a:latin typeface="Arial Black" panose="020B0A04020102020204" pitchFamily="34" charset="0"/>
              </a:rPr>
              <a:t>Lesson 39</a:t>
            </a: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381000" y="2971800"/>
            <a:ext cx="8478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002060"/>
                </a:solidFill>
                <a:latin typeface="Times New Roman" panose="02020603050405020304" pitchFamily="18" charset="0"/>
              </a:rPr>
              <a:t>The Dove and the Olive Branch</a:t>
            </a:r>
          </a:p>
        </p:txBody>
      </p:sp>
      <p:sp>
        <p:nvSpPr>
          <p:cNvPr id="6" name="矩形 5"/>
          <p:cNvSpPr/>
          <p:nvPr/>
        </p:nvSpPr>
        <p:spPr>
          <a:xfrm>
            <a:off x="2973173" y="5638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408113" y="633414"/>
            <a:ext cx="2314575" cy="11668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3741"/>
              </a:avLst>
            </a:prstTxWarp>
            <a:scene3d>
              <a:camera prst="legacyPerspectiveFront">
                <a:rot lat="2051997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zh-CN" altLang="en-US" sz="6000" b="1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09600" y="2733676"/>
            <a:ext cx="7848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句式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take…as…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意为“把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当作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，其中的动词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take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可用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have, look on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等加以替换。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6" name="Picture 11" descr="点击放大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152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矩形 16"/>
          <p:cNvSpPr>
            <a:spLocks noChangeArrowheads="1"/>
          </p:cNvSpPr>
          <p:nvPr/>
        </p:nvSpPr>
        <p:spPr bwMode="auto">
          <a:xfrm>
            <a:off x="1600200" y="447676"/>
            <a:ext cx="7239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Since then, people have always taken the dove and the olive branch as symbols of peace.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自那以后，人们总是把鸽子和橄榄枝当作和平的标志。 </a:t>
            </a:r>
          </a:p>
        </p:txBody>
      </p:sp>
      <p:sp>
        <p:nvSpPr>
          <p:cNvPr id="13318" name="矩形 17"/>
          <p:cNvSpPr>
            <a:spLocks noChangeArrowheads="1"/>
          </p:cNvSpPr>
          <p:nvPr/>
        </p:nvSpPr>
        <p:spPr bwMode="auto">
          <a:xfrm>
            <a:off x="457200" y="3800476"/>
            <a:ext cx="81534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e.g.</a:t>
            </a:r>
          </a:p>
          <a:p>
            <a:endParaRPr lang="en-US" altLang="zh-CN" sz="1600" b="1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    I take you as my good friend all the time. 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我一直把你当作我的好朋友</a:t>
            </a:r>
            <a:r>
              <a:rPr lang="zh-CN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762000" y="838200"/>
            <a:ext cx="12811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[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辨析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2286000" y="914400"/>
            <a:ext cx="37973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: except, but, besides</a:t>
            </a:r>
          </a:p>
          <a:p>
            <a:pPr>
              <a:lnSpc>
                <a:spcPct val="120000"/>
              </a:lnSpc>
            </a:pPr>
            <a:endParaRPr lang="en-US" altLang="zh-CN" b="1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矩形 3"/>
          <p:cNvSpPr>
            <a:spLocks noChangeArrowheads="1"/>
          </p:cNvSpPr>
          <p:nvPr/>
        </p:nvSpPr>
        <p:spPr bwMode="auto">
          <a:xfrm>
            <a:off x="304800" y="1828800"/>
            <a:ext cx="88392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rabicParenBoth"/>
            </a:pP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except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意为 “除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之外（不再有）”，指从整体所接的人或物，前面常有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all, every, any, no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等词。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(2) but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意为 “除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之外”，常与有否定意思的词连用。当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but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前有实义动词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do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时，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but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后接动词原形。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but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作为副词时同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only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，意思是 “不过；只”。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(3) besides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意思是 “除了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之外（还有）”，它的意思是在原来的基础上加上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besides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除外的人或物，其前常有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other, another, others, a few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等词</a:t>
            </a:r>
            <a:r>
              <a:rPr lang="zh-CN" altLang="en-US" sz="24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838200" y="1828800"/>
            <a:ext cx="739140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 yellow leaf _______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飘落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)down on the wind.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Please _______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抬高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 your hand above your head.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He is very tall, and he is 1.9 meters ______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高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We live in a  _________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和平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 period.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They made a  ________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木的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 model ship yesterday evening.</a:t>
            </a:r>
          </a:p>
        </p:txBody>
      </p:sp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457200" y="814387"/>
            <a:ext cx="6873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一、根据汉语提示写出单词。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 flipH="1">
            <a:off x="381000" y="1905000"/>
            <a:ext cx="87630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Who jumped ________ (far) of all in the long jump?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He is _______ (fly) to Canada tomorrow.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My car was broken by the ______ (branch).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He has no _________ (daughter) or sons, but he doesn’t feel lonely.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_____ (who) is she going to look for?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4103688" y="1309688"/>
            <a:ext cx="10080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6388" name="Rectangle 10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209550" y="819150"/>
            <a:ext cx="8523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二、用括号内所给单词的适当形式填空。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三、根据汉语意思完成句子。</a:t>
            </a:r>
            <a:endParaRPr lang="zh-CN" altLang="en-US" sz="5730" b="1" dirty="0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48926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zh-CN" altLang="en-US" b="1" dirty="0" smtClean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我们应该开会讨论一下这件事情。</a:t>
            </a: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We should have a meeting ___ ________the matter.</a:t>
            </a: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我们可以在网上与陌生人交朋友。</a:t>
            </a: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We can _____ _______ ____ strangers on the Internet.</a:t>
            </a:r>
          </a:p>
          <a:p>
            <a:pPr>
              <a:lnSpc>
                <a:spcPct val="130000"/>
              </a:lnSpc>
            </a:pP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9144000" cy="4419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请抓住那个小偷！他愉了我的钱包。</a:t>
            </a: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Please _____ that thief! He has stolen my wallet.</a:t>
            </a: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你知道鸽子和橄榄枝的故事吗？</a:t>
            </a: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Do you know ____ ____ ____ the dove and the olive branch?</a:t>
            </a: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橄榄意味着和平生活。</a:t>
            </a: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The olive ______ the peaceful life.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6000" b="1" dirty="0" smtClean="0">
                <a:solidFill>
                  <a:srgbClr val="FF3399"/>
                </a:solidFill>
              </a:rPr>
              <a:t>Discussion</a:t>
            </a:r>
            <a:endParaRPr lang="zh-CN" altLang="en-US" sz="5730" b="1" dirty="0" smtClean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10600" cy="45116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zh-CN" altLang="en-US" b="1" dirty="0" smtClean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Do you think the story of Noah is real? Why or why not?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In Chinese culture, there are also famous stories about making peace. Tell one of these stories to your class. Then, write it out.</a:t>
            </a:r>
          </a:p>
          <a:p>
            <a:pPr>
              <a:lnSpc>
                <a:spcPct val="130000"/>
              </a:lnSpc>
            </a:pP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6000" dirty="0" smtClean="0">
                <a:solidFill>
                  <a:schemeClr val="folHlink"/>
                </a:solidFill>
                <a:latin typeface="Arial Black" panose="020B0A04020102020204" pitchFamily="34" charset="0"/>
              </a:rPr>
              <a:t>Homework</a:t>
            </a:r>
            <a:endParaRPr lang="zh-CN" altLang="en-US" sz="5730" b="1" dirty="0" smtClean="0">
              <a:solidFill>
                <a:srgbClr val="FF0000"/>
              </a:solidFill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1981200"/>
          </a:xfrm>
        </p:spPr>
        <p:txBody>
          <a:bodyPr/>
          <a:lstStyle/>
          <a:p>
            <a:pPr eaLnBrk="1" hangingPunct="1">
              <a:buFont typeface="Wingdings 2" panose="05020102010507070707"/>
              <a:buNone/>
              <a:defRPr/>
            </a:pPr>
            <a:endParaRPr lang="zh-CN" altLang="en-US" b="1" dirty="0" smtClean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 2" panose="05020102010507070707"/>
              <a:buChar char=""/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1.Write a passage about this lesson. </a:t>
            </a:r>
          </a:p>
          <a:p>
            <a:pPr>
              <a:lnSpc>
                <a:spcPct val="110000"/>
              </a:lnSpc>
              <a:buFont typeface="Wingdings 2" panose="05020102010507070707"/>
              <a:buChar char=""/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2. Preview next Lesson.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30000"/>
              </a:lnSpc>
              <a:buFont typeface="Wingdings 2" panose="05020102010507070707"/>
              <a:buChar char=""/>
              <a:defRPr/>
            </a:pP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42672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CN" sz="54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Warming up</a:t>
            </a:r>
            <a:r>
              <a:rPr lang="zh-CN" altLang="en-US" sz="54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：</a:t>
            </a:r>
            <a:endParaRPr lang="en-US" altLang="zh-CN" sz="54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449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 you know the story of the dove and the olive branch?</a:t>
            </a:r>
          </a:p>
        </p:txBody>
      </p:sp>
      <p:pic>
        <p:nvPicPr>
          <p:cNvPr id="5124" name="Picture 10" descr="和平鸽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657600"/>
            <a:ext cx="21605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12738" y="347663"/>
            <a:ext cx="21605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0000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147" name="矩形 15"/>
          <p:cNvSpPr>
            <a:spLocks noChangeArrowheads="1"/>
          </p:cNvSpPr>
          <p:nvPr/>
        </p:nvSpPr>
        <p:spPr bwMode="auto">
          <a:xfrm>
            <a:off x="1447800" y="990600"/>
            <a:ext cx="5670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Tell students an old story</a:t>
            </a:r>
            <a:endParaRPr lang="zh-CN" altLang="en-US" sz="4000" dirty="0"/>
          </a:p>
        </p:txBody>
      </p:sp>
      <p:sp>
        <p:nvSpPr>
          <p:cNvPr id="6148" name="矩形 16"/>
          <p:cNvSpPr>
            <a:spLocks noChangeArrowheads="1"/>
          </p:cNvSpPr>
          <p:nvPr/>
        </p:nvSpPr>
        <p:spPr bwMode="auto">
          <a:xfrm>
            <a:off x="3276600" y="2971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18" name="Picture 3" descr="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2357438"/>
            <a:ext cx="2159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ed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362200"/>
            <a:ext cx="23034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exil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2349500"/>
            <a:ext cx="2087562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 descr="无标题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60575" y="4589463"/>
            <a:ext cx="2159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 descr="200612127104052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4800600"/>
            <a:ext cx="20161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371600" y="1366644"/>
            <a:ext cx="7092950" cy="26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Adam and Eve</a:t>
            </a:r>
          </a:p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The garden of Eden</a:t>
            </a:r>
          </a:p>
          <a:p>
            <a:pPr eaLnBrk="1" hangingPunct="1"/>
            <a:r>
              <a:rPr lang="en-US" altLang="zh-CN" sz="32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. Driven out of the garden of Eden</a:t>
            </a:r>
          </a:p>
          <a:p>
            <a:pPr eaLnBrk="1" hangingPunct="1"/>
            <a:r>
              <a:rPr lang="en-US" altLang="zh-CN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 Noah’s ship</a:t>
            </a:r>
          </a:p>
          <a:p>
            <a:pPr eaLnBrk="1" hangingPunct="1"/>
            <a:r>
              <a:rPr lang="en-US" altLang="zh-CN" sz="3200" b="1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. The dove and the olive </a:t>
            </a:r>
            <a:r>
              <a:rPr lang="en-US" altLang="zh-CN" sz="3200" b="1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branch</a:t>
            </a:r>
            <a:endParaRPr lang="en-US" altLang="zh-CN" sz="32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1" name="Picture 7" descr="u=1524209362,1895435313&amp;gp=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589588"/>
            <a:ext cx="2338388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 rot="5400000">
            <a:off x="-943770" y="3610770"/>
            <a:ext cx="2859090" cy="971550"/>
          </a:xfrm>
          <a:prstGeom prst="rect">
            <a:avLst/>
          </a:prstGeom>
        </p:spPr>
        <p:txBody>
          <a:bodyPr vert="eaVert" wrap="none" fromWordArt="1">
            <a:prstTxWarp prst="textWave4">
              <a:avLst>
                <a:gd name="adj1" fmla="val 5282"/>
                <a:gd name="adj2" fmla="val 0"/>
              </a:avLst>
            </a:prstTxWarp>
          </a:bodyPr>
          <a:lstStyle/>
          <a:p>
            <a:pPr algn="ctr" fontAlgn="auto">
              <a:defRPr/>
            </a:pPr>
            <a:r>
              <a:rPr lang="zh-CN" altLang="en-US" sz="3600" b="1" kern="10" dirty="0">
                <a:ln w="9525">
                  <a:noFill/>
                  <a:round/>
                </a:ln>
                <a:solidFill>
                  <a:srgbClr val="FF00FF"/>
                </a:soli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温馨</a:t>
            </a:r>
            <a:r>
              <a:rPr lang="zh-CN" altLang="en-US" sz="3600" b="1" kern="10" dirty="0">
                <a:ln w="9525">
                  <a:noFill/>
                  <a:round/>
                </a:ln>
                <a:gradFill rotWithShape="1">
                  <a:gsLst>
                    <a:gs pos="0">
                      <a:srgbClr val="66FF66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提示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250825" y="3429000"/>
            <a:ext cx="5768975" cy="1023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zh-CN" altLang="en-US" sz="2420" b="1" dirty="0">
              <a:latin typeface="Arial" panose="020B0604020202020204" pitchFamily="34" charset="0"/>
              <a:ea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en-US" altLang="zh-CN" sz="2420" b="1" dirty="0">
              <a:solidFill>
                <a:schemeClr val="bg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8195" name="Text Box 18"/>
          <p:cNvSpPr txBox="1">
            <a:spLocks noChangeArrowheads="1"/>
          </p:cNvSpPr>
          <p:nvPr/>
        </p:nvSpPr>
        <p:spPr bwMode="auto">
          <a:xfrm>
            <a:off x="533400" y="5029200"/>
            <a:ext cx="431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2400" b="1">
              <a:solidFill>
                <a:srgbClr val="FF00FF"/>
              </a:solidFill>
              <a:ea typeface="华文楷体" panose="02010600040101010101" pitchFamily="2" charset="-122"/>
            </a:endParaRPr>
          </a:p>
        </p:txBody>
      </p:sp>
      <p:sp>
        <p:nvSpPr>
          <p:cNvPr id="8196" name="Rectangle 22"/>
          <p:cNvSpPr>
            <a:spLocks noChangeArrowheads="1"/>
          </p:cNvSpPr>
          <p:nvPr/>
        </p:nvSpPr>
        <p:spPr bwMode="auto">
          <a:xfrm>
            <a:off x="250825" y="2708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en-US">
              <a:ea typeface="华文楷体" panose="02010600040101010101" pitchFamily="2" charset="-122"/>
            </a:endParaRPr>
          </a:p>
        </p:txBody>
      </p:sp>
      <p:sp>
        <p:nvSpPr>
          <p:cNvPr id="8197" name="WordArt 25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2160588" cy="9477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b="1" kern="10"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198" name="Picture 5" descr="afdfd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549275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22"/>
          <p:cNvSpPr txBox="1">
            <a:spLocks noChangeArrowheads="1"/>
          </p:cNvSpPr>
          <p:nvPr/>
        </p:nvSpPr>
        <p:spPr bwMode="auto">
          <a:xfrm>
            <a:off x="3276600" y="1447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200" name="TextBox 23"/>
          <p:cNvSpPr txBox="1">
            <a:spLocks noChangeArrowheads="1"/>
          </p:cNvSpPr>
          <p:nvPr/>
        </p:nvSpPr>
        <p:spPr bwMode="auto">
          <a:xfrm>
            <a:off x="29718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8201" name="Picture 5" descr="afdf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"/>
            <a:ext cx="61722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26"/>
          <p:cNvSpPr txBox="1">
            <a:spLocks noChangeArrowheads="1"/>
          </p:cNvSpPr>
          <p:nvPr/>
        </p:nvSpPr>
        <p:spPr bwMode="auto">
          <a:xfrm>
            <a:off x="2819400" y="914400"/>
            <a:ext cx="3132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70C0"/>
                </a:solidFill>
              </a:rPr>
              <a:t>New  words</a:t>
            </a:r>
            <a:endParaRPr lang="zh-CN" altLang="en-US" sz="4400" dirty="0">
              <a:solidFill>
                <a:srgbClr val="0070C0"/>
              </a:solidFill>
            </a:endParaRPr>
          </a:p>
        </p:txBody>
      </p:sp>
      <p:sp>
        <p:nvSpPr>
          <p:cNvPr id="8203" name="矩形 27"/>
          <p:cNvSpPr>
            <a:spLocks noChangeArrowheads="1"/>
          </p:cNvSpPr>
          <p:nvPr/>
        </p:nvSpPr>
        <p:spPr bwMode="auto">
          <a:xfrm>
            <a:off x="2286000" y="3063875"/>
            <a:ext cx="4572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4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olive         flood</a:t>
            </a:r>
          </a:p>
          <a:p>
            <a:pPr>
              <a:lnSpc>
                <a:spcPct val="115000"/>
              </a:lnSpc>
            </a:pPr>
            <a:r>
              <a:rPr lang="en-US" altLang="zh-CN" sz="4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snake        lock</a:t>
            </a:r>
            <a:r>
              <a:rPr lang="en-US" altLang="zh-CN" sz="4800" b="1" dirty="0">
                <a:latin typeface="Times New Roman" panose="02020603050405020304" pitchFamily="18" charset="0"/>
              </a:rPr>
              <a:t>      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0" name="矩形 5"/>
          <p:cNvSpPr>
            <a:spLocks noChangeArrowheads="1"/>
          </p:cNvSpPr>
          <p:nvPr/>
        </p:nvSpPr>
        <p:spPr bwMode="auto">
          <a:xfrm>
            <a:off x="457200" y="381000"/>
            <a:ext cx="8305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Listening Task: Listen to the tape and decide the following statements are true or false.</a:t>
            </a:r>
            <a:endParaRPr lang="zh-CN" altLang="en-US" sz="3600" dirty="0"/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609600" y="2057400"/>
            <a:ext cx="81534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1.Noah is a good man.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2.Noah and his family in the Great Flood for a hundred days.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3.Since then, people use a picture of a dove with an olive branch in its mouth to show their love for peace.</a:t>
            </a:r>
          </a:p>
        </p:txBody>
      </p:sp>
      <p:pic>
        <p:nvPicPr>
          <p:cNvPr id="8" name="Picture 7" descr="T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2133600"/>
            <a:ext cx="5191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F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3581400"/>
            <a:ext cx="5175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T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5638800"/>
            <a:ext cx="5191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"/>
          <p:cNvSpPr>
            <a:spLocks noChangeArrowheads="1"/>
          </p:cNvSpPr>
          <p:nvPr/>
        </p:nvSpPr>
        <p:spPr bwMode="auto">
          <a:xfrm>
            <a:off x="457200" y="304800"/>
            <a:ext cx="586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4000" b="1"/>
          </a:p>
        </p:txBody>
      </p:sp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304800" y="228600"/>
            <a:ext cx="8524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00"/>
                </a:solidFill>
                <a:latin typeface="Times New Roman" panose="02020603050405020304" pitchFamily="18" charset="0"/>
              </a:rPr>
              <a:t>Read the text and answer these questions: </a:t>
            </a:r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685800" y="1295400"/>
            <a:ext cx="7924800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 After Adam and Eve were driven out of the Garden of Eden, what did they do?</a:t>
            </a:r>
          </a:p>
          <a:p>
            <a:pPr marL="342900" indent="-342900">
              <a:lnSpc>
                <a:spcPct val="13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 What did God say? </a:t>
            </a:r>
          </a:p>
          <a:p>
            <a:pPr marL="342900" indent="-342900">
              <a:lnSpc>
                <a:spcPct val="13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 How did Noah and his family escape?</a:t>
            </a:r>
          </a:p>
          <a:p>
            <a:pPr marL="342900" indent="-342900">
              <a:lnSpc>
                <a:spcPct val="13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 How did they know the danger was over?</a:t>
            </a:r>
          </a:p>
          <a:p>
            <a:pPr marL="342900" indent="-342900">
              <a:lnSpc>
                <a:spcPct val="13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 How long did they stay in the Great Hood?</a:t>
            </a:r>
          </a:p>
          <a:p>
            <a:pPr marL="342900" indent="-342900">
              <a:lnSpc>
                <a:spcPct val="13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 What are symbols of peace?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" descr="l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"/>
            <a:ext cx="44640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762000" y="1371600"/>
            <a:ext cx="8001000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Flood</a:t>
            </a:r>
          </a:p>
          <a:p>
            <a:pPr marL="342900" indent="-342900">
              <a:lnSpc>
                <a:spcPct val="120000"/>
              </a:lnSpc>
            </a:pPr>
            <a:endParaRPr lang="en-US" altLang="zh-CN" sz="3200" dirty="0"/>
          </a:p>
          <a:p>
            <a:pPr marL="342900" indent="-342900">
              <a:lnSpc>
                <a:spcPct val="120000"/>
              </a:lnSpc>
            </a:pPr>
            <a:r>
              <a:rPr lang="zh-CN" altLang="en-US" sz="3200" b="1" dirty="0">
                <a:solidFill>
                  <a:srgbClr val="7030A0"/>
                </a:solidFill>
              </a:rPr>
              <a:t>作不可数名词，意为“洪水”，以它作主语时，谓语动词用单数形式。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pPr marL="342900" indent="-342900">
              <a:lnSpc>
                <a:spcPct val="120000"/>
              </a:lnSpc>
            </a:pPr>
            <a:r>
              <a:rPr lang="zh-CN" altLang="en-US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e.g.</a:t>
            </a:r>
          </a:p>
          <a:p>
            <a:pPr marL="342900" indent="-342900">
              <a:lnSpc>
                <a:spcPct val="120000"/>
              </a:lnSpc>
            </a:pPr>
            <a:endParaRPr lang="zh-CN" altLang="en-US" sz="3200" b="1" dirty="0">
              <a:solidFill>
                <a:srgbClr val="7030A0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There was a serious flood here last month. </a:t>
            </a:r>
            <a:r>
              <a:rPr lang="zh-CN" altLang="en-US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上个月这里发了一次大洪水</a:t>
            </a:r>
            <a:r>
              <a:rPr lang="zh-CN" alt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。</a:t>
            </a:r>
            <a:endParaRPr lang="zh-CN" altLang="en-US" sz="32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"/>
          <p:cNvSpPr>
            <a:spLocks noChangeArrowheads="1"/>
          </p:cNvSpPr>
          <p:nvPr/>
        </p:nvSpPr>
        <p:spPr bwMode="auto">
          <a:xfrm>
            <a:off x="647700" y="685800"/>
            <a:ext cx="7467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To prepare for the flood, Noah made a large ship of wood.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为了给这次洪水做准备，诺亚做了一艘大木船。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723900" y="2362200"/>
            <a:ext cx="739140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句中的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to prepare for the flood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是动词不定式短语用在句首作状语，表示目的，它也可用在动词后；短语 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prepare for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则表示“为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做准备”，与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get ready for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同义。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矩形 3"/>
          <p:cNvSpPr>
            <a:spLocks noChangeArrowheads="1"/>
          </p:cNvSpPr>
          <p:nvPr/>
        </p:nvSpPr>
        <p:spPr bwMode="auto">
          <a:xfrm>
            <a:off x="952500" y="4876800"/>
            <a:ext cx="914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e.g.</a:t>
            </a:r>
          </a:p>
          <a:p>
            <a:endParaRPr lang="en-US" altLang="zh-CN" b="1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1333500" y="5486400"/>
            <a:ext cx="64008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Lisa is leading a happy life now. 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丽萨正过着幸福的生活。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紫色商务模板 1">
      <a:dk1>
        <a:srgbClr val="0D1259"/>
      </a:dk1>
      <a:lt1>
        <a:srgbClr val="FFFFFF"/>
      </a:lt1>
      <a:dk2>
        <a:srgbClr val="0E4AA2"/>
      </a:dk2>
      <a:lt2>
        <a:srgbClr val="C0C0C0"/>
      </a:lt2>
      <a:accent1>
        <a:srgbClr val="3191D3"/>
      </a:accent1>
      <a:accent2>
        <a:srgbClr val="81CFEB"/>
      </a:accent2>
      <a:accent3>
        <a:srgbClr val="FFFFFF"/>
      </a:accent3>
      <a:accent4>
        <a:srgbClr val="090E4B"/>
      </a:accent4>
      <a:accent5>
        <a:srgbClr val="ADC7E6"/>
      </a:accent5>
      <a:accent6>
        <a:srgbClr val="74BBD5"/>
      </a:accent6>
      <a:hlink>
        <a:srgbClr val="6FB7B7"/>
      </a:hlink>
      <a:folHlink>
        <a:srgbClr val="DCCA42"/>
      </a:folHlink>
    </a:clrScheme>
    <a:fontScheme name="紫色商务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紫色商务模板 1">
        <a:dk1>
          <a:srgbClr val="0D1259"/>
        </a:dk1>
        <a:lt1>
          <a:srgbClr val="FFFFFF"/>
        </a:lt1>
        <a:dk2>
          <a:srgbClr val="0E4AA2"/>
        </a:dk2>
        <a:lt2>
          <a:srgbClr val="C0C0C0"/>
        </a:lt2>
        <a:accent1>
          <a:srgbClr val="3191D3"/>
        </a:accent1>
        <a:accent2>
          <a:srgbClr val="81CFEB"/>
        </a:accent2>
        <a:accent3>
          <a:srgbClr val="FFFFFF"/>
        </a:accent3>
        <a:accent4>
          <a:srgbClr val="090E4B"/>
        </a:accent4>
        <a:accent5>
          <a:srgbClr val="ADC7E6"/>
        </a:accent5>
        <a:accent6>
          <a:srgbClr val="74BBD5"/>
        </a:accent6>
        <a:hlink>
          <a:srgbClr val="6FB7B7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紫色商务模板 2">
        <a:dk1>
          <a:srgbClr val="542F81"/>
        </a:dk1>
        <a:lt1>
          <a:srgbClr val="FFFFFF"/>
        </a:lt1>
        <a:dk2>
          <a:srgbClr val="0E4AA2"/>
        </a:dk2>
        <a:lt2>
          <a:srgbClr val="C0C0C0"/>
        </a:lt2>
        <a:accent1>
          <a:srgbClr val="2B59D9"/>
        </a:accent1>
        <a:accent2>
          <a:srgbClr val="EFA441"/>
        </a:accent2>
        <a:accent3>
          <a:srgbClr val="FFFFFF"/>
        </a:accent3>
        <a:accent4>
          <a:srgbClr val="46276D"/>
        </a:accent4>
        <a:accent5>
          <a:srgbClr val="ACB5E9"/>
        </a:accent5>
        <a:accent6>
          <a:srgbClr val="D9943A"/>
        </a:accent6>
        <a:hlink>
          <a:srgbClr val="63C398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紫色商务模板 3">
        <a:dk1>
          <a:srgbClr val="0E3558"/>
        </a:dk1>
        <a:lt1>
          <a:srgbClr val="FFFFFF"/>
        </a:lt1>
        <a:dk2>
          <a:srgbClr val="006666"/>
        </a:dk2>
        <a:lt2>
          <a:srgbClr val="969696"/>
        </a:lt2>
        <a:accent1>
          <a:srgbClr val="E3BE05"/>
        </a:accent1>
        <a:accent2>
          <a:srgbClr val="4BC77A"/>
        </a:accent2>
        <a:accent3>
          <a:srgbClr val="FFFFFF"/>
        </a:accent3>
        <a:accent4>
          <a:srgbClr val="0A2C4A"/>
        </a:accent4>
        <a:accent5>
          <a:srgbClr val="EFDBAA"/>
        </a:accent5>
        <a:accent6>
          <a:srgbClr val="43B46E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879</Words>
  <Application>Microsoft Office PowerPoint</Application>
  <PresentationFormat>全屏显示(4:3)</PresentationFormat>
  <Paragraphs>81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华文楷体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Wingdings 2</vt:lpstr>
      <vt:lpstr>WWW.2PPT.COM
</vt:lpstr>
      <vt:lpstr>PowerPoint 演示文稿</vt:lpstr>
      <vt:lpstr>Warming up：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三、根据汉语意思完成句子。</vt:lpstr>
      <vt:lpstr>PowerPoint 演示文稿</vt:lpstr>
      <vt:lpstr>Discussion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2017-04-01T02:55:00Z</dcterms:created>
  <dcterms:modified xsi:type="dcterms:W3CDTF">2023-01-16T20:18:18Z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3DCD68A8943041738EBE7B3B838A9F50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