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7" r:id="rId2"/>
    <p:sldId id="259" r:id="rId3"/>
    <p:sldId id="256" r:id="rId4"/>
    <p:sldId id="258" r:id="rId5"/>
    <p:sldId id="260" r:id="rId6"/>
    <p:sldId id="261" r:id="rId7"/>
    <p:sldId id="266" r:id="rId8"/>
    <p:sldId id="267" r:id="rId9"/>
    <p:sldId id="268" r:id="rId10"/>
    <p:sldId id="269" r:id="rId11"/>
    <p:sldId id="271" r:id="rId12"/>
    <p:sldId id="280" r:id="rId13"/>
    <p:sldId id="270" r:id="rId14"/>
    <p:sldId id="279" r:id="rId15"/>
    <p:sldId id="265" r:id="rId16"/>
    <p:sldId id="277" r:id="rId17"/>
    <p:sldId id="272" r:id="rId18"/>
    <p:sldId id="273" r:id="rId19"/>
    <p:sldId id="274" r:id="rId20"/>
    <p:sldId id="275" r:id="rId21"/>
    <p:sldId id="278" r:id="rId2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j" initials="j"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0000"/>
    <a:srgbClr val="FFCC00"/>
    <a:srgbClr val="000000"/>
    <a:srgbClr val="003366"/>
    <a:srgbClr val="FF6600"/>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0" autoAdjust="0"/>
    <p:restoredTop sz="92553" autoAdjust="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9-27T10:45:40.692" idx="7">
    <p:pos x="5556" y="527"/>
    <p:text>调图比例。</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9-04T13:59:33.637" idx="2">
    <p:pos x="10169" y="1201"/>
    <p:text>删除段落后汉字</p:text>
  </p:cm>
  <p:cm authorId="0" dt="2014-09-04T14:00:06.127" idx="3">
    <p:pos x="10305" y="1337"/>
    <p:text>删除段落后汉字</p:text>
  </p:cm>
  <p:cm authorId="0" dt="2014-09-04T14:00:35.907" idx="4">
    <p:pos x="10169" y="741"/>
    <p:text>删除段落后汉字</p:text>
  </p:cm>
  <p:cm authorId="0" dt="2014-09-04T14:01:05.597" idx="5">
    <p:pos x="10169" y="511"/>
    <p:text>删除段落后汉字</p:text>
  </p:cm>
  <p:cm authorId="0" dt="2014-10-18T11:37:37.196" idx="23">
    <p:pos x="10305" y="877"/>
    <p:text>与原文对照，需添加tourist。</p:text>
  </p:cm>
  <p:cm authorId="0" dt="2014-10-18T11:50:10.707" idx="26">
    <p:pos x="10441" y="1013"/>
    <p:text>对照原文，需添加tourist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a:defRPr/>
            </a:pPr>
            <a:fld id="{B7B3E2DE-9C58-4AC6-9D7F-701EFF984C0E}"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Arial" panose="020B0604020202020204" pitchFamily="34" charset="0"/>
                <a:ea typeface="宋体" panose="02010600030101010101" pitchFamily="2" charset="-122"/>
              </a:defRPr>
            </a:lvl1pPr>
          </a:lstStyle>
          <a:p>
            <a:pPr>
              <a:defRPr/>
            </a:pPr>
            <a:fld id="{A4A5F6BB-EA7A-44ED-A7E3-07628DD3804C}"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4A5F6BB-EA7A-44ED-A7E3-07628DD3804C}"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60B712C-DD28-42F9-A411-C3E8BED6B169}" type="slidenum">
              <a:rPr lang="zh-CN" altLang="en-US" smtClean="0"/>
              <a:t>21</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53D0E16-8D5B-4F85-8AEE-C10D5F735070}"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9863B7C-E2E9-46D1-8423-9F23228DB74A}"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A118DF9-F841-447A-AD45-EF5E173BD6BF}"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DEA4F60E-3583-4994-AC2C-57093F32ACA3}"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7AFBE21-C950-4AC9-B048-C3806FFB4BA9}"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42B6A70-5654-483A-9459-BF265640EB13}"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9C74D8D-548B-4AE7-994D-95D66686A812}"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37FC96F8-577C-45AE-8B7A-23E616BD67B0}"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4F6E3703-55D7-4087-A443-FA901CCEC012}"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ED5338F9-8BF6-4191-B8CC-A14FEA0FDD07}"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E5EB9BB-E8C4-4F38-8190-6F7BEA1C1E79}"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D8D60136-14C8-4BD1-B702-08BED7FD2438}"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a:latin typeface="Arial" panose="020B0604020202020204" pitchFamily="34" charset="0"/>
                <a:ea typeface="宋体" panose="02010600030101010101" pitchFamily="2" charset="-122"/>
              </a:defRPr>
            </a:lvl1pPr>
          </a:lstStyle>
          <a:p>
            <a:pPr>
              <a:defRPr/>
            </a:pPr>
            <a:fld id="{DD23D1F5-7C10-4333-B976-EA764F98E42C}"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Administrator\&#26700;&#38754;\Unit5%20Topic1\&#35838;&#20214;\Unit5%20Topic1%20SectionC%20&#31934;&#21697;&#35838;&#20214;\P5-1a.mp3" TargetMode="External"/><Relationship Id="rId1" Type="http://schemas.microsoft.com/office/2007/relationships/media" Target="file:///C:\Documents%20and%20Settings\Administrator\&#26700;&#38754;\Unit5%20Topic1\&#35838;&#20214;\Unit5%20Topic1%20SectionC%20&#31934;&#21697;&#35838;&#20214;\P5-1a.mp3" TargetMode="External"/><Relationship Id="rId5" Type="http://schemas.openxmlformats.org/officeDocument/2006/relationships/image" Target="../media/image15.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hyperlink" Target="5_1_1a.mp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blip>
          <a:srcRect/>
          <a:stretch>
            <a:fillRect/>
          </a:stretch>
        </a:blip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42875" y="1052736"/>
            <a:ext cx="8893621"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ts val="600"/>
              </a:spcBef>
            </a:pPr>
            <a:r>
              <a:rPr lang="en-US" altLang="zh-CN" sz="4400" b="1" dirty="0">
                <a:latin typeface="Times New Roman" panose="02020603050405020304" pitchFamily="18" charset="0"/>
                <a:cs typeface="Times New Roman" panose="02020603050405020304" pitchFamily="18" charset="0"/>
              </a:rPr>
              <a:t>Unit 5 </a:t>
            </a:r>
            <a:r>
              <a:rPr lang="en-US" altLang="zh-CN" sz="4400" b="1" dirty="0" smtClean="0">
                <a:latin typeface="Times New Roman" panose="02020603050405020304" pitchFamily="18" charset="0"/>
                <a:cs typeface="Times New Roman" panose="02020603050405020304" pitchFamily="18" charset="0"/>
              </a:rPr>
              <a:t>Topic 1</a:t>
            </a:r>
          </a:p>
          <a:p>
            <a:pPr algn="ctr" eaLnBrk="1" hangingPunct="1">
              <a:spcBef>
                <a:spcPts val="600"/>
              </a:spcBef>
            </a:pPr>
            <a:r>
              <a:rPr lang="en-US" altLang="zh-CN" sz="4000" b="1" dirty="0" smtClean="0">
                <a:latin typeface="Times New Roman" panose="02020603050405020304" pitchFamily="18" charset="0"/>
                <a:cs typeface="Times New Roman" panose="02020603050405020304" pitchFamily="18" charset="0"/>
              </a:rPr>
              <a:t>China </a:t>
            </a:r>
            <a:r>
              <a:rPr lang="en-US" altLang="zh-CN" sz="4000" b="1" dirty="0">
                <a:latin typeface="Times New Roman" panose="02020603050405020304" pitchFamily="18" charset="0"/>
                <a:cs typeface="Times New Roman" panose="02020603050405020304" pitchFamily="18" charset="0"/>
              </a:rPr>
              <a:t>attracts millions of tourists from all over the world.</a:t>
            </a:r>
            <a:endParaRPr lang="zh-CN" altLang="zh-CN" sz="4000" b="1" dirty="0">
              <a:latin typeface="Times New Roman" panose="02020603050405020304" pitchFamily="18" charset="0"/>
              <a:cs typeface="Times New Roman" panose="02020603050405020304" pitchFamily="18" charset="0"/>
            </a:endParaRPr>
          </a:p>
          <a:p>
            <a:pPr algn="ctr" eaLnBrk="1" hangingPunct="1">
              <a:spcBef>
                <a:spcPts val="600"/>
              </a:spcBef>
            </a:pPr>
            <a:r>
              <a:rPr lang="en-US" altLang="zh-CN" sz="4000" b="1" dirty="0" smtClean="0">
                <a:solidFill>
                  <a:srgbClr val="FF0000"/>
                </a:solidFill>
                <a:latin typeface="Times New Roman" panose="02020603050405020304" pitchFamily="18" charset="0"/>
                <a:cs typeface="Times New Roman" panose="02020603050405020304" pitchFamily="18" charset="0"/>
              </a:rPr>
              <a:t>Section C</a:t>
            </a:r>
            <a:endParaRPr lang="en-US" altLang="zh-CN" sz="4000" b="1" dirty="0">
              <a:solidFill>
                <a:srgbClr val="FF0000"/>
              </a:solidFill>
              <a:latin typeface="Times New Roman" panose="02020603050405020304" pitchFamily="18" charset="0"/>
              <a:cs typeface="Times New Roman" panose="02020603050405020304" pitchFamily="18" charset="0"/>
            </a:endParaRPr>
          </a:p>
        </p:txBody>
      </p:sp>
      <p:sp>
        <p:nvSpPr>
          <p:cNvPr id="3" name="矩形 2"/>
          <p:cNvSpPr/>
          <p:nvPr/>
        </p:nvSpPr>
        <p:spPr>
          <a:xfrm>
            <a:off x="2889035" y="5351035"/>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rot="10800000" flipV="1">
            <a:off x="1168400" y="3157538"/>
            <a:ext cx="6351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003366"/>
                </a:solidFill>
              </a:rPr>
              <a:t>a</a:t>
            </a:r>
            <a:r>
              <a:rPr lang="en-US" altLang="zh-CN" sz="3200">
                <a:solidFill>
                  <a:srgbClr val="FF3300"/>
                </a:solidFill>
              </a:rPr>
              <a:t> treasure</a:t>
            </a:r>
            <a:r>
              <a:rPr lang="en-US" altLang="zh-CN" sz="3200">
                <a:solidFill>
                  <a:srgbClr val="003366"/>
                </a:solidFill>
              </a:rPr>
              <a:t> of Chinese </a:t>
            </a:r>
            <a:r>
              <a:rPr lang="en-US" altLang="zh-CN" sz="3200">
                <a:solidFill>
                  <a:srgbClr val="FF3300"/>
                </a:solidFill>
              </a:rPr>
              <a:t>civilization</a:t>
            </a:r>
          </a:p>
        </p:txBody>
      </p:sp>
      <p:pic>
        <p:nvPicPr>
          <p:cNvPr id="19460" name="Picture 4" descr="u=3590824144,3671391222&amp;fm=21&amp;gp=0"/>
          <p:cNvPicPr>
            <a:picLocks noChangeAspect="1" noChangeArrowheads="1"/>
          </p:cNvPicPr>
          <p:nvPr/>
        </p:nvPicPr>
        <p:blipFill>
          <a:blip r:embed="rId2"/>
          <a:srcRect/>
          <a:stretch>
            <a:fillRect/>
          </a:stretch>
        </p:blipFill>
        <p:spPr bwMode="auto">
          <a:xfrm>
            <a:off x="395288" y="4070350"/>
            <a:ext cx="39608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3"/>
          <p:cNvPicPr>
            <a:picLocks noChangeAspect="1" noChangeArrowheads="1"/>
          </p:cNvPicPr>
          <p:nvPr/>
        </p:nvPicPr>
        <p:blipFill>
          <a:blip r:embed="rId3"/>
          <a:srcRect/>
          <a:stretch>
            <a:fillRect/>
          </a:stretch>
        </p:blipFill>
        <p:spPr bwMode="auto">
          <a:xfrm>
            <a:off x="4716463" y="4070350"/>
            <a:ext cx="41386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椭圆 1"/>
          <p:cNvSpPr>
            <a:spLocks noChangeArrowheads="1"/>
          </p:cNvSpPr>
          <p:nvPr/>
        </p:nvSpPr>
        <p:spPr bwMode="auto">
          <a:xfrm>
            <a:off x="1042988" y="2349500"/>
            <a:ext cx="2471737" cy="574675"/>
          </a:xfrm>
          <a:prstGeom prst="ellipse">
            <a:avLst/>
          </a:prstGeom>
          <a:solidFill>
            <a:schemeClr val="accent5"/>
          </a:solidFill>
          <a:ln w="9525" algn="ctr">
            <a:solidFill>
              <a:schemeClr val="tx1"/>
            </a:solidFill>
            <a:round/>
          </a:ln>
          <a:effectLst/>
        </p:spPr>
        <p:txBody>
          <a:bodyPr wrap="none" anchor="ctr"/>
          <a:lstStyle/>
          <a:p>
            <a:pPr eaLnBrk="1" hangingPunct="1">
              <a:defRPr/>
            </a:pPr>
            <a:r>
              <a:rPr lang="en-US" altLang="zh-CN" sz="2400">
                <a:solidFill>
                  <a:srgbClr val="FF0000"/>
                </a:solidFill>
                <a:ea typeface="宋体" panose="02010600030101010101" pitchFamily="2" charset="-122"/>
              </a:rPr>
              <a:t>n.</a:t>
            </a:r>
            <a:r>
              <a:rPr lang="zh-CN" altLang="en-US" sz="2400">
                <a:solidFill>
                  <a:srgbClr val="FF0000"/>
                </a:solidFill>
                <a:ea typeface="宋体" panose="02010600030101010101" pitchFamily="2" charset="-122"/>
              </a:rPr>
              <a:t>财富，珍宝</a:t>
            </a:r>
          </a:p>
        </p:txBody>
      </p:sp>
      <p:sp>
        <p:nvSpPr>
          <p:cNvPr id="12295" name="椭圆 2"/>
          <p:cNvSpPr>
            <a:spLocks noChangeArrowheads="1"/>
          </p:cNvSpPr>
          <p:nvPr/>
        </p:nvSpPr>
        <p:spPr bwMode="auto">
          <a:xfrm>
            <a:off x="5435600" y="2349500"/>
            <a:ext cx="1512888" cy="539750"/>
          </a:xfrm>
          <a:prstGeom prst="ellipse">
            <a:avLst/>
          </a:prstGeom>
          <a:solidFill>
            <a:schemeClr val="accent5"/>
          </a:solidFill>
          <a:ln w="9525" algn="ctr">
            <a:solidFill>
              <a:schemeClr val="tx1"/>
            </a:solidFill>
            <a:round/>
          </a:ln>
          <a:effectLst/>
        </p:spPr>
        <p:txBody>
          <a:bodyPr wrap="none" anchor="ctr"/>
          <a:lstStyle/>
          <a:p>
            <a:pPr eaLnBrk="1" hangingPunct="1">
              <a:defRPr/>
            </a:pPr>
            <a:r>
              <a:rPr lang="en-US" altLang="zh-CN" sz="2400">
                <a:solidFill>
                  <a:srgbClr val="FF0000"/>
                </a:solidFill>
                <a:ea typeface="宋体" panose="02010600030101010101" pitchFamily="2" charset="-122"/>
              </a:rPr>
              <a:t>n.</a:t>
            </a:r>
            <a:r>
              <a:rPr lang="zh-CN" altLang="en-US" sz="2400">
                <a:solidFill>
                  <a:srgbClr val="FF0000"/>
                </a:solidFill>
                <a:ea typeface="宋体" panose="02010600030101010101" pitchFamily="2" charset="-122"/>
              </a:rPr>
              <a:t>文明</a:t>
            </a:r>
          </a:p>
        </p:txBody>
      </p:sp>
      <p:cxnSp>
        <p:nvCxnSpPr>
          <p:cNvPr id="8" name="直接连接符 7"/>
          <p:cNvCxnSpPr>
            <a:endCxn id="12294" idx="4"/>
          </p:cNvCxnSpPr>
          <p:nvPr/>
        </p:nvCxnSpPr>
        <p:spPr>
          <a:xfrm flipV="1">
            <a:off x="2124075" y="2924175"/>
            <a:ext cx="155575" cy="433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084888" y="2924175"/>
            <a:ext cx="215900" cy="3603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fade">
                                      <p:cBhvr>
                                        <p:cTn id="13" dur="1000"/>
                                        <p:tgtEl>
                                          <p:spTgt spid="12294"/>
                                        </p:tgtEl>
                                      </p:cBhvr>
                                    </p:animEffect>
                                    <p:anim calcmode="lin" valueType="num">
                                      <p:cBhvr>
                                        <p:cTn id="14" dur="1000" fill="hold"/>
                                        <p:tgtEl>
                                          <p:spTgt spid="12294"/>
                                        </p:tgtEl>
                                        <p:attrNameLst>
                                          <p:attrName>ppt_x</p:attrName>
                                        </p:attrNameLst>
                                      </p:cBhvr>
                                      <p:tavLst>
                                        <p:tav tm="0">
                                          <p:val>
                                            <p:strVal val="#ppt_x"/>
                                          </p:val>
                                        </p:tav>
                                        <p:tav tm="100000">
                                          <p:val>
                                            <p:strVal val="#ppt_x"/>
                                          </p:val>
                                        </p:tav>
                                      </p:tavLst>
                                    </p:anim>
                                    <p:anim calcmode="lin" valueType="num">
                                      <p:cBhvr>
                                        <p:cTn id="15"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9460"/>
                                        </p:tgtEl>
                                        <p:attrNameLst>
                                          <p:attrName>style.visibility</p:attrName>
                                        </p:attrNameLst>
                                      </p:cBhvr>
                                      <p:to>
                                        <p:strVal val="visible"/>
                                      </p:to>
                                    </p:set>
                                    <p:animEffect transition="in" filter="wheel(1)">
                                      <p:cBhvr>
                                        <p:cTn id="20" dur="2000"/>
                                        <p:tgtEl>
                                          <p:spTgt spid="1946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295"/>
                                        </p:tgtEl>
                                        <p:attrNameLst>
                                          <p:attrName>style.visibility</p:attrName>
                                        </p:attrNameLst>
                                      </p:cBhvr>
                                      <p:to>
                                        <p:strVal val="visible"/>
                                      </p:to>
                                    </p:set>
                                    <p:animEffect transition="in" filter="fade">
                                      <p:cBhvr>
                                        <p:cTn id="31" dur="1000"/>
                                        <p:tgtEl>
                                          <p:spTgt spid="12295"/>
                                        </p:tgtEl>
                                      </p:cBhvr>
                                    </p:animEffect>
                                    <p:anim calcmode="lin" valueType="num">
                                      <p:cBhvr>
                                        <p:cTn id="32" dur="1000" fill="hold"/>
                                        <p:tgtEl>
                                          <p:spTgt spid="12295"/>
                                        </p:tgtEl>
                                        <p:attrNameLst>
                                          <p:attrName>ppt_x</p:attrName>
                                        </p:attrNameLst>
                                      </p:cBhvr>
                                      <p:tavLst>
                                        <p:tav tm="0">
                                          <p:val>
                                            <p:strVal val="#ppt_x"/>
                                          </p:val>
                                        </p:tav>
                                        <p:tav tm="100000">
                                          <p:val>
                                            <p:strVal val="#ppt_x"/>
                                          </p:val>
                                        </p:tav>
                                      </p:tavLst>
                                    </p:anim>
                                    <p:anim calcmode="lin" valueType="num">
                                      <p:cBhvr>
                                        <p:cTn id="33" dur="1000" fill="hold"/>
                                        <p:tgtEl>
                                          <p:spTgt spid="1229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2293"/>
                                        </p:tgtEl>
                                        <p:attrNameLst>
                                          <p:attrName>style.visibility</p:attrName>
                                        </p:attrNameLst>
                                      </p:cBhvr>
                                      <p:to>
                                        <p:strVal val="visible"/>
                                      </p:to>
                                    </p:set>
                                    <p:animEffect transition="in" filter="wipe(down)">
                                      <p:cBhvr>
                                        <p:cTn id="38"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642938"/>
            <a:ext cx="8964612" cy="1143000"/>
          </a:xfrm>
        </p:spPr>
        <p:txBody>
          <a:bodyPr/>
          <a:lstStyle/>
          <a:p>
            <a:pPr algn="l" eaLnBrk="1" hangingPunct="1"/>
            <a:r>
              <a:rPr lang="en-US" altLang="zh-CN" sz="2800" dirty="0" smtClean="0">
                <a:solidFill>
                  <a:srgbClr val="FF0000"/>
                </a:solidFill>
              </a:rPr>
              <a:t>       Read 1a and match the words with their meanings.    </a:t>
            </a:r>
          </a:p>
        </p:txBody>
      </p:sp>
      <p:sp>
        <p:nvSpPr>
          <p:cNvPr id="12291" name="Rectangle 3"/>
          <p:cNvSpPr>
            <a:spLocks noGrp="1" noChangeArrowheads="1"/>
          </p:cNvSpPr>
          <p:nvPr>
            <p:ph type="body" idx="1"/>
          </p:nvPr>
        </p:nvSpPr>
        <p:spPr>
          <a:xfrm>
            <a:off x="323850" y="1916113"/>
            <a:ext cx="8820150" cy="4743450"/>
          </a:xfrm>
        </p:spPr>
        <p:txBody>
          <a:bodyPr/>
          <a:lstStyle/>
          <a:p>
            <a:pPr eaLnBrk="1" hangingPunct="1">
              <a:buFontTx/>
              <a:buNone/>
            </a:pPr>
            <a:r>
              <a:rPr lang="en-US" altLang="zh-CN" sz="2400" dirty="0" smtClean="0"/>
              <a:t>1. separate   a. to divide things into different parts or groups</a:t>
            </a:r>
          </a:p>
          <a:p>
            <a:pPr eaLnBrk="1" hangingPunct="1">
              <a:buFontTx/>
              <a:buNone/>
            </a:pPr>
            <a:r>
              <a:rPr lang="en-US" altLang="zh-CN" sz="2400" dirty="0" smtClean="0"/>
              <a:t>2. enemy      b. to think or believe that something will happen</a:t>
            </a:r>
          </a:p>
          <a:p>
            <a:pPr eaLnBrk="1" hangingPunct="1">
              <a:buFontTx/>
              <a:buNone/>
            </a:pPr>
            <a:r>
              <a:rPr lang="en-US" altLang="zh-CN" sz="2400" dirty="0" smtClean="0"/>
              <a:t>3. expect      c. gold or other things that are worth lots of money</a:t>
            </a:r>
          </a:p>
          <a:p>
            <a:pPr eaLnBrk="1" hangingPunct="1">
              <a:buFontTx/>
              <a:buNone/>
            </a:pPr>
            <a:r>
              <a:rPr lang="en-US" altLang="zh-CN" sz="2400" dirty="0" smtClean="0"/>
              <a:t>4.	treasure   d. a person who hates you and wants to harm you</a:t>
            </a:r>
          </a:p>
        </p:txBody>
      </p:sp>
      <p:pic>
        <p:nvPicPr>
          <p:cNvPr id="12292" name="Picture 4" descr="t01ad18372927db996a"/>
          <p:cNvPicPr>
            <a:picLocks noChangeAspect="1" noChangeArrowheads="1"/>
          </p:cNvPicPr>
          <p:nvPr/>
        </p:nvPicPr>
        <p:blipFill>
          <a:blip r:embed="rId4"/>
          <a:srcRect/>
          <a:stretch>
            <a:fillRect/>
          </a:stretch>
        </p:blipFill>
        <p:spPr bwMode="auto">
          <a:xfrm>
            <a:off x="1285875" y="4286250"/>
            <a:ext cx="61452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椭圆 19"/>
          <p:cNvSpPr/>
          <p:nvPr/>
        </p:nvSpPr>
        <p:spPr bwMode="auto">
          <a:xfrm>
            <a:off x="214282" y="928670"/>
            <a:ext cx="674205" cy="50405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en-US" altLang="zh-CN" sz="2800" dirty="0">
                <a:ln>
                  <a:solidFill>
                    <a:sysClr val="windowText" lastClr="000000"/>
                  </a:solidFill>
                </a:ln>
                <a:latin typeface="Arial" panose="020B0604020202020204" pitchFamily="34" charset="0"/>
                <a:ea typeface="宋体" panose="02010600030101010101" pitchFamily="2" charset="-122"/>
              </a:rPr>
              <a:t>1b</a:t>
            </a:r>
            <a:endParaRPr lang="zh-CN" altLang="en-US" sz="2800" dirty="0">
              <a:ln>
                <a:solidFill>
                  <a:sysClr val="windowText" lastClr="000000"/>
                </a:solidFill>
              </a:ln>
              <a:latin typeface="Arial" panose="020B0604020202020204" pitchFamily="34" charset="0"/>
              <a:ea typeface="宋体" panose="02010600030101010101" pitchFamily="2" charset="-122"/>
            </a:endParaRPr>
          </a:p>
        </p:txBody>
      </p:sp>
      <p:pic>
        <p:nvPicPr>
          <p:cNvPr id="6" name="P5-1a.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57250" y="1500188"/>
            <a:ext cx="5095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905"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idx="4294967295"/>
          </p:nvPr>
        </p:nvSpPr>
        <p:spPr>
          <a:xfrm>
            <a:off x="1500188" y="571500"/>
            <a:ext cx="6384925" cy="1143000"/>
          </a:xfrm>
        </p:spPr>
        <p:txBody>
          <a:bodyPr/>
          <a:lstStyle/>
          <a:p>
            <a:pPr algn="l" eaLnBrk="1" hangingPunct="1"/>
            <a:r>
              <a:rPr lang="en-US" altLang="zh-CN" sz="3600" b="1" smtClean="0"/>
              <a:t> Read and understand. </a:t>
            </a:r>
            <a:endParaRPr lang="zh-CN" altLang="en-US" sz="3600" b="1" smtClean="0"/>
          </a:p>
        </p:txBody>
      </p:sp>
      <p:sp>
        <p:nvSpPr>
          <p:cNvPr id="5" name="椭圆 4"/>
          <p:cNvSpPr/>
          <p:nvPr/>
        </p:nvSpPr>
        <p:spPr bwMode="auto">
          <a:xfrm>
            <a:off x="467544" y="908720"/>
            <a:ext cx="720080" cy="57606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en-US" altLang="zh-CN" sz="2800" dirty="0">
                <a:ln>
                  <a:solidFill>
                    <a:sysClr val="windowText" lastClr="000000"/>
                  </a:solidFill>
                </a:ln>
                <a:latin typeface="Arial" panose="020B0604020202020204" pitchFamily="34" charset="0"/>
                <a:ea typeface="宋体" panose="02010600030101010101" pitchFamily="2" charset="-122"/>
              </a:rPr>
              <a:t>1a</a:t>
            </a:r>
            <a:endParaRPr lang="zh-CN" altLang="en-US" sz="2800" dirty="0">
              <a:ln>
                <a:solidFill>
                  <a:sysClr val="windowText" lastClr="000000"/>
                </a:solidFill>
              </a:ln>
              <a:latin typeface="Arial" panose="020B0604020202020204" pitchFamily="34" charset="0"/>
              <a:ea typeface="宋体" panose="02010600030101010101" pitchFamily="2" charset="-122"/>
            </a:endParaRPr>
          </a:p>
        </p:txBody>
      </p:sp>
      <p:sp>
        <p:nvSpPr>
          <p:cNvPr id="4" name="TextBox 3">
            <a:hlinkClick r:id="rId2" action="ppaction://hlinkfile"/>
          </p:cNvPr>
          <p:cNvSpPr txBox="1"/>
          <p:nvPr/>
        </p:nvSpPr>
        <p:spPr>
          <a:xfrm>
            <a:off x="3071813" y="2286000"/>
            <a:ext cx="1571625" cy="584200"/>
          </a:xfrm>
          <a:prstGeom prst="rect">
            <a:avLst/>
          </a:prstGeom>
          <a:solidFill>
            <a:schemeClr val="accent5"/>
          </a:solidFill>
        </p:spPr>
        <p:txBody>
          <a:bodyPr>
            <a:spAutoFit/>
          </a:bodyPr>
          <a:lstStyle/>
          <a:p>
            <a:pPr algn="ctr">
              <a:defRPr/>
            </a:pPr>
            <a:r>
              <a:rPr lang="zh-CN" altLang="en-US" sz="3200" b="1" dirty="0">
                <a:ea typeface="宋体" panose="02010600030101010101" pitchFamily="2" charset="-122"/>
              </a:rPr>
              <a:t>动画</a:t>
            </a:r>
            <a:r>
              <a:rPr lang="en-US" altLang="zh-CN" sz="3200" b="1" dirty="0">
                <a:ea typeface="宋体" panose="02010600030101010101" pitchFamily="2" charset="-122"/>
              </a:rPr>
              <a:t>1a</a:t>
            </a:r>
            <a:endParaRPr lang="zh-CN" altLang="en-US" sz="3200" b="1"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388" y="1125538"/>
            <a:ext cx="8964612" cy="1143000"/>
          </a:xfrm>
        </p:spPr>
        <p:txBody>
          <a:bodyPr/>
          <a:lstStyle/>
          <a:p>
            <a:pPr algn="l" eaLnBrk="1" hangingPunct="1"/>
            <a:r>
              <a:rPr lang="en-US" altLang="zh-CN" sz="2800" dirty="0" smtClean="0"/>
              <a:t>       Read 1a and match the words with their meanings.    </a:t>
            </a:r>
          </a:p>
        </p:txBody>
      </p:sp>
      <p:sp>
        <p:nvSpPr>
          <p:cNvPr id="20483" name="Rectangle 3"/>
          <p:cNvSpPr>
            <a:spLocks noGrp="1" noChangeArrowheads="1"/>
          </p:cNvSpPr>
          <p:nvPr>
            <p:ph type="body" idx="1"/>
          </p:nvPr>
        </p:nvSpPr>
        <p:spPr>
          <a:xfrm>
            <a:off x="323850" y="2420938"/>
            <a:ext cx="8820150" cy="4238625"/>
          </a:xfrm>
        </p:spPr>
        <p:txBody>
          <a:bodyPr/>
          <a:lstStyle/>
          <a:p>
            <a:pPr marL="609600" indent="-609600" eaLnBrk="1" hangingPunct="1">
              <a:buFontTx/>
              <a:buNone/>
            </a:pPr>
            <a:r>
              <a:rPr lang="en-US" altLang="zh-CN" sz="2400" dirty="0" smtClean="0"/>
              <a:t>1. separate    a. to divide things into different parts or groups</a:t>
            </a:r>
          </a:p>
          <a:p>
            <a:pPr marL="609600" indent="-609600" eaLnBrk="1" hangingPunct="1">
              <a:buFontTx/>
              <a:buNone/>
            </a:pPr>
            <a:r>
              <a:rPr lang="zh-CN" altLang="en-US" sz="1800" dirty="0" smtClean="0">
                <a:solidFill>
                  <a:srgbClr val="FF3300"/>
                </a:solidFill>
              </a:rPr>
              <a:t>  </a:t>
            </a:r>
            <a:r>
              <a:rPr lang="en-US" altLang="zh-CN" sz="1800" dirty="0" smtClean="0">
                <a:solidFill>
                  <a:srgbClr val="FF3300"/>
                </a:solidFill>
              </a:rPr>
              <a:t>v.</a:t>
            </a:r>
            <a:r>
              <a:rPr lang="zh-CN" altLang="en-US" sz="1800" dirty="0" smtClean="0">
                <a:solidFill>
                  <a:srgbClr val="FF3300"/>
                </a:solidFill>
              </a:rPr>
              <a:t>使分开，分离</a:t>
            </a:r>
          </a:p>
          <a:p>
            <a:pPr marL="609600" indent="-609600" eaLnBrk="1" hangingPunct="1">
              <a:buFontTx/>
              <a:buNone/>
            </a:pPr>
            <a:r>
              <a:rPr lang="en-US" altLang="zh-CN" sz="2400" dirty="0" smtClean="0"/>
              <a:t>2. enemy       b. to think or believe that something will happen</a:t>
            </a:r>
          </a:p>
          <a:p>
            <a:pPr marL="609600" indent="-609600" eaLnBrk="1" hangingPunct="1">
              <a:buFontTx/>
              <a:buNone/>
            </a:pPr>
            <a:r>
              <a:rPr lang="en-US" altLang="zh-CN" sz="1800" dirty="0" smtClean="0">
                <a:solidFill>
                  <a:srgbClr val="FF3300"/>
                </a:solidFill>
              </a:rPr>
              <a:t>  n.</a:t>
            </a:r>
            <a:r>
              <a:rPr lang="zh-CN" altLang="en-US" sz="1800" dirty="0" smtClean="0">
                <a:solidFill>
                  <a:srgbClr val="FF3300"/>
                </a:solidFill>
              </a:rPr>
              <a:t>敌人</a:t>
            </a:r>
          </a:p>
          <a:p>
            <a:pPr marL="609600" indent="-609600" eaLnBrk="1" hangingPunct="1">
              <a:buFontTx/>
              <a:buNone/>
            </a:pPr>
            <a:r>
              <a:rPr lang="en-US" altLang="zh-CN" sz="2400" dirty="0" smtClean="0"/>
              <a:t>3. expect       c. gold or other things that are worth lots of money</a:t>
            </a:r>
          </a:p>
          <a:p>
            <a:pPr marL="609600" indent="-609600" eaLnBrk="1" hangingPunct="1">
              <a:buFontTx/>
              <a:buNone/>
            </a:pPr>
            <a:r>
              <a:rPr lang="zh-CN" altLang="en-US" sz="1800" dirty="0" smtClean="0">
                <a:solidFill>
                  <a:srgbClr val="FF3300"/>
                </a:solidFill>
              </a:rPr>
              <a:t>  </a:t>
            </a:r>
            <a:r>
              <a:rPr lang="en-US" altLang="zh-CN" sz="1800" dirty="0" smtClean="0">
                <a:solidFill>
                  <a:srgbClr val="FF3300"/>
                </a:solidFill>
              </a:rPr>
              <a:t>v.</a:t>
            </a:r>
            <a:r>
              <a:rPr lang="zh-CN" altLang="en-US" sz="1800" dirty="0" smtClean="0">
                <a:solidFill>
                  <a:srgbClr val="FF3300"/>
                </a:solidFill>
              </a:rPr>
              <a:t>预料，预期</a:t>
            </a:r>
          </a:p>
          <a:p>
            <a:pPr marL="609600" indent="-609600" eaLnBrk="1" hangingPunct="1">
              <a:buFontTx/>
              <a:buNone/>
            </a:pPr>
            <a:r>
              <a:rPr lang="en-US" altLang="zh-CN" sz="2400" dirty="0" smtClean="0"/>
              <a:t>4. treasure     d. a person who hates you and wants to harm you</a:t>
            </a:r>
          </a:p>
          <a:p>
            <a:pPr marL="609600" indent="-609600" eaLnBrk="1" hangingPunct="1">
              <a:buFontTx/>
              <a:buNone/>
            </a:pPr>
            <a:r>
              <a:rPr lang="en-US" altLang="zh-CN" sz="1800" dirty="0" smtClean="0">
                <a:solidFill>
                  <a:srgbClr val="FF0000"/>
                </a:solidFill>
              </a:rPr>
              <a:t>  n.</a:t>
            </a:r>
            <a:r>
              <a:rPr lang="zh-CN" altLang="en-US" sz="1800" dirty="0" smtClean="0">
                <a:solidFill>
                  <a:srgbClr val="FF0000"/>
                </a:solidFill>
              </a:rPr>
              <a:t>财富，珍宝</a:t>
            </a:r>
            <a:r>
              <a:rPr lang="zh-CN" altLang="en-US" sz="2400" dirty="0" smtClean="0"/>
              <a:t>　　　　</a:t>
            </a:r>
          </a:p>
        </p:txBody>
      </p:sp>
      <p:sp>
        <p:nvSpPr>
          <p:cNvPr id="8" name="Line 9"/>
          <p:cNvSpPr>
            <a:spLocks noChangeShapeType="1"/>
          </p:cNvSpPr>
          <p:nvPr/>
        </p:nvSpPr>
        <p:spPr bwMode="auto">
          <a:xfrm flipV="1">
            <a:off x="1692275" y="3573463"/>
            <a:ext cx="576263" cy="576262"/>
          </a:xfrm>
          <a:prstGeom prst="line">
            <a:avLst/>
          </a:prstGeom>
          <a:noFill/>
          <a:ln w="38100">
            <a:solidFill>
              <a:srgbClr val="66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Line 9"/>
          <p:cNvSpPr>
            <a:spLocks noChangeShapeType="1"/>
          </p:cNvSpPr>
          <p:nvPr/>
        </p:nvSpPr>
        <p:spPr bwMode="auto">
          <a:xfrm flipV="1">
            <a:off x="1835150" y="4365625"/>
            <a:ext cx="360363" cy="576263"/>
          </a:xfrm>
          <a:prstGeom prst="line">
            <a:avLst/>
          </a:prstGeom>
          <a:noFill/>
          <a:ln w="38100">
            <a:solidFill>
              <a:srgbClr val="66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 name="Line 9"/>
          <p:cNvSpPr>
            <a:spLocks noChangeShapeType="1"/>
          </p:cNvSpPr>
          <p:nvPr/>
        </p:nvSpPr>
        <p:spPr bwMode="auto">
          <a:xfrm flipH="1" flipV="1">
            <a:off x="1692275" y="3573463"/>
            <a:ext cx="503238" cy="1368425"/>
          </a:xfrm>
          <a:prstGeom prst="line">
            <a:avLst/>
          </a:prstGeom>
          <a:noFill/>
          <a:ln w="38100">
            <a:solidFill>
              <a:srgbClr val="66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 name="Line 9"/>
          <p:cNvSpPr>
            <a:spLocks noChangeShapeType="1"/>
          </p:cNvSpPr>
          <p:nvPr/>
        </p:nvSpPr>
        <p:spPr bwMode="auto">
          <a:xfrm>
            <a:off x="1943100" y="2708275"/>
            <a:ext cx="252413" cy="0"/>
          </a:xfrm>
          <a:prstGeom prst="line">
            <a:avLst/>
          </a:prstGeom>
          <a:noFill/>
          <a:ln w="38100">
            <a:solidFill>
              <a:srgbClr val="66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 name="椭圆 1"/>
          <p:cNvSpPr/>
          <p:nvPr/>
        </p:nvSpPr>
        <p:spPr bwMode="auto">
          <a:xfrm>
            <a:off x="258887" y="1340767"/>
            <a:ext cx="648072" cy="5935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en-US" altLang="zh-CN" sz="2800" dirty="0">
                <a:ln w="28575">
                  <a:solidFill>
                    <a:schemeClr val="tx1"/>
                  </a:solidFill>
                </a:ln>
                <a:ea typeface="宋体" panose="02010600030101010101" pitchFamily="2" charset="-122"/>
              </a:rPr>
              <a:t>1b</a:t>
            </a:r>
            <a:endParaRPr lang="zh-CN" altLang="en-US" sz="2800" dirty="0">
              <a:ln w="28575">
                <a:solidFill>
                  <a:schemeClr val="tx1"/>
                </a:solidFill>
              </a:ln>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blinds(horizontal)">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20483" grpId="0"/>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p:cNvSpPr>
            <a:spLocks noGrp="1"/>
          </p:cNvSpPr>
          <p:nvPr>
            <p:ph idx="1"/>
          </p:nvPr>
        </p:nvSpPr>
        <p:spPr>
          <a:xfrm>
            <a:off x="250825" y="1684338"/>
            <a:ext cx="8642350" cy="4497387"/>
          </a:xfrm>
        </p:spPr>
        <p:txBody>
          <a:bodyPr/>
          <a:lstStyle/>
          <a:p>
            <a:pPr marL="0" indent="0">
              <a:buFontTx/>
              <a:buNone/>
            </a:pPr>
            <a:r>
              <a:rPr lang="en-US" altLang="zh-CN" smtClean="0"/>
              <a:t>                                             </a:t>
            </a:r>
            <a:r>
              <a:rPr lang="en-US" altLang="zh-CN" sz="2000" smtClean="0"/>
              <a:t>to ________their people</a:t>
            </a:r>
          </a:p>
          <a:p>
            <a:pPr marL="0" indent="0">
              <a:buFontTx/>
              <a:buNone/>
            </a:pPr>
            <a:r>
              <a:rPr lang="en-US" altLang="zh-CN" smtClean="0"/>
              <a:t>                                    </a:t>
            </a:r>
            <a:r>
              <a:rPr lang="en-US" altLang="zh-CN" sz="2000" smtClean="0"/>
              <a:t>Purpose</a:t>
            </a:r>
          </a:p>
          <a:p>
            <a:pPr marL="0" indent="0">
              <a:buFontTx/>
              <a:buNone/>
            </a:pPr>
            <a:r>
              <a:rPr lang="en-US" altLang="zh-CN" sz="2000" smtClean="0"/>
              <a:t>                                                                         to ________ them from                                </a:t>
            </a:r>
          </a:p>
          <a:p>
            <a:pPr marL="0" indent="0">
              <a:buFontTx/>
              <a:buNone/>
            </a:pPr>
            <a:r>
              <a:rPr lang="en-US" altLang="zh-CN" sz="2000" smtClean="0"/>
              <a:t>                                                                         their _______</a:t>
            </a:r>
          </a:p>
          <a:p>
            <a:pPr marL="0" indent="0">
              <a:buFontTx/>
              <a:buNone/>
            </a:pPr>
            <a:r>
              <a:rPr lang="en-US" altLang="zh-CN" sz="2800" smtClean="0"/>
              <a:t>Material——The Great Wall        </a:t>
            </a:r>
            <a:r>
              <a:rPr lang="en-US" altLang="zh-CN" sz="2000" smtClean="0"/>
              <a:t>a _______ of Chinese                             </a:t>
            </a:r>
          </a:p>
          <a:p>
            <a:pPr marL="0" indent="0">
              <a:buFontTx/>
              <a:buNone/>
            </a:pPr>
            <a:r>
              <a:rPr lang="en-US" altLang="zh-CN" sz="2000" smtClean="0"/>
              <a:t>                                                                          civilization</a:t>
            </a:r>
          </a:p>
          <a:p>
            <a:pPr marL="0" indent="0">
              <a:buFontTx/>
              <a:buNone/>
            </a:pPr>
            <a:r>
              <a:rPr lang="en-US" altLang="zh-CN" sz="2800" smtClean="0"/>
              <a:t>                                         </a:t>
            </a:r>
            <a:r>
              <a:rPr lang="en-US" altLang="zh-CN" sz="2000" smtClean="0"/>
              <a:t>Meaning</a:t>
            </a:r>
          </a:p>
          <a:p>
            <a:pPr marL="0" indent="0">
              <a:buFontTx/>
              <a:buNone/>
            </a:pPr>
            <a:r>
              <a:rPr lang="en-US" altLang="zh-CN" sz="2000" smtClean="0"/>
              <a:t>                                                                          a _______ of the Chinese                                        </a:t>
            </a:r>
          </a:p>
          <a:p>
            <a:pPr marL="0" indent="0">
              <a:buFontTx/>
              <a:buNone/>
            </a:pPr>
            <a:r>
              <a:rPr lang="en-US" altLang="zh-CN" sz="2000" smtClean="0"/>
              <a:t>                                                                          nation</a:t>
            </a:r>
            <a:endParaRPr lang="zh-CN" altLang="en-US" sz="2000" smtClean="0"/>
          </a:p>
        </p:txBody>
      </p:sp>
      <p:sp>
        <p:nvSpPr>
          <p:cNvPr id="15363" name="Rectangle 2"/>
          <p:cNvSpPr>
            <a:spLocks noGrp="1" noChangeArrowheads="1"/>
          </p:cNvSpPr>
          <p:nvPr>
            <p:ph type="title"/>
          </p:nvPr>
        </p:nvSpPr>
        <p:spPr>
          <a:xfrm>
            <a:off x="179388" y="692150"/>
            <a:ext cx="8291512" cy="796925"/>
          </a:xfrm>
        </p:spPr>
        <p:txBody>
          <a:bodyPr/>
          <a:lstStyle/>
          <a:p>
            <a:pPr algn="l" eaLnBrk="1" hangingPunct="1"/>
            <a:r>
              <a:rPr lang="en-US" altLang="zh-CN" sz="2800" b="1" smtClean="0"/>
              <a:t>        Read 1a again and complete the diagram.</a:t>
            </a:r>
          </a:p>
        </p:txBody>
      </p:sp>
      <p:sp>
        <p:nvSpPr>
          <p:cNvPr id="15364" name="矩形 4"/>
          <p:cNvSpPr>
            <a:spLocks noChangeArrowheads="1"/>
          </p:cNvSpPr>
          <p:nvPr/>
        </p:nvSpPr>
        <p:spPr bwMode="auto">
          <a:xfrm>
            <a:off x="323850" y="1773238"/>
            <a:ext cx="1944688" cy="1057275"/>
          </a:xfrm>
          <a:prstGeom prst="rect">
            <a:avLst/>
          </a:prstGeom>
          <a:solidFill>
            <a:schemeClr val="accent1"/>
          </a:solidFill>
          <a:ln w="9525" algn="ctr">
            <a:solidFill>
              <a:schemeClr val="tx1"/>
            </a:solidFill>
            <a:round/>
          </a:ln>
        </p:spPr>
        <p:txBody>
          <a:bodyPr wrap="none" anchor="ctr"/>
          <a:lstStyle/>
          <a:p>
            <a:pPr eaLnBrk="1" hangingPunct="1"/>
            <a:r>
              <a:rPr lang="en-US" altLang="zh-CN"/>
              <a:t>Qin dynasty</a:t>
            </a:r>
          </a:p>
          <a:p>
            <a:pPr eaLnBrk="1" hangingPunct="1"/>
            <a:r>
              <a:rPr lang="en-US" altLang="zh-CN"/>
              <a:t>______________</a:t>
            </a:r>
            <a:br>
              <a:rPr lang="en-US" altLang="zh-CN"/>
            </a:br>
            <a:r>
              <a:rPr lang="en-US" altLang="zh-CN"/>
              <a:t>______________</a:t>
            </a:r>
            <a:endParaRPr lang="zh-CN" altLang="en-US"/>
          </a:p>
        </p:txBody>
      </p:sp>
      <p:sp>
        <p:nvSpPr>
          <p:cNvPr id="15365" name="矩形 5"/>
          <p:cNvSpPr>
            <a:spLocks noChangeArrowheads="1"/>
          </p:cNvSpPr>
          <p:nvPr/>
        </p:nvSpPr>
        <p:spPr bwMode="auto">
          <a:xfrm>
            <a:off x="2411413" y="1773238"/>
            <a:ext cx="1873250" cy="1057275"/>
          </a:xfrm>
          <a:prstGeom prst="rect">
            <a:avLst/>
          </a:prstGeom>
          <a:solidFill>
            <a:schemeClr val="accent1"/>
          </a:solidFill>
          <a:ln w="9525" algn="ctr">
            <a:solidFill>
              <a:schemeClr val="tx1"/>
            </a:solidFill>
            <a:round/>
          </a:ln>
        </p:spPr>
        <p:txBody>
          <a:bodyPr wrap="none" anchor="ctr"/>
          <a:lstStyle/>
          <a:p>
            <a:pPr eaLnBrk="1" hangingPunct="1"/>
            <a:r>
              <a:rPr lang="en-US" altLang="zh-CN"/>
              <a:t>total length</a:t>
            </a:r>
          </a:p>
          <a:p>
            <a:pPr eaLnBrk="1" hangingPunct="1"/>
            <a:r>
              <a:rPr lang="en-US" altLang="zh-CN"/>
              <a:t>______________</a:t>
            </a:r>
          </a:p>
          <a:p>
            <a:pPr eaLnBrk="1" hangingPunct="1"/>
            <a:r>
              <a:rPr lang="en-US" altLang="zh-CN"/>
              <a:t>______________</a:t>
            </a:r>
            <a:endParaRPr lang="zh-CN" altLang="en-US"/>
          </a:p>
        </p:txBody>
      </p:sp>
      <p:sp>
        <p:nvSpPr>
          <p:cNvPr id="15366" name="矩形 7"/>
          <p:cNvSpPr>
            <a:spLocks noChangeArrowheads="1"/>
          </p:cNvSpPr>
          <p:nvPr/>
        </p:nvSpPr>
        <p:spPr bwMode="auto">
          <a:xfrm>
            <a:off x="323850" y="4652963"/>
            <a:ext cx="1974850" cy="1079500"/>
          </a:xfrm>
          <a:prstGeom prst="rect">
            <a:avLst/>
          </a:prstGeom>
          <a:solidFill>
            <a:schemeClr val="accent1"/>
          </a:solidFill>
          <a:ln w="9525" algn="ctr">
            <a:solidFill>
              <a:schemeClr val="tx1"/>
            </a:solidFill>
            <a:round/>
          </a:ln>
        </p:spPr>
        <p:txBody>
          <a:bodyPr wrap="none" anchor="ctr"/>
          <a:lstStyle/>
          <a:p>
            <a:pPr eaLnBrk="1" hangingPunct="1"/>
            <a:r>
              <a:rPr lang="en-US" altLang="zh-CN"/>
              <a:t>Ming dynasty</a:t>
            </a:r>
          </a:p>
          <a:p>
            <a:pPr eaLnBrk="1" hangingPunct="1"/>
            <a:r>
              <a:rPr lang="en-US" altLang="zh-CN"/>
              <a:t>_____________</a:t>
            </a:r>
          </a:p>
          <a:p>
            <a:pPr eaLnBrk="1" hangingPunct="1"/>
            <a:r>
              <a:rPr lang="en-US" altLang="zh-CN"/>
              <a:t>_____________</a:t>
            </a:r>
            <a:endParaRPr lang="zh-CN" altLang="en-US"/>
          </a:p>
        </p:txBody>
      </p:sp>
      <p:sp>
        <p:nvSpPr>
          <p:cNvPr id="15367" name="矩形 8"/>
          <p:cNvSpPr>
            <a:spLocks noChangeArrowheads="1"/>
          </p:cNvSpPr>
          <p:nvPr/>
        </p:nvSpPr>
        <p:spPr bwMode="auto">
          <a:xfrm>
            <a:off x="2411413" y="4652963"/>
            <a:ext cx="1873250" cy="1081087"/>
          </a:xfrm>
          <a:prstGeom prst="rect">
            <a:avLst/>
          </a:prstGeom>
          <a:solidFill>
            <a:schemeClr val="accent1"/>
          </a:solidFill>
          <a:ln w="9525" algn="ctr">
            <a:solidFill>
              <a:schemeClr val="tx1"/>
            </a:solidFill>
            <a:round/>
          </a:ln>
        </p:spPr>
        <p:txBody>
          <a:bodyPr wrap="none" anchor="ctr"/>
          <a:lstStyle/>
          <a:p>
            <a:pPr eaLnBrk="1" hangingPunct="1"/>
            <a:r>
              <a:rPr lang="en-US" altLang="zh-CN"/>
              <a:t>beginning time</a:t>
            </a:r>
          </a:p>
          <a:p>
            <a:pPr eaLnBrk="1" hangingPunct="1"/>
            <a:r>
              <a:rPr lang="en-US" altLang="zh-CN"/>
              <a:t>______________</a:t>
            </a:r>
          </a:p>
          <a:p>
            <a:pPr eaLnBrk="1" hangingPunct="1"/>
            <a:r>
              <a:rPr lang="en-US" altLang="zh-CN"/>
              <a:t>______________</a:t>
            </a:r>
            <a:endParaRPr lang="zh-CN" altLang="en-US"/>
          </a:p>
        </p:txBody>
      </p:sp>
      <p:cxnSp>
        <p:nvCxnSpPr>
          <p:cNvPr id="15368" name="直接连接符 10"/>
          <p:cNvCxnSpPr>
            <a:cxnSpLocks noChangeShapeType="1"/>
          </p:cNvCxnSpPr>
          <p:nvPr/>
        </p:nvCxnSpPr>
        <p:spPr bwMode="auto">
          <a:xfrm>
            <a:off x="1295400" y="2924175"/>
            <a:ext cx="0" cy="649288"/>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15369" name="直接连接符 13"/>
          <p:cNvCxnSpPr>
            <a:cxnSpLocks noChangeShapeType="1"/>
          </p:cNvCxnSpPr>
          <p:nvPr/>
        </p:nvCxnSpPr>
        <p:spPr bwMode="auto">
          <a:xfrm>
            <a:off x="1295400" y="4076700"/>
            <a:ext cx="0" cy="576263"/>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15370" name="直接连接符 20"/>
          <p:cNvCxnSpPr>
            <a:cxnSpLocks noChangeShapeType="1"/>
          </p:cNvCxnSpPr>
          <p:nvPr/>
        </p:nvCxnSpPr>
        <p:spPr bwMode="auto">
          <a:xfrm>
            <a:off x="3348038" y="2924175"/>
            <a:ext cx="0" cy="649288"/>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15371" name="直接连接符 24"/>
          <p:cNvCxnSpPr>
            <a:cxnSpLocks noChangeShapeType="1"/>
          </p:cNvCxnSpPr>
          <p:nvPr/>
        </p:nvCxnSpPr>
        <p:spPr bwMode="auto">
          <a:xfrm flipH="1">
            <a:off x="3348038" y="4076700"/>
            <a:ext cx="0" cy="576263"/>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15372" name="直接连接符 30"/>
          <p:cNvCxnSpPr>
            <a:cxnSpLocks noChangeShapeType="1"/>
          </p:cNvCxnSpPr>
          <p:nvPr/>
        </p:nvCxnSpPr>
        <p:spPr bwMode="auto">
          <a:xfrm flipV="1">
            <a:off x="4284663" y="2905125"/>
            <a:ext cx="407987" cy="668338"/>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15373" name="直接连接符 35"/>
          <p:cNvCxnSpPr>
            <a:cxnSpLocks noChangeShapeType="1"/>
          </p:cNvCxnSpPr>
          <p:nvPr/>
        </p:nvCxnSpPr>
        <p:spPr bwMode="auto">
          <a:xfrm>
            <a:off x="4284663" y="4076700"/>
            <a:ext cx="574675" cy="561975"/>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15374" name="直接连接符 58"/>
          <p:cNvCxnSpPr>
            <a:cxnSpLocks noChangeShapeType="1"/>
          </p:cNvCxnSpPr>
          <p:nvPr/>
        </p:nvCxnSpPr>
        <p:spPr bwMode="auto">
          <a:xfrm flipH="1">
            <a:off x="5003800" y="2205038"/>
            <a:ext cx="360363" cy="287337"/>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15375" name="直接连接符 64"/>
          <p:cNvCxnSpPr>
            <a:cxnSpLocks noChangeShapeType="1"/>
          </p:cNvCxnSpPr>
          <p:nvPr/>
        </p:nvCxnSpPr>
        <p:spPr bwMode="auto">
          <a:xfrm>
            <a:off x="5003800" y="2830513"/>
            <a:ext cx="360363" cy="238125"/>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15376" name="直接连接符 76"/>
          <p:cNvCxnSpPr>
            <a:cxnSpLocks noChangeShapeType="1"/>
          </p:cNvCxnSpPr>
          <p:nvPr/>
        </p:nvCxnSpPr>
        <p:spPr bwMode="auto">
          <a:xfrm flipV="1">
            <a:off x="5184775" y="4076700"/>
            <a:ext cx="323850" cy="49530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sp>
        <p:nvSpPr>
          <p:cNvPr id="104" name="WordArt 185"/>
          <p:cNvSpPr>
            <a:spLocks noChangeArrowheads="1" noChangeShapeType="1" noTextEdit="1"/>
          </p:cNvSpPr>
          <p:nvPr/>
        </p:nvSpPr>
        <p:spPr bwMode="auto">
          <a:xfrm>
            <a:off x="442913" y="2205038"/>
            <a:ext cx="1720850" cy="484187"/>
          </a:xfrm>
          <a:prstGeom prst="rect">
            <a:avLst/>
          </a:prstGeom>
        </p:spPr>
        <p:txBody>
          <a:bodyPr wrap="none" fromWordArt="1">
            <a:prstTxWarp prst="textPlain">
              <a:avLst>
                <a:gd name="adj" fmla="val 50000"/>
              </a:avLst>
            </a:prstTxWarp>
          </a:bodyPr>
          <a:lstStyle/>
          <a:p>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packed earth </a:t>
            </a:r>
          </a:p>
          <a:p>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and wood</a:t>
            </a:r>
            <a:endParaRPr lang="zh-CN" altLang="en-US" sz="2400" kern="10">
              <a:ln w="9525">
                <a:solidFill>
                  <a:srgbClr val="FF0000"/>
                </a:solidFill>
                <a:round/>
              </a:ln>
              <a:solidFill>
                <a:srgbClr val="FFFFFF"/>
              </a:solidFill>
              <a:latin typeface="宋体" panose="02010600030101010101" pitchFamily="2" charset="-122"/>
              <a:ea typeface="宋体" panose="02010600030101010101" pitchFamily="2" charset="-122"/>
            </a:endParaRPr>
          </a:p>
        </p:txBody>
      </p:sp>
      <p:sp>
        <p:nvSpPr>
          <p:cNvPr id="105" name="WordArt 188"/>
          <p:cNvSpPr>
            <a:spLocks noChangeArrowheads="1" noChangeShapeType="1" noTextEdit="1"/>
          </p:cNvSpPr>
          <p:nvPr/>
        </p:nvSpPr>
        <p:spPr bwMode="auto">
          <a:xfrm>
            <a:off x="2555875" y="2205038"/>
            <a:ext cx="1584325" cy="479425"/>
          </a:xfrm>
          <a:prstGeom prst="rect">
            <a:avLst/>
          </a:prstGeom>
        </p:spPr>
        <p:txBody>
          <a:bodyPr wrap="none" fromWordArt="1">
            <a:prstTxWarp prst="textPlain">
              <a:avLst>
                <a:gd name="adj" fmla="val 50000"/>
              </a:avLst>
            </a:prstTxWarp>
          </a:bodyPr>
          <a:lstStyle/>
          <a:p>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about 8 800</a:t>
            </a:r>
          </a:p>
          <a:p>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kilometers long</a:t>
            </a:r>
            <a:endParaRPr lang="zh-CN" altLang="en-US" sz="2400" kern="10">
              <a:ln w="9525">
                <a:solidFill>
                  <a:srgbClr val="FF0000"/>
                </a:solidFill>
                <a:round/>
              </a:ln>
              <a:solidFill>
                <a:srgbClr val="FFFFFF"/>
              </a:solidFill>
              <a:latin typeface="宋体" panose="02010600030101010101" pitchFamily="2" charset="-122"/>
              <a:ea typeface="宋体" panose="02010600030101010101" pitchFamily="2" charset="-122"/>
            </a:endParaRPr>
          </a:p>
        </p:txBody>
      </p:sp>
      <p:sp>
        <p:nvSpPr>
          <p:cNvPr id="106" name="WordArt 187"/>
          <p:cNvSpPr>
            <a:spLocks noChangeArrowheads="1" noChangeShapeType="1" noTextEdit="1"/>
          </p:cNvSpPr>
          <p:nvPr/>
        </p:nvSpPr>
        <p:spPr bwMode="auto">
          <a:xfrm>
            <a:off x="442913" y="5089525"/>
            <a:ext cx="1465262" cy="473075"/>
          </a:xfrm>
          <a:prstGeom prst="rect">
            <a:avLst/>
          </a:prstGeom>
        </p:spPr>
        <p:txBody>
          <a:bodyPr wrap="none" fromWordArt="1">
            <a:prstTxWarp prst="textPlain">
              <a:avLst>
                <a:gd name="adj" fmla="val 50000"/>
              </a:avLst>
            </a:prstTxWarp>
          </a:bodyPr>
          <a:lstStyle/>
          <a:p>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stone and </a:t>
            </a:r>
          </a:p>
          <a:p>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brick</a:t>
            </a:r>
            <a:endParaRPr lang="zh-CN" altLang="en-US" sz="2400" kern="10">
              <a:ln w="9525">
                <a:solidFill>
                  <a:srgbClr val="FF0000"/>
                </a:solidFill>
                <a:round/>
              </a:ln>
              <a:solidFill>
                <a:srgbClr val="FFFFFF"/>
              </a:solidFill>
              <a:latin typeface="宋体" panose="02010600030101010101" pitchFamily="2" charset="-122"/>
              <a:ea typeface="宋体" panose="02010600030101010101" pitchFamily="2" charset="-122"/>
            </a:endParaRPr>
          </a:p>
        </p:txBody>
      </p:sp>
      <p:sp>
        <p:nvSpPr>
          <p:cNvPr id="107" name="WordArt 189"/>
          <p:cNvSpPr>
            <a:spLocks noChangeArrowheads="1" noChangeShapeType="1" noTextEdit="1"/>
          </p:cNvSpPr>
          <p:nvPr/>
        </p:nvSpPr>
        <p:spPr bwMode="auto">
          <a:xfrm>
            <a:off x="2555875" y="5089525"/>
            <a:ext cx="1511300" cy="485775"/>
          </a:xfrm>
          <a:prstGeom prst="rect">
            <a:avLst/>
          </a:prstGeom>
        </p:spPr>
        <p:txBody>
          <a:bodyPr wrap="none" fromWordArt="1">
            <a:prstTxWarp prst="textPlain">
              <a:avLst>
                <a:gd name="adj" fmla="val 50000"/>
              </a:avLst>
            </a:prstTxWarp>
          </a:bodyPr>
          <a:lstStyle/>
          <a:p>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about 2 500 </a:t>
            </a:r>
          </a:p>
          <a:p>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years ago</a:t>
            </a:r>
            <a:endParaRPr lang="zh-CN" altLang="en-US" sz="2400" kern="10">
              <a:ln w="9525">
                <a:solidFill>
                  <a:srgbClr val="FF0000"/>
                </a:solidFill>
                <a:round/>
              </a:ln>
              <a:solidFill>
                <a:srgbClr val="FFFFFF"/>
              </a:solidFill>
              <a:latin typeface="宋体" panose="02010600030101010101" pitchFamily="2" charset="-122"/>
              <a:ea typeface="宋体" panose="02010600030101010101" pitchFamily="2" charset="-122"/>
            </a:endParaRPr>
          </a:p>
        </p:txBody>
      </p:sp>
      <p:sp>
        <p:nvSpPr>
          <p:cNvPr id="108" name="WordArt 190"/>
          <p:cNvSpPr>
            <a:spLocks noChangeArrowheads="1" noChangeShapeType="1" noTextEdit="1"/>
          </p:cNvSpPr>
          <p:nvPr/>
        </p:nvSpPr>
        <p:spPr bwMode="auto">
          <a:xfrm>
            <a:off x="5795963" y="1895475"/>
            <a:ext cx="863600" cy="242888"/>
          </a:xfrm>
          <a:prstGeom prst="rect">
            <a:avLst/>
          </a:prstGeom>
        </p:spPr>
        <p:txBody>
          <a:bodyPr wrap="none" fromWordArt="1">
            <a:prstTxWarp prst="textPlain">
              <a:avLst>
                <a:gd name="adj" fmla="val 50000"/>
              </a:avLst>
            </a:prstTxWarp>
          </a:bodyPr>
          <a:lstStyle/>
          <a:p>
            <a:pPr algn="ctr"/>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protect</a:t>
            </a:r>
            <a:endParaRPr lang="zh-CN" altLang="en-US" sz="2400" kern="10">
              <a:ln w="9525">
                <a:solidFill>
                  <a:srgbClr val="FF0000"/>
                </a:solidFill>
                <a:round/>
              </a:ln>
              <a:solidFill>
                <a:srgbClr val="FFFFFF"/>
              </a:solidFill>
              <a:latin typeface="宋体" panose="02010600030101010101" pitchFamily="2" charset="-122"/>
              <a:ea typeface="宋体" panose="02010600030101010101" pitchFamily="2" charset="-122"/>
            </a:endParaRPr>
          </a:p>
        </p:txBody>
      </p:sp>
      <p:sp>
        <p:nvSpPr>
          <p:cNvPr id="109" name="WordArt 192"/>
          <p:cNvSpPr>
            <a:spLocks noChangeArrowheads="1" noChangeShapeType="1" noTextEdit="1"/>
          </p:cNvSpPr>
          <p:nvPr/>
        </p:nvSpPr>
        <p:spPr bwMode="auto">
          <a:xfrm>
            <a:off x="5808663" y="2830513"/>
            <a:ext cx="941387" cy="288925"/>
          </a:xfrm>
          <a:prstGeom prst="rect">
            <a:avLst/>
          </a:prstGeom>
        </p:spPr>
        <p:txBody>
          <a:bodyPr wrap="none" fromWordArt="1">
            <a:prstTxWarp prst="textPlain">
              <a:avLst>
                <a:gd name="adj" fmla="val 50000"/>
              </a:avLst>
            </a:prstTxWarp>
          </a:bodyPr>
          <a:lstStyle/>
          <a:p>
            <a:pPr algn="ctr"/>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separate</a:t>
            </a:r>
            <a:endParaRPr lang="zh-CN" altLang="en-US" sz="2400" kern="10">
              <a:ln w="9525">
                <a:solidFill>
                  <a:srgbClr val="FF0000"/>
                </a:solidFill>
                <a:round/>
              </a:ln>
              <a:solidFill>
                <a:srgbClr val="FFFFFF"/>
              </a:solidFill>
              <a:latin typeface="宋体" panose="02010600030101010101" pitchFamily="2" charset="-122"/>
              <a:ea typeface="宋体" panose="02010600030101010101" pitchFamily="2" charset="-122"/>
            </a:endParaRPr>
          </a:p>
        </p:txBody>
      </p:sp>
      <p:sp>
        <p:nvSpPr>
          <p:cNvPr id="111" name="WordArt 193"/>
          <p:cNvSpPr>
            <a:spLocks noChangeArrowheads="1" noChangeShapeType="1" noTextEdit="1"/>
          </p:cNvSpPr>
          <p:nvPr/>
        </p:nvSpPr>
        <p:spPr bwMode="auto">
          <a:xfrm>
            <a:off x="6011863" y="3213100"/>
            <a:ext cx="792162" cy="254000"/>
          </a:xfrm>
          <a:prstGeom prst="rect">
            <a:avLst/>
          </a:prstGeom>
        </p:spPr>
        <p:txBody>
          <a:bodyPr wrap="none" fromWordArt="1">
            <a:prstTxWarp prst="textPlain">
              <a:avLst>
                <a:gd name="adj" fmla="val 50000"/>
              </a:avLst>
            </a:prstTxWarp>
          </a:bodyPr>
          <a:lstStyle/>
          <a:p>
            <a:pPr algn="ctr"/>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enemies</a:t>
            </a:r>
            <a:endParaRPr lang="zh-CN" altLang="en-US" sz="2400" kern="10">
              <a:ln w="9525">
                <a:solidFill>
                  <a:srgbClr val="FF0000"/>
                </a:solidFill>
                <a:round/>
              </a:ln>
              <a:solidFill>
                <a:srgbClr val="FFFFFF"/>
              </a:solidFill>
              <a:latin typeface="宋体" panose="02010600030101010101" pitchFamily="2" charset="-122"/>
              <a:ea typeface="宋体" panose="02010600030101010101" pitchFamily="2" charset="-122"/>
            </a:endParaRPr>
          </a:p>
        </p:txBody>
      </p:sp>
      <p:sp>
        <p:nvSpPr>
          <p:cNvPr id="112" name="WordArt 194"/>
          <p:cNvSpPr>
            <a:spLocks noChangeArrowheads="1" noChangeShapeType="1" noTextEdit="1"/>
          </p:cNvSpPr>
          <p:nvPr/>
        </p:nvSpPr>
        <p:spPr bwMode="auto">
          <a:xfrm>
            <a:off x="5724525" y="3716338"/>
            <a:ext cx="863600" cy="241300"/>
          </a:xfrm>
          <a:prstGeom prst="rect">
            <a:avLst/>
          </a:prstGeom>
        </p:spPr>
        <p:txBody>
          <a:bodyPr wrap="none" fromWordArt="1">
            <a:prstTxWarp prst="textPlain">
              <a:avLst>
                <a:gd name="adj" fmla="val 50000"/>
              </a:avLst>
            </a:prstTxWarp>
          </a:bodyPr>
          <a:lstStyle/>
          <a:p>
            <a:pPr algn="ctr"/>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treasure</a:t>
            </a:r>
            <a:endParaRPr lang="zh-CN" altLang="en-US" sz="2400" kern="10">
              <a:ln w="9525">
                <a:solidFill>
                  <a:srgbClr val="FF0000"/>
                </a:solidFill>
                <a:round/>
              </a:ln>
              <a:solidFill>
                <a:srgbClr val="FFFFFF"/>
              </a:solidFill>
              <a:latin typeface="宋体" panose="02010600030101010101" pitchFamily="2" charset="-122"/>
              <a:ea typeface="宋体" panose="02010600030101010101" pitchFamily="2" charset="-122"/>
            </a:endParaRPr>
          </a:p>
        </p:txBody>
      </p:sp>
      <p:sp>
        <p:nvSpPr>
          <p:cNvPr id="113" name="WordArt 195"/>
          <p:cNvSpPr>
            <a:spLocks noChangeArrowheads="1" noChangeShapeType="1" noTextEdit="1"/>
          </p:cNvSpPr>
          <p:nvPr/>
        </p:nvSpPr>
        <p:spPr bwMode="auto">
          <a:xfrm>
            <a:off x="5808663" y="4949825"/>
            <a:ext cx="739775" cy="312738"/>
          </a:xfrm>
          <a:prstGeom prst="rect">
            <a:avLst/>
          </a:prstGeom>
        </p:spPr>
        <p:txBody>
          <a:bodyPr wrap="none" fromWordArt="1">
            <a:prstTxWarp prst="textPlain">
              <a:avLst>
                <a:gd name="adj" fmla="val 50000"/>
              </a:avLst>
            </a:prstTxWarp>
          </a:bodyPr>
          <a:lstStyle/>
          <a:p>
            <a:pPr algn="ctr"/>
            <a:r>
              <a:rPr lang="en-US" altLang="zh-CN" sz="2400" kern="10">
                <a:ln w="9525">
                  <a:solidFill>
                    <a:srgbClr val="FF0000"/>
                  </a:solidFill>
                  <a:round/>
                </a:ln>
                <a:solidFill>
                  <a:srgbClr val="FFFFFF"/>
                </a:solidFill>
                <a:latin typeface="宋体" panose="02010600030101010101" pitchFamily="2" charset="-122"/>
                <a:ea typeface="宋体" panose="02010600030101010101" pitchFamily="2" charset="-122"/>
              </a:rPr>
              <a:t>symbol</a:t>
            </a:r>
            <a:endParaRPr lang="zh-CN" altLang="en-US" sz="2400" kern="10">
              <a:ln w="9525">
                <a:solidFill>
                  <a:srgbClr val="FF0000"/>
                </a:solidFill>
                <a:round/>
              </a:ln>
              <a:solidFill>
                <a:srgbClr val="FFFFFF"/>
              </a:solidFill>
              <a:latin typeface="宋体" panose="02010600030101010101" pitchFamily="2" charset="-122"/>
              <a:ea typeface="宋体" panose="02010600030101010101" pitchFamily="2" charset="-122"/>
            </a:endParaRPr>
          </a:p>
        </p:txBody>
      </p:sp>
      <p:cxnSp>
        <p:nvCxnSpPr>
          <p:cNvPr id="15386" name="直接连接符 114"/>
          <p:cNvCxnSpPr>
            <a:cxnSpLocks noChangeShapeType="1"/>
          </p:cNvCxnSpPr>
          <p:nvPr/>
        </p:nvCxnSpPr>
        <p:spPr bwMode="auto">
          <a:xfrm>
            <a:off x="5184775" y="4868863"/>
            <a:ext cx="323850" cy="45720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sp>
        <p:nvSpPr>
          <p:cNvPr id="28" name="椭圆 27"/>
          <p:cNvSpPr/>
          <p:nvPr/>
        </p:nvSpPr>
        <p:spPr bwMode="auto">
          <a:xfrm>
            <a:off x="323850" y="836712"/>
            <a:ext cx="647750" cy="61206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en-US" altLang="zh-CN" sz="2800" dirty="0">
                <a:ln w="28575">
                  <a:solidFill>
                    <a:schemeClr val="tx1"/>
                  </a:solidFill>
                </a:ln>
                <a:ea typeface="宋体" panose="02010600030101010101" pitchFamily="2" charset="-122"/>
              </a:rPr>
              <a:t>1c</a:t>
            </a:r>
            <a:endParaRPr lang="zh-CN" altLang="en-US" sz="2800" dirty="0">
              <a:ln w="28575">
                <a:solidFill>
                  <a:schemeClr val="tx1"/>
                </a:solidFill>
              </a:ln>
              <a:latin typeface="Arial" panose="020B0604020202020204" pitchFamily="34" charset="0"/>
              <a:ea typeface="宋体" panose="02010600030101010101" pitchFamily="2" charset="-122"/>
            </a:endParaRPr>
          </a:p>
        </p:txBody>
      </p:sp>
      <p:sp>
        <p:nvSpPr>
          <p:cNvPr id="15388" name="Text Box 38"/>
          <p:cNvSpPr txBox="1">
            <a:spLocks noChangeArrowheads="1"/>
          </p:cNvSpPr>
          <p:nvPr/>
        </p:nvSpPr>
        <p:spPr bwMode="auto">
          <a:xfrm>
            <a:off x="5940425" y="594995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a:latin typeface="Times New Roman" panose="02020603050405020304" pitchFamily="18" charset="0"/>
              </a:rPr>
              <a:t>录音</a:t>
            </a:r>
            <a:r>
              <a:rPr lang="en-US" altLang="zh-CN" sz="2400">
                <a:latin typeface="Times New Roman" panose="02020603050405020304" pitchFamily="18" charset="0"/>
              </a:rPr>
              <a:t>P5-1a</a:t>
            </a:r>
            <a:endParaRPr lang="zh-CN"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ox(in)">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box(in)">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box(in)">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box(in)">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box(in)">
                                      <p:cBhvr>
                                        <p:cTn id="27" dur="500"/>
                                        <p:tgtEl>
                                          <p:spTgt spid="10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box(in)">
                                      <p:cBhvr>
                                        <p:cTn id="32" dur="5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box(in)">
                                      <p:cBhvr>
                                        <p:cTn id="37" dur="500"/>
                                        <p:tgtEl>
                                          <p:spTgt spid="1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box(in)">
                                      <p:cBhvr>
                                        <p:cTn id="42" dur="500"/>
                                        <p:tgtEl>
                                          <p:spTgt spid="1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box(in)">
                                      <p:cBhvr>
                                        <p:cTn id="4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1" grpId="0" animBg="1"/>
      <p:bldP spid="112" grpId="0" animBg="1"/>
      <p:bldP spid="1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981075"/>
            <a:ext cx="8229600" cy="765175"/>
          </a:xfrm>
        </p:spPr>
        <p:txBody>
          <a:bodyPr/>
          <a:lstStyle/>
          <a:p>
            <a:pPr eaLnBrk="1" hangingPunct="1"/>
            <a:r>
              <a:rPr lang="en-US" altLang="zh-CN" dirty="0" smtClean="0"/>
              <a:t>Useful expressions</a:t>
            </a:r>
          </a:p>
        </p:txBody>
      </p:sp>
      <p:sp>
        <p:nvSpPr>
          <p:cNvPr id="16387" name="Rectangle 3"/>
          <p:cNvSpPr>
            <a:spLocks noGrp="1" noChangeArrowheads="1"/>
          </p:cNvSpPr>
          <p:nvPr>
            <p:ph type="body" idx="1"/>
          </p:nvPr>
        </p:nvSpPr>
        <p:spPr>
          <a:xfrm>
            <a:off x="684213" y="1989138"/>
            <a:ext cx="7775575" cy="3887787"/>
          </a:xfrm>
        </p:spPr>
        <p:txBody>
          <a:bodyPr/>
          <a:lstStyle/>
          <a:p>
            <a:pPr marL="0" indent="0" eaLnBrk="1" hangingPunct="1">
              <a:lnSpc>
                <a:spcPct val="150000"/>
              </a:lnSpc>
              <a:buFontTx/>
              <a:buNone/>
            </a:pPr>
            <a:r>
              <a:rPr lang="en-US" altLang="zh-CN" sz="2800" dirty="0" smtClean="0"/>
              <a:t>1. It </a:t>
            </a:r>
            <a:r>
              <a:rPr lang="en-US" altLang="zh-CN" sz="2800" dirty="0" smtClean="0">
                <a:solidFill>
                  <a:srgbClr val="FF3300"/>
                </a:solidFill>
              </a:rPr>
              <a:t>stretches from</a:t>
            </a:r>
            <a:r>
              <a:rPr lang="en-US" altLang="zh-CN" sz="2800" dirty="0" smtClean="0"/>
              <a:t> </a:t>
            </a:r>
            <a:r>
              <a:rPr lang="en-US" altLang="zh-CN" sz="2800" dirty="0" err="1" smtClean="0"/>
              <a:t>Shanhaiguan</a:t>
            </a:r>
            <a:r>
              <a:rPr lang="en-US" altLang="zh-CN" sz="2800" dirty="0" smtClean="0"/>
              <a:t> in the east </a:t>
            </a:r>
            <a:r>
              <a:rPr lang="en-US" altLang="zh-CN" sz="2800" dirty="0" smtClean="0">
                <a:solidFill>
                  <a:srgbClr val="FF3300"/>
                </a:solidFill>
              </a:rPr>
              <a:t>to</a:t>
            </a:r>
          </a:p>
          <a:p>
            <a:pPr marL="0" indent="0" eaLnBrk="1" hangingPunct="1">
              <a:lnSpc>
                <a:spcPct val="150000"/>
              </a:lnSpc>
              <a:buFontTx/>
              <a:buNone/>
            </a:pPr>
            <a:r>
              <a:rPr lang="en-US" altLang="zh-CN" sz="2800" dirty="0" smtClean="0">
                <a:solidFill>
                  <a:srgbClr val="FF3300"/>
                </a:solidFill>
              </a:rPr>
              <a:t>    </a:t>
            </a:r>
            <a:r>
              <a:rPr lang="en-US" altLang="zh-CN" sz="2800" dirty="0" err="1" smtClean="0"/>
              <a:t>Jiayuguan</a:t>
            </a:r>
            <a:r>
              <a:rPr lang="en-US" altLang="zh-CN" sz="2800" dirty="0" smtClean="0"/>
              <a:t> in the west. </a:t>
            </a:r>
          </a:p>
          <a:p>
            <a:pPr marL="0" indent="0" eaLnBrk="1" hangingPunct="1">
              <a:lnSpc>
                <a:spcPct val="150000"/>
              </a:lnSpc>
              <a:buFontTx/>
              <a:buNone/>
            </a:pPr>
            <a:r>
              <a:rPr lang="en-US" altLang="zh-CN" sz="2800" dirty="0" smtClean="0"/>
              <a:t>    stretch from…to…  </a:t>
            </a:r>
            <a:r>
              <a:rPr lang="zh-CN" altLang="en-US" sz="2800" dirty="0" smtClean="0"/>
              <a:t>从</a:t>
            </a:r>
            <a:r>
              <a:rPr lang="en-US" altLang="zh-CN" sz="2800" dirty="0" smtClean="0"/>
              <a:t>……</a:t>
            </a:r>
            <a:r>
              <a:rPr lang="zh-CN" altLang="en-US" sz="2800" dirty="0" smtClean="0"/>
              <a:t>延伸到</a:t>
            </a:r>
            <a:r>
              <a:rPr lang="en-US" altLang="zh-CN" sz="2800" dirty="0" smtClean="0"/>
              <a:t>……</a:t>
            </a:r>
          </a:p>
          <a:p>
            <a:pPr marL="0" indent="0" eaLnBrk="1" hangingPunct="1">
              <a:lnSpc>
                <a:spcPct val="150000"/>
              </a:lnSpc>
              <a:buFontTx/>
              <a:buNone/>
            </a:pPr>
            <a:r>
              <a:rPr lang="en-US" altLang="zh-CN" sz="2800" dirty="0" smtClean="0"/>
              <a:t>2. bring… into…</a:t>
            </a:r>
            <a:r>
              <a:rPr lang="zh-CN" altLang="en-US" sz="2800" dirty="0" smtClean="0"/>
              <a:t>  把</a:t>
            </a:r>
            <a:r>
              <a:rPr lang="en-US" altLang="zh-CN" sz="2800" dirty="0" smtClean="0"/>
              <a:t>……</a:t>
            </a:r>
            <a:r>
              <a:rPr lang="zh-CN" altLang="en-US" sz="2800" dirty="0" smtClean="0"/>
              <a:t>带进</a:t>
            </a:r>
            <a:r>
              <a:rPr lang="en-US" altLang="zh-CN" sz="2800" dirty="0" smtClean="0"/>
              <a:t>……</a:t>
            </a:r>
          </a:p>
          <a:p>
            <a:pPr marL="0" indent="0" eaLnBrk="1" hangingPunct="1">
              <a:lnSpc>
                <a:spcPct val="150000"/>
              </a:lnSpc>
              <a:buFontTx/>
              <a:buNone/>
            </a:pPr>
            <a:r>
              <a:rPr lang="en-US" altLang="zh-CN" sz="2800" dirty="0" smtClean="0"/>
              <a:t>3. be regarded as…  </a:t>
            </a:r>
            <a:r>
              <a:rPr lang="zh-CN" altLang="en-US" sz="2800" dirty="0" smtClean="0"/>
              <a:t>被当作</a:t>
            </a:r>
            <a:r>
              <a:rPr lang="en-US" altLang="zh-CN"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00"/>
                                        <p:tgtEl>
                                          <p:spTgt spid="1638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wipe(down)">
                                      <p:cBhvr>
                                        <p:cTn id="10" dur="500"/>
                                        <p:tgtEl>
                                          <p:spTgt spid="163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wipe(down)">
                                      <p:cBhvr>
                                        <p:cTn id="15" dur="500"/>
                                        <p:tgtEl>
                                          <p:spTgt spid="16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wipe(down)">
                                      <p:cBhvr>
                                        <p:cTn id="20" dur="500"/>
                                        <p:tgtEl>
                                          <p:spTgt spid="163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wipe(down)">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95288" y="1989138"/>
            <a:ext cx="8229600" cy="4525962"/>
          </a:xfrm>
        </p:spPr>
        <p:txBody>
          <a:bodyPr/>
          <a:lstStyle/>
          <a:p>
            <a:pPr eaLnBrk="1" hangingPunct="1">
              <a:buFontTx/>
              <a:buNone/>
            </a:pPr>
            <a:r>
              <a:rPr lang="en-US" altLang="zh-CN" dirty="0" smtClean="0"/>
              <a:t>  The construction was begun during the Warring States Period, </a:t>
            </a:r>
            <a:r>
              <a:rPr lang="en-US" altLang="zh-CN" dirty="0" smtClean="0">
                <a:solidFill>
                  <a:srgbClr val="FF0000"/>
                </a:solidFill>
              </a:rPr>
              <a:t>which was about </a:t>
            </a:r>
          </a:p>
          <a:p>
            <a:pPr eaLnBrk="1" hangingPunct="1">
              <a:buFontTx/>
              <a:buNone/>
            </a:pPr>
            <a:r>
              <a:rPr lang="en-US" altLang="zh-CN" dirty="0" smtClean="0">
                <a:solidFill>
                  <a:srgbClr val="FF0000"/>
                </a:solidFill>
              </a:rPr>
              <a:t>    2 500 years ago.</a:t>
            </a:r>
          </a:p>
          <a:p>
            <a:pPr eaLnBrk="1" hangingPunct="1">
              <a:buFontTx/>
              <a:buNone/>
            </a:pPr>
            <a:r>
              <a:rPr lang="en-US" altLang="zh-CN" dirty="0" smtClean="0"/>
              <a:t>   The construction was begun during the Warring States Period.</a:t>
            </a:r>
          </a:p>
          <a:p>
            <a:pPr eaLnBrk="1" hangingPunct="1">
              <a:buFontTx/>
              <a:buNone/>
            </a:pPr>
            <a:r>
              <a:rPr lang="en-US" altLang="zh-CN" dirty="0" smtClean="0">
                <a:solidFill>
                  <a:srgbClr val="FF0000"/>
                </a:solidFill>
              </a:rPr>
              <a:t>   The Warring States Period was about </a:t>
            </a:r>
          </a:p>
          <a:p>
            <a:pPr eaLnBrk="1" hangingPunct="1">
              <a:buFontTx/>
              <a:buNone/>
            </a:pPr>
            <a:r>
              <a:rPr lang="en-US" altLang="zh-CN" dirty="0" smtClean="0">
                <a:solidFill>
                  <a:srgbClr val="FF0000"/>
                </a:solidFill>
              </a:rPr>
              <a:t>    25 00 years ago.</a:t>
            </a:r>
          </a:p>
        </p:txBody>
      </p:sp>
      <p:sp>
        <p:nvSpPr>
          <p:cNvPr id="17411" name="AutoShape 5"/>
          <p:cNvSpPr>
            <a:spLocks noChangeArrowheads="1"/>
          </p:cNvSpPr>
          <p:nvPr/>
        </p:nvSpPr>
        <p:spPr bwMode="auto">
          <a:xfrm>
            <a:off x="3995738" y="3213100"/>
            <a:ext cx="1582737" cy="360363"/>
          </a:xfrm>
          <a:prstGeom prst="rightArrow">
            <a:avLst>
              <a:gd name="adj1" fmla="val 50000"/>
              <a:gd name="adj2" fmla="val 136825"/>
            </a:avLst>
          </a:prstGeom>
          <a:solidFill>
            <a:srgbClr val="993366"/>
          </a:solidFill>
          <a:ln w="9525">
            <a:solidFill>
              <a:schemeClr val="tx1"/>
            </a:solidFill>
            <a:miter lim="800000"/>
          </a:ln>
        </p:spPr>
        <p:txBody>
          <a:bodyPr wrap="none" anchor="ctr"/>
          <a:lstStyle/>
          <a:p>
            <a:pPr eaLnBrk="1" hangingPunct="1"/>
            <a:endParaRPr lang="zh-CN" altLang="en-US"/>
          </a:p>
        </p:txBody>
      </p:sp>
      <p:sp>
        <p:nvSpPr>
          <p:cNvPr id="17412" name="WordArt 6"/>
          <p:cNvSpPr>
            <a:spLocks noChangeArrowheads="1" noChangeShapeType="1" noTextEdit="1"/>
          </p:cNvSpPr>
          <p:nvPr/>
        </p:nvSpPr>
        <p:spPr bwMode="auto">
          <a:xfrm>
            <a:off x="2928938" y="785813"/>
            <a:ext cx="2857500" cy="6477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kern="10" dirty="0">
                <a:solidFill>
                  <a:srgbClr val="6600FF"/>
                </a:solidFill>
                <a:latin typeface="宋体" panose="02010600030101010101" pitchFamily="2" charset="-122"/>
                <a:ea typeface="宋体" panose="02010600030101010101" pitchFamily="2" charset="-122"/>
              </a:rPr>
              <a:t>定语从句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 calcmode="lin" valueType="num">
                                      <p:cBhvr additive="base">
                                        <p:cTn id="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anim calcmode="lin" valueType="num">
                                      <p:cBhvr additive="base">
                                        <p:cTn id="13"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 calcmode="lin" valueType="num">
                                      <p:cBhvr additive="base">
                                        <p:cTn id="17"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87325" y="836613"/>
            <a:ext cx="8891588" cy="4824412"/>
          </a:xfrm>
        </p:spPr>
        <p:txBody>
          <a:bodyPr/>
          <a:lstStyle/>
          <a:p>
            <a:pPr algn="l" eaLnBrk="1" hangingPunct="1"/>
            <a:r>
              <a:rPr lang="en-US" altLang="zh-CN" sz="2800" dirty="0" smtClean="0"/>
              <a:t>         Work in groups and complete the following tasks.</a:t>
            </a:r>
            <a:r>
              <a:rPr lang="en-US" altLang="zh-CN" sz="3200" b="1" dirty="0" smtClean="0"/>
              <a:t/>
            </a:r>
            <a:br>
              <a:rPr lang="en-US" altLang="zh-CN" sz="3200" b="1" dirty="0" smtClean="0"/>
            </a:br>
            <a:r>
              <a:rPr lang="en-US" altLang="zh-CN" sz="2800" dirty="0" smtClean="0"/>
              <a:t/>
            </a:r>
            <a:br>
              <a:rPr lang="en-US" altLang="zh-CN" sz="2800" dirty="0" smtClean="0"/>
            </a:br>
            <a:r>
              <a:rPr lang="en-US" altLang="zh-CN" sz="2800" dirty="0" smtClean="0"/>
              <a:t>   1.Suppose you are a tourist guide and your group    </a:t>
            </a:r>
            <a:br>
              <a:rPr lang="en-US" altLang="zh-CN" sz="2800" dirty="0" smtClean="0"/>
            </a:br>
            <a:r>
              <a:rPr lang="en-US" altLang="zh-CN" sz="2800" dirty="0" smtClean="0"/>
              <a:t>    members are tourists from America who are very </a:t>
            </a:r>
            <a:br>
              <a:rPr lang="en-US" altLang="zh-CN" sz="2800" dirty="0" smtClean="0"/>
            </a:br>
            <a:r>
              <a:rPr lang="en-US" altLang="zh-CN" sz="2800" dirty="0" smtClean="0"/>
              <a:t>    interested in the history of the Great Wall. Introduce    </a:t>
            </a:r>
            <a:br>
              <a:rPr lang="en-US" altLang="zh-CN" sz="2800" dirty="0" smtClean="0"/>
            </a:br>
            <a:r>
              <a:rPr lang="en-US" altLang="zh-CN" sz="2800" dirty="0" smtClean="0"/>
              <a:t>    the Great Wall to them.</a:t>
            </a:r>
            <a:br>
              <a:rPr lang="en-US" altLang="zh-CN" sz="2800" dirty="0" smtClean="0"/>
            </a:br>
            <a:r>
              <a:rPr lang="en-US" altLang="zh-CN" sz="2800" dirty="0" smtClean="0"/>
              <a:t/>
            </a:r>
            <a:br>
              <a:rPr lang="en-US" altLang="zh-CN" sz="2800" dirty="0" smtClean="0"/>
            </a:br>
            <a:r>
              <a:rPr lang="en-US" altLang="zh-CN" sz="2800" dirty="0" smtClean="0"/>
              <a:t>    2. How do you understand the saying, “He who   </a:t>
            </a:r>
            <a:br>
              <a:rPr lang="en-US" altLang="zh-CN" sz="2800" dirty="0" smtClean="0"/>
            </a:br>
            <a:r>
              <a:rPr lang="en-US" altLang="zh-CN" sz="2800" dirty="0" smtClean="0"/>
              <a:t>    has never been to the Great Wall is not a true man”?</a:t>
            </a:r>
          </a:p>
        </p:txBody>
      </p:sp>
      <p:sp>
        <p:nvSpPr>
          <p:cNvPr id="23556" name="Text Box 4"/>
          <p:cNvSpPr txBox="1">
            <a:spLocks noChangeArrowheads="1"/>
          </p:cNvSpPr>
          <p:nvPr/>
        </p:nvSpPr>
        <p:spPr bwMode="auto">
          <a:xfrm>
            <a:off x="611188" y="5229225"/>
            <a:ext cx="4160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a:solidFill>
                  <a:srgbClr val="FF0000"/>
                </a:solidFill>
              </a:rPr>
              <a:t>不到长城非好汉。</a:t>
            </a:r>
          </a:p>
        </p:txBody>
      </p:sp>
      <p:sp>
        <p:nvSpPr>
          <p:cNvPr id="18436" name="Oval 4"/>
          <p:cNvSpPr>
            <a:spLocks noChangeArrowheads="1"/>
          </p:cNvSpPr>
          <p:nvPr/>
        </p:nvSpPr>
        <p:spPr bwMode="auto">
          <a:xfrm>
            <a:off x="468313" y="1268413"/>
            <a:ext cx="574675" cy="504825"/>
          </a:xfrm>
          <a:prstGeom prst="ellipse">
            <a:avLst/>
          </a:prstGeom>
          <a:solidFill>
            <a:schemeClr val="accent1"/>
          </a:solidFill>
          <a:ln w="9525">
            <a:solidFill>
              <a:schemeClr val="tx1"/>
            </a:solidFill>
            <a:round/>
          </a:ln>
        </p:spPr>
        <p:txBody>
          <a:bodyPr wrap="none" anchor="ctr"/>
          <a:lstStyle/>
          <a:p>
            <a:pPr algn="ctr" eaLnBrk="1" hangingPunct="1"/>
            <a:r>
              <a:rPr lang="en-US" altLang="zh-CN" sz="3200">
                <a:solidFill>
                  <a:srgbClr val="000000"/>
                </a:solidFill>
                <a:latin typeface="Times New Roman" panose="02020603050405020304" pitchFamily="18" charset="0"/>
              </a:rPr>
              <a:t> </a:t>
            </a:r>
            <a:r>
              <a:rPr lang="en-US" altLang="zh-CN" sz="3200" b="1">
                <a:latin typeface="Times New Roman" panose="02020603050405020304" pitchFamily="18" charset="0"/>
              </a:rPr>
              <a:t>2</a:t>
            </a:r>
            <a:r>
              <a:rPr lang="en-US" altLang="zh-CN" sz="3200">
                <a:latin typeface="Times New Roman" panose="02020603050405020304" pitchFamily="18" charset="0"/>
              </a:rPr>
              <a:t> </a:t>
            </a:r>
            <a:endParaRPr lang="zh-CN" altLang="en-US" sz="3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276225" y="130175"/>
            <a:ext cx="8543925" cy="5962650"/>
          </a:xfrm>
          <a:ln>
            <a:solidFill>
              <a:srgbClr val="0000FF"/>
            </a:solidFill>
            <a:miter lim="800000"/>
          </a:ln>
        </p:spPr>
        <p:txBody>
          <a:bodyPr/>
          <a:lstStyle/>
          <a:p>
            <a:pPr algn="l" eaLnBrk="1" hangingPunct="1"/>
            <a:r>
              <a:rPr lang="en-US" altLang="zh-CN" sz="2600" dirty="0" smtClean="0"/>
              <a:t>        </a:t>
            </a:r>
            <a:br>
              <a:rPr lang="en-US" altLang="zh-CN" sz="2600" dirty="0" smtClean="0"/>
            </a:br>
            <a:r>
              <a:rPr lang="en-US" altLang="zh-CN" sz="2600" dirty="0" smtClean="0"/>
              <a:t>         Suppose your pen pal, David, is going to visit   </a:t>
            </a:r>
            <a:br>
              <a:rPr lang="en-US" altLang="zh-CN" sz="2600" dirty="0" smtClean="0"/>
            </a:br>
            <a:r>
              <a:rPr lang="en-US" altLang="zh-CN" sz="2600" dirty="0" smtClean="0"/>
              <a:t>         China. Write an e-mail to him to introduce a famous Chinese tourist attraction which you like best. </a:t>
            </a:r>
            <a:br>
              <a:rPr lang="en-US" altLang="zh-CN" sz="2600" dirty="0" smtClean="0"/>
            </a:br>
            <a:r>
              <a:rPr lang="en-US" altLang="zh-CN" sz="2800" dirty="0" smtClean="0"/>
              <a:t/>
            </a:r>
            <a:br>
              <a:rPr lang="en-US" altLang="zh-CN" sz="2800" dirty="0" smtClean="0"/>
            </a:br>
            <a:r>
              <a:rPr lang="en-US" altLang="zh-CN" sz="2400" dirty="0" smtClean="0"/>
              <a:t>    </a:t>
            </a:r>
            <a:r>
              <a:rPr lang="en-US" altLang="zh-CN" sz="2800" dirty="0" smtClean="0"/>
              <a:t>The following questions may help you.</a:t>
            </a:r>
            <a:br>
              <a:rPr lang="en-US" altLang="zh-CN" sz="2800" dirty="0" smtClean="0"/>
            </a:br>
            <a:r>
              <a:rPr lang="en-US" altLang="zh-CN" sz="2800" dirty="0" smtClean="0"/>
              <a:t>     1. What is the </a:t>
            </a:r>
            <a:r>
              <a:rPr lang="en-US" altLang="zh-CN" sz="2800" u="sng" dirty="0" smtClean="0"/>
              <a:t>tourist attraction</a:t>
            </a:r>
            <a:r>
              <a:rPr lang="en-US" altLang="zh-CN" sz="2800" dirty="0" smtClean="0"/>
              <a:t> and where is it? </a:t>
            </a:r>
            <a:br>
              <a:rPr lang="en-US" altLang="zh-CN" sz="2800" dirty="0" smtClean="0"/>
            </a:br>
            <a:r>
              <a:rPr lang="en-US" altLang="zh-CN" sz="2800" dirty="0" smtClean="0"/>
              <a:t>          </a:t>
            </a:r>
            <a:r>
              <a:rPr lang="zh-CN" altLang="en-US" sz="2800" dirty="0" smtClean="0">
                <a:solidFill>
                  <a:srgbClr val="FF0000"/>
                </a:solidFill>
              </a:rPr>
              <a:t>（</a:t>
            </a:r>
            <a:r>
              <a:rPr lang="en-US" altLang="zh-CN" sz="2800" dirty="0" smtClean="0">
                <a:solidFill>
                  <a:srgbClr val="FF0000"/>
                </a:solidFill>
              </a:rPr>
              <a:t>tourist attraction </a:t>
            </a:r>
            <a:r>
              <a:rPr lang="zh-CN" altLang="en-US" sz="2800" dirty="0" smtClean="0">
                <a:solidFill>
                  <a:srgbClr val="FF0000"/>
                </a:solidFill>
              </a:rPr>
              <a:t>旅游胜地） </a:t>
            </a:r>
            <a:br>
              <a:rPr lang="zh-CN" altLang="en-US" sz="2800" dirty="0" smtClean="0">
                <a:solidFill>
                  <a:srgbClr val="FF0000"/>
                </a:solidFill>
              </a:rPr>
            </a:br>
            <a:r>
              <a:rPr lang="zh-CN" altLang="en-US" sz="2800" dirty="0" smtClean="0">
                <a:solidFill>
                  <a:srgbClr val="FF0000"/>
                </a:solidFill>
              </a:rPr>
              <a:t>     </a:t>
            </a:r>
            <a:r>
              <a:rPr lang="en-US" altLang="zh-CN" sz="2800" dirty="0" smtClean="0"/>
              <a:t>2. What </a:t>
            </a:r>
            <a:r>
              <a:rPr lang="en-US" altLang="zh-CN" sz="2800" u="sng" dirty="0" smtClean="0"/>
              <a:t>is</a:t>
            </a:r>
            <a:r>
              <a:rPr lang="en-US" altLang="zh-CN" sz="2800" dirty="0" smtClean="0"/>
              <a:t> it </a:t>
            </a:r>
            <a:r>
              <a:rPr lang="en-US" altLang="zh-CN" sz="2800" u="sng" dirty="0" smtClean="0"/>
              <a:t>famous for</a:t>
            </a:r>
            <a:r>
              <a:rPr lang="en-US" altLang="zh-CN" sz="2800" dirty="0" smtClean="0"/>
              <a:t>?</a:t>
            </a:r>
            <a:br>
              <a:rPr lang="en-US" altLang="zh-CN" sz="2800" dirty="0" smtClean="0"/>
            </a:br>
            <a:r>
              <a:rPr lang="zh-CN" altLang="en-US" sz="2800" dirty="0" smtClean="0"/>
              <a:t>          </a:t>
            </a:r>
            <a:r>
              <a:rPr lang="zh-CN" altLang="en-US" sz="2800" dirty="0" smtClean="0">
                <a:solidFill>
                  <a:srgbClr val="FF0000"/>
                </a:solidFill>
              </a:rPr>
              <a:t>（</a:t>
            </a:r>
            <a:r>
              <a:rPr lang="en-US" altLang="zh-CN" sz="2800" dirty="0" smtClean="0">
                <a:solidFill>
                  <a:srgbClr val="FF0000"/>
                </a:solidFill>
              </a:rPr>
              <a:t>be famous for</a:t>
            </a:r>
            <a:r>
              <a:rPr lang="zh-CN" altLang="en-US" sz="2800" dirty="0" smtClean="0">
                <a:solidFill>
                  <a:srgbClr val="FF0000"/>
                </a:solidFill>
              </a:rPr>
              <a:t>　以</a:t>
            </a:r>
            <a:r>
              <a:rPr lang="zh-CN" altLang="zh-CN" sz="2800" dirty="0" smtClean="0">
                <a:solidFill>
                  <a:srgbClr val="FF0000"/>
                </a:solidFill>
              </a:rPr>
              <a:t>……</a:t>
            </a:r>
            <a:r>
              <a:rPr lang="zh-CN" altLang="en-US" sz="2800" dirty="0" smtClean="0">
                <a:solidFill>
                  <a:srgbClr val="FF0000"/>
                </a:solidFill>
              </a:rPr>
              <a:t>而著名）</a:t>
            </a:r>
            <a:br>
              <a:rPr lang="zh-CN" altLang="en-US" sz="2800" dirty="0" smtClean="0">
                <a:solidFill>
                  <a:srgbClr val="FF0000"/>
                </a:solidFill>
              </a:rPr>
            </a:br>
            <a:r>
              <a:rPr lang="zh-CN" altLang="en-US" sz="2800" dirty="0" smtClean="0">
                <a:solidFill>
                  <a:srgbClr val="FF0000"/>
                </a:solidFill>
              </a:rPr>
              <a:t>     </a:t>
            </a:r>
            <a:r>
              <a:rPr lang="en-US" altLang="zh-CN" sz="2800" dirty="0" smtClean="0"/>
              <a:t>3. Why do you like it best?</a:t>
            </a:r>
          </a:p>
        </p:txBody>
      </p:sp>
      <p:sp>
        <p:nvSpPr>
          <p:cNvPr id="19459" name="WordArt 4"/>
          <p:cNvSpPr>
            <a:spLocks noChangeArrowheads="1" noChangeShapeType="1" noTextEdit="1"/>
          </p:cNvSpPr>
          <p:nvPr/>
        </p:nvSpPr>
        <p:spPr bwMode="auto">
          <a:xfrm>
            <a:off x="5143500" y="5286375"/>
            <a:ext cx="3430588" cy="6873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13005"/>
                <a:gd name="adj2" fmla="val 0"/>
              </a:avLst>
            </a:prstTxWarp>
          </a:bodyPr>
          <a:lstStyle/>
          <a:p>
            <a:pPr algn="ctr"/>
            <a:r>
              <a:rPr lang="en-US" altLang="zh-CN" kern="10" dirty="0">
                <a:solidFill>
                  <a:srgbClr val="6600FF"/>
                </a:solidFill>
                <a:latin typeface="Arial" panose="020B0604020202020204"/>
                <a:cs typeface="Arial" panose="020B0604020202020204"/>
              </a:rPr>
              <a:t>Written work</a:t>
            </a:r>
            <a:endParaRPr lang="zh-CN" altLang="en-US" kern="10" dirty="0">
              <a:solidFill>
                <a:srgbClr val="6600FF"/>
              </a:solidFill>
              <a:latin typeface="Arial" panose="020B0604020202020204"/>
              <a:cs typeface="Arial" panose="020B0604020202020204"/>
            </a:endParaRPr>
          </a:p>
        </p:txBody>
      </p:sp>
      <p:sp>
        <p:nvSpPr>
          <p:cNvPr id="19460" name="Oval 4"/>
          <p:cNvSpPr>
            <a:spLocks noChangeArrowheads="1"/>
          </p:cNvSpPr>
          <p:nvPr/>
        </p:nvSpPr>
        <p:spPr bwMode="auto">
          <a:xfrm>
            <a:off x="468313" y="981075"/>
            <a:ext cx="612775" cy="574675"/>
          </a:xfrm>
          <a:prstGeom prst="ellipse">
            <a:avLst/>
          </a:prstGeom>
          <a:solidFill>
            <a:schemeClr val="accent1"/>
          </a:solidFill>
          <a:ln w="9525">
            <a:solidFill>
              <a:schemeClr val="tx1"/>
            </a:solidFill>
            <a:round/>
          </a:ln>
        </p:spPr>
        <p:txBody>
          <a:bodyPr wrap="none" anchor="ctr"/>
          <a:lstStyle/>
          <a:p>
            <a:pPr algn="ctr" eaLnBrk="1" hangingPunct="1"/>
            <a:r>
              <a:rPr lang="en-US" altLang="zh-CN" sz="3200" b="1">
                <a:solidFill>
                  <a:srgbClr val="000000"/>
                </a:solidFill>
                <a:latin typeface="Times New Roman" panose="02020603050405020304" pitchFamily="18" charset="0"/>
              </a:rPr>
              <a:t> </a:t>
            </a:r>
            <a:r>
              <a:rPr lang="en-US" altLang="zh-CN" sz="3200" b="1">
                <a:latin typeface="Times New Roman" panose="02020603050405020304" pitchFamily="18" charset="0"/>
              </a:rPr>
              <a:t>3 </a:t>
            </a:r>
            <a:endParaRPr lang="zh-CN" altLang="en-US" sz="32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7"/>
          <p:cNvSpPr>
            <a:spLocks noChangeArrowheads="1"/>
          </p:cNvSpPr>
          <p:nvPr/>
        </p:nvSpPr>
        <p:spPr bwMode="auto">
          <a:xfrm>
            <a:off x="323850" y="765175"/>
            <a:ext cx="83534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400" i="1" dirty="0">
                <a:solidFill>
                  <a:srgbClr val="FF0000"/>
                </a:solidFill>
              </a:rPr>
              <a:t>Dear David, </a:t>
            </a:r>
          </a:p>
          <a:p>
            <a:pPr algn="just" eaLnBrk="1" hangingPunct="1"/>
            <a:r>
              <a:rPr lang="en-US" altLang="zh-CN" sz="2400" i="1" dirty="0"/>
              <a:t>        </a:t>
            </a:r>
            <a:r>
              <a:rPr lang="en-US" altLang="zh-CN" sz="2400" i="1" u="sng" dirty="0"/>
              <a:t>The West Lake</a:t>
            </a:r>
            <a:r>
              <a:rPr lang="en-US" altLang="zh-CN" sz="2400" i="1" dirty="0"/>
              <a:t> is my favorite tourist attraction. It </a:t>
            </a:r>
            <a:r>
              <a:rPr lang="en-US" altLang="zh-CN" sz="2400" i="1" u="sng" dirty="0"/>
              <a:t>lies in Hangzhou, Zhejiang Province</a:t>
            </a:r>
            <a:r>
              <a:rPr lang="en-US" altLang="zh-CN" sz="2400" i="1" dirty="0"/>
              <a:t> and it attracts many people from all over the world.</a:t>
            </a:r>
          </a:p>
          <a:p>
            <a:pPr algn="just" eaLnBrk="1" hangingPunct="1"/>
            <a:r>
              <a:rPr lang="zh-CN" altLang="en-US" sz="2400" i="1" dirty="0"/>
              <a:t>　　</a:t>
            </a:r>
            <a:r>
              <a:rPr lang="en-US" altLang="zh-CN" sz="2400" i="1" dirty="0"/>
              <a:t>I like the West Lake </a:t>
            </a:r>
            <a:r>
              <a:rPr lang="en-US" altLang="zh-CN" sz="2400" i="1" u="sng" dirty="0"/>
              <a:t>because it is one of the most beautiful lakes in China.</a:t>
            </a:r>
            <a:r>
              <a:rPr lang="en-US" altLang="zh-CN" sz="2400" i="1" dirty="0"/>
              <a:t> There are lots of beautiful places which are worth visiting. The scenery is so beautiful that visitors often lose themselves in it.</a:t>
            </a:r>
          </a:p>
          <a:p>
            <a:pPr algn="just" eaLnBrk="1" hangingPunct="1"/>
            <a:r>
              <a:rPr lang="zh-CN" altLang="en-US" sz="2400" i="1" dirty="0"/>
              <a:t>　   </a:t>
            </a:r>
            <a:r>
              <a:rPr lang="en-US" altLang="zh-CN" sz="2400" i="1" dirty="0"/>
              <a:t>The West Lake is famous for </a:t>
            </a:r>
            <a:r>
              <a:rPr lang="en-US" altLang="zh-CN" sz="2400" i="1" u="sng" dirty="0"/>
              <a:t>not only its special scenery but also some beautiful poems that were written by </a:t>
            </a:r>
            <a:r>
              <a:rPr lang="en-US" altLang="zh-CN" sz="2400" i="1" u="sng" dirty="0" err="1"/>
              <a:t>Bai</a:t>
            </a:r>
            <a:r>
              <a:rPr lang="en-US" altLang="zh-CN" sz="2400" i="1" u="sng" dirty="0"/>
              <a:t> </a:t>
            </a:r>
            <a:r>
              <a:rPr lang="en-US" altLang="zh-CN" sz="2400" i="1" u="sng" dirty="0" err="1"/>
              <a:t>Juyi</a:t>
            </a:r>
            <a:r>
              <a:rPr lang="en-US" altLang="zh-CN" sz="2400" i="1" u="sng" dirty="0"/>
              <a:t> and Su </a:t>
            </a:r>
            <a:r>
              <a:rPr lang="en-US" altLang="zh-CN" sz="2400" i="1" u="sng" dirty="0" err="1"/>
              <a:t>Dongpo</a:t>
            </a:r>
            <a:r>
              <a:rPr lang="en-US" altLang="zh-CN" sz="2400" i="1" u="sng" dirty="0"/>
              <a:t>.</a:t>
            </a:r>
            <a:r>
              <a:rPr lang="en-US" altLang="zh-CN" sz="2400" i="1" dirty="0"/>
              <a:t> Besides, it is the home of the famous </a:t>
            </a:r>
            <a:r>
              <a:rPr lang="en-US" altLang="zh-CN" sz="2400" i="1" dirty="0" err="1"/>
              <a:t>Longjing</a:t>
            </a:r>
            <a:r>
              <a:rPr lang="en-US" altLang="zh-CN" sz="2400" i="1" dirty="0"/>
              <a:t> Tea.</a:t>
            </a:r>
            <a:r>
              <a:rPr lang="zh-CN" altLang="en-US" sz="2400" i="1" dirty="0"/>
              <a:t>　　　　　　　　　　　　　　　　　</a:t>
            </a:r>
          </a:p>
          <a:p>
            <a:pPr algn="r" eaLnBrk="1" hangingPunct="1"/>
            <a:r>
              <a:rPr lang="en-US" altLang="zh-CN" sz="2400" i="1" dirty="0">
                <a:solidFill>
                  <a:srgbClr val="FF0000"/>
                </a:solidFill>
              </a:rPr>
              <a:t>Yours,</a:t>
            </a:r>
            <a:r>
              <a:rPr lang="zh-CN" altLang="en-US" sz="2400" i="1" dirty="0">
                <a:solidFill>
                  <a:srgbClr val="FF0000"/>
                </a:solidFill>
              </a:rPr>
              <a:t>　　　　　　　　　　　　　　　　　　　                     </a:t>
            </a:r>
            <a:r>
              <a:rPr lang="en-US" altLang="zh-CN" sz="2400" i="1" dirty="0" err="1">
                <a:solidFill>
                  <a:srgbClr val="FF0000"/>
                </a:solidFill>
              </a:rPr>
              <a:t>Kangkang</a:t>
            </a:r>
            <a:endParaRPr lang="en-US" altLang="zh-CN" sz="2400" i="1" dirty="0">
              <a:solidFill>
                <a:srgbClr val="FF0000"/>
              </a:solidFill>
            </a:endParaRPr>
          </a:p>
        </p:txBody>
      </p:sp>
      <p:sp>
        <p:nvSpPr>
          <p:cNvPr id="20483" name="WordArt 8"/>
          <p:cNvSpPr>
            <a:spLocks noChangeArrowheads="1" noChangeShapeType="1" noTextEdit="1"/>
          </p:cNvSpPr>
          <p:nvPr/>
        </p:nvSpPr>
        <p:spPr bwMode="auto">
          <a:xfrm>
            <a:off x="714375" y="5786438"/>
            <a:ext cx="3286125" cy="6492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1153"/>
                <a:gd name="adj2" fmla="val 0"/>
              </a:avLst>
            </a:prstTxWarp>
          </a:bodyPr>
          <a:lstStyle/>
          <a:p>
            <a:pPr algn="ctr"/>
            <a:r>
              <a:rPr lang="en-US" altLang="zh-CN" kern="10">
                <a:solidFill>
                  <a:srgbClr val="6600FF"/>
                </a:solidFill>
                <a:latin typeface="Arial" panose="020B0604020202020204"/>
                <a:cs typeface="Arial" panose="020B0604020202020204"/>
              </a:rPr>
              <a:t>Written work</a:t>
            </a:r>
            <a:endParaRPr lang="zh-CN" altLang="en-US" kern="10">
              <a:solidFill>
                <a:srgbClr val="6600FF"/>
              </a:solidFill>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 calcmode="lin" valueType="num">
                                      <p:cBhvr additive="base">
                                        <p:cTn id="7" dur="500" fill="hold"/>
                                        <p:tgtEl>
                                          <p:spTgt spid="256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5607">
                                            <p:txEl>
                                              <p:pRg st="1" end="1"/>
                                            </p:txEl>
                                          </p:spTgt>
                                        </p:tgtEl>
                                        <p:attrNameLst>
                                          <p:attrName>style.visibility</p:attrName>
                                        </p:attrNameLst>
                                      </p:cBhvr>
                                      <p:to>
                                        <p:strVal val="visible"/>
                                      </p:to>
                                    </p:set>
                                    <p:animEffect transition="in" filter="checkerboard(across)">
                                      <p:cBhvr>
                                        <p:cTn id="13" dur="500"/>
                                        <p:tgtEl>
                                          <p:spTgt spid="2560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5607">
                                            <p:txEl>
                                              <p:pRg st="2" end="2"/>
                                            </p:txEl>
                                          </p:spTgt>
                                        </p:tgtEl>
                                        <p:attrNameLst>
                                          <p:attrName>style.visibility</p:attrName>
                                        </p:attrNameLst>
                                      </p:cBhvr>
                                      <p:to>
                                        <p:strVal val="visible"/>
                                      </p:to>
                                    </p:set>
                                    <p:animEffect transition="in" filter="checkerboard(across)">
                                      <p:cBhvr>
                                        <p:cTn id="18" dur="500"/>
                                        <p:tgtEl>
                                          <p:spTgt spid="256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5607">
                                            <p:txEl>
                                              <p:pRg st="3" end="3"/>
                                            </p:txEl>
                                          </p:spTgt>
                                        </p:tgtEl>
                                        <p:attrNameLst>
                                          <p:attrName>style.visibility</p:attrName>
                                        </p:attrNameLst>
                                      </p:cBhvr>
                                      <p:to>
                                        <p:strVal val="visible"/>
                                      </p:to>
                                    </p:set>
                                    <p:animEffect transition="in" filter="checkerboard(across)">
                                      <p:cBhvr>
                                        <p:cTn id="23" dur="500"/>
                                        <p:tgtEl>
                                          <p:spTgt spid="2560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5607">
                                            <p:txEl>
                                              <p:pRg st="4" end="4"/>
                                            </p:txEl>
                                          </p:spTgt>
                                        </p:tgtEl>
                                        <p:attrNameLst>
                                          <p:attrName>style.visibility</p:attrName>
                                        </p:attrNameLst>
                                      </p:cBhvr>
                                      <p:to>
                                        <p:strVal val="visible"/>
                                      </p:to>
                                    </p:set>
                                    <p:animEffect transition="in" filter="checkerboard(across)">
                                      <p:cBhvr>
                                        <p:cTn id="28" dur="500"/>
                                        <p:tgtEl>
                                          <p:spTgt spid="256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b31605367fc80c120b55a973"/>
          <p:cNvPicPr>
            <a:picLocks noGrp="1" noChangeAspect="1" noChangeArrowheads="1"/>
          </p:cNvPicPr>
          <p:nvPr>
            <p:ph type="body" idx="4294967295"/>
          </p:nvPr>
        </p:nvPicPr>
        <p:blipFill>
          <a:blip r:embed="rId2" cstate="email"/>
          <a:srcRect/>
          <a:stretch>
            <a:fillRect/>
          </a:stretch>
        </p:blipFill>
        <p:spPr>
          <a:xfrm>
            <a:off x="19348" y="1052736"/>
            <a:ext cx="2808287" cy="4525962"/>
          </a:xfrm>
          <a:noFill/>
        </p:spPr>
      </p:pic>
      <p:sp>
        <p:nvSpPr>
          <p:cNvPr id="5125" name="Text Box 5"/>
          <p:cNvSpPr txBox="1">
            <a:spLocks noChangeArrowheads="1"/>
          </p:cNvSpPr>
          <p:nvPr/>
        </p:nvSpPr>
        <p:spPr bwMode="auto">
          <a:xfrm>
            <a:off x="3095625" y="1700213"/>
            <a:ext cx="60483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smtClean="0"/>
              <a:t>dragons/powerful </a:t>
            </a:r>
            <a:r>
              <a:rPr lang="en-US" altLang="zh-CN" sz="3200" dirty="0"/>
              <a:t>animals/guard the whole nation</a:t>
            </a:r>
          </a:p>
          <a:p>
            <a:pPr eaLnBrk="1" hangingPunct="1"/>
            <a:endParaRPr lang="en-US" altLang="zh-CN" sz="3200" dirty="0"/>
          </a:p>
          <a:p>
            <a:pPr eaLnBrk="1" hangingPunct="1"/>
            <a:r>
              <a:rPr lang="en-US" altLang="zh-CN" sz="3200" dirty="0">
                <a:solidFill>
                  <a:srgbClr val="6600FF"/>
                </a:solidFill>
              </a:rPr>
              <a:t>It’s said that dragons are powerful animals </a:t>
            </a:r>
            <a:r>
              <a:rPr lang="en-US" altLang="zh-CN" sz="3200" dirty="0">
                <a:solidFill>
                  <a:srgbClr val="FF0000"/>
                </a:solidFill>
              </a:rPr>
              <a:t>which/that </a:t>
            </a:r>
            <a:r>
              <a:rPr lang="en-US" altLang="zh-CN" sz="3200" dirty="0">
                <a:solidFill>
                  <a:srgbClr val="6600FF"/>
                </a:solidFill>
              </a:rPr>
              <a:t>guard the whole nation</a:t>
            </a:r>
            <a:r>
              <a:rPr lang="en-US" altLang="zh-CN" sz="3200" dirty="0" smtClean="0">
                <a:solidFill>
                  <a:srgbClr val="6600FF"/>
                </a:solidFill>
              </a:rPr>
              <a:t>.</a:t>
            </a:r>
            <a:endParaRPr lang="en-US" altLang="zh-CN" sz="3200" dirty="0">
              <a:solidFill>
                <a:srgbClr val="66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125">
                                            <p:txEl>
                                              <p:pRg st="2" end="2"/>
                                            </p:txEl>
                                          </p:spTgt>
                                        </p:tgtEl>
                                        <p:attrNameLst>
                                          <p:attrName>style.visibility</p:attrName>
                                        </p:attrNameLst>
                                      </p:cBhvr>
                                      <p:to>
                                        <p:strVal val="visible"/>
                                      </p:to>
                                    </p:set>
                                    <p:animEffect transition="in" filter="barn(inHorizontal)">
                                      <p:cBhvr>
                                        <p:cTn id="7" dur="500"/>
                                        <p:tgtEl>
                                          <p:spTgt spid="5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p:cNvSpPr>
            <a:spLocks noGrp="1" noChangeArrowheads="1"/>
          </p:cNvSpPr>
          <p:nvPr>
            <p:ph type="body" idx="1"/>
          </p:nvPr>
        </p:nvSpPr>
        <p:spPr>
          <a:xfrm>
            <a:off x="395288" y="1916113"/>
            <a:ext cx="8229600" cy="4525962"/>
          </a:xfrm>
        </p:spPr>
        <p:txBody>
          <a:bodyPr/>
          <a:lstStyle/>
          <a:p>
            <a:pPr marL="609600" indent="-609600" eaLnBrk="1" hangingPunct="1">
              <a:lnSpc>
                <a:spcPct val="90000"/>
              </a:lnSpc>
              <a:buFontTx/>
              <a:buNone/>
              <a:tabLst>
                <a:tab pos="328295" algn="l"/>
              </a:tabLst>
            </a:pPr>
            <a:r>
              <a:rPr lang="en-US" altLang="zh-CN" sz="2400" dirty="0" smtClean="0"/>
              <a:t>New words</a:t>
            </a:r>
          </a:p>
          <a:p>
            <a:pPr marL="609600" indent="-609600" eaLnBrk="1" hangingPunct="1">
              <a:lnSpc>
                <a:spcPct val="90000"/>
              </a:lnSpc>
              <a:buFontTx/>
              <a:buNone/>
              <a:tabLst>
                <a:tab pos="328295" algn="l"/>
              </a:tabLst>
            </a:pPr>
            <a:r>
              <a:rPr lang="en-US" altLang="zh-CN" sz="2400" dirty="0" smtClean="0">
                <a:solidFill>
                  <a:srgbClr val="FF0000"/>
                </a:solidFill>
              </a:rPr>
              <a:t>state, remain, separate, enemy, expect, treasure, suppose</a:t>
            </a:r>
          </a:p>
          <a:p>
            <a:pPr marL="609600" indent="-609600" eaLnBrk="1" hangingPunct="1">
              <a:lnSpc>
                <a:spcPct val="90000"/>
              </a:lnSpc>
              <a:buFontTx/>
              <a:buNone/>
              <a:tabLst>
                <a:tab pos="328295" algn="l"/>
              </a:tabLst>
            </a:pPr>
            <a:r>
              <a:rPr lang="en-US" altLang="zh-CN" sz="2400" dirty="0" smtClean="0"/>
              <a:t>Phrases</a:t>
            </a:r>
          </a:p>
          <a:p>
            <a:pPr marL="609600" indent="-609600" eaLnBrk="1" hangingPunct="1">
              <a:lnSpc>
                <a:spcPct val="90000"/>
              </a:lnSpc>
              <a:buFontTx/>
              <a:buNone/>
              <a:tabLst>
                <a:tab pos="328295" algn="l"/>
              </a:tabLst>
            </a:pPr>
            <a:r>
              <a:rPr lang="en-US" altLang="zh-CN" sz="2400" dirty="0" smtClean="0">
                <a:solidFill>
                  <a:srgbClr val="FF0000"/>
                </a:solidFill>
              </a:rPr>
              <a:t>stretch from…to…, bring… into…, be regarded as…,</a:t>
            </a:r>
          </a:p>
          <a:p>
            <a:pPr marL="609600" indent="-609600" eaLnBrk="1" hangingPunct="1">
              <a:lnSpc>
                <a:spcPct val="90000"/>
              </a:lnSpc>
              <a:buFontTx/>
              <a:buNone/>
              <a:tabLst>
                <a:tab pos="328295" algn="l"/>
              </a:tabLst>
            </a:pPr>
            <a:r>
              <a:rPr lang="en-US" altLang="zh-CN" sz="2400" dirty="0" smtClean="0">
                <a:solidFill>
                  <a:srgbClr val="FF0000"/>
                </a:solidFill>
              </a:rPr>
              <a:t>be famous for…</a:t>
            </a:r>
          </a:p>
          <a:p>
            <a:pPr marL="609600" indent="-609600" eaLnBrk="1" hangingPunct="1">
              <a:lnSpc>
                <a:spcPct val="90000"/>
              </a:lnSpc>
              <a:buFontTx/>
              <a:buNone/>
              <a:tabLst>
                <a:tab pos="328295" algn="l"/>
              </a:tabLst>
            </a:pPr>
            <a:r>
              <a:rPr lang="en-US" altLang="zh-CN" sz="2400" dirty="0" smtClean="0"/>
              <a:t>Further learning the usage of attributive clauses</a:t>
            </a:r>
          </a:p>
          <a:p>
            <a:pPr marL="609600" indent="-609600" eaLnBrk="1" hangingPunct="1">
              <a:lnSpc>
                <a:spcPct val="90000"/>
              </a:lnSpc>
              <a:buFontTx/>
              <a:buNone/>
              <a:tabLst>
                <a:tab pos="328295" algn="l"/>
              </a:tabLst>
            </a:pPr>
            <a:r>
              <a:rPr lang="en-US" altLang="zh-CN" sz="2400" dirty="0" smtClean="0">
                <a:solidFill>
                  <a:srgbClr val="FF0000"/>
                </a:solidFill>
              </a:rPr>
              <a:t>The construction was begun during the Warring States </a:t>
            </a:r>
          </a:p>
          <a:p>
            <a:pPr marL="609600" indent="-609600" eaLnBrk="1" hangingPunct="1">
              <a:lnSpc>
                <a:spcPct val="90000"/>
              </a:lnSpc>
              <a:buFontTx/>
              <a:buNone/>
              <a:tabLst>
                <a:tab pos="328295" algn="l"/>
              </a:tabLst>
            </a:pPr>
            <a:r>
              <a:rPr lang="en-US" altLang="zh-CN" sz="2400" dirty="0" smtClean="0">
                <a:solidFill>
                  <a:srgbClr val="FF0000"/>
                </a:solidFill>
              </a:rPr>
              <a:t>period, </a:t>
            </a:r>
            <a:r>
              <a:rPr lang="en-US" altLang="zh-CN" sz="2400" u="sng" dirty="0" smtClean="0">
                <a:solidFill>
                  <a:srgbClr val="FF0000"/>
                </a:solidFill>
              </a:rPr>
              <a:t>which</a:t>
            </a:r>
            <a:r>
              <a:rPr lang="en-US" altLang="zh-CN" sz="2400" dirty="0" smtClean="0">
                <a:solidFill>
                  <a:srgbClr val="FF0000"/>
                </a:solidFill>
              </a:rPr>
              <a:t> was about 2 500 years ago. </a:t>
            </a:r>
          </a:p>
          <a:p>
            <a:pPr marL="609600" indent="-609600" eaLnBrk="1" hangingPunct="1">
              <a:lnSpc>
                <a:spcPct val="90000"/>
              </a:lnSpc>
              <a:buFontTx/>
              <a:buNone/>
              <a:tabLst>
                <a:tab pos="328295" algn="l"/>
              </a:tabLst>
            </a:pPr>
            <a:r>
              <a:rPr lang="en-US" altLang="zh-CN" sz="2400" dirty="0" smtClean="0"/>
              <a:t>Have a better understanding of the background of the</a:t>
            </a:r>
          </a:p>
          <a:p>
            <a:pPr marL="609600" indent="-609600" eaLnBrk="1" hangingPunct="1">
              <a:lnSpc>
                <a:spcPct val="90000"/>
              </a:lnSpc>
              <a:buFontTx/>
              <a:buNone/>
              <a:tabLst>
                <a:tab pos="328295" algn="l"/>
              </a:tabLst>
            </a:pPr>
            <a:r>
              <a:rPr lang="en-US" altLang="zh-CN" sz="2400" dirty="0" smtClean="0"/>
              <a:t>Great Wall.</a:t>
            </a:r>
          </a:p>
        </p:txBody>
      </p:sp>
      <p:sp>
        <p:nvSpPr>
          <p:cNvPr id="21507" name="WordArt 5"/>
          <p:cNvSpPr>
            <a:spLocks noChangeArrowheads="1" noChangeShapeType="1" noTextEdit="1"/>
          </p:cNvSpPr>
          <p:nvPr/>
        </p:nvSpPr>
        <p:spPr bwMode="auto">
          <a:xfrm>
            <a:off x="2699792" y="764704"/>
            <a:ext cx="3455988" cy="720725"/>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altLang="zh-CN" kern="10" dirty="0">
                <a:ln w="9525">
                  <a:round/>
                </a:ln>
                <a:solidFill>
                  <a:srgbClr val="6600FF"/>
                </a:solidFill>
                <a:latin typeface="Arial" panose="020B0604020202020204"/>
                <a:cs typeface="Arial" panose="020B0604020202020204"/>
              </a:rPr>
              <a:t>Sum up</a:t>
            </a:r>
            <a:endParaRPr lang="zh-CN" altLang="en-US" kern="10" dirty="0">
              <a:ln w="9525">
                <a:round/>
              </a:ln>
              <a:solidFill>
                <a:srgbClr val="6600FF"/>
              </a:solidFill>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fltVal val="0"/>
                                          </p:val>
                                        </p:tav>
                                        <p:tav tm="100000">
                                          <p:val>
                                            <p:strVal val="#ppt_w"/>
                                          </p:val>
                                        </p:tav>
                                      </p:tavLst>
                                    </p:anim>
                                    <p:anim calcmode="lin" valueType="num">
                                      <p:cBhvr>
                                        <p:cTn id="8" dur="1000" fill="hold"/>
                                        <p:tgtEl>
                                          <p:spTgt spid="21507"/>
                                        </p:tgtEl>
                                        <p:attrNameLst>
                                          <p:attrName>ppt_h</p:attrName>
                                        </p:attrNameLst>
                                      </p:cBhvr>
                                      <p:tavLst>
                                        <p:tav tm="0">
                                          <p:val>
                                            <p:fltVal val="0"/>
                                          </p:val>
                                        </p:tav>
                                        <p:tav tm="100000">
                                          <p:val>
                                            <p:strVal val="#ppt_h"/>
                                          </p:val>
                                        </p:tav>
                                      </p:tavLst>
                                    </p:anim>
                                    <p:anim calcmode="lin" valueType="num">
                                      <p:cBhvr>
                                        <p:cTn id="9" dur="1000" fill="hold"/>
                                        <p:tgtEl>
                                          <p:spTgt spid="21507"/>
                                        </p:tgtEl>
                                        <p:attrNameLst>
                                          <p:attrName>style.rotation</p:attrName>
                                        </p:attrNameLst>
                                      </p:cBhvr>
                                      <p:tavLst>
                                        <p:tav tm="0">
                                          <p:val>
                                            <p:fltVal val="90"/>
                                          </p:val>
                                        </p:tav>
                                        <p:tav tm="100000">
                                          <p:val>
                                            <p:fltVal val="0"/>
                                          </p:val>
                                        </p:tav>
                                      </p:tavLst>
                                    </p:anim>
                                    <p:animEffect transition="in" filter="fade">
                                      <p:cBhvr>
                                        <p:cTn id="10" dur="1000"/>
                                        <p:tgtEl>
                                          <p:spTgt spid="2150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6628">
                                            <p:txEl>
                                              <p:pRg st="0" end="0"/>
                                            </p:txEl>
                                          </p:spTgt>
                                        </p:tgtEl>
                                        <p:attrNameLst>
                                          <p:attrName>style.visibility</p:attrName>
                                        </p:attrNameLst>
                                      </p:cBhvr>
                                      <p:to>
                                        <p:strVal val="visible"/>
                                      </p:to>
                                    </p:set>
                                    <p:anim calcmode="lin" valueType="num">
                                      <p:cBhvr>
                                        <p:cTn id="15" dur="500" fill="hold"/>
                                        <p:tgtEl>
                                          <p:spTgt spid="2662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6628">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66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628">
                                            <p:txEl>
                                              <p:pRg st="1" end="1"/>
                                            </p:txEl>
                                          </p:spTgt>
                                        </p:tgtEl>
                                        <p:attrNameLst>
                                          <p:attrName>style.visibility</p:attrName>
                                        </p:attrNameLst>
                                      </p:cBhvr>
                                      <p:to>
                                        <p:strVal val="visible"/>
                                      </p:to>
                                    </p:set>
                                    <p:animEffect transition="in" filter="fade">
                                      <p:cBhvr>
                                        <p:cTn id="22" dur="1000"/>
                                        <p:tgtEl>
                                          <p:spTgt spid="26628">
                                            <p:txEl>
                                              <p:pRg st="1" end="1"/>
                                            </p:txEl>
                                          </p:spTgt>
                                        </p:tgtEl>
                                      </p:cBhvr>
                                    </p:animEffect>
                                    <p:anim calcmode="lin" valueType="num">
                                      <p:cBhvr>
                                        <p:cTn id="23" dur="10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66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6628">
                                            <p:txEl>
                                              <p:pRg st="2" end="2"/>
                                            </p:txEl>
                                          </p:spTgt>
                                        </p:tgtEl>
                                        <p:attrNameLst>
                                          <p:attrName>style.visibility</p:attrName>
                                        </p:attrNameLst>
                                      </p:cBhvr>
                                      <p:to>
                                        <p:strVal val="visible"/>
                                      </p:to>
                                    </p:set>
                                    <p:anim calcmode="lin" valueType="num">
                                      <p:cBhvr>
                                        <p:cTn id="29" dur="500" fill="hold"/>
                                        <p:tgtEl>
                                          <p:spTgt spid="26628">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6628">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662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6628">
                                            <p:txEl>
                                              <p:pRg st="3" end="3"/>
                                            </p:txEl>
                                          </p:spTgt>
                                        </p:tgtEl>
                                        <p:attrNameLst>
                                          <p:attrName>style.visibility</p:attrName>
                                        </p:attrNameLst>
                                      </p:cBhvr>
                                      <p:to>
                                        <p:strVal val="visible"/>
                                      </p:to>
                                    </p:set>
                                    <p:animEffect transition="in" filter="fade">
                                      <p:cBhvr>
                                        <p:cTn id="36" dur="1000"/>
                                        <p:tgtEl>
                                          <p:spTgt spid="26628">
                                            <p:txEl>
                                              <p:pRg st="3" end="3"/>
                                            </p:txEl>
                                          </p:spTgt>
                                        </p:tgtEl>
                                      </p:cBhvr>
                                    </p:animEffect>
                                    <p:anim calcmode="lin" valueType="num">
                                      <p:cBhvr>
                                        <p:cTn id="37" dur="1000" fill="hold"/>
                                        <p:tgtEl>
                                          <p:spTgt spid="2662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6628">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6628">
                                            <p:txEl>
                                              <p:pRg st="4" end="4"/>
                                            </p:txEl>
                                          </p:spTgt>
                                        </p:tgtEl>
                                        <p:attrNameLst>
                                          <p:attrName>style.visibility</p:attrName>
                                        </p:attrNameLst>
                                      </p:cBhvr>
                                      <p:to>
                                        <p:strVal val="visible"/>
                                      </p:to>
                                    </p:set>
                                    <p:animEffect transition="in" filter="fade">
                                      <p:cBhvr>
                                        <p:cTn id="41" dur="1000"/>
                                        <p:tgtEl>
                                          <p:spTgt spid="26628">
                                            <p:txEl>
                                              <p:pRg st="4" end="4"/>
                                            </p:txEl>
                                          </p:spTgt>
                                        </p:tgtEl>
                                      </p:cBhvr>
                                    </p:animEffect>
                                    <p:anim calcmode="lin" valueType="num">
                                      <p:cBhvr>
                                        <p:cTn id="42" dur="1000" fill="hold"/>
                                        <p:tgtEl>
                                          <p:spTgt spid="26628">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662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6628">
                                            <p:txEl>
                                              <p:pRg st="5" end="5"/>
                                            </p:txEl>
                                          </p:spTgt>
                                        </p:tgtEl>
                                        <p:attrNameLst>
                                          <p:attrName>style.visibility</p:attrName>
                                        </p:attrNameLst>
                                      </p:cBhvr>
                                      <p:to>
                                        <p:strVal val="visible"/>
                                      </p:to>
                                    </p:set>
                                    <p:anim calcmode="lin" valueType="num">
                                      <p:cBhvr>
                                        <p:cTn id="48" dur="500" fill="hold"/>
                                        <p:tgtEl>
                                          <p:spTgt spid="26628">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26628">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26628">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6628">
                                            <p:txEl>
                                              <p:pRg st="6" end="6"/>
                                            </p:txEl>
                                          </p:spTgt>
                                        </p:tgtEl>
                                        <p:attrNameLst>
                                          <p:attrName>style.visibility</p:attrName>
                                        </p:attrNameLst>
                                      </p:cBhvr>
                                      <p:to>
                                        <p:strVal val="visible"/>
                                      </p:to>
                                    </p:set>
                                    <p:animEffect transition="in" filter="fade">
                                      <p:cBhvr>
                                        <p:cTn id="55" dur="1000"/>
                                        <p:tgtEl>
                                          <p:spTgt spid="26628">
                                            <p:txEl>
                                              <p:pRg st="6" end="6"/>
                                            </p:txEl>
                                          </p:spTgt>
                                        </p:tgtEl>
                                      </p:cBhvr>
                                    </p:animEffect>
                                    <p:anim calcmode="lin" valueType="num">
                                      <p:cBhvr>
                                        <p:cTn id="56" dur="1000" fill="hold"/>
                                        <p:tgtEl>
                                          <p:spTgt spid="26628">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26628">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6628">
                                            <p:txEl>
                                              <p:pRg st="7" end="7"/>
                                            </p:txEl>
                                          </p:spTgt>
                                        </p:tgtEl>
                                        <p:attrNameLst>
                                          <p:attrName>style.visibility</p:attrName>
                                        </p:attrNameLst>
                                      </p:cBhvr>
                                      <p:to>
                                        <p:strVal val="visible"/>
                                      </p:to>
                                    </p:set>
                                    <p:animEffect transition="in" filter="fade">
                                      <p:cBhvr>
                                        <p:cTn id="60" dur="1000"/>
                                        <p:tgtEl>
                                          <p:spTgt spid="26628">
                                            <p:txEl>
                                              <p:pRg st="7" end="7"/>
                                            </p:txEl>
                                          </p:spTgt>
                                        </p:tgtEl>
                                      </p:cBhvr>
                                    </p:animEffect>
                                    <p:anim calcmode="lin" valueType="num">
                                      <p:cBhvr>
                                        <p:cTn id="61" dur="1000" fill="hold"/>
                                        <p:tgtEl>
                                          <p:spTgt spid="26628">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2662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6628">
                                            <p:txEl>
                                              <p:pRg st="8" end="8"/>
                                            </p:txEl>
                                          </p:spTgt>
                                        </p:tgtEl>
                                        <p:attrNameLst>
                                          <p:attrName>style.visibility</p:attrName>
                                        </p:attrNameLst>
                                      </p:cBhvr>
                                      <p:to>
                                        <p:strVal val="visible"/>
                                      </p:to>
                                    </p:set>
                                    <p:anim calcmode="lin" valueType="num">
                                      <p:cBhvr>
                                        <p:cTn id="67" dur="500" fill="hold"/>
                                        <p:tgtEl>
                                          <p:spTgt spid="26628">
                                            <p:txEl>
                                              <p:pRg st="8" end="8"/>
                                            </p:txEl>
                                          </p:spTgt>
                                        </p:tgtEl>
                                        <p:attrNameLst>
                                          <p:attrName>ppt_w</p:attrName>
                                        </p:attrNameLst>
                                      </p:cBhvr>
                                      <p:tavLst>
                                        <p:tav tm="0">
                                          <p:val>
                                            <p:fltVal val="0"/>
                                          </p:val>
                                        </p:tav>
                                        <p:tav tm="100000">
                                          <p:val>
                                            <p:strVal val="#ppt_w"/>
                                          </p:val>
                                        </p:tav>
                                      </p:tavLst>
                                    </p:anim>
                                    <p:anim calcmode="lin" valueType="num">
                                      <p:cBhvr>
                                        <p:cTn id="68" dur="500" fill="hold"/>
                                        <p:tgtEl>
                                          <p:spTgt spid="26628">
                                            <p:txEl>
                                              <p:pRg st="8" end="8"/>
                                            </p:txEl>
                                          </p:spTgt>
                                        </p:tgtEl>
                                        <p:attrNameLst>
                                          <p:attrName>ppt_h</p:attrName>
                                        </p:attrNameLst>
                                      </p:cBhvr>
                                      <p:tavLst>
                                        <p:tav tm="0">
                                          <p:val>
                                            <p:fltVal val="0"/>
                                          </p:val>
                                        </p:tav>
                                        <p:tav tm="100000">
                                          <p:val>
                                            <p:strVal val="#ppt_h"/>
                                          </p:val>
                                        </p:tav>
                                      </p:tavLst>
                                    </p:anim>
                                    <p:animEffect transition="in" filter="fade">
                                      <p:cBhvr>
                                        <p:cTn id="69" dur="500"/>
                                        <p:tgtEl>
                                          <p:spTgt spid="26628">
                                            <p:txEl>
                                              <p:pRg st="8" end="8"/>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26628">
                                            <p:txEl>
                                              <p:pRg st="9" end="9"/>
                                            </p:txEl>
                                          </p:spTgt>
                                        </p:tgtEl>
                                        <p:attrNameLst>
                                          <p:attrName>style.visibility</p:attrName>
                                        </p:attrNameLst>
                                      </p:cBhvr>
                                      <p:to>
                                        <p:strVal val="visible"/>
                                      </p:to>
                                    </p:set>
                                    <p:anim calcmode="lin" valueType="num">
                                      <p:cBhvr>
                                        <p:cTn id="72" dur="500" fill="hold"/>
                                        <p:tgtEl>
                                          <p:spTgt spid="26628">
                                            <p:txEl>
                                              <p:pRg st="9" end="9"/>
                                            </p:txEl>
                                          </p:spTgt>
                                        </p:tgtEl>
                                        <p:attrNameLst>
                                          <p:attrName>ppt_w</p:attrName>
                                        </p:attrNameLst>
                                      </p:cBhvr>
                                      <p:tavLst>
                                        <p:tav tm="0">
                                          <p:val>
                                            <p:fltVal val="0"/>
                                          </p:val>
                                        </p:tav>
                                        <p:tav tm="100000">
                                          <p:val>
                                            <p:strVal val="#ppt_w"/>
                                          </p:val>
                                        </p:tav>
                                      </p:tavLst>
                                    </p:anim>
                                    <p:anim calcmode="lin" valueType="num">
                                      <p:cBhvr>
                                        <p:cTn id="73" dur="500" fill="hold"/>
                                        <p:tgtEl>
                                          <p:spTgt spid="26628">
                                            <p:txEl>
                                              <p:pRg st="9" end="9"/>
                                            </p:txEl>
                                          </p:spTgt>
                                        </p:tgtEl>
                                        <p:attrNameLst>
                                          <p:attrName>ppt_h</p:attrName>
                                        </p:attrNameLst>
                                      </p:cBhvr>
                                      <p:tavLst>
                                        <p:tav tm="0">
                                          <p:val>
                                            <p:fltVal val="0"/>
                                          </p:val>
                                        </p:tav>
                                        <p:tav tm="100000">
                                          <p:val>
                                            <p:strVal val="#ppt_h"/>
                                          </p:val>
                                        </p:tav>
                                      </p:tavLst>
                                    </p:anim>
                                    <p:animEffect transition="in" filter="fade">
                                      <p:cBhvr>
                                        <p:cTn id="74" dur="500"/>
                                        <p:tgtEl>
                                          <p:spTgt spid="266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95536" y="2492896"/>
            <a:ext cx="8229600" cy="2764358"/>
          </a:xfrm>
        </p:spPr>
        <p:txBody>
          <a:bodyPr/>
          <a:lstStyle/>
          <a:p>
            <a:pPr eaLnBrk="1" hangingPunct="1"/>
            <a:r>
              <a:rPr lang="en-US" altLang="zh-CN" dirty="0" smtClean="0"/>
              <a:t>1. Finish the e-mail to David.</a:t>
            </a:r>
          </a:p>
          <a:p>
            <a:pPr eaLnBrk="1" hangingPunct="1">
              <a:buFontTx/>
              <a:buNone/>
            </a:pPr>
            <a:endParaRPr lang="en-US" altLang="zh-CN" dirty="0" smtClean="0"/>
          </a:p>
          <a:p>
            <a:pPr eaLnBrk="1" hangingPunct="1"/>
            <a:r>
              <a:rPr lang="en-US" altLang="zh-CN" dirty="0" smtClean="0"/>
              <a:t>2. Search for something about the history  </a:t>
            </a:r>
          </a:p>
          <a:p>
            <a:pPr eaLnBrk="1" hangingPunct="1">
              <a:buFontTx/>
              <a:buNone/>
            </a:pPr>
            <a:r>
              <a:rPr lang="en-US" altLang="zh-CN" dirty="0" smtClean="0"/>
              <a:t>       of tea from the Internet or related books.  </a:t>
            </a:r>
          </a:p>
        </p:txBody>
      </p:sp>
      <p:pic>
        <p:nvPicPr>
          <p:cNvPr id="22531" name="Picture 5" descr="图片14"/>
          <p:cNvPicPr>
            <a:picLocks noChangeAspect="1" noChangeArrowheads="1"/>
          </p:cNvPicPr>
          <p:nvPr/>
        </p:nvPicPr>
        <p:blipFill>
          <a:blip r:embed="rId3" cstate="email"/>
          <a:srcRect/>
          <a:stretch>
            <a:fillRect/>
          </a:stretch>
        </p:blipFill>
        <p:spPr bwMode="auto">
          <a:xfrm rot="-454977">
            <a:off x="6205538" y="595313"/>
            <a:ext cx="268446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矩形 4"/>
          <p:cNvSpPr>
            <a:spLocks noChangeArrowheads="1"/>
          </p:cNvSpPr>
          <p:nvPr/>
        </p:nvSpPr>
        <p:spPr bwMode="auto">
          <a:xfrm>
            <a:off x="1857375" y="1000125"/>
            <a:ext cx="3143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dirty="0">
                <a:solidFill>
                  <a:srgbClr val="6600FF"/>
                </a:solidFill>
              </a:rPr>
              <a:t>Homework</a:t>
            </a:r>
            <a:endParaRPr lang="zh-CN" alt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1000"/>
                                        <p:tgtEl>
                                          <p:spTgt spid="22530">
                                            <p:txEl>
                                              <p:pRg st="0" end="0"/>
                                            </p:txEl>
                                          </p:spTgt>
                                        </p:tgtEl>
                                      </p:cBhvr>
                                    </p:animEffect>
                                    <p:anim calcmode="lin" valueType="num">
                                      <p:cBhvr>
                                        <p:cTn id="8"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0">
                                            <p:txEl>
                                              <p:pRg st="2" end="2"/>
                                            </p:txEl>
                                          </p:spTgt>
                                        </p:tgtEl>
                                        <p:attrNameLst>
                                          <p:attrName>style.visibility</p:attrName>
                                        </p:attrNameLst>
                                      </p:cBhvr>
                                      <p:to>
                                        <p:strVal val="visible"/>
                                      </p:to>
                                    </p:set>
                                    <p:animEffect transition="in" filter="fade">
                                      <p:cBhvr>
                                        <p:cTn id="14" dur="1000"/>
                                        <p:tgtEl>
                                          <p:spTgt spid="22530">
                                            <p:txEl>
                                              <p:pRg st="2" end="2"/>
                                            </p:txEl>
                                          </p:spTgt>
                                        </p:tgtEl>
                                      </p:cBhvr>
                                    </p:animEffect>
                                    <p:anim calcmode="lin" valueType="num">
                                      <p:cBhvr>
                                        <p:cTn id="15"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53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animEffect transition="in" filter="fade">
                                      <p:cBhvr>
                                        <p:cTn id="19" dur="1000"/>
                                        <p:tgtEl>
                                          <p:spTgt spid="22530">
                                            <p:txEl>
                                              <p:pRg st="3" end="3"/>
                                            </p:txEl>
                                          </p:spTgt>
                                        </p:tgtEl>
                                      </p:cBhvr>
                                    </p:animEffect>
                                    <p:anim calcmode="lin" valueType="num">
                                      <p:cBhvr>
                                        <p:cTn id="20"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253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3924300" y="2051050"/>
            <a:ext cx="388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sz="2400"/>
          </a:p>
        </p:txBody>
      </p:sp>
      <p:sp>
        <p:nvSpPr>
          <p:cNvPr id="2054" name="Text Box 6"/>
          <p:cNvSpPr txBox="1">
            <a:spLocks noChangeArrowheads="1"/>
          </p:cNvSpPr>
          <p:nvPr/>
        </p:nvSpPr>
        <p:spPr bwMode="auto">
          <a:xfrm>
            <a:off x="3059113" y="2205038"/>
            <a:ext cx="57610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t>Emperors/persons/the sons of Heaven</a:t>
            </a:r>
          </a:p>
          <a:p>
            <a:pPr eaLnBrk="1" hangingPunct="1">
              <a:spcBef>
                <a:spcPct val="50000"/>
              </a:spcBef>
            </a:pPr>
            <a:r>
              <a:rPr lang="en-US" altLang="zh-CN" sz="3200" dirty="0">
                <a:solidFill>
                  <a:srgbClr val="00FF00"/>
                </a:solidFill>
              </a:rPr>
              <a:t>It’s said that emperors are persons </a:t>
            </a:r>
            <a:r>
              <a:rPr lang="en-US" altLang="zh-CN" sz="3200" dirty="0">
                <a:solidFill>
                  <a:srgbClr val="FF3300"/>
                </a:solidFill>
              </a:rPr>
              <a:t>who/that </a:t>
            </a:r>
            <a:r>
              <a:rPr lang="en-US" altLang="zh-CN" sz="3200" dirty="0">
                <a:solidFill>
                  <a:srgbClr val="00FF00"/>
                </a:solidFill>
              </a:rPr>
              <a:t>are the sons of Heaven.</a:t>
            </a:r>
          </a:p>
          <a:p>
            <a:pPr eaLnBrk="1" hangingPunct="1">
              <a:spcBef>
                <a:spcPct val="50000"/>
              </a:spcBef>
            </a:pPr>
            <a:endParaRPr lang="en-US" altLang="zh-CN" sz="3200" dirty="0">
              <a:solidFill>
                <a:srgbClr val="00FF00"/>
              </a:solidFill>
            </a:endParaRPr>
          </a:p>
        </p:txBody>
      </p:sp>
      <p:pic>
        <p:nvPicPr>
          <p:cNvPr id="4100" name="Picture 7" descr="u=1126831930,684635747&amp;fm=21&amp;gp=0"/>
          <p:cNvPicPr>
            <a:picLocks noChangeAspect="1" noChangeArrowheads="1"/>
          </p:cNvPicPr>
          <p:nvPr/>
        </p:nvPicPr>
        <p:blipFill>
          <a:blip r:embed="rId2" cstate="email"/>
          <a:srcRect/>
          <a:stretch>
            <a:fillRect/>
          </a:stretch>
        </p:blipFill>
        <p:spPr bwMode="auto">
          <a:xfrm>
            <a:off x="684213" y="1119188"/>
            <a:ext cx="223202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054">
                                            <p:txEl>
                                              <p:pRg st="1" end="1"/>
                                            </p:txEl>
                                          </p:spTgt>
                                        </p:tgtEl>
                                        <p:attrNameLst>
                                          <p:attrName>style.visibility</p:attrName>
                                        </p:attrNameLst>
                                      </p:cBhvr>
                                      <p:to>
                                        <p:strVal val="visible"/>
                                      </p:to>
                                    </p:set>
                                    <p:animEffect transition="in" filter="barn(inHorizontal)">
                                      <p:cBhvr>
                                        <p:cTn id="7" dur="500"/>
                                        <p:tgtEl>
                                          <p:spTgt spid="20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19-5-2-4"/>
          <p:cNvPicPr>
            <a:picLocks noGrp="1" noChangeAspect="1" noChangeArrowheads="1"/>
          </p:cNvPicPr>
          <p:nvPr>
            <p:ph type="body" idx="4294967295"/>
          </p:nvPr>
        </p:nvPicPr>
        <p:blipFill>
          <a:blip r:embed="rId3" cstate="email"/>
          <a:srcRect/>
          <a:stretch>
            <a:fillRect/>
          </a:stretch>
        </p:blipFill>
        <p:spPr>
          <a:xfrm>
            <a:off x="4356100" y="836613"/>
            <a:ext cx="4464050" cy="3384550"/>
          </a:xfrm>
          <a:noFill/>
        </p:spPr>
      </p:pic>
      <p:sp>
        <p:nvSpPr>
          <p:cNvPr id="5123" name="Text Box 6"/>
          <p:cNvSpPr txBox="1">
            <a:spLocks noChangeArrowheads="1"/>
          </p:cNvSpPr>
          <p:nvPr/>
        </p:nvSpPr>
        <p:spPr bwMode="auto">
          <a:xfrm>
            <a:off x="0" y="1844675"/>
            <a:ext cx="7200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t>    visit the buildings/</a:t>
            </a:r>
          </a:p>
          <a:p>
            <a:pPr eaLnBrk="1" hangingPunct="1"/>
            <a:r>
              <a:rPr lang="en-US" altLang="zh-CN" sz="3200" dirty="0"/>
              <a:t>    have yellow </a:t>
            </a:r>
            <a:r>
              <a:rPr lang="en-US" altLang="zh-CN" sz="3200" dirty="0" smtClean="0"/>
              <a:t>roofs</a:t>
            </a:r>
            <a:endParaRPr lang="en-US" altLang="zh-CN" sz="3200" dirty="0"/>
          </a:p>
        </p:txBody>
      </p:sp>
      <p:sp>
        <p:nvSpPr>
          <p:cNvPr id="5124" name="Text Box 7"/>
          <p:cNvSpPr txBox="1">
            <a:spLocks noChangeArrowheads="1"/>
          </p:cNvSpPr>
          <p:nvPr/>
        </p:nvSpPr>
        <p:spPr bwMode="auto">
          <a:xfrm>
            <a:off x="658069" y="4581128"/>
            <a:ext cx="7921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00FF00"/>
                </a:solidFill>
              </a:rPr>
              <a:t>People are visiting the buildings </a:t>
            </a:r>
            <a:r>
              <a:rPr lang="en-US" altLang="zh-CN" sz="3200" dirty="0">
                <a:solidFill>
                  <a:srgbClr val="FF3300"/>
                </a:solidFill>
              </a:rPr>
              <a:t>which/that </a:t>
            </a:r>
            <a:r>
              <a:rPr lang="en-US" altLang="zh-CN" sz="3200" dirty="0">
                <a:solidFill>
                  <a:srgbClr val="00FF00"/>
                </a:solidFill>
              </a:rPr>
              <a:t>have yellow roofs.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t01ad18372927db996a"/>
          <p:cNvPicPr>
            <a:picLocks noGrp="1" noChangeAspect="1" noChangeArrowheads="1"/>
          </p:cNvPicPr>
          <p:nvPr>
            <p:ph type="body" idx="4294967295"/>
          </p:nvPr>
        </p:nvPicPr>
        <p:blipFill>
          <a:blip r:embed="rId2"/>
          <a:srcRect/>
          <a:stretch>
            <a:fillRect/>
          </a:stretch>
        </p:blipFill>
        <p:spPr>
          <a:xfrm>
            <a:off x="250825" y="836613"/>
            <a:ext cx="4176713" cy="3529012"/>
          </a:xfrm>
          <a:noFill/>
        </p:spPr>
      </p:pic>
      <p:sp>
        <p:nvSpPr>
          <p:cNvPr id="6147" name="Rectangle 5"/>
          <p:cNvSpPr>
            <a:spLocks noChangeArrowheads="1"/>
          </p:cNvSpPr>
          <p:nvPr/>
        </p:nvSpPr>
        <p:spPr bwMode="auto">
          <a:xfrm>
            <a:off x="4572000" y="2349500"/>
            <a:ext cx="457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200" dirty="0"/>
              <a:t>the Great Wall/a wall/ about 8 800 km long</a:t>
            </a:r>
          </a:p>
        </p:txBody>
      </p:sp>
      <p:sp>
        <p:nvSpPr>
          <p:cNvPr id="6148" name="Rectangle 6"/>
          <p:cNvSpPr>
            <a:spLocks noChangeArrowheads="1"/>
          </p:cNvSpPr>
          <p:nvPr/>
        </p:nvSpPr>
        <p:spPr bwMode="auto">
          <a:xfrm>
            <a:off x="755650" y="4695825"/>
            <a:ext cx="7929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3200" dirty="0">
                <a:solidFill>
                  <a:srgbClr val="00FF00"/>
                </a:solidFill>
              </a:rPr>
              <a:t>The Great Wall is a wall </a:t>
            </a:r>
            <a:r>
              <a:rPr lang="en-US" altLang="zh-CN" sz="3200" dirty="0">
                <a:solidFill>
                  <a:srgbClr val="FF3300"/>
                </a:solidFill>
              </a:rPr>
              <a:t>which/that</a:t>
            </a:r>
            <a:r>
              <a:rPr lang="en-US" altLang="zh-CN" sz="3200" dirty="0">
                <a:solidFill>
                  <a:srgbClr val="00FF00"/>
                </a:solidFill>
              </a:rPr>
              <a:t> is about</a:t>
            </a:r>
          </a:p>
          <a:p>
            <a:pPr eaLnBrk="1" hangingPunct="1"/>
            <a:r>
              <a:rPr lang="en-US" altLang="zh-CN" sz="3200" dirty="0">
                <a:solidFill>
                  <a:srgbClr val="00FF00"/>
                </a:solidFill>
              </a:rPr>
              <a:t> 8 800 km long.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1143000" y="2143125"/>
            <a:ext cx="6091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003366"/>
                </a:solidFill>
              </a:rPr>
              <a:t>the Seven Wonders of the World</a:t>
            </a:r>
          </a:p>
        </p:txBody>
      </p:sp>
      <p:pic>
        <p:nvPicPr>
          <p:cNvPr id="7171" name="Picture 7" descr="u=1598389741,2344750741&amp;fm=23&amp;gp=0"/>
          <p:cNvPicPr>
            <a:picLocks noChangeAspect="1" noChangeArrowheads="1"/>
          </p:cNvPicPr>
          <p:nvPr/>
        </p:nvPicPr>
        <p:blipFill>
          <a:blip r:embed="rId2"/>
          <a:srcRect/>
          <a:stretch>
            <a:fillRect/>
          </a:stretch>
        </p:blipFill>
        <p:spPr bwMode="auto">
          <a:xfrm>
            <a:off x="3203575" y="3144838"/>
            <a:ext cx="561657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7" descr="u=4170338473,2012678407&amp;fm=23&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3" name="WordArt 2"/>
          <p:cNvSpPr>
            <a:spLocks noChangeArrowheads="1" noChangeShapeType="1" noTextEdit="1"/>
          </p:cNvSpPr>
          <p:nvPr/>
        </p:nvSpPr>
        <p:spPr bwMode="auto">
          <a:xfrm>
            <a:off x="142875" y="1071563"/>
            <a:ext cx="8786813" cy="571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SlantUp">
              <a:avLst>
                <a:gd name="adj" fmla="val 361"/>
              </a:avLst>
            </a:prstTxWarp>
          </a:bodyPr>
          <a:lstStyle/>
          <a:p>
            <a:pPr algn="ctr"/>
            <a:r>
              <a:rPr lang="en-US" altLang="zh-CN" kern="10">
                <a:solidFill>
                  <a:srgbClr val="FF0000"/>
                </a:solidFill>
                <a:latin typeface="Arial" panose="020B0604020202020204"/>
                <a:cs typeface="Arial" panose="020B0604020202020204"/>
              </a:rPr>
              <a:t>How much do you know about the Great Wall?</a:t>
            </a:r>
            <a:endParaRPr lang="zh-CN" altLang="en-US" kern="10">
              <a:solidFill>
                <a:srgbClr val="FF0000"/>
              </a:solidFill>
              <a:latin typeface="Arial" panose="020B0604020202020204"/>
              <a:cs typeface="Arial" panose="020B060402020202020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000125" y="2000250"/>
            <a:ext cx="3702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003366"/>
                </a:solidFill>
              </a:rPr>
              <a:t>stretch from … to…</a:t>
            </a:r>
          </a:p>
        </p:txBody>
      </p:sp>
      <p:pic>
        <p:nvPicPr>
          <p:cNvPr id="8195" name="Picture 4" descr="1"/>
          <p:cNvPicPr>
            <a:picLocks noChangeAspect="1" noChangeArrowheads="1"/>
          </p:cNvPicPr>
          <p:nvPr/>
        </p:nvPicPr>
        <p:blipFill>
          <a:blip r:embed="rId2" cstate="email"/>
          <a:srcRect/>
          <a:stretch>
            <a:fillRect/>
          </a:stretch>
        </p:blipFill>
        <p:spPr bwMode="auto">
          <a:xfrm>
            <a:off x="352425" y="3287713"/>
            <a:ext cx="8467725"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714375" y="2000250"/>
            <a:ext cx="7934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003366"/>
                </a:solidFill>
              </a:rPr>
              <a:t>be made of packed earth and wood or of stone and</a:t>
            </a:r>
            <a:r>
              <a:rPr lang="en-US" altLang="zh-CN" sz="3200">
                <a:solidFill>
                  <a:srgbClr val="6600FF"/>
                </a:solidFill>
              </a:rPr>
              <a:t> </a:t>
            </a:r>
            <a:r>
              <a:rPr lang="en-US" altLang="zh-CN" sz="3200">
                <a:solidFill>
                  <a:srgbClr val="FF3300"/>
                </a:solidFill>
              </a:rPr>
              <a:t>brick</a:t>
            </a:r>
          </a:p>
        </p:txBody>
      </p:sp>
      <p:pic>
        <p:nvPicPr>
          <p:cNvPr id="17412" name="Picture 4" descr="&amp;gp=0"/>
          <p:cNvPicPr>
            <a:picLocks noChangeAspect="1" noChangeArrowheads="1"/>
          </p:cNvPicPr>
          <p:nvPr/>
        </p:nvPicPr>
        <p:blipFill>
          <a:blip r:embed="rId2" cstate="email"/>
          <a:srcRect/>
          <a:stretch>
            <a:fillRect/>
          </a:stretch>
        </p:blipFill>
        <p:spPr bwMode="auto">
          <a:xfrm>
            <a:off x="2298700" y="3944938"/>
            <a:ext cx="237648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u=2"/>
          <p:cNvPicPr>
            <a:picLocks noChangeAspect="1" noChangeArrowheads="1"/>
          </p:cNvPicPr>
          <p:nvPr/>
        </p:nvPicPr>
        <p:blipFill>
          <a:blip r:embed="rId3"/>
          <a:srcRect/>
          <a:stretch>
            <a:fillRect/>
          </a:stretch>
        </p:blipFill>
        <p:spPr bwMode="auto">
          <a:xfrm>
            <a:off x="4673600" y="2792413"/>
            <a:ext cx="41036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椭圆 1"/>
          <p:cNvSpPr>
            <a:spLocks noChangeArrowheads="1"/>
          </p:cNvSpPr>
          <p:nvPr/>
        </p:nvSpPr>
        <p:spPr bwMode="auto">
          <a:xfrm>
            <a:off x="2009775" y="3297238"/>
            <a:ext cx="2232025" cy="503237"/>
          </a:xfrm>
          <a:prstGeom prst="ellipse">
            <a:avLst/>
          </a:prstGeom>
          <a:solidFill>
            <a:schemeClr val="accent1"/>
          </a:solidFill>
          <a:ln w="9525" algn="ctr">
            <a:solidFill>
              <a:schemeClr val="tx1"/>
            </a:solidFill>
            <a:round/>
          </a:ln>
        </p:spPr>
        <p:txBody>
          <a:bodyPr wrap="none" anchor="ctr"/>
          <a:lstStyle/>
          <a:p>
            <a:pPr eaLnBrk="1" hangingPunct="1"/>
            <a:r>
              <a:rPr lang="en-US" altLang="zh-CN" sz="2400">
                <a:solidFill>
                  <a:srgbClr val="FF0000"/>
                </a:solidFill>
              </a:rPr>
              <a:t>n.</a:t>
            </a:r>
            <a:r>
              <a:rPr lang="zh-CN" altLang="en-US" sz="2400">
                <a:solidFill>
                  <a:srgbClr val="FF0000"/>
                </a:solidFill>
              </a:rPr>
              <a:t>砖，砖块</a:t>
            </a:r>
          </a:p>
        </p:txBody>
      </p:sp>
      <p:cxnSp>
        <p:nvCxnSpPr>
          <p:cNvPr id="7" name="直接连接符 6"/>
          <p:cNvCxnSpPr>
            <a:endCxn id="10246" idx="0"/>
          </p:cNvCxnSpPr>
          <p:nvPr/>
        </p:nvCxnSpPr>
        <p:spPr>
          <a:xfrm>
            <a:off x="2981325" y="2936875"/>
            <a:ext cx="144463" cy="3603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fade">
                                      <p:cBhvr>
                                        <p:cTn id="13" dur="1000"/>
                                        <p:tgtEl>
                                          <p:spTgt spid="10246"/>
                                        </p:tgtEl>
                                      </p:cBhvr>
                                    </p:animEffect>
                                    <p:anim calcmode="lin" valueType="num">
                                      <p:cBhvr>
                                        <p:cTn id="14" dur="1000" fill="hold"/>
                                        <p:tgtEl>
                                          <p:spTgt spid="10246"/>
                                        </p:tgtEl>
                                        <p:attrNameLst>
                                          <p:attrName>ppt_x</p:attrName>
                                        </p:attrNameLst>
                                      </p:cBhvr>
                                      <p:tavLst>
                                        <p:tav tm="0">
                                          <p:val>
                                            <p:strVal val="#ppt_x"/>
                                          </p:val>
                                        </p:tav>
                                        <p:tav tm="100000">
                                          <p:val>
                                            <p:strVal val="#ppt_x"/>
                                          </p:val>
                                        </p:tav>
                                      </p:tavLst>
                                    </p:anim>
                                    <p:anim calcmode="lin" valueType="num">
                                      <p:cBhvr>
                                        <p:cTn id="15"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412"/>
                                        </p:tgtEl>
                                        <p:attrNameLst>
                                          <p:attrName>style.visibility</p:attrName>
                                        </p:attrNameLst>
                                      </p:cBhvr>
                                      <p:to>
                                        <p:strVal val="visible"/>
                                      </p:to>
                                    </p:set>
                                    <p:animEffect transition="in" filter="barn(inVertical)">
                                      <p:cBhvr>
                                        <p:cTn id="20"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95288" y="3068638"/>
            <a:ext cx="2619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003366"/>
                </a:solidFill>
              </a:rPr>
              <a:t>bring tourists </a:t>
            </a:r>
          </a:p>
          <a:p>
            <a:pPr eaLnBrk="1" hangingPunct="1"/>
            <a:r>
              <a:rPr lang="en-US" altLang="zh-CN" sz="3200">
                <a:solidFill>
                  <a:srgbClr val="003366"/>
                </a:solidFill>
              </a:rPr>
              <a:t>   into China</a:t>
            </a:r>
          </a:p>
        </p:txBody>
      </p:sp>
      <p:pic>
        <p:nvPicPr>
          <p:cNvPr id="10243" name="Picture 4" descr="u=514285720,3214931460&amp;fm=21&amp;gp=0"/>
          <p:cNvPicPr>
            <a:picLocks noChangeAspect="1" noChangeArrowheads="1"/>
          </p:cNvPicPr>
          <p:nvPr/>
        </p:nvPicPr>
        <p:blipFill>
          <a:blip r:embed="rId2"/>
          <a:srcRect/>
          <a:stretch>
            <a:fillRect/>
          </a:stretch>
        </p:blipFill>
        <p:spPr bwMode="auto">
          <a:xfrm>
            <a:off x="3203575" y="2492375"/>
            <a:ext cx="5688013"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640</Words>
  <Application>Microsoft Office PowerPoint</Application>
  <PresentationFormat>全屏显示(4:3)</PresentationFormat>
  <Paragraphs>122</Paragraphs>
  <Slides>21</Slides>
  <Notes>2</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宋体</vt:lpstr>
      <vt:lpstr>微软雅黑</vt:lpstr>
      <vt:lpstr>Arial</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Read 1a and match the words with their meanings.    </vt:lpstr>
      <vt:lpstr> Read and understand. </vt:lpstr>
      <vt:lpstr>       Read 1a and match the words with their meanings.    </vt:lpstr>
      <vt:lpstr>        Read 1a again and complete the diagram.</vt:lpstr>
      <vt:lpstr>Useful expressions</vt:lpstr>
      <vt:lpstr>PowerPoint 演示文稿</vt:lpstr>
      <vt:lpstr>         Work in groups and complete the following tasks.     1.Suppose you are a tourist guide and your group         members are tourists from America who are very      interested in the history of the Great Wall. Introduce         the Great Wall to them.      2. How do you understand the saying, “He who        has never been to the Great Wall is not a true man”?</vt:lpstr>
      <vt:lpstr>                  Suppose your pen pal, David, is going to visit             China. Write an e-mail to him to introduce a famous Chinese tourist attraction which you like best.       The following questions may help you.      1. What is the tourist attraction and where is it?            （tourist attraction 旅游胜地）       2. What is it famous for?           （be famous for　以……而著名）      3. Why do you like it best?</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2014-02-18T07:15:00Z</dcterms:created>
  <dcterms:modified xsi:type="dcterms:W3CDTF">2023-01-16T20:18:30Z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2C2D575729D24BE1AA9634DE8DE7C904</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