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484" r:id="rId3"/>
    <p:sldId id="504" r:id="rId4"/>
    <p:sldId id="505" r:id="rId5"/>
    <p:sldId id="506" r:id="rId6"/>
    <p:sldId id="488" r:id="rId7"/>
    <p:sldId id="489" r:id="rId8"/>
    <p:sldId id="490" r:id="rId9"/>
    <p:sldId id="491" r:id="rId10"/>
    <p:sldId id="507" r:id="rId11"/>
    <p:sldId id="493" r:id="rId12"/>
    <p:sldId id="494" r:id="rId13"/>
    <p:sldId id="495" r:id="rId14"/>
    <p:sldId id="496" r:id="rId15"/>
    <p:sldId id="508" r:id="rId16"/>
    <p:sldId id="498" r:id="rId17"/>
    <p:sldId id="499" r:id="rId18"/>
    <p:sldId id="500" r:id="rId19"/>
    <p:sldId id="501" r:id="rId20"/>
    <p:sldId id="502" r:id="rId21"/>
    <p:sldId id="503" r:id="rId22"/>
    <p:sldId id="509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  <a:srgbClr val="FFFAEB"/>
    <a:srgbClr val="FFFFFF"/>
    <a:srgbClr val="39F7DB"/>
    <a:srgbClr val="F73964"/>
    <a:srgbClr val="D8D8D8"/>
    <a:srgbClr val="CFCFCF"/>
    <a:srgbClr val="8547F4"/>
    <a:srgbClr val="F6FFFE"/>
    <a:srgbClr val="F6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>
        <p:scale>
          <a:sx n="100" d="100"/>
          <a:sy n="100" d="100"/>
        </p:scale>
        <p:origin x="-1944" y="-846"/>
      </p:cViewPr>
      <p:guideLst>
        <p:guide orient="horz" pos="1620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党性原则的历史渊源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党性原则的基本内涵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加强党性修养是共产党员的终身课题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64429" y="978753"/>
            <a:ext cx="6494085" cy="1453991"/>
            <a:chOff x="1600200" y="1032867"/>
            <a:chExt cx="6494085" cy="1453991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坚持党性</a:t>
              </a:r>
              <a:r>
                <a:rPr lang="zh-CN" altLang="en-US" sz="3700" spc="300" dirty="0" smtClean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原则涵养</a:t>
              </a:r>
              <a:r>
                <a:rPr lang="zh-CN" altLang="en-US" sz="3700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3549" y="1032867"/>
              <a:ext cx="4108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4800" spc="300" dirty="0" smtClean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反</a:t>
              </a:r>
              <a:r>
                <a:rPr lang="zh-CN" altLang="en-US" sz="4800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cs typeface="+mn-ea"/>
                <a:sym typeface="+mn-lt"/>
              </a:rPr>
              <a:t>党政廉政教育反腐倡廉专题微</a:t>
            </a:r>
            <a:r>
              <a:rPr lang="zh-CN" altLang="en-US" sz="1900" spc="300" dirty="0" smtClean="0">
                <a:solidFill>
                  <a:srgbClr val="FFFEFB"/>
                </a:solidFill>
                <a:cs typeface="+mn-ea"/>
                <a:sym typeface="+mn-lt"/>
              </a:rPr>
              <a:t>党课个人</a:t>
            </a:r>
            <a:r>
              <a:rPr lang="zh-CN" altLang="en-US" sz="1900" spc="300" dirty="0">
                <a:solidFill>
                  <a:srgbClr val="FFFEFB"/>
                </a:solidFill>
                <a:cs typeface="+mn-ea"/>
                <a:sym typeface="+mn-lt"/>
              </a:rPr>
              <a:t>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education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00560" y="1968689"/>
            <a:ext cx="6824240" cy="35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所谓党性，是阶级性的集中体现，不同阶级的政党有不同的党性；</a:t>
            </a:r>
            <a:endParaRPr lang="zh-CN" alt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5811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19200" y="13011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党性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00560" y="3568889"/>
            <a:ext cx="6824240" cy="35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所谓原则，是人们说话行事所依据的准则</a:t>
            </a:r>
          </a:p>
        </p:txBody>
      </p:sp>
      <p:sp>
        <p:nvSpPr>
          <p:cNvPr id="37" name="矩形 36"/>
          <p:cNvSpPr/>
          <p:nvPr/>
        </p:nvSpPr>
        <p:spPr>
          <a:xfrm>
            <a:off x="914400" y="31813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19200" y="29013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4" grpId="0" animBg="1"/>
      <p:bldP spid="36" grpId="0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833509" y="1276350"/>
            <a:ext cx="7547817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从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党章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的规定看，党性原则是有“法定内容”</a:t>
            </a:r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的大体可以归纳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为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条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852272" y="1856804"/>
            <a:ext cx="3572019" cy="552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①坚持以马列主义、毛泽东思想、中国特色社会主义理论体系为党的根本指导思想和行动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指南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40"/>
          <p:cNvSpPr txBox="1"/>
          <p:nvPr/>
        </p:nvSpPr>
        <p:spPr>
          <a:xfrm>
            <a:off x="852272" y="2610201"/>
            <a:ext cx="3572019" cy="308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②坚持解放思想、实事求是，一切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从实际出发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TextBox 40"/>
          <p:cNvSpPr txBox="1"/>
          <p:nvPr/>
        </p:nvSpPr>
        <p:spPr>
          <a:xfrm>
            <a:off x="852272" y="3151719"/>
            <a:ext cx="3572019" cy="552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③坚持党的最高纲领，实践党的基本路线，为实现共产主义远大理想奋斗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到底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TextBox 40"/>
          <p:cNvSpPr txBox="1"/>
          <p:nvPr/>
        </p:nvSpPr>
        <p:spPr>
          <a:xfrm>
            <a:off x="838200" y="3916932"/>
            <a:ext cx="3572019" cy="308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④坚持全心全意为人民服务的根本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宗旨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TextBox 40"/>
          <p:cNvSpPr txBox="1"/>
          <p:nvPr/>
        </p:nvSpPr>
        <p:spPr>
          <a:xfrm>
            <a:off x="4814672" y="1836303"/>
            <a:ext cx="3572019" cy="552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⑤坚持民主集中制原则，具有严格的组织性和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纪律性</a:t>
            </a:r>
            <a:endParaRPr lang="en-US" altLang="zh-CN" sz="11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 defTabSz="914400">
              <a:lnSpc>
                <a:spcPts val="1875"/>
              </a:lnSpc>
              <a:defRPr/>
            </a:pP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自觉</a:t>
            </a: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在思想上、政治上和行动上与党中央保持高度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一致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4814672" y="2663815"/>
            <a:ext cx="3572019" cy="308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⑥坚持群众路线，同群众保持密切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联系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40"/>
          <p:cNvSpPr txBox="1"/>
          <p:nvPr/>
        </p:nvSpPr>
        <p:spPr>
          <a:xfrm>
            <a:off x="4813998" y="3183244"/>
            <a:ext cx="3572019" cy="308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⑦坚持开展批评和自我批评，勇于坚持真理，修正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错误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77920" y="3767099"/>
            <a:ext cx="3644173" cy="478405"/>
            <a:chOff x="3429000" y="3832527"/>
            <a:chExt cx="1929735" cy="253335"/>
          </a:xfrm>
        </p:grpSpPr>
        <p:sp>
          <p:nvSpPr>
            <p:cNvPr id="56" name="五角星 55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五角星 57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五角星 58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五角星 59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9096" y="1200150"/>
            <a:ext cx="7795303" cy="408050"/>
            <a:chOff x="-718574" y="2471581"/>
            <a:chExt cx="848194" cy="880381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38"/>
            <p:cNvSpPr>
              <a:spLocks noChangeArrowheads="1"/>
            </p:cNvSpPr>
            <p:nvPr/>
          </p:nvSpPr>
          <p:spPr bwMode="auto">
            <a:xfrm>
              <a:off x="-479921" y="2541381"/>
              <a:ext cx="370885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古田会议，确立了思想建党的重要原则</a:t>
              </a:r>
              <a:endParaRPr 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3"/>
          <p:cNvSpPr>
            <a:spLocks noChangeArrowheads="1"/>
          </p:cNvSpPr>
          <p:nvPr/>
        </p:nvSpPr>
        <p:spPr bwMode="auto">
          <a:xfrm>
            <a:off x="762000" y="2544604"/>
            <a:ext cx="5968054" cy="456703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党是这样，党的优秀儿女也是这样</a:t>
            </a:r>
          </a:p>
        </p:txBody>
      </p:sp>
      <p:sp>
        <p:nvSpPr>
          <p:cNvPr id="16" name="矩形 15"/>
          <p:cNvSpPr/>
          <p:nvPr/>
        </p:nvSpPr>
        <p:spPr>
          <a:xfrm>
            <a:off x="717517" y="3093342"/>
            <a:ext cx="7839786" cy="1307593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委书记的好榜样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焦裕禄，就因为孩子看了一次“白戏”，他感到很 生气，要求家人把票钱如数送还戏院，还专门通过县委起草了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干部十不准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的通知，严禁任何干部和家属子女搞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特殊化</a:t>
            </a:r>
            <a:endParaRPr lang="en-US" altLang="zh-CN" sz="14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树立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了清廉为民的党性丰碑。</a:t>
            </a:r>
            <a:endParaRPr lang="zh-CN" altLang="en-US" sz="14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2000" y="1893045"/>
            <a:ext cx="7795303" cy="408050"/>
            <a:chOff x="-718574" y="2471581"/>
            <a:chExt cx="848194" cy="880381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38"/>
            <p:cNvSpPr>
              <a:spLocks noChangeArrowheads="1"/>
            </p:cNvSpPr>
            <p:nvPr/>
          </p:nvSpPr>
          <p:spPr bwMode="auto">
            <a:xfrm>
              <a:off x="-542712" y="2541381"/>
              <a:ext cx="496468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延安整风运动，开辟了我们党加强党性修养的新途径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66800" y="2190750"/>
            <a:ext cx="7239000" cy="1483026"/>
          </a:xfrm>
          <a:prstGeom prst="rect">
            <a:avLst/>
          </a:prstGeom>
          <a:ln>
            <a:noFill/>
          </a:ln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，世情国情党情发生深刻变化，面对社会上各种各样的诱惑缠绕，一些人缺少对“温水煮青蛙”的警惕，思想投向、情感趋向、价值取向和奋斗方向发生嬗变，不知不觉就被“请君入瓮”了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81199" y="1205092"/>
            <a:ext cx="5562601" cy="75705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4400" b="1" spc="600" dirty="0" smtClean="0">
                <a:solidFill>
                  <a:schemeClr val="accent1"/>
                </a:solidFill>
                <a:cs typeface="+mn-ea"/>
                <a:sym typeface="+mn-lt"/>
              </a:rPr>
              <a:t>温  水  煮  青  蛙</a:t>
            </a:r>
            <a:endParaRPr lang="zh-CN" altLang="en-US" sz="4400" b="1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2038350"/>
            <a:ext cx="7891305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473542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80945" y="1594855"/>
            <a:ext cx="53628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4100" b="1" spc="2600" dirty="0">
                <a:solidFill>
                  <a:schemeClr val="accent1"/>
                </a:solidFill>
                <a:cs typeface="+mn-ea"/>
                <a:sym typeface="+mn-lt"/>
              </a:rPr>
              <a:t>加强党性</a:t>
            </a:r>
            <a:r>
              <a:rPr lang="zh-CN" altLang="en-US" sz="4100" b="1" spc="2600" dirty="0" smtClean="0">
                <a:solidFill>
                  <a:schemeClr val="accent1"/>
                </a:solidFill>
                <a:cs typeface="+mn-ea"/>
                <a:sym typeface="+mn-lt"/>
              </a:rPr>
              <a:t>修养</a:t>
            </a:r>
            <a:endParaRPr lang="en-US" altLang="zh-CN" sz="4100" b="1" spc="26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defTabSz="914400">
              <a:defRPr/>
            </a:pPr>
            <a:r>
              <a:rPr lang="zh-CN" altLang="en-US" sz="3800" b="1" dirty="0" smtClean="0">
                <a:solidFill>
                  <a:schemeClr val="accent1"/>
                </a:solidFill>
                <a:cs typeface="+mn-ea"/>
                <a:sym typeface="+mn-lt"/>
              </a:rPr>
              <a:t>是共产党员的终身</a:t>
            </a:r>
            <a:r>
              <a:rPr lang="zh-CN" altLang="en-US" sz="3800" b="1" dirty="0">
                <a:solidFill>
                  <a:schemeClr val="accent1"/>
                </a:solidFill>
                <a:cs typeface="+mn-ea"/>
                <a:sym typeface="+mn-lt"/>
              </a:rPr>
              <a:t>课题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46529" y="832855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16562" y="2890255"/>
            <a:ext cx="5322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learning experience of party and government incorruption education </a:t>
            </a:r>
            <a:endParaRPr lang="en-US" altLang="zh-CN" sz="11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learning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party and government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incorruption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/>
          <p:nvPr>
            <p:custDataLst>
              <p:tags r:id="rId1"/>
            </p:custDataLst>
          </p:nvPr>
        </p:nvSpPr>
        <p:spPr>
          <a:xfrm>
            <a:off x="1143000" y="1200150"/>
            <a:ext cx="1295400" cy="597694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7021" y="1286299"/>
            <a:ext cx="5796379" cy="458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一代又一代共产党人把“党性”二字如火炬般高擎</a:t>
            </a:r>
          </a:p>
        </p:txBody>
      </p:sp>
      <p:sp>
        <p:nvSpPr>
          <p:cNvPr id="8" name="矩形 7"/>
          <p:cNvSpPr/>
          <p:nvPr/>
        </p:nvSpPr>
        <p:spPr>
          <a:xfrm>
            <a:off x="1143000" y="1885950"/>
            <a:ext cx="7162800" cy="192660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回头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想想，从新民主主义革命算起，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多年间，一群满怀坚定信仰的无产阶级革命者，选择了中国共产党这面旗帜，带领人民历经腥风血雨，建立起新生国家，其艰难程度，与摩西带领以色列人在追杀中荒野流浪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年，最终到达“流着奶和蜜”的“上帝应许之地”，何其相似。不同的是，摩西手中高举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是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上帝赐与了魔力的神奇手杖；而人民那时跟着共产党走，是因为那一代共产党人，把“党性”二字如火炬般高擎。</a:t>
            </a:r>
          </a:p>
        </p:txBody>
      </p:sp>
      <p:sp>
        <p:nvSpPr>
          <p:cNvPr id="30" name="文本框 3"/>
          <p:cNvSpPr>
            <a:spLocks noChangeArrowheads="1"/>
          </p:cNvSpPr>
          <p:nvPr/>
        </p:nvSpPr>
        <p:spPr bwMode="auto">
          <a:xfrm>
            <a:off x="4267200" y="3867150"/>
            <a:ext cx="4114800" cy="487481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schemeClr val="accent1"/>
                </a:solidFill>
                <a:cs typeface="+mn-ea"/>
                <a:sym typeface="+mn-lt"/>
              </a:rPr>
              <a:t>心中有信仰 脚下有力量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1143000" y="3867150"/>
            <a:ext cx="297180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846455">
              <a:defRPr/>
            </a:pPr>
            <a:r>
              <a:rPr lang="en-US" altLang="zh-CN" sz="2700" b="0" kern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9000</a:t>
            </a:r>
            <a:r>
              <a:rPr lang="zh-CN" altLang="en-US" sz="2700" b="0" kern="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多</a:t>
            </a:r>
            <a:r>
              <a:rPr lang="zh-CN" altLang="en-US" sz="2700" b="0" kern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万全国党员</a:t>
            </a:r>
            <a:endParaRPr lang="zh-CN" altLang="en-US" sz="4050" b="0" kern="0" spc="-113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0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53261" y="2112247"/>
            <a:ext cx="3823539" cy="204971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然而，党性不是与生俱来的，不是从入党那天起就形成了的，也不是固定的、一成不变的，是靠长期的实践锤炼，在滴水穿石的学习改造中不断加强的。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1080339" y="1578847"/>
            <a:ext cx="3657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党性不是与生俱来的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>
            <a:fillRect/>
          </a:stretch>
        </p:blipFill>
        <p:spPr>
          <a:xfrm>
            <a:off x="5029200" y="1123950"/>
            <a:ext cx="3352800" cy="3081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8"/>
          <p:cNvSpPr>
            <a:spLocks noChangeArrowheads="1"/>
          </p:cNvSpPr>
          <p:nvPr/>
        </p:nvSpPr>
        <p:spPr bwMode="auto">
          <a:xfrm>
            <a:off x="762000" y="1733550"/>
            <a:ext cx="35814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确立党性标准</a:t>
            </a:r>
          </a:p>
        </p:txBody>
      </p:sp>
      <p:sp>
        <p:nvSpPr>
          <p:cNvPr id="22" name="矩形 38"/>
          <p:cNvSpPr>
            <a:spLocks noChangeArrowheads="1"/>
          </p:cNvSpPr>
          <p:nvPr/>
        </p:nvSpPr>
        <p:spPr bwMode="auto">
          <a:xfrm>
            <a:off x="4648200" y="1733550"/>
            <a:ext cx="37338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加强党性锻炼</a:t>
            </a:r>
          </a:p>
        </p:txBody>
      </p:sp>
      <p:sp>
        <p:nvSpPr>
          <p:cNvPr id="23" name="矩形 22"/>
          <p:cNvSpPr/>
          <p:nvPr/>
        </p:nvSpPr>
        <p:spPr>
          <a:xfrm>
            <a:off x="685800" y="2114550"/>
            <a:ext cx="7696200" cy="2295940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要加强思想理论武装，按照建设马克思主义学习型党组织的要求，把学习作为自己的政治责任和终身任务，坚持用科学理论武装头脑，努力掌握马克思主义的立场、观点和方法，不断强化政治意识、大局意识、核心意识、看齐意识，在各种风浪和诱惑面前经受住考验，始终与党中央、中央军委和总书记保持高度一致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。要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严格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组织生活经常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进行党性分析和自我解剖，勇于接受群众的批评监督，自觉树立高尚道德，弘扬良好风气，严守党的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纪律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永葆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政治本色。要注重在实践中磨炼自己，主动到基层一线去，到工作难于推开的地方去，以坚强的党性、务实的作风、过硬的素质，带领大家战胜困难，完成好各项任务，不断推进单位全面建设又好又快发展。</a:t>
            </a:r>
          </a:p>
        </p:txBody>
      </p:sp>
      <p:sp>
        <p:nvSpPr>
          <p:cNvPr id="28" name="矩形 38"/>
          <p:cNvSpPr>
            <a:spLocks noChangeArrowheads="1"/>
          </p:cNvSpPr>
          <p:nvPr/>
        </p:nvSpPr>
        <p:spPr bwMode="auto">
          <a:xfrm>
            <a:off x="762000" y="1200150"/>
            <a:ext cx="7620000" cy="37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自觉把党性修养作为终身课题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0" y="1604221"/>
            <a:ext cx="7696200" cy="688193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世情、国情、党情发生了很大变化，我们所处的环境更加复杂，所担负的任务更加多样，对增强党性观念、弘扬优良作风提出了更高要求。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682" y="3093342"/>
            <a:ext cx="7698718" cy="1307593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我们尤其要看到，面对意识形态领域日益尖锐复杂的斗争，面对腐朽思想文化的侵蚀和影响，面对利益主体多元、社会思想多变的环境，如果忽视党性锻炼，放松思想改造，将自己游离于组织之外，不愿意及时清扫思想上的灰尘，就极有可能经受不住考验，栽跟头、吃苦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4400" y="2436612"/>
            <a:ext cx="2902360" cy="592338"/>
            <a:chOff x="5105400" y="2125798"/>
            <a:chExt cx="2902360" cy="592338"/>
          </a:xfrm>
        </p:grpSpPr>
        <p:grpSp>
          <p:nvGrpSpPr>
            <p:cNvPr id="9" name="组合 8"/>
            <p:cNvGrpSpPr/>
            <p:nvPr/>
          </p:nvGrpSpPr>
          <p:grpSpPr>
            <a:xfrm>
              <a:off x="5105400" y="2125799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党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852160" y="2125798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-690064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性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06540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38"/>
              <p:cNvSpPr>
                <a:spLocks noChangeArrowheads="1"/>
              </p:cNvSpPr>
              <p:nvPr/>
            </p:nvSpPr>
            <p:spPr bwMode="auto">
              <a:xfrm>
                <a:off x="-690066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锻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74451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炼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0"/>
          <p:cNvSpPr txBox="1"/>
          <p:nvPr/>
        </p:nvSpPr>
        <p:spPr>
          <a:xfrm>
            <a:off x="934587" y="1211818"/>
            <a:ext cx="7512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进入新的历史时期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62400" y="2757319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6035" y="1351587"/>
            <a:ext cx="7725965" cy="3039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cs typeface="+mn-ea"/>
              <a:sym typeface="+mn-lt"/>
            </a:endParaRPr>
          </a:p>
        </p:txBody>
      </p:sp>
      <p:sp>
        <p:nvSpPr>
          <p:cNvPr id="9" name="TextBox 3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38200" y="1578543"/>
            <a:ext cx="5715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hangingPunct="1"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国防和军队建设取得重要进展，人民军队在疫情防控中展示了听党指挥、闻令而动、挑重担的优良作风。要深入贯彻习近平强军思想，深入贯彻新时代军事战略方针，坚持政治建军、改革强军、科技强军、人才强军、依法治军。坚持党对人民军队的绝对领导，严格落实军委主席负责制。坚定维护国家主权、安全、发展利益。打好军队建设发展“十三五”规划落实攻坚战，编制军队建设“十四五”规划。 深化国防和军队改革，提高后勤和装备保障能力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推动国防科技创新发展。完善国防动员体系，始终让军政军民团结坚如磐石。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4781" y="971550"/>
            <a:ext cx="3076819" cy="3419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952750"/>
            <a:ext cx="1524000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3" y="3333750"/>
            <a:ext cx="1801639" cy="1676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19200" y="1581150"/>
            <a:ext cx="7239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党性，是共产党人道德修养的最高境界；坚持党性原则，是共产党人的根本政治品格</a:t>
            </a:r>
            <a:r>
              <a:rPr lang="zh-CN" altLang="en-US" sz="135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。总书记</a:t>
            </a: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调指出：“要把党性原则在全军牢固树立起来，坚持党性原则是政治工作的根本要求，必须始终坚持党的原则第一、党的事业第一、人民利益第一，在党言党、在党忧党、在党为党，把爱党、忧党、兴党、护党落实到工作各个环节。”这一重要论述，鲜明地道出了坚持党性原则的 极端重要性和现实针对性。</a:t>
            </a:r>
            <a:endParaRPr lang="zh-CN" altLang="zh-CN" sz="135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438400" y="964406"/>
            <a:ext cx="5189317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坚持党性原则，涵养清风正气</a:t>
            </a:r>
            <a:endParaRPr lang="zh-CN" altLang="zh-CN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43000" y="807712"/>
            <a:ext cx="1338829" cy="784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026848" y="2114550"/>
            <a:ext cx="71821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共产党员的党性锻炼，说到底是树立和坚持正确的立场、世界观的问题。要使自己成为一名真正的共产党员，需要经过长期的磨练，要在学习马克思主义理论的过程中，在建设中国特色社会主义的群众实践中，在严格的党内生活中，一生自觉地经受考验。</a:t>
            </a:r>
            <a:endParaRPr lang="zh-CN" altLang="zh-CN" sz="15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60564" y="1220246"/>
            <a:ext cx="4048946" cy="5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000" spc="12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注重</a:t>
            </a:r>
            <a:r>
              <a:rPr lang="zh-CN" altLang="en-US" sz="3000" spc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党性的锻炼</a:t>
            </a:r>
            <a:endParaRPr lang="zh-CN" altLang="zh-CN" sz="3000" spc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9600" y="1167257"/>
            <a:ext cx="15240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结语</a:t>
            </a:r>
            <a:endParaRPr lang="zh-CN" altLang="zh-CN" sz="4400" spc="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564" y="1885950"/>
            <a:ext cx="7543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64429" y="1096428"/>
            <a:ext cx="6494085" cy="1336316"/>
            <a:chOff x="1600200" y="1150542"/>
            <a:chExt cx="6494085" cy="1336316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坚持党性</a:t>
              </a:r>
              <a:r>
                <a:rPr lang="zh-CN" altLang="en-US" sz="3700" spc="300" dirty="0" smtClean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原则涵养</a:t>
              </a:r>
              <a:r>
                <a:rPr lang="zh-CN" altLang="en-US" sz="3700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3549" y="1150542"/>
              <a:ext cx="4108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4800" b="1" spc="300" dirty="0" smtClean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反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cs typeface="+mn-ea"/>
                <a:sym typeface="+mn-lt"/>
              </a:rPr>
              <a:t>党政廉政教育反腐倡廉专题微</a:t>
            </a:r>
            <a:r>
              <a:rPr lang="zh-CN" altLang="en-US" sz="1900" spc="300" dirty="0" smtClean="0">
                <a:solidFill>
                  <a:srgbClr val="FFFEFB"/>
                </a:solidFill>
                <a:cs typeface="+mn-ea"/>
                <a:sym typeface="+mn-lt"/>
              </a:rPr>
              <a:t>党课个人</a:t>
            </a:r>
            <a:r>
              <a:rPr lang="zh-CN" altLang="en-US" sz="1900" spc="300" dirty="0">
                <a:solidFill>
                  <a:srgbClr val="FFFEFB"/>
                </a:solidFill>
                <a:cs typeface="+mn-ea"/>
                <a:sym typeface="+mn-lt"/>
              </a:rPr>
              <a:t>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education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600" dirty="0" smtClean="0">
                <a:solidFill>
                  <a:schemeClr val="accent1"/>
                </a:solidFill>
                <a:cs typeface="+mn-ea"/>
                <a:sym typeface="+mn-lt"/>
              </a:rPr>
              <a:t>演示完毕感谢您的观看</a:t>
            </a:r>
            <a:endParaRPr lang="zh-CN" altLang="en-US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5">
            <a:off x="228600" y="2918178"/>
            <a:ext cx="152400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33750"/>
            <a:ext cx="1801639" cy="13858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232608" y="468604"/>
            <a:ext cx="1480582" cy="123157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95400" y="742950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40411" y="982988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4841" y="1646381"/>
            <a:ext cx="6154173" cy="415498"/>
            <a:chOff x="1465827" y="1851452"/>
            <a:chExt cx="6154173" cy="415498"/>
          </a:xfrm>
        </p:grpSpPr>
        <p:sp>
          <p:nvSpPr>
            <p:cNvPr id="21" name="文本框 20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党性原则的历史渊源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94841" y="2434717"/>
            <a:ext cx="6154173" cy="415498"/>
            <a:chOff x="1465827" y="1851452"/>
            <a:chExt cx="6154173" cy="415498"/>
          </a:xfrm>
        </p:grpSpPr>
        <p:sp>
          <p:nvSpPr>
            <p:cNvPr id="36" name="文本框 35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党性原则的基本内涵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4841" y="3223052"/>
            <a:ext cx="6154173" cy="415498"/>
            <a:chOff x="1465827" y="1851452"/>
            <a:chExt cx="6154173" cy="415498"/>
          </a:xfrm>
        </p:grpSpPr>
        <p:sp>
          <p:nvSpPr>
            <p:cNvPr id="39" name="文本框 38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300" dirty="0">
                  <a:solidFill>
                    <a:schemeClr val="accent1"/>
                  </a:solidFill>
                  <a:cs typeface="+mn-ea"/>
                  <a:sym typeface="+mn-lt"/>
                </a:rPr>
                <a:t>加强党性修养是共产党员的终身课题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党性原则的历史渊源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education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1066800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立身</a:t>
            </a:r>
          </a:p>
        </p:txBody>
      </p:sp>
      <p:sp>
        <p:nvSpPr>
          <p:cNvPr id="103" name="矩形 102"/>
          <p:cNvSpPr/>
          <p:nvPr/>
        </p:nvSpPr>
        <p:spPr>
          <a:xfrm>
            <a:off x="283910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535209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立言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30751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立德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90600" y="1885950"/>
            <a:ext cx="7315200" cy="126379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我们党始终注重锤炼坚强的党性。古田会议上，毛泽东同志提出了从思想上建党的著名</a:t>
            </a:r>
            <a:r>
              <a:rPr lang="zh-CN" altLang="en-US" sz="1350" dirty="0" smtClean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论断延安</a:t>
            </a: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整风运动，开辟了我们党加强党性修养的新途径。实践证明，每当党的事业处于重要</a:t>
            </a:r>
            <a:r>
              <a:rPr lang="zh-CN" altLang="en-US" sz="1350" dirty="0" smtClean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关头都要求</a:t>
            </a: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加强党性修养，这是我们党依靠自身力量坚持真理、修正错误的重要法宝。</a:t>
            </a:r>
          </a:p>
        </p:txBody>
      </p:sp>
      <p:sp>
        <p:nvSpPr>
          <p:cNvPr id="24" name="文本框 3"/>
          <p:cNvSpPr>
            <a:spLocks noChangeArrowheads="1"/>
          </p:cNvSpPr>
          <p:nvPr/>
        </p:nvSpPr>
        <p:spPr bwMode="auto">
          <a:xfrm>
            <a:off x="1082029" y="1404937"/>
            <a:ext cx="2328083" cy="395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坚持党性原则</a:t>
            </a:r>
          </a:p>
        </p:txBody>
      </p:sp>
      <p:sp>
        <p:nvSpPr>
          <p:cNvPr id="25" name="矩形 24"/>
          <p:cNvSpPr/>
          <p:nvPr/>
        </p:nvSpPr>
        <p:spPr>
          <a:xfrm>
            <a:off x="3485005" y="1398211"/>
            <a:ext cx="4744595" cy="3877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79178" tIns="39588" rIns="79178" bIns="39588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是衡量党员立场和觉悟的基本准绳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10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21"/>
          <p:cNvSpPr/>
          <p:nvPr/>
        </p:nvSpPr>
        <p:spPr>
          <a:xfrm>
            <a:off x="6093070" y="1574703"/>
            <a:ext cx="1984130" cy="2368647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800"/>
            <a:r>
              <a:rPr lang="zh-CN" altLang="en-US" sz="3600" b="1" kern="0" dirty="0" smtClean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的</a:t>
            </a:r>
            <a:endParaRPr lang="en-US" altLang="zh-CN" sz="3600" b="1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光芒</a:t>
            </a:r>
            <a:endParaRPr lang="zh-CN" altLang="en-US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250" y="1581150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革命战争年代，一句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“我是党员跟我上”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，激起多少磅礴力量；</a:t>
            </a:r>
          </a:p>
        </p:txBody>
      </p:sp>
      <p:sp>
        <p:nvSpPr>
          <p:cNvPr id="6" name="矩形 5"/>
          <p:cNvSpPr/>
          <p:nvPr/>
        </p:nvSpPr>
        <p:spPr>
          <a:xfrm>
            <a:off x="802250" y="2508337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重大考验关头，一句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“我用党性作保证”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，展现多少耿耿赤诚；</a:t>
            </a:r>
          </a:p>
        </p:txBody>
      </p:sp>
      <p:sp>
        <p:nvSpPr>
          <p:cNvPr id="9" name="矩形 8"/>
          <p:cNvSpPr/>
          <p:nvPr/>
        </p:nvSpPr>
        <p:spPr>
          <a:xfrm>
            <a:off x="802250" y="3435523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鲜花掌声面前，一句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“共产党员吃点亏没有啥”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，蕴含多少境界修养。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0600" y="1318052"/>
            <a:ext cx="7162800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坚持党性原则，不存半点私心杂念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838200" y="1733550"/>
            <a:ext cx="7467600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党员、干部来说，思想上的滑坡是最严重的病变，“总开关”没拧紧，不能正确处理公私关系，缺乏正确的是非观、义利观、权力观、事业观，必然导致出轨越界。</a:t>
            </a:r>
            <a:endParaRPr lang="en-US" altLang="zh-CN" sz="14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古人云：见小利，不能立大功；存私心，不能谋公事。当前一些党员干部在利益考验面前 不敢坚持原则，对一些违反党性原则的事睁一只眼闭一只眼，不敢抓、不敢管，说到底都是私心杂念在作祟</a:t>
            </a:r>
            <a:r>
              <a:rPr lang="zh-CN" altLang="en-US" sz="1400" dirty="0" smtClean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。只有</a:t>
            </a: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始终对党忠诚，不为私欲所惑，敢于坚持真理、坚守原则，才能聚人心、树正气。</a:t>
            </a:r>
            <a:endParaRPr lang="zh-CN" altLang="en-US" sz="1400" dirty="0">
              <a:solidFill>
                <a:srgbClr val="FFFFFF"/>
              </a:solidFill>
              <a:highlight>
                <a:srgbClr val="E20000"/>
              </a:highligh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6314" y="1226793"/>
            <a:ext cx="7605686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把党性原则牢固立起来，靠教育，也靠制度</a:t>
            </a:r>
          </a:p>
        </p:txBody>
      </p:sp>
      <p:sp>
        <p:nvSpPr>
          <p:cNvPr id="30" name="圆角矩形 18"/>
          <p:cNvSpPr/>
          <p:nvPr/>
        </p:nvSpPr>
        <p:spPr>
          <a:xfrm>
            <a:off x="764329" y="1900789"/>
            <a:ext cx="6027952" cy="41549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必须绝对保持党的纪律，否则将一事无成</a:t>
            </a:r>
          </a:p>
        </p:txBody>
      </p:sp>
      <p:sp>
        <p:nvSpPr>
          <p:cNvPr id="34" name="圆角矩形 36"/>
          <p:cNvSpPr/>
          <p:nvPr/>
        </p:nvSpPr>
        <p:spPr>
          <a:xfrm>
            <a:off x="764328" y="2489159"/>
            <a:ext cx="7617671" cy="183977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715" kern="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90600" y="2562324"/>
            <a:ext cx="4463571" cy="16850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要坚持思想建党和制度治党紧密结合，以严的标准要求干部、以严的措施管理干部、以严的纪律约束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干部使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干部心有所畏、言有所戒、行有所止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。要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着力提高制度执行力，让铁规发力、让制度生威、让法规制度成为带电的“高压线”。</a:t>
            </a:r>
            <a:endParaRPr lang="zh-CN" altLang="zh-CN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圆角矩形 18"/>
          <p:cNvSpPr/>
          <p:nvPr/>
        </p:nvSpPr>
        <p:spPr>
          <a:xfrm>
            <a:off x="6705600" y="1962151"/>
            <a:ext cx="1905000" cy="55478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defRPr/>
            </a:pPr>
            <a:r>
              <a:rPr lang="zh-CN" altLang="en-US" sz="3600" b="1" dirty="0" smtClean="0">
                <a:solidFill>
                  <a:schemeClr val="accent1"/>
                </a:solidFill>
                <a:cs typeface="+mn-ea"/>
                <a:sym typeface="+mn-lt"/>
              </a:rPr>
              <a:t>马克思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43" y="2343150"/>
            <a:ext cx="2588105" cy="2086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4" grpId="0" animBg="1"/>
      <p:bldP spid="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党性原则的基本内涵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education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 www.2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qu5yesw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全屏显示(16:9)</PresentationFormat>
  <Paragraphs>113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方正正黑简体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2022-03-18T02:16:37Z</dcterms:created>
  <dcterms:modified xsi:type="dcterms:W3CDTF">2023-01-10T06:10:35Z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702C7E84C50146D8B11C9390FECB3C71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