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49" r:id="rId2"/>
    <p:sldId id="510" r:id="rId3"/>
    <p:sldId id="472" r:id="rId4"/>
    <p:sldId id="544" r:id="rId5"/>
    <p:sldId id="542" r:id="rId6"/>
    <p:sldId id="546" r:id="rId7"/>
    <p:sldId id="547" r:id="rId8"/>
    <p:sldId id="532" r:id="rId9"/>
    <p:sldId id="507" r:id="rId10"/>
    <p:sldId id="501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华文楷体" panose="02010600040101010101" pitchFamily="2" charset="-122"/>
      <p:regular r:id="rId18"/>
    </p:embeddedFont>
    <p:embeddedFont>
      <p:font typeface="黑体" panose="02010609060101010101" pitchFamily="49" charset="-122"/>
      <p:regular r:id="rId19"/>
    </p:embeddedFont>
    <p:embeddedFont>
      <p:font typeface="楷体" panose="02010609060101010101" pitchFamily="49" charset="-122"/>
      <p:regular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幼圆" panose="02010509060101010101" pitchFamily="49" charset="-122"/>
      <p:regular r:id="rId23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99139" autoAdjust="0"/>
  </p:normalViewPr>
  <p:slideViewPr>
    <p:cSldViewPr>
      <p:cViewPr varScale="1">
        <p:scale>
          <a:sx n="153" d="100"/>
          <a:sy n="153" d="100"/>
        </p:scale>
        <p:origin x="-414" y="-96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41987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221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确定位置 用数对表示物体的位置（</a:t>
            </a:r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四年级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419622"/>
            <a:ext cx="9144000" cy="111569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用数对确定位置</a:t>
            </a:r>
          </a:p>
          <a:p>
            <a:pPr algn="ctr"/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课时</a:t>
            </a:r>
            <a:endParaRPr lang="zh-CN" altLang="en-US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712201" y="447346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42232" y="588953"/>
            <a:ext cx="1786386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2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确定位置</a:t>
            </a:r>
            <a:endParaRPr lang="zh-CN" altLang="en-US" sz="32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8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248051" y="422775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154738" y="1347614"/>
            <a:ext cx="2952750" cy="1223962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13892" y="1434232"/>
          <a:ext cx="268129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8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8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8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81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81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81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4241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b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41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41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41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241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3635375" y="1347614"/>
            <a:ext cx="2519363" cy="1223962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6177053" y="1460302"/>
            <a:ext cx="2014537" cy="812800"/>
          </a:xfrm>
          <a:prstGeom prst="wedgeRoundRectCallout">
            <a:avLst>
              <a:gd name="adj1" fmla="val 53707"/>
              <a:gd name="adj2" fmla="val 1175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书报亭的位置是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15" name="Picture 14" descr="E:\四下 ppt 陆小蓓\4下\u1\番茄-1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04" t="28000" r="28397" b="30000"/>
          <a:stretch>
            <a:fillRect/>
          </a:stretch>
        </p:blipFill>
        <p:spPr bwMode="auto">
          <a:xfrm>
            <a:off x="8186738" y="1834976"/>
            <a:ext cx="9207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圆角矩形标注 15"/>
          <p:cNvSpPr/>
          <p:nvPr/>
        </p:nvSpPr>
        <p:spPr>
          <a:xfrm>
            <a:off x="4178299" y="1419622"/>
            <a:ext cx="1839913" cy="744537"/>
          </a:xfrm>
          <a:prstGeom prst="wedgeRoundRectCallout">
            <a:avLst>
              <a:gd name="adj1" fmla="val -56981"/>
              <a:gd name="adj2" fmla="val -660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大门的位置是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3,1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17" name="Picture 15" descr="E:\四下 ppt 陆小蓓\4下\u1\萝卜-1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1250" y="1807989"/>
            <a:ext cx="6810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直接箭头连接符 19"/>
          <p:cNvCxnSpPr/>
          <p:nvPr/>
        </p:nvCxnSpPr>
        <p:spPr>
          <a:xfrm flipV="1">
            <a:off x="3220592" y="1419945"/>
            <a:ext cx="0" cy="36036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85642" y="1059582"/>
            <a:ext cx="468312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498029" y="3593232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8"/>
          <p:cNvSpPr txBox="1">
            <a:spLocks noChangeArrowheads="1"/>
          </p:cNvSpPr>
          <p:nvPr/>
        </p:nvSpPr>
        <p:spPr bwMode="auto">
          <a:xfrm>
            <a:off x="806004" y="3593232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9"/>
          <p:cNvSpPr txBox="1">
            <a:spLocks noChangeArrowheads="1"/>
          </p:cNvSpPr>
          <p:nvPr/>
        </p:nvSpPr>
        <p:spPr bwMode="auto">
          <a:xfrm>
            <a:off x="1060004" y="3593232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30"/>
          <p:cNvSpPr txBox="1">
            <a:spLocks noChangeArrowheads="1"/>
          </p:cNvSpPr>
          <p:nvPr/>
        </p:nvSpPr>
        <p:spPr bwMode="auto">
          <a:xfrm>
            <a:off x="1314004" y="3593232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31"/>
          <p:cNvSpPr txBox="1">
            <a:spLocks noChangeArrowheads="1"/>
          </p:cNvSpPr>
          <p:nvPr/>
        </p:nvSpPr>
        <p:spPr bwMode="auto">
          <a:xfrm>
            <a:off x="1598167" y="3593232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32"/>
          <p:cNvSpPr txBox="1">
            <a:spLocks noChangeArrowheads="1"/>
          </p:cNvSpPr>
          <p:nvPr/>
        </p:nvSpPr>
        <p:spPr bwMode="auto">
          <a:xfrm>
            <a:off x="1861692" y="3593232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Box 33"/>
          <p:cNvSpPr txBox="1">
            <a:spLocks noChangeArrowheads="1"/>
          </p:cNvSpPr>
          <p:nvPr/>
        </p:nvSpPr>
        <p:spPr bwMode="auto">
          <a:xfrm>
            <a:off x="2123629" y="3593232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Box 34"/>
          <p:cNvSpPr txBox="1">
            <a:spLocks noChangeArrowheads="1"/>
          </p:cNvSpPr>
          <p:nvPr/>
        </p:nvSpPr>
        <p:spPr bwMode="auto">
          <a:xfrm>
            <a:off x="2403029" y="3593232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35"/>
          <p:cNvSpPr txBox="1">
            <a:spLocks noChangeArrowheads="1"/>
          </p:cNvSpPr>
          <p:nvPr/>
        </p:nvSpPr>
        <p:spPr bwMode="auto">
          <a:xfrm>
            <a:off x="2672904" y="3593232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6"/>
          <p:cNvSpPr txBox="1">
            <a:spLocks noChangeArrowheads="1"/>
          </p:cNvSpPr>
          <p:nvPr/>
        </p:nvSpPr>
        <p:spPr bwMode="auto">
          <a:xfrm>
            <a:off x="2906267" y="3593232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10</a:t>
            </a:r>
            <a:endParaRPr lang="zh-CN" altLang="en-US"/>
          </a:p>
        </p:txBody>
      </p:sp>
      <p:sp>
        <p:nvSpPr>
          <p:cNvPr id="33" name="TextBox 37"/>
          <p:cNvSpPr txBox="1">
            <a:spLocks noChangeArrowheads="1"/>
          </p:cNvSpPr>
          <p:nvPr/>
        </p:nvSpPr>
        <p:spPr bwMode="auto">
          <a:xfrm>
            <a:off x="107504" y="3209057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38"/>
          <p:cNvSpPr txBox="1">
            <a:spLocks noChangeArrowheads="1"/>
          </p:cNvSpPr>
          <p:nvPr/>
        </p:nvSpPr>
        <p:spPr bwMode="auto">
          <a:xfrm>
            <a:off x="107504" y="2932832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107504" y="2655020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40"/>
          <p:cNvSpPr txBox="1">
            <a:spLocks noChangeArrowheads="1"/>
          </p:cNvSpPr>
          <p:nvPr/>
        </p:nvSpPr>
        <p:spPr bwMode="auto">
          <a:xfrm>
            <a:off x="107504" y="2377207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107504" y="2099395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42"/>
          <p:cNvSpPr txBox="1">
            <a:spLocks noChangeArrowheads="1"/>
          </p:cNvSpPr>
          <p:nvPr/>
        </p:nvSpPr>
        <p:spPr bwMode="auto">
          <a:xfrm>
            <a:off x="107504" y="1821582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Box 43"/>
          <p:cNvSpPr txBox="1">
            <a:spLocks noChangeArrowheads="1"/>
          </p:cNvSpPr>
          <p:nvPr/>
        </p:nvSpPr>
        <p:spPr bwMode="auto">
          <a:xfrm>
            <a:off x="107504" y="1543770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TextBox 44"/>
          <p:cNvSpPr txBox="1">
            <a:spLocks noChangeArrowheads="1"/>
          </p:cNvSpPr>
          <p:nvPr/>
        </p:nvSpPr>
        <p:spPr bwMode="auto">
          <a:xfrm>
            <a:off x="107504" y="1265957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7"/>
          <p:cNvSpPr txBox="1">
            <a:spLocks noChangeArrowheads="1"/>
          </p:cNvSpPr>
          <p:nvPr/>
        </p:nvSpPr>
        <p:spPr bwMode="auto">
          <a:xfrm>
            <a:off x="107504" y="3486870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921892" y="2786782"/>
            <a:ext cx="46037" cy="52388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矩形 6"/>
          <p:cNvSpPr>
            <a:spLocks noChangeArrowheads="1"/>
          </p:cNvSpPr>
          <p:nvPr/>
        </p:nvSpPr>
        <p:spPr bwMode="auto">
          <a:xfrm>
            <a:off x="534542" y="2878857"/>
            <a:ext cx="804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书报亭</a:t>
            </a:r>
            <a:endParaRPr lang="zh-CN" altLang="en-US" sz="1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921892" y="1964457"/>
            <a:ext cx="46037" cy="52388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矩形 51"/>
          <p:cNvSpPr>
            <a:spLocks noChangeArrowheads="1"/>
          </p:cNvSpPr>
          <p:nvPr/>
        </p:nvSpPr>
        <p:spPr bwMode="auto">
          <a:xfrm>
            <a:off x="456754" y="2056532"/>
            <a:ext cx="1011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儿童乐园</a:t>
            </a:r>
            <a:endParaRPr lang="zh-CN" altLang="en-US" sz="1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731517" y="1677120"/>
            <a:ext cx="46037" cy="52387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矩形 53"/>
          <p:cNvSpPr>
            <a:spLocks noChangeArrowheads="1"/>
          </p:cNvSpPr>
          <p:nvPr/>
        </p:nvSpPr>
        <p:spPr bwMode="auto">
          <a:xfrm>
            <a:off x="1272729" y="1767607"/>
            <a:ext cx="800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盆景园</a:t>
            </a:r>
          </a:p>
        </p:txBody>
      </p:sp>
      <p:sp>
        <p:nvSpPr>
          <p:cNvPr id="48" name="椭圆 47"/>
          <p:cNvSpPr/>
          <p:nvPr/>
        </p:nvSpPr>
        <p:spPr>
          <a:xfrm>
            <a:off x="2256979" y="1956520"/>
            <a:ext cx="46038" cy="50800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矩形 55"/>
          <p:cNvSpPr>
            <a:spLocks noChangeArrowheads="1"/>
          </p:cNvSpPr>
          <p:nvPr/>
        </p:nvSpPr>
        <p:spPr bwMode="auto">
          <a:xfrm>
            <a:off x="1998217" y="2045420"/>
            <a:ext cx="598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草坪</a:t>
            </a:r>
          </a:p>
        </p:txBody>
      </p:sp>
      <p:sp>
        <p:nvSpPr>
          <p:cNvPr id="50" name="椭圆 49"/>
          <p:cNvSpPr/>
          <p:nvPr/>
        </p:nvSpPr>
        <p:spPr>
          <a:xfrm>
            <a:off x="2788792" y="2488332"/>
            <a:ext cx="46037" cy="52388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矩形 57"/>
          <p:cNvSpPr>
            <a:spLocks noChangeArrowheads="1"/>
          </p:cNvSpPr>
          <p:nvPr/>
        </p:nvSpPr>
        <p:spPr bwMode="auto">
          <a:xfrm>
            <a:off x="2530029" y="2577232"/>
            <a:ext cx="598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假山</a:t>
            </a:r>
          </a:p>
        </p:txBody>
      </p:sp>
      <p:sp>
        <p:nvSpPr>
          <p:cNvPr id="52" name="椭圆 51"/>
          <p:cNvSpPr/>
          <p:nvPr/>
        </p:nvSpPr>
        <p:spPr>
          <a:xfrm>
            <a:off x="2518917" y="3051895"/>
            <a:ext cx="44450" cy="52387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矩形 59"/>
          <p:cNvSpPr>
            <a:spLocks noChangeArrowheads="1"/>
          </p:cNvSpPr>
          <p:nvPr/>
        </p:nvSpPr>
        <p:spPr bwMode="auto">
          <a:xfrm>
            <a:off x="2260154" y="3140795"/>
            <a:ext cx="598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水池</a:t>
            </a:r>
          </a:p>
        </p:txBody>
      </p:sp>
      <p:sp>
        <p:nvSpPr>
          <p:cNvPr id="54" name="椭圆 53"/>
          <p:cNvSpPr/>
          <p:nvPr/>
        </p:nvSpPr>
        <p:spPr>
          <a:xfrm>
            <a:off x="1728342" y="3051895"/>
            <a:ext cx="46037" cy="52387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矩形 61"/>
          <p:cNvSpPr>
            <a:spLocks noChangeArrowheads="1"/>
          </p:cNvSpPr>
          <p:nvPr/>
        </p:nvSpPr>
        <p:spPr bwMode="auto">
          <a:xfrm>
            <a:off x="1469579" y="3140795"/>
            <a:ext cx="598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饭店</a:t>
            </a:r>
          </a:p>
        </p:txBody>
      </p:sp>
      <p:sp>
        <p:nvSpPr>
          <p:cNvPr id="56" name="椭圆 55"/>
          <p:cNvSpPr/>
          <p:nvPr/>
        </p:nvSpPr>
        <p:spPr>
          <a:xfrm>
            <a:off x="1196529" y="3313832"/>
            <a:ext cx="44450" cy="52388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矩形 63"/>
          <p:cNvSpPr>
            <a:spLocks noChangeArrowheads="1"/>
          </p:cNvSpPr>
          <p:nvPr/>
        </p:nvSpPr>
        <p:spPr bwMode="auto">
          <a:xfrm>
            <a:off x="937767" y="3350345"/>
            <a:ext cx="598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大门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635374" y="2690615"/>
            <a:ext cx="5167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先用数对表示儿童乐园、盆景园、草坪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……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的位置，再与同学交流。</a:t>
            </a:r>
          </a:p>
        </p:txBody>
      </p: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3491880" y="3478237"/>
            <a:ext cx="281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儿童乐园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2,6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2256979" y="3975732"/>
            <a:ext cx="2664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盆景园  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5,7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2221260" y="4443028"/>
            <a:ext cx="2273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草坪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	  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7,6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endParaRPr lang="zh-CN" altLang="en-US" dirty="0">
              <a:solidFill>
                <a:srgbClr val="FF6699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2" name="矩形 61"/>
          <p:cNvSpPr>
            <a:spLocks noChangeArrowheads="1"/>
          </p:cNvSpPr>
          <p:nvPr/>
        </p:nvSpPr>
        <p:spPr bwMode="auto">
          <a:xfrm>
            <a:off x="6300192" y="3507854"/>
            <a:ext cx="21996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饭店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5,2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5098256" y="3975732"/>
            <a:ext cx="2044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假山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9,4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5093493" y="4446532"/>
            <a:ext cx="1888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水池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8,2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endParaRPr lang="zh-CN" altLang="en-US" dirty="0">
              <a:solidFill>
                <a:srgbClr val="FF6699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5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36813" y="372694"/>
            <a:ext cx="6145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下面是红山公园平面图，你会用数对表示大门和书报亭的位置吗？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68" name="图片 6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9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6" grpId="0" animBg="1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4152" y="3604944"/>
            <a:ext cx="8497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）标出点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E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10,4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F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8,1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G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14,1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H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12,4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），并顺次连接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E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F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G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H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E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，围成的是什么图形？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4152" y="3242994"/>
            <a:ext cx="8697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）用数对表示平行四边形的四个顶点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C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D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的位置。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545014" y="1134641"/>
          <a:ext cx="562769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7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7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7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7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7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73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173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173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173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5173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32277" y="2437979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32277" y="2076029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32277" y="1715666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32277" y="1353716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32277" y="993354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32277" y="2798341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87889" y="2977729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110164" y="2977729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410202" y="2977729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772152" y="2977729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3180139" y="2977729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3467477" y="2977729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3827839" y="2977729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188202" y="2977729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48564" y="2977729"/>
            <a:ext cx="274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851777" y="2977729"/>
            <a:ext cx="3642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229602" y="2977729"/>
            <a:ext cx="3642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570914" y="2977729"/>
            <a:ext cx="3642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859839" y="2977729"/>
            <a:ext cx="3642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13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220202" y="2977729"/>
            <a:ext cx="3642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588502" y="2977729"/>
            <a:ext cx="3642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944102" y="2977729"/>
            <a:ext cx="3642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056564" y="1475954"/>
            <a:ext cx="46038" cy="50800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1967289" y="2437979"/>
            <a:ext cx="2888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zh-CN" altLang="en-US" sz="1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平行四边形 34"/>
          <p:cNvSpPr/>
          <p:nvPr/>
        </p:nvSpPr>
        <p:spPr>
          <a:xfrm>
            <a:off x="2249864" y="1491829"/>
            <a:ext cx="1746250" cy="1101725"/>
          </a:xfrm>
          <a:prstGeom prst="parallelogram">
            <a:avLst>
              <a:gd name="adj" fmla="val 32222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424489" y="1207666"/>
            <a:ext cx="2888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endParaRPr lang="zh-CN" altLang="en-US" sz="1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637339" y="2428454"/>
            <a:ext cx="2888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endParaRPr lang="zh-CN" altLang="en-US" sz="1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872289" y="1225129"/>
            <a:ext cx="2888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</a:p>
        </p:txBody>
      </p:sp>
      <p:sp>
        <p:nvSpPr>
          <p:cNvPr id="39" name="椭圆 38"/>
          <p:cNvSpPr/>
          <p:nvPr/>
        </p:nvSpPr>
        <p:spPr>
          <a:xfrm>
            <a:off x="6467852" y="2564979"/>
            <a:ext cx="46037" cy="50800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750302" y="1488654"/>
            <a:ext cx="46037" cy="50800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2268914" y="915566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3,4</a:t>
            </a:r>
            <a:r>
              <a:rPr lang="zh-CN" altLang="en-US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1764089" y="2571329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2,1</a:t>
            </a:r>
            <a:r>
              <a:rPr lang="zh-CN" altLang="en-US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3484939" y="915566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7,4</a:t>
            </a:r>
            <a:r>
              <a:rPr lang="zh-CN" altLang="en-US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3203952" y="2571329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6,1</a:t>
            </a:r>
            <a:r>
              <a:rPr lang="zh-CN" altLang="en-US" b="1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4866064" y="1056854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E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4164389" y="2563391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F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342189" y="2576091"/>
            <a:ext cx="46038" cy="50800"/>
          </a:xfrm>
          <a:prstGeom prst="ellips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6282114" y="2577679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G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5580439" y="1060029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H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50" name="直接连接符 49"/>
          <p:cNvCxnSpPr>
            <a:stCxn id="45" idx="2"/>
            <a:endCxn id="47" idx="5"/>
          </p:cNvCxnSpPr>
          <p:nvPr/>
        </p:nvCxnSpPr>
        <p:spPr>
          <a:xfrm flipH="1">
            <a:off x="4381485" y="1518519"/>
            <a:ext cx="654658" cy="110093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4407277" y="2599904"/>
            <a:ext cx="2089150" cy="15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stCxn id="48" idx="0"/>
            <a:endCxn id="49" idx="2"/>
          </p:cNvCxnSpPr>
          <p:nvPr/>
        </p:nvCxnSpPr>
        <p:spPr>
          <a:xfrm flipH="1" flipV="1">
            <a:off x="5750518" y="1521694"/>
            <a:ext cx="701675" cy="105598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V="1">
            <a:off x="5077202" y="1514054"/>
            <a:ext cx="70961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矩形 62"/>
          <p:cNvSpPr>
            <a:spLocks noChangeArrowheads="1"/>
          </p:cNvSpPr>
          <p:nvPr/>
        </p:nvSpPr>
        <p:spPr bwMode="auto">
          <a:xfrm>
            <a:off x="2539202" y="4411394"/>
            <a:ext cx="2351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围成的是：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梯形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56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8" name="图片 5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9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/>
      <p:bldP spid="35" grpId="0" animBg="1"/>
      <p:bldP spid="36" grpId="0"/>
      <p:bldP spid="37" grpId="0"/>
      <p:bldP spid="38" grpId="0"/>
      <p:bldP spid="39" grpId="0" animBg="1"/>
      <p:bldP spid="40" grpId="0" animBg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6" grpId="0"/>
      <p:bldP spid="47" grpId="0" animBg="1"/>
      <p:bldP spid="48" grpId="0"/>
      <p:bldP spid="49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/>
          <p:nvPr/>
        </p:nvGrpSpPr>
        <p:grpSpPr bwMode="auto">
          <a:xfrm>
            <a:off x="2147391" y="630337"/>
            <a:ext cx="4619625" cy="3660775"/>
            <a:chOff x="0" y="0"/>
            <a:chExt cx="2909" cy="2306"/>
          </a:xfrm>
        </p:grpSpPr>
        <p:grpSp>
          <p:nvGrpSpPr>
            <p:cNvPr id="8" name="Group 4"/>
            <p:cNvGrpSpPr/>
            <p:nvPr/>
          </p:nvGrpSpPr>
          <p:grpSpPr bwMode="auto">
            <a:xfrm>
              <a:off x="0" y="10"/>
              <a:ext cx="2909" cy="2287"/>
              <a:chOff x="0" y="0"/>
              <a:chExt cx="3776" cy="2459"/>
            </a:xfrm>
          </p:grpSpPr>
          <p:sp>
            <p:nvSpPr>
              <p:cNvPr id="22" name="Line 6"/>
              <p:cNvSpPr>
                <a:spLocks noChangeShapeType="1"/>
              </p:cNvSpPr>
              <p:nvPr/>
            </p:nvSpPr>
            <p:spPr bwMode="auto">
              <a:xfrm>
                <a:off x="0" y="0"/>
                <a:ext cx="377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3" name="Line 7"/>
              <p:cNvSpPr>
                <a:spLocks noChangeShapeType="1"/>
              </p:cNvSpPr>
              <p:nvPr/>
            </p:nvSpPr>
            <p:spPr bwMode="auto">
              <a:xfrm>
                <a:off x="0" y="307"/>
                <a:ext cx="377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4" name="Line 8"/>
              <p:cNvSpPr>
                <a:spLocks noChangeShapeType="1"/>
              </p:cNvSpPr>
              <p:nvPr/>
            </p:nvSpPr>
            <p:spPr bwMode="auto">
              <a:xfrm>
                <a:off x="0" y="614"/>
                <a:ext cx="377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5" name="Line 9"/>
              <p:cNvSpPr>
                <a:spLocks noChangeShapeType="1"/>
              </p:cNvSpPr>
              <p:nvPr/>
            </p:nvSpPr>
            <p:spPr bwMode="auto">
              <a:xfrm>
                <a:off x="0" y="922"/>
                <a:ext cx="377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" name="Line 10"/>
              <p:cNvSpPr>
                <a:spLocks noChangeShapeType="1"/>
              </p:cNvSpPr>
              <p:nvPr/>
            </p:nvSpPr>
            <p:spPr bwMode="auto">
              <a:xfrm>
                <a:off x="0" y="1229"/>
                <a:ext cx="377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" name="Line 11"/>
              <p:cNvSpPr>
                <a:spLocks noChangeShapeType="1"/>
              </p:cNvSpPr>
              <p:nvPr/>
            </p:nvSpPr>
            <p:spPr bwMode="auto">
              <a:xfrm>
                <a:off x="0" y="1536"/>
                <a:ext cx="377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>
                <a:off x="0" y="1844"/>
                <a:ext cx="377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>
                <a:off x="0" y="2151"/>
                <a:ext cx="377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>
                <a:off x="0" y="2459"/>
                <a:ext cx="377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9" name="Group 14"/>
            <p:cNvGrpSpPr/>
            <p:nvPr/>
          </p:nvGrpSpPr>
          <p:grpSpPr bwMode="auto">
            <a:xfrm>
              <a:off x="0" y="0"/>
              <a:ext cx="2904" cy="2306"/>
              <a:chOff x="0" y="0"/>
              <a:chExt cx="3342" cy="2450"/>
            </a:xfrm>
          </p:grpSpPr>
          <p:sp>
            <p:nvSpPr>
              <p:cNvPr id="10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18" cy="24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" name="Line 16"/>
              <p:cNvSpPr>
                <a:spLocks noChangeShapeType="1"/>
              </p:cNvSpPr>
              <p:nvPr/>
            </p:nvSpPr>
            <p:spPr bwMode="auto">
              <a:xfrm>
                <a:off x="332" y="0"/>
                <a:ext cx="18" cy="24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2" name="Line 17"/>
              <p:cNvSpPr>
                <a:spLocks noChangeShapeType="1"/>
              </p:cNvSpPr>
              <p:nvPr/>
            </p:nvSpPr>
            <p:spPr bwMode="auto">
              <a:xfrm>
                <a:off x="664" y="0"/>
                <a:ext cx="18" cy="24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3" name="Line 18"/>
              <p:cNvSpPr>
                <a:spLocks noChangeShapeType="1"/>
              </p:cNvSpPr>
              <p:nvPr/>
            </p:nvSpPr>
            <p:spPr bwMode="auto">
              <a:xfrm>
                <a:off x="997" y="0"/>
                <a:ext cx="18" cy="24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4" name="Line 19"/>
              <p:cNvSpPr>
                <a:spLocks noChangeShapeType="1"/>
              </p:cNvSpPr>
              <p:nvPr/>
            </p:nvSpPr>
            <p:spPr bwMode="auto">
              <a:xfrm>
                <a:off x="1329" y="0"/>
                <a:ext cx="18" cy="24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>
                <a:off x="1662" y="0"/>
                <a:ext cx="18" cy="24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>
                <a:off x="1994" y="0"/>
                <a:ext cx="18" cy="24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2326" y="0"/>
                <a:ext cx="18" cy="24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>
                <a:off x="2991" y="0"/>
                <a:ext cx="18" cy="24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2659" y="0"/>
                <a:ext cx="18" cy="24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>
                <a:off x="3324" y="0"/>
                <a:ext cx="18" cy="245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31" name="Group 26"/>
          <p:cNvGrpSpPr/>
          <p:nvPr/>
        </p:nvGrpSpPr>
        <p:grpSpPr bwMode="auto">
          <a:xfrm>
            <a:off x="7332123" y="684312"/>
            <a:ext cx="682625" cy="1187450"/>
            <a:chOff x="0" y="0"/>
            <a:chExt cx="430" cy="748"/>
          </a:xfrm>
        </p:grpSpPr>
        <p:sp>
          <p:nvSpPr>
            <p:cNvPr id="32" name="Line 52"/>
            <p:cNvSpPr>
              <a:spLocks noChangeShapeType="1"/>
            </p:cNvSpPr>
            <p:nvPr/>
          </p:nvSpPr>
          <p:spPr bwMode="auto">
            <a:xfrm flipV="1">
              <a:off x="210" y="364"/>
              <a:ext cx="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Text Box 53"/>
            <p:cNvSpPr txBox="1">
              <a:spLocks noChangeArrowheads="1"/>
            </p:cNvSpPr>
            <p:nvPr/>
          </p:nvSpPr>
          <p:spPr bwMode="auto">
            <a:xfrm>
              <a:off x="0" y="0"/>
              <a:ext cx="43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北</a:t>
              </a:r>
            </a:p>
          </p:txBody>
        </p:sp>
      </p:grpSp>
      <p:sp>
        <p:nvSpPr>
          <p:cNvPr id="34" name="Text Box 56"/>
          <p:cNvSpPr txBox="1">
            <a:spLocks noChangeArrowheads="1"/>
          </p:cNvSpPr>
          <p:nvPr/>
        </p:nvSpPr>
        <p:spPr bwMode="auto">
          <a:xfrm>
            <a:off x="2147391" y="1520924"/>
            <a:ext cx="1890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儿童乐园</a:t>
            </a:r>
          </a:p>
        </p:txBody>
      </p:sp>
      <p:sp>
        <p:nvSpPr>
          <p:cNvPr id="35" name="Oval 55"/>
          <p:cNvSpPr>
            <a:spLocks noChangeArrowheads="1"/>
          </p:cNvSpPr>
          <p:nvPr/>
        </p:nvSpPr>
        <p:spPr bwMode="auto">
          <a:xfrm>
            <a:off x="2982416" y="1460599"/>
            <a:ext cx="174625" cy="173038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Oval 57"/>
          <p:cNvSpPr>
            <a:spLocks noChangeArrowheads="1"/>
          </p:cNvSpPr>
          <p:nvPr/>
        </p:nvSpPr>
        <p:spPr bwMode="auto">
          <a:xfrm>
            <a:off x="2982416" y="2822674"/>
            <a:ext cx="171450" cy="173038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Oval 58"/>
          <p:cNvSpPr>
            <a:spLocks noChangeArrowheads="1"/>
          </p:cNvSpPr>
          <p:nvPr/>
        </p:nvSpPr>
        <p:spPr bwMode="auto">
          <a:xfrm>
            <a:off x="3458666" y="3737074"/>
            <a:ext cx="174625" cy="173038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Oval 59"/>
          <p:cNvSpPr>
            <a:spLocks noChangeArrowheads="1"/>
          </p:cNvSpPr>
          <p:nvPr/>
        </p:nvSpPr>
        <p:spPr bwMode="auto">
          <a:xfrm>
            <a:off x="5274766" y="1443137"/>
            <a:ext cx="171450" cy="173037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Oval 60"/>
          <p:cNvSpPr>
            <a:spLocks noChangeArrowheads="1"/>
          </p:cNvSpPr>
          <p:nvPr/>
        </p:nvSpPr>
        <p:spPr bwMode="auto">
          <a:xfrm>
            <a:off x="4357191" y="1006574"/>
            <a:ext cx="174625" cy="173038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Oval 61"/>
          <p:cNvSpPr>
            <a:spLocks noChangeArrowheads="1"/>
          </p:cNvSpPr>
          <p:nvPr/>
        </p:nvSpPr>
        <p:spPr bwMode="auto">
          <a:xfrm>
            <a:off x="4369891" y="3268762"/>
            <a:ext cx="174625" cy="173037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Oval 62"/>
          <p:cNvSpPr>
            <a:spLocks noChangeArrowheads="1"/>
          </p:cNvSpPr>
          <p:nvPr/>
        </p:nvSpPr>
        <p:spPr bwMode="auto">
          <a:xfrm>
            <a:off x="6201866" y="2357537"/>
            <a:ext cx="174625" cy="173037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Oval 63"/>
          <p:cNvSpPr>
            <a:spLocks noChangeArrowheads="1"/>
          </p:cNvSpPr>
          <p:nvPr/>
        </p:nvSpPr>
        <p:spPr bwMode="auto">
          <a:xfrm>
            <a:off x="5738316" y="3271937"/>
            <a:ext cx="171450" cy="173037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 Box 64"/>
          <p:cNvSpPr txBox="1">
            <a:spLocks noChangeArrowheads="1"/>
          </p:cNvSpPr>
          <p:nvPr/>
        </p:nvSpPr>
        <p:spPr bwMode="auto">
          <a:xfrm>
            <a:off x="2452191" y="2911574"/>
            <a:ext cx="1274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书报亭</a:t>
            </a:r>
          </a:p>
        </p:txBody>
      </p:sp>
      <p:sp>
        <p:nvSpPr>
          <p:cNvPr id="44" name="Text Box 65"/>
          <p:cNvSpPr txBox="1">
            <a:spLocks noChangeArrowheads="1"/>
          </p:cNvSpPr>
          <p:nvPr/>
        </p:nvSpPr>
        <p:spPr bwMode="auto">
          <a:xfrm>
            <a:off x="3080841" y="3751362"/>
            <a:ext cx="111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大门</a:t>
            </a:r>
          </a:p>
        </p:txBody>
      </p:sp>
      <p:sp>
        <p:nvSpPr>
          <p:cNvPr id="45" name="Text Box 66"/>
          <p:cNvSpPr txBox="1">
            <a:spLocks noChangeArrowheads="1"/>
          </p:cNvSpPr>
          <p:nvPr/>
        </p:nvSpPr>
        <p:spPr bwMode="auto">
          <a:xfrm>
            <a:off x="3752354" y="1109762"/>
            <a:ext cx="1452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盆景园</a:t>
            </a:r>
          </a:p>
        </p:txBody>
      </p:sp>
      <p:sp>
        <p:nvSpPr>
          <p:cNvPr id="46" name="Text Box 67"/>
          <p:cNvSpPr txBox="1">
            <a:spLocks noChangeArrowheads="1"/>
          </p:cNvSpPr>
          <p:nvPr/>
        </p:nvSpPr>
        <p:spPr bwMode="auto">
          <a:xfrm>
            <a:off x="4007941" y="3302099"/>
            <a:ext cx="952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饭店</a:t>
            </a:r>
          </a:p>
        </p:txBody>
      </p:sp>
      <p:sp>
        <p:nvSpPr>
          <p:cNvPr id="47" name="Text Box 68"/>
          <p:cNvSpPr txBox="1">
            <a:spLocks noChangeArrowheads="1"/>
          </p:cNvSpPr>
          <p:nvPr/>
        </p:nvSpPr>
        <p:spPr bwMode="auto">
          <a:xfrm>
            <a:off x="5376366" y="3314799"/>
            <a:ext cx="1077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水池</a:t>
            </a:r>
          </a:p>
        </p:txBody>
      </p:sp>
      <p:sp>
        <p:nvSpPr>
          <p:cNvPr id="48" name="Text Box 69"/>
          <p:cNvSpPr txBox="1">
            <a:spLocks noChangeArrowheads="1"/>
          </p:cNvSpPr>
          <p:nvPr/>
        </p:nvSpPr>
        <p:spPr bwMode="auto">
          <a:xfrm>
            <a:off x="4920754" y="1501874"/>
            <a:ext cx="1076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草坪</a:t>
            </a:r>
          </a:p>
        </p:txBody>
      </p:sp>
      <p:sp>
        <p:nvSpPr>
          <p:cNvPr id="49" name="Text Box 70"/>
          <p:cNvSpPr txBox="1">
            <a:spLocks noChangeArrowheads="1"/>
          </p:cNvSpPr>
          <p:nvPr/>
        </p:nvSpPr>
        <p:spPr bwMode="auto">
          <a:xfrm>
            <a:off x="5806579" y="2387699"/>
            <a:ext cx="1049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假山</a:t>
            </a:r>
          </a:p>
        </p:txBody>
      </p:sp>
      <p:grpSp>
        <p:nvGrpSpPr>
          <p:cNvPr id="50" name="Group 45"/>
          <p:cNvGrpSpPr/>
          <p:nvPr/>
        </p:nvGrpSpPr>
        <p:grpSpPr bwMode="auto">
          <a:xfrm>
            <a:off x="2982416" y="998637"/>
            <a:ext cx="3397250" cy="2901950"/>
            <a:chOff x="0" y="0"/>
            <a:chExt cx="2140" cy="1828"/>
          </a:xfrm>
        </p:grpSpPr>
        <p:grpSp>
          <p:nvGrpSpPr>
            <p:cNvPr id="51" name="Group 46"/>
            <p:cNvGrpSpPr/>
            <p:nvPr/>
          </p:nvGrpSpPr>
          <p:grpSpPr bwMode="auto">
            <a:xfrm>
              <a:off x="0" y="0"/>
              <a:ext cx="1846" cy="1828"/>
              <a:chOff x="0" y="0"/>
              <a:chExt cx="1846" cy="1828"/>
            </a:xfrm>
          </p:grpSpPr>
          <p:sp>
            <p:nvSpPr>
              <p:cNvPr id="53" name="Oval 85"/>
              <p:cNvSpPr>
                <a:spLocks noChangeArrowheads="1"/>
              </p:cNvSpPr>
              <p:nvPr/>
            </p:nvSpPr>
            <p:spPr bwMode="auto">
              <a:xfrm>
                <a:off x="869" y="0"/>
                <a:ext cx="110" cy="11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4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4" name="Oval 86"/>
              <p:cNvSpPr>
                <a:spLocks noChangeArrowheads="1"/>
              </p:cNvSpPr>
              <p:nvPr/>
            </p:nvSpPr>
            <p:spPr bwMode="auto">
              <a:xfrm>
                <a:off x="1444" y="282"/>
                <a:ext cx="110" cy="11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4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5" name="Oval 87"/>
              <p:cNvSpPr>
                <a:spLocks noChangeArrowheads="1"/>
              </p:cNvSpPr>
              <p:nvPr/>
            </p:nvSpPr>
            <p:spPr bwMode="auto">
              <a:xfrm>
                <a:off x="9" y="291"/>
                <a:ext cx="110" cy="11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4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6" name="Oval 88"/>
              <p:cNvSpPr>
                <a:spLocks noChangeArrowheads="1"/>
              </p:cNvSpPr>
              <p:nvPr/>
            </p:nvSpPr>
            <p:spPr bwMode="auto">
              <a:xfrm>
                <a:off x="0" y="1142"/>
                <a:ext cx="110" cy="11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4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7" name="Oval 89"/>
              <p:cNvSpPr>
                <a:spLocks noChangeArrowheads="1"/>
              </p:cNvSpPr>
              <p:nvPr/>
            </p:nvSpPr>
            <p:spPr bwMode="auto">
              <a:xfrm>
                <a:off x="877" y="1434"/>
                <a:ext cx="110" cy="11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4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8" name="Oval 90"/>
              <p:cNvSpPr>
                <a:spLocks noChangeArrowheads="1"/>
              </p:cNvSpPr>
              <p:nvPr/>
            </p:nvSpPr>
            <p:spPr bwMode="auto">
              <a:xfrm>
                <a:off x="301" y="1718"/>
                <a:ext cx="110" cy="11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4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59" name="Oval 91"/>
              <p:cNvSpPr>
                <a:spLocks noChangeArrowheads="1"/>
              </p:cNvSpPr>
              <p:nvPr/>
            </p:nvSpPr>
            <p:spPr bwMode="auto">
              <a:xfrm>
                <a:off x="1736" y="1425"/>
                <a:ext cx="110" cy="11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400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52" name="Oval 93"/>
            <p:cNvSpPr>
              <a:spLocks noChangeArrowheads="1"/>
            </p:cNvSpPr>
            <p:nvPr/>
          </p:nvSpPr>
          <p:spPr bwMode="auto">
            <a:xfrm>
              <a:off x="2030" y="859"/>
              <a:ext cx="110" cy="11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4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0" name="Oval 55"/>
          <p:cNvSpPr>
            <a:spLocks noChangeArrowheads="1"/>
          </p:cNvSpPr>
          <p:nvPr/>
        </p:nvSpPr>
        <p:spPr bwMode="auto">
          <a:xfrm>
            <a:off x="2988766" y="2817912"/>
            <a:ext cx="169863" cy="169862"/>
          </a:xfrm>
          <a:prstGeom prst="ellipse">
            <a:avLst/>
          </a:prstGeom>
          <a:solidFill>
            <a:srgbClr val="008000"/>
          </a:solidFill>
          <a:ln w="2286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1" name="Group 56"/>
          <p:cNvGrpSpPr/>
          <p:nvPr/>
        </p:nvGrpSpPr>
        <p:grpSpPr bwMode="auto">
          <a:xfrm>
            <a:off x="2417266" y="4167287"/>
            <a:ext cx="4787900" cy="641350"/>
            <a:chOff x="0" y="0"/>
            <a:chExt cx="3016" cy="404"/>
          </a:xfrm>
        </p:grpSpPr>
        <p:sp>
          <p:nvSpPr>
            <p:cNvPr id="62" name="Text Box 30"/>
            <p:cNvSpPr txBox="1">
              <a:spLocks noChangeArrowheads="1"/>
            </p:cNvSpPr>
            <p:nvPr/>
          </p:nvSpPr>
          <p:spPr bwMode="auto">
            <a:xfrm>
              <a:off x="0" y="0"/>
              <a:ext cx="33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</a:p>
          </p:txBody>
        </p:sp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291" y="0"/>
              <a:ext cx="33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581" y="0"/>
              <a:ext cx="33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</a:p>
          </p:txBody>
        </p:sp>
        <p:sp>
          <p:nvSpPr>
            <p:cNvPr id="65" name="Text Box 33"/>
            <p:cNvSpPr txBox="1">
              <a:spLocks noChangeArrowheads="1"/>
            </p:cNvSpPr>
            <p:nvPr/>
          </p:nvSpPr>
          <p:spPr bwMode="auto">
            <a:xfrm>
              <a:off x="871" y="0"/>
              <a:ext cx="33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</a:p>
          </p:txBody>
        </p:sp>
        <p:sp>
          <p:nvSpPr>
            <p:cNvPr id="66" name="Text Box 34"/>
            <p:cNvSpPr txBox="1">
              <a:spLocks noChangeArrowheads="1"/>
            </p:cNvSpPr>
            <p:nvPr/>
          </p:nvSpPr>
          <p:spPr bwMode="auto">
            <a:xfrm>
              <a:off x="1162" y="0"/>
              <a:ext cx="33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</a:p>
          </p:txBody>
        </p:sp>
        <p:sp>
          <p:nvSpPr>
            <p:cNvPr id="67" name="Text Box 35"/>
            <p:cNvSpPr txBox="1">
              <a:spLocks noChangeArrowheads="1"/>
            </p:cNvSpPr>
            <p:nvPr/>
          </p:nvSpPr>
          <p:spPr bwMode="auto">
            <a:xfrm>
              <a:off x="1452" y="0"/>
              <a:ext cx="33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</a:p>
          </p:txBody>
        </p:sp>
        <p:sp>
          <p:nvSpPr>
            <p:cNvPr id="68" name="Text Box 36"/>
            <p:cNvSpPr txBox="1">
              <a:spLocks noChangeArrowheads="1"/>
            </p:cNvSpPr>
            <p:nvPr/>
          </p:nvSpPr>
          <p:spPr bwMode="auto">
            <a:xfrm>
              <a:off x="1742" y="0"/>
              <a:ext cx="33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</a:p>
          </p:txBody>
        </p:sp>
        <p:sp>
          <p:nvSpPr>
            <p:cNvPr id="69" name="Text Box 37"/>
            <p:cNvSpPr txBox="1">
              <a:spLocks noChangeArrowheads="1"/>
            </p:cNvSpPr>
            <p:nvPr/>
          </p:nvSpPr>
          <p:spPr bwMode="auto">
            <a:xfrm>
              <a:off x="2033" y="0"/>
              <a:ext cx="33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</a:p>
          </p:txBody>
        </p:sp>
        <p:sp>
          <p:nvSpPr>
            <p:cNvPr id="70" name="Text Box 38"/>
            <p:cNvSpPr txBox="1">
              <a:spLocks noChangeArrowheads="1"/>
            </p:cNvSpPr>
            <p:nvPr/>
          </p:nvSpPr>
          <p:spPr bwMode="auto">
            <a:xfrm>
              <a:off x="2323" y="0"/>
              <a:ext cx="33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9</a:t>
              </a:r>
            </a:p>
          </p:txBody>
        </p:sp>
        <p:sp>
          <p:nvSpPr>
            <p:cNvPr id="71" name="Text Box 39"/>
            <p:cNvSpPr txBox="1">
              <a:spLocks noChangeArrowheads="1"/>
            </p:cNvSpPr>
            <p:nvPr/>
          </p:nvSpPr>
          <p:spPr bwMode="auto">
            <a:xfrm>
              <a:off x="2550" y="0"/>
              <a:ext cx="46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</a:p>
          </p:txBody>
        </p:sp>
      </p:grpSp>
      <p:grpSp>
        <p:nvGrpSpPr>
          <p:cNvPr id="72" name="Group 67"/>
          <p:cNvGrpSpPr/>
          <p:nvPr/>
        </p:nvGrpSpPr>
        <p:grpSpPr bwMode="auto">
          <a:xfrm>
            <a:off x="1796554" y="281087"/>
            <a:ext cx="546100" cy="4335462"/>
            <a:chOff x="0" y="0"/>
            <a:chExt cx="344" cy="2731"/>
          </a:xfrm>
        </p:grpSpPr>
        <p:sp>
          <p:nvSpPr>
            <p:cNvPr id="73" name="Text Box 41"/>
            <p:cNvSpPr txBox="1">
              <a:spLocks noChangeArrowheads="1"/>
            </p:cNvSpPr>
            <p:nvPr/>
          </p:nvSpPr>
          <p:spPr bwMode="auto">
            <a:xfrm>
              <a:off x="0" y="2327"/>
              <a:ext cx="33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</a:p>
          </p:txBody>
        </p:sp>
        <p:sp>
          <p:nvSpPr>
            <p:cNvPr id="74" name="Text Box 42"/>
            <p:cNvSpPr txBox="1">
              <a:spLocks noChangeArrowheads="1"/>
            </p:cNvSpPr>
            <p:nvPr/>
          </p:nvSpPr>
          <p:spPr bwMode="auto">
            <a:xfrm>
              <a:off x="0" y="2037"/>
              <a:ext cx="33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</a:p>
          </p:txBody>
        </p:sp>
        <p:sp>
          <p:nvSpPr>
            <p:cNvPr id="75" name="Text Box 43"/>
            <p:cNvSpPr txBox="1">
              <a:spLocks noChangeArrowheads="1"/>
            </p:cNvSpPr>
            <p:nvPr/>
          </p:nvSpPr>
          <p:spPr bwMode="auto">
            <a:xfrm>
              <a:off x="0" y="1746"/>
              <a:ext cx="33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</a:p>
          </p:txBody>
        </p:sp>
        <p:sp>
          <p:nvSpPr>
            <p:cNvPr id="76" name="Text Box 44"/>
            <p:cNvSpPr txBox="1">
              <a:spLocks noChangeArrowheads="1"/>
            </p:cNvSpPr>
            <p:nvPr/>
          </p:nvSpPr>
          <p:spPr bwMode="auto">
            <a:xfrm>
              <a:off x="0" y="1455"/>
              <a:ext cx="33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</a:p>
          </p:txBody>
        </p:sp>
        <p:sp>
          <p:nvSpPr>
            <p:cNvPr id="77" name="Text Box 46"/>
            <p:cNvSpPr txBox="1">
              <a:spLocks noChangeArrowheads="1"/>
            </p:cNvSpPr>
            <p:nvPr/>
          </p:nvSpPr>
          <p:spPr bwMode="auto">
            <a:xfrm>
              <a:off x="0" y="291"/>
              <a:ext cx="33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</a:p>
          </p:txBody>
        </p:sp>
        <p:sp>
          <p:nvSpPr>
            <p:cNvPr id="78" name="Text Box 47"/>
            <p:cNvSpPr txBox="1">
              <a:spLocks noChangeArrowheads="1"/>
            </p:cNvSpPr>
            <p:nvPr/>
          </p:nvSpPr>
          <p:spPr bwMode="auto">
            <a:xfrm>
              <a:off x="0" y="582"/>
              <a:ext cx="33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</a:p>
          </p:txBody>
        </p:sp>
        <p:sp>
          <p:nvSpPr>
            <p:cNvPr id="79" name="Text Box 48"/>
            <p:cNvSpPr txBox="1">
              <a:spLocks noChangeArrowheads="1"/>
            </p:cNvSpPr>
            <p:nvPr/>
          </p:nvSpPr>
          <p:spPr bwMode="auto">
            <a:xfrm>
              <a:off x="0" y="873"/>
              <a:ext cx="33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</a:p>
          </p:txBody>
        </p:sp>
        <p:sp>
          <p:nvSpPr>
            <p:cNvPr id="80" name="Text Box 49"/>
            <p:cNvSpPr txBox="1">
              <a:spLocks noChangeArrowheads="1"/>
            </p:cNvSpPr>
            <p:nvPr/>
          </p:nvSpPr>
          <p:spPr bwMode="auto">
            <a:xfrm>
              <a:off x="0" y="1164"/>
              <a:ext cx="33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</a:p>
          </p:txBody>
        </p:sp>
        <p:sp>
          <p:nvSpPr>
            <p:cNvPr id="81" name="Text Box 50"/>
            <p:cNvSpPr txBox="1">
              <a:spLocks noChangeArrowheads="1"/>
            </p:cNvSpPr>
            <p:nvPr/>
          </p:nvSpPr>
          <p:spPr bwMode="auto">
            <a:xfrm>
              <a:off x="6" y="0"/>
              <a:ext cx="33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 b="1"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</a:p>
          </p:txBody>
        </p:sp>
      </p:grpSp>
      <p:sp>
        <p:nvSpPr>
          <p:cNvPr id="82" name="Oval 57"/>
          <p:cNvSpPr>
            <a:spLocks noChangeArrowheads="1"/>
          </p:cNvSpPr>
          <p:nvPr/>
        </p:nvSpPr>
        <p:spPr bwMode="auto">
          <a:xfrm>
            <a:off x="2988766" y="2813149"/>
            <a:ext cx="173038" cy="173038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3" name="Oval 63"/>
          <p:cNvSpPr>
            <a:spLocks noChangeArrowheads="1"/>
          </p:cNvSpPr>
          <p:nvPr/>
        </p:nvSpPr>
        <p:spPr bwMode="auto">
          <a:xfrm>
            <a:off x="3461841" y="3722787"/>
            <a:ext cx="173038" cy="173037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4" name="Oval 77"/>
          <p:cNvSpPr>
            <a:spLocks noChangeArrowheads="1"/>
          </p:cNvSpPr>
          <p:nvPr/>
        </p:nvSpPr>
        <p:spPr bwMode="auto">
          <a:xfrm>
            <a:off x="3296741" y="3562449"/>
            <a:ext cx="503238" cy="504825"/>
          </a:xfrm>
          <a:prstGeom prst="ellipse">
            <a:avLst/>
          </a:prstGeom>
          <a:noFill/>
          <a:ln w="57150">
            <a:solidFill>
              <a:srgbClr val="9933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5" name="Oval 78"/>
          <p:cNvSpPr>
            <a:spLocks noChangeArrowheads="1"/>
          </p:cNvSpPr>
          <p:nvPr/>
        </p:nvSpPr>
        <p:spPr bwMode="auto">
          <a:xfrm>
            <a:off x="2826841" y="2640112"/>
            <a:ext cx="503238" cy="503237"/>
          </a:xfrm>
          <a:prstGeom prst="ellipse">
            <a:avLst/>
          </a:prstGeom>
          <a:noFill/>
          <a:ln w="57150">
            <a:solidFill>
              <a:srgbClr val="9933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6" name="AutoShape 83"/>
          <p:cNvSpPr>
            <a:spLocks noChangeArrowheads="1"/>
          </p:cNvSpPr>
          <p:nvPr/>
        </p:nvSpPr>
        <p:spPr bwMode="auto">
          <a:xfrm>
            <a:off x="402729" y="2020987"/>
            <a:ext cx="2235200" cy="668337"/>
          </a:xfrm>
          <a:prstGeom prst="wedgeRoundRectCallout">
            <a:avLst>
              <a:gd name="adj1" fmla="val 67755"/>
              <a:gd name="adj2" fmla="val 8040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87" name="AutoShape 84"/>
          <p:cNvSpPr>
            <a:spLocks noChangeArrowheads="1"/>
          </p:cNvSpPr>
          <p:nvPr/>
        </p:nvSpPr>
        <p:spPr bwMode="auto">
          <a:xfrm>
            <a:off x="3525341" y="2441674"/>
            <a:ext cx="2235200" cy="668338"/>
          </a:xfrm>
          <a:prstGeom prst="wedgeRoundRectCallout">
            <a:avLst>
              <a:gd name="adj1" fmla="val -47370"/>
              <a:gd name="adj2" fmla="val 15950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88" name="Text Box 79"/>
          <p:cNvSpPr txBox="1">
            <a:spLocks noChangeArrowheads="1"/>
          </p:cNvSpPr>
          <p:nvPr/>
        </p:nvSpPr>
        <p:spPr bwMode="auto">
          <a:xfrm>
            <a:off x="1798141" y="3972024"/>
            <a:ext cx="579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CC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</a:p>
        </p:txBody>
      </p:sp>
      <p:sp>
        <p:nvSpPr>
          <p:cNvPr id="89" name="Oval 78"/>
          <p:cNvSpPr>
            <a:spLocks noChangeArrowheads="1"/>
          </p:cNvSpPr>
          <p:nvPr/>
        </p:nvSpPr>
        <p:spPr bwMode="auto">
          <a:xfrm>
            <a:off x="2831604" y="1303437"/>
            <a:ext cx="503237" cy="503237"/>
          </a:xfrm>
          <a:prstGeom prst="ellipse">
            <a:avLst/>
          </a:prstGeom>
          <a:noFill/>
          <a:ln w="57150">
            <a:solidFill>
              <a:srgbClr val="9933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0" name="AutoShape 83"/>
          <p:cNvSpPr>
            <a:spLocks noChangeArrowheads="1"/>
          </p:cNvSpPr>
          <p:nvPr/>
        </p:nvSpPr>
        <p:spPr bwMode="auto">
          <a:xfrm>
            <a:off x="2248991" y="446187"/>
            <a:ext cx="1930400" cy="588962"/>
          </a:xfrm>
          <a:prstGeom prst="wedgeRoundRectCallout">
            <a:avLst>
              <a:gd name="adj1" fmla="val -5676"/>
              <a:gd name="adj2" fmla="val 12628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91" name="Oval 63"/>
          <p:cNvSpPr>
            <a:spLocks noChangeArrowheads="1"/>
          </p:cNvSpPr>
          <p:nvPr/>
        </p:nvSpPr>
        <p:spPr bwMode="auto">
          <a:xfrm>
            <a:off x="2995116" y="1471712"/>
            <a:ext cx="173038" cy="173037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" name="Oval 63"/>
          <p:cNvSpPr>
            <a:spLocks noChangeArrowheads="1"/>
          </p:cNvSpPr>
          <p:nvPr/>
        </p:nvSpPr>
        <p:spPr bwMode="auto">
          <a:xfrm>
            <a:off x="4357191" y="989112"/>
            <a:ext cx="173038" cy="173037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3" name="Oval 78"/>
          <p:cNvSpPr>
            <a:spLocks noChangeArrowheads="1"/>
          </p:cNvSpPr>
          <p:nvPr/>
        </p:nvSpPr>
        <p:spPr bwMode="auto">
          <a:xfrm>
            <a:off x="4193679" y="835124"/>
            <a:ext cx="503237" cy="503238"/>
          </a:xfrm>
          <a:prstGeom prst="ellipse">
            <a:avLst/>
          </a:prstGeom>
          <a:noFill/>
          <a:ln w="57150">
            <a:solidFill>
              <a:srgbClr val="9933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4" name="Oval 63"/>
          <p:cNvSpPr>
            <a:spLocks noChangeArrowheads="1"/>
          </p:cNvSpPr>
          <p:nvPr/>
        </p:nvSpPr>
        <p:spPr bwMode="auto">
          <a:xfrm>
            <a:off x="4390529" y="3279874"/>
            <a:ext cx="173037" cy="173038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5" name="Oval 78"/>
          <p:cNvSpPr>
            <a:spLocks noChangeArrowheads="1"/>
          </p:cNvSpPr>
          <p:nvPr/>
        </p:nvSpPr>
        <p:spPr bwMode="auto">
          <a:xfrm>
            <a:off x="4212729" y="3111599"/>
            <a:ext cx="503237" cy="503238"/>
          </a:xfrm>
          <a:prstGeom prst="ellipse">
            <a:avLst/>
          </a:prstGeom>
          <a:noFill/>
          <a:ln w="57150">
            <a:solidFill>
              <a:srgbClr val="9933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6" name="AutoShape 83"/>
          <p:cNvSpPr>
            <a:spLocks noChangeArrowheads="1"/>
          </p:cNvSpPr>
          <p:nvPr/>
        </p:nvSpPr>
        <p:spPr bwMode="auto">
          <a:xfrm>
            <a:off x="4168279" y="-20538"/>
            <a:ext cx="1973262" cy="588962"/>
          </a:xfrm>
          <a:prstGeom prst="wedgeRoundRectCallout">
            <a:avLst>
              <a:gd name="adj1" fmla="val -36403"/>
              <a:gd name="adj2" fmla="val 138949"/>
              <a:gd name="adj3" fmla="val 16667"/>
            </a:avLst>
          </a:prstGeom>
          <a:solidFill>
            <a:srgbClr val="5CAD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97" name="AutoShape 83"/>
          <p:cNvSpPr>
            <a:spLocks noChangeArrowheads="1"/>
          </p:cNvSpPr>
          <p:nvPr/>
        </p:nvSpPr>
        <p:spPr bwMode="auto">
          <a:xfrm>
            <a:off x="4187329" y="2281337"/>
            <a:ext cx="1931987" cy="617537"/>
          </a:xfrm>
          <a:prstGeom prst="wedgeRoundRectCallout">
            <a:avLst>
              <a:gd name="adj1" fmla="val -36111"/>
              <a:gd name="adj2" fmla="val 121208"/>
              <a:gd name="adj3" fmla="val 16667"/>
            </a:avLst>
          </a:prstGeom>
          <a:solidFill>
            <a:srgbClr val="5CAD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98" name="Oval 63"/>
          <p:cNvSpPr>
            <a:spLocks noChangeArrowheads="1"/>
          </p:cNvSpPr>
          <p:nvPr/>
        </p:nvSpPr>
        <p:spPr bwMode="auto">
          <a:xfrm>
            <a:off x="5271591" y="1446312"/>
            <a:ext cx="173038" cy="173037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9" name="Oval 78"/>
          <p:cNvSpPr>
            <a:spLocks noChangeArrowheads="1"/>
          </p:cNvSpPr>
          <p:nvPr/>
        </p:nvSpPr>
        <p:spPr bwMode="auto">
          <a:xfrm>
            <a:off x="5108079" y="1278037"/>
            <a:ext cx="503237" cy="503237"/>
          </a:xfrm>
          <a:prstGeom prst="ellipse">
            <a:avLst/>
          </a:prstGeom>
          <a:noFill/>
          <a:ln w="57150">
            <a:solidFill>
              <a:srgbClr val="9933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0" name="Rectangle 256"/>
          <p:cNvSpPr>
            <a:spLocks noChangeArrowheads="1"/>
          </p:cNvSpPr>
          <p:nvPr/>
        </p:nvSpPr>
        <p:spPr bwMode="auto">
          <a:xfrm>
            <a:off x="3491880" y="2958441"/>
            <a:ext cx="117475" cy="2414588"/>
          </a:xfrm>
          <a:prstGeom prst="rect">
            <a:avLst/>
          </a:prstGeom>
          <a:solidFill>
            <a:srgbClr val="00CC00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01" name="Rectangle 257"/>
          <p:cNvSpPr>
            <a:spLocks noChangeArrowheads="1"/>
          </p:cNvSpPr>
          <p:nvPr/>
        </p:nvSpPr>
        <p:spPr bwMode="auto">
          <a:xfrm>
            <a:off x="1507629" y="3738662"/>
            <a:ext cx="3171825" cy="142875"/>
          </a:xfrm>
          <a:prstGeom prst="rect">
            <a:avLst/>
          </a:prstGeom>
          <a:solidFill>
            <a:srgbClr val="00CC00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" name="Rectangle 256"/>
          <p:cNvSpPr>
            <a:spLocks noChangeArrowheads="1"/>
          </p:cNvSpPr>
          <p:nvPr/>
        </p:nvSpPr>
        <p:spPr bwMode="auto">
          <a:xfrm>
            <a:off x="5281116" y="838299"/>
            <a:ext cx="187325" cy="4187825"/>
          </a:xfrm>
          <a:prstGeom prst="rect">
            <a:avLst/>
          </a:prstGeom>
          <a:solidFill>
            <a:srgbClr val="00CC00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3" name="Rectangle 257"/>
          <p:cNvSpPr>
            <a:spLocks noChangeArrowheads="1"/>
          </p:cNvSpPr>
          <p:nvPr/>
        </p:nvSpPr>
        <p:spPr bwMode="auto">
          <a:xfrm>
            <a:off x="1474291" y="1473299"/>
            <a:ext cx="4598988" cy="198438"/>
          </a:xfrm>
          <a:prstGeom prst="rect">
            <a:avLst/>
          </a:prstGeom>
          <a:solidFill>
            <a:srgbClr val="00CC00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" name="AutoShape 83"/>
          <p:cNvSpPr>
            <a:spLocks noChangeArrowheads="1"/>
          </p:cNvSpPr>
          <p:nvPr/>
        </p:nvSpPr>
        <p:spPr bwMode="auto">
          <a:xfrm>
            <a:off x="5052516" y="412849"/>
            <a:ext cx="1903413" cy="623888"/>
          </a:xfrm>
          <a:prstGeom prst="wedgeRoundRectCallout">
            <a:avLst>
              <a:gd name="adj1" fmla="val -35153"/>
              <a:gd name="adj2" fmla="val 12964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05" name="Oval 63"/>
          <p:cNvSpPr>
            <a:spLocks noChangeArrowheads="1"/>
          </p:cNvSpPr>
          <p:nvPr/>
        </p:nvSpPr>
        <p:spPr bwMode="auto">
          <a:xfrm>
            <a:off x="5800229" y="3306862"/>
            <a:ext cx="107950" cy="133350"/>
          </a:xfrm>
          <a:prstGeom prst="ellipse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6" name="Oval 78"/>
          <p:cNvSpPr>
            <a:spLocks noChangeArrowheads="1"/>
          </p:cNvSpPr>
          <p:nvPr/>
        </p:nvSpPr>
        <p:spPr bwMode="auto">
          <a:xfrm>
            <a:off x="5571629" y="3113187"/>
            <a:ext cx="503237" cy="503237"/>
          </a:xfrm>
          <a:prstGeom prst="ellipse">
            <a:avLst/>
          </a:prstGeom>
          <a:noFill/>
          <a:ln w="57150">
            <a:solidFill>
              <a:srgbClr val="9933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endParaRPr lang="zh-CN" altLang="en-US" sz="4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7" name="AutoShape 83"/>
          <p:cNvSpPr>
            <a:spLocks noChangeArrowheads="1"/>
          </p:cNvSpPr>
          <p:nvPr/>
        </p:nvSpPr>
        <p:spPr bwMode="auto">
          <a:xfrm>
            <a:off x="6384429" y="2274987"/>
            <a:ext cx="1931987" cy="658812"/>
          </a:xfrm>
          <a:prstGeom prst="wedgeRoundRectCallout">
            <a:avLst>
              <a:gd name="adj1" fmla="val -76213"/>
              <a:gd name="adj2" fmla="val 110481"/>
              <a:gd name="adj3" fmla="val 16667"/>
            </a:avLst>
          </a:prstGeom>
          <a:solidFill>
            <a:srgbClr val="5CAD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08" name="Line 69"/>
          <p:cNvSpPr>
            <a:spLocks noChangeShapeType="1"/>
          </p:cNvSpPr>
          <p:nvPr/>
        </p:nvSpPr>
        <p:spPr bwMode="auto">
          <a:xfrm>
            <a:off x="5831979" y="3327499"/>
            <a:ext cx="0" cy="503238"/>
          </a:xfrm>
          <a:prstGeom prst="line">
            <a:avLst/>
          </a:prstGeom>
          <a:noFill/>
          <a:ln w="66675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9" name="Line 69"/>
          <p:cNvSpPr>
            <a:spLocks noChangeShapeType="1"/>
          </p:cNvSpPr>
          <p:nvPr/>
        </p:nvSpPr>
        <p:spPr bwMode="auto">
          <a:xfrm flipH="1">
            <a:off x="3572966" y="3818037"/>
            <a:ext cx="2268538" cy="0"/>
          </a:xfrm>
          <a:prstGeom prst="line">
            <a:avLst/>
          </a:prstGeom>
          <a:noFill/>
          <a:ln w="66675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0" name="Line 72"/>
          <p:cNvSpPr>
            <a:spLocks noChangeShapeType="1"/>
          </p:cNvSpPr>
          <p:nvPr/>
        </p:nvSpPr>
        <p:spPr bwMode="auto">
          <a:xfrm>
            <a:off x="3536454" y="3332262"/>
            <a:ext cx="2303462" cy="0"/>
          </a:xfrm>
          <a:prstGeom prst="line">
            <a:avLst/>
          </a:prstGeom>
          <a:noFill/>
          <a:ln w="69850">
            <a:solidFill>
              <a:srgbClr val="CC00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1" name="Line 72"/>
          <p:cNvSpPr>
            <a:spLocks noChangeShapeType="1"/>
          </p:cNvSpPr>
          <p:nvPr/>
        </p:nvSpPr>
        <p:spPr bwMode="auto">
          <a:xfrm>
            <a:off x="3541216" y="3337024"/>
            <a:ext cx="0" cy="503238"/>
          </a:xfrm>
          <a:prstGeom prst="line">
            <a:avLst/>
          </a:prstGeom>
          <a:noFill/>
          <a:ln w="69850">
            <a:solidFill>
              <a:srgbClr val="CC00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17" name="图片 11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18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 autoUpdateAnimBg="0"/>
      <p:bldP spid="82" grpId="1" animBg="1"/>
      <p:bldP spid="83" grpId="0" animBg="1" autoUpdateAnimBg="0"/>
      <p:bldP spid="83" grpId="1" animBg="1" autoUpdateAnimBg="0"/>
      <p:bldP spid="83" grpId="2" animBg="1" autoUpdateAnimBg="0"/>
      <p:bldP spid="84" grpId="0" animBg="1" autoUpdateAnimBg="0"/>
      <p:bldP spid="84" grpId="1" animBg="1" autoUpdateAnimBg="0"/>
      <p:bldP spid="85" grpId="0" animBg="1" autoUpdateAnimBg="0"/>
      <p:bldP spid="85" grpId="1" animBg="1"/>
      <p:bldP spid="86" grpId="0" animBg="1" autoUpdateAnimBg="0"/>
      <p:bldP spid="86" grpId="1" animBg="1"/>
      <p:bldP spid="87" grpId="0" animBg="1" autoUpdateAnimBg="0"/>
      <p:bldP spid="87" grpId="1" animBg="1" autoUpdateAnimBg="0"/>
      <p:bldP spid="88" grpId="0" autoUpdateAnimBg="0"/>
      <p:bldP spid="89" grpId="0" animBg="1" autoUpdateAnimBg="0"/>
      <p:bldP spid="89" grpId="1" animBg="1"/>
      <p:bldP spid="90" grpId="0" animBg="1" autoUpdateAnimBg="0"/>
      <p:bldP spid="90" grpId="1" animBg="1"/>
      <p:bldP spid="91" grpId="0" animBg="1"/>
      <p:bldP spid="91" grpId="1" animBg="1"/>
      <p:bldP spid="92" grpId="0" animBg="1"/>
      <p:bldP spid="92" grpId="1" animBg="1"/>
      <p:bldP spid="92" grpId="2" animBg="1"/>
      <p:bldP spid="93" grpId="0" animBg="1" autoUpdateAnimBg="0"/>
      <p:bldP spid="93" grpId="1" animBg="1"/>
      <p:bldP spid="94" grpId="0" animBg="1"/>
      <p:bldP spid="94" grpId="1" animBg="1"/>
      <p:bldP spid="94" grpId="2" animBg="1"/>
      <p:bldP spid="94" grpId="3" animBg="1"/>
      <p:bldP spid="95" grpId="0" animBg="1" autoUpdateAnimBg="0"/>
      <p:bldP spid="95" grpId="1" animBg="1"/>
      <p:bldP spid="95" grpId="2" animBg="1"/>
      <p:bldP spid="95" grpId="3" animBg="1"/>
      <p:bldP spid="96" grpId="0" animBg="1" autoUpdateAnimBg="0"/>
      <p:bldP spid="96" grpId="1" animBg="1"/>
      <p:bldP spid="97" grpId="0" animBg="1" autoUpdateAnimBg="0"/>
      <p:bldP spid="97" grpId="1" animBg="1"/>
      <p:bldP spid="97" grpId="2" animBg="1"/>
      <p:bldP spid="97" grpId="3" animBg="1"/>
      <p:bldP spid="98" grpId="0" animBg="1"/>
      <p:bldP spid="98" grpId="1" animBg="1"/>
      <p:bldP spid="99" grpId="0" animBg="1" autoUpdateAnimBg="0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 autoUpdateAnimBg="0"/>
      <p:bldP spid="104" grpId="1" animBg="1"/>
      <p:bldP spid="105" grpId="0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grpSp>
        <p:nvGrpSpPr>
          <p:cNvPr id="14" name="Group 3"/>
          <p:cNvGrpSpPr/>
          <p:nvPr/>
        </p:nvGrpSpPr>
        <p:grpSpPr bwMode="auto">
          <a:xfrm>
            <a:off x="611560" y="1215425"/>
            <a:ext cx="7694020" cy="3444557"/>
            <a:chOff x="0" y="0"/>
            <a:chExt cx="12559" cy="8786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8000" contrast="50000"/>
            </a:blip>
            <a:srcRect/>
            <a:stretch>
              <a:fillRect/>
            </a:stretch>
          </p:blipFill>
          <p:spPr bwMode="auto">
            <a:xfrm>
              <a:off x="0" y="0"/>
              <a:ext cx="11406" cy="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569" y="7571"/>
              <a:ext cx="11990" cy="1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995936" y="2571750"/>
            <a:ext cx="1831248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lang="zh-CN" altLang="en-US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zh-CN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748864" y="1011362"/>
            <a:ext cx="1831248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lang="zh-CN" altLang="en-US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zh-CN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2668744" y="2571750"/>
            <a:ext cx="1831248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lang="zh-CN" altLang="en-US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zh-CN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83768" y="427914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用数对表示下图中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A,B,C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的位置。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18" grpId="0" autoUpdateAnimBg="0"/>
      <p:bldP spid="2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3"/>
          <p:cNvGrpSpPr/>
          <p:nvPr/>
        </p:nvGrpSpPr>
        <p:grpSpPr bwMode="auto">
          <a:xfrm>
            <a:off x="433194" y="1269999"/>
            <a:ext cx="7560518" cy="3511598"/>
            <a:chOff x="0" y="0"/>
            <a:chExt cx="12559" cy="8555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8000" contrast="50000"/>
            </a:blip>
            <a:srcRect/>
            <a:stretch>
              <a:fillRect/>
            </a:stretch>
          </p:blipFill>
          <p:spPr bwMode="auto">
            <a:xfrm>
              <a:off x="0" y="0"/>
              <a:ext cx="11406" cy="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569" y="7571"/>
              <a:ext cx="11990" cy="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4561" y="363747"/>
            <a:ext cx="82923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（2）把三角形向右平移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格，你能用数对表示出平移后三角形各点的位置吗？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64895" y="2715766"/>
            <a:ext cx="142088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zh-CN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738488" y="1147462"/>
            <a:ext cx="142088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zh-CN" sz="24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 dirty="0" smtClean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555385" y="2755976"/>
            <a:ext cx="142087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zh-CN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 flipH="1">
            <a:off x="4789541" y="1707654"/>
            <a:ext cx="790571" cy="980929"/>
          </a:xfrm>
          <a:prstGeom prst="rtTriangle">
            <a:avLst/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508104" y="2607816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283968" y="2530660"/>
            <a:ext cx="288766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 algn="ctr" eaLnBrk="0" hangingPunct="0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17" name="Group 45"/>
          <p:cNvGrpSpPr/>
          <p:nvPr/>
        </p:nvGrpSpPr>
        <p:grpSpPr bwMode="auto">
          <a:xfrm>
            <a:off x="4211638" y="2644475"/>
            <a:ext cx="1420812" cy="833438"/>
            <a:chOff x="2927" y="1464"/>
            <a:chExt cx="895" cy="525"/>
          </a:xfrm>
        </p:grpSpPr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3245" y="1464"/>
              <a:ext cx="68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2927" y="1464"/>
              <a:ext cx="895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B</a:t>
              </a:r>
            </a:p>
            <a:p>
              <a:pPr algn="ctr" eaLnBrk="0" hangingPunct="0"/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zh-CN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</a:p>
          </p:txBody>
        </p:sp>
      </p:grpSp>
      <p:grpSp>
        <p:nvGrpSpPr>
          <p:cNvPr id="22" name="Group 19"/>
          <p:cNvGrpSpPr/>
          <p:nvPr/>
        </p:nvGrpSpPr>
        <p:grpSpPr bwMode="auto">
          <a:xfrm>
            <a:off x="4427540" y="822875"/>
            <a:ext cx="2314575" cy="948775"/>
            <a:chOff x="3072" y="619"/>
            <a:chExt cx="1458" cy="476"/>
          </a:xfrm>
        </p:grpSpPr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3072" y="619"/>
              <a:ext cx="1458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9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zh-CN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</a:p>
            <a:p>
              <a:pPr algn="ctr" eaLnBrk="0" hangingPunct="0"/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</a:t>
              </a:r>
            </a:p>
          </p:txBody>
        </p:sp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3753" y="1027"/>
              <a:ext cx="68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9" name="图片 2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0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9" name="标题 9"/>
          <p:cNvSpPr>
            <a:spLocks noGrp="1" noChangeArrowheads="1"/>
          </p:cNvSpPr>
          <p:nvPr/>
        </p:nvSpPr>
        <p:spPr bwMode="auto">
          <a:xfrm>
            <a:off x="99256" y="2940548"/>
            <a:ext cx="7488238" cy="1012825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buFontTx/>
              <a:buNone/>
            </a:pPr>
            <a:r>
              <a:rPr lang="zh-CN" altLang="zh-CN" sz="3600">
                <a:solidFill>
                  <a:schemeClr val="bg1"/>
                </a:solidFill>
                <a:ea typeface="微软雅黑" panose="020B0503020204020204" pitchFamily="34" charset="-122"/>
              </a:rPr>
              <a:t/>
            </a:r>
            <a:br>
              <a:rPr lang="zh-CN" altLang="zh-CN" sz="3600">
                <a:solidFill>
                  <a:schemeClr val="bg1"/>
                </a:solidFill>
                <a:ea typeface="微软雅黑" panose="020B0503020204020204" pitchFamily="34" charset="-122"/>
              </a:rPr>
            </a:br>
            <a:r>
              <a:rPr lang="zh-CN" altLang="zh-CN" sz="3600">
                <a:solidFill>
                  <a:schemeClr val="bg1"/>
                </a:solidFill>
                <a:ea typeface="微软雅黑" panose="020B0503020204020204" pitchFamily="34" charset="-122"/>
              </a:rPr>
              <a:t/>
            </a:r>
            <a:br>
              <a:rPr lang="zh-CN" altLang="zh-CN" sz="3600">
                <a:solidFill>
                  <a:schemeClr val="bg1"/>
                </a:solidFill>
                <a:ea typeface="微软雅黑" panose="020B0503020204020204" pitchFamily="34" charset="-122"/>
              </a:rPr>
            </a:br>
            <a:r>
              <a:rPr lang="zh-CN" altLang="zh-CN" sz="3600">
                <a:solidFill>
                  <a:schemeClr val="bg1"/>
                </a:solidFill>
                <a:ea typeface="微软雅黑" panose="020B0503020204020204" pitchFamily="34" charset="-122"/>
              </a:rPr>
              <a:t/>
            </a:r>
            <a:br>
              <a:rPr lang="zh-CN" altLang="zh-CN" sz="3600">
                <a:solidFill>
                  <a:schemeClr val="bg1"/>
                </a:solidFill>
                <a:ea typeface="微软雅黑" panose="020B0503020204020204" pitchFamily="34" charset="-122"/>
              </a:rPr>
            </a:br>
            <a:r>
              <a:rPr lang="zh-CN" altLang="zh-CN" sz="3600">
                <a:solidFill>
                  <a:schemeClr val="bg1"/>
                </a:solidFill>
                <a:ea typeface="微软雅黑" panose="020B0503020204020204" pitchFamily="34" charset="-122"/>
              </a:rPr>
              <a:t/>
            </a:r>
            <a:br>
              <a:rPr lang="zh-CN" altLang="zh-CN" sz="3600">
                <a:solidFill>
                  <a:schemeClr val="bg1"/>
                </a:solidFill>
                <a:ea typeface="微软雅黑" panose="020B0503020204020204" pitchFamily="34" charset="-122"/>
              </a:rPr>
            </a:br>
            <a:endParaRPr lang="zh-CN" altLang="zh-CN" sz="36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0" name="Group 3"/>
          <p:cNvGrpSpPr/>
          <p:nvPr/>
        </p:nvGrpSpPr>
        <p:grpSpPr bwMode="auto">
          <a:xfrm>
            <a:off x="756395" y="1318606"/>
            <a:ext cx="6831100" cy="3452685"/>
            <a:chOff x="0" y="0"/>
            <a:chExt cx="12559" cy="8555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8000" contrast="50000"/>
            </a:blip>
            <a:srcRect/>
            <a:stretch>
              <a:fillRect/>
            </a:stretch>
          </p:blipFill>
          <p:spPr bwMode="auto">
            <a:xfrm>
              <a:off x="0" y="0"/>
              <a:ext cx="11406" cy="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569" y="7571"/>
              <a:ext cx="11990" cy="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02895" y="397512"/>
            <a:ext cx="8157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（2）把三角形向右平移4格，你能用数对表示出平移后三角形各点的位置吗？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215016" y="2571750"/>
            <a:ext cx="142088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zh-CN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059832" y="1387824"/>
            <a:ext cx="142088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zh-CN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097216" y="3026273"/>
            <a:ext cx="142088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lang="zh-CN" altLang="en-US" sz="2400" b="1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zh-CN" sz="2400" b="1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flipH="1">
            <a:off x="5076056" y="1707655"/>
            <a:ext cx="648072" cy="1008112"/>
          </a:xfrm>
          <a:prstGeom prst="rtTriangle">
            <a:avLst/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688186" y="2679824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4528381" y="2499742"/>
            <a:ext cx="288766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  <a:p>
            <a:pPr algn="ctr" eaLnBrk="0" hangingPunct="0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22" name="Group 45"/>
          <p:cNvGrpSpPr/>
          <p:nvPr/>
        </p:nvGrpSpPr>
        <p:grpSpPr bwMode="auto">
          <a:xfrm>
            <a:off x="4139447" y="2499225"/>
            <a:ext cx="1420813" cy="833438"/>
            <a:chOff x="3062" y="1601"/>
            <a:chExt cx="895" cy="525"/>
          </a:xfrm>
        </p:grpSpPr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3607" y="1715"/>
              <a:ext cx="68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3062" y="1601"/>
              <a:ext cx="895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/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B</a:t>
              </a:r>
            </a:p>
            <a:p>
              <a:pPr algn="ctr" eaLnBrk="0" hangingPunct="0"/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zh-CN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zh-CN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</a:p>
          </p:txBody>
        </p:sp>
      </p:grpSp>
      <p:grpSp>
        <p:nvGrpSpPr>
          <p:cNvPr id="25" name="Group 19"/>
          <p:cNvGrpSpPr/>
          <p:nvPr/>
        </p:nvGrpSpPr>
        <p:grpSpPr bwMode="auto">
          <a:xfrm>
            <a:off x="4787569" y="1060013"/>
            <a:ext cx="2314577" cy="833168"/>
            <a:chOff x="2445" y="383"/>
            <a:chExt cx="1458" cy="418"/>
          </a:xfrm>
        </p:grpSpPr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2445" y="383"/>
              <a:ext cx="1458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zh-CN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zh-CN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</a:p>
            <a:p>
              <a:pPr algn="ctr" eaLnBrk="0" hangingPunct="0"/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</a:t>
              </a:r>
            </a:p>
          </p:txBody>
        </p:sp>
        <p:sp>
          <p:nvSpPr>
            <p:cNvPr id="27" name="Oval 13"/>
            <p:cNvSpPr>
              <a:spLocks noChangeArrowheads="1"/>
            </p:cNvSpPr>
            <p:nvPr/>
          </p:nvSpPr>
          <p:spPr bwMode="auto">
            <a:xfrm>
              <a:off x="2990" y="672"/>
              <a:ext cx="68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9" name="图片 2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0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667625" y="6040025"/>
            <a:ext cx="122555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79512" y="3147814"/>
            <a:ext cx="439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点的位置是（ </a:t>
            </a:r>
            <a:r>
              <a:rPr lang="en-US" altLang="zh-CN" sz="24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2681870" y="569433"/>
            <a:ext cx="36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点的位置是（ </a:t>
            </a:r>
            <a:r>
              <a:rPr lang="en-US" altLang="zh-CN" sz="24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5724128" y="3255186"/>
            <a:ext cx="3388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点的位置是（ </a:t>
            </a:r>
            <a:r>
              <a:rPr lang="en-US" altLang="zh-CN" sz="24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</a:p>
        </p:txBody>
      </p:sp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4725" y="1038433"/>
            <a:ext cx="2874690" cy="205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5113" y="1066474"/>
            <a:ext cx="2809942" cy="202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1087864"/>
            <a:ext cx="2809007" cy="202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403648" y="2211710"/>
            <a:ext cx="6264696" cy="13619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在平面上确定一个点我们需要两个数据，列与行，这两个数据组成了数对。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全屏显示(16:9)</PresentationFormat>
  <Paragraphs>174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Calibri</vt:lpstr>
      <vt:lpstr>华文楷体</vt:lpstr>
      <vt:lpstr>黑体</vt:lpstr>
      <vt:lpstr>楷体</vt:lpstr>
      <vt:lpstr>宋体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2023-01-16T20:19:06Z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6F56B0B9F0904B96B3E1B7F78140EAEE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