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93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85" autoAdjust="0"/>
    <p:restoredTop sz="98701" autoAdjust="0"/>
  </p:normalViewPr>
  <p:slideViewPr>
    <p:cSldViewPr>
      <p:cViewPr varScale="1">
        <p:scale>
          <a:sx n="102" d="100"/>
          <a:sy n="102" d="100"/>
        </p:scale>
        <p:origin x="-90" y="-77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42064-91F4-460B-ADE5-AB22D9510C1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C2129-9168-4B09-BE86-3CEE08E463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C2129-9168-4B09-BE86-3CEE08E46366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843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8435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A20762-E80E-48F4-845F-7E7216A071BC}" type="slidenum">
              <a:rPr lang="zh-CN" altLang="en-US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6EC5E-54FD-4E58-AA28-1DCD7D46EE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0B991-653F-419D-8E35-B3A77476CF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1"/>
          <p:cNvSpPr>
            <a:spLocks noGrp="1" noChangeArrowheads="1"/>
          </p:cNvSpPr>
          <p:nvPr>
            <p:ph type="ctrTitle"/>
          </p:nvPr>
        </p:nvSpPr>
        <p:spPr>
          <a:xfrm>
            <a:off x="3491880" y="2607754"/>
            <a:ext cx="2332037" cy="3825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en-US" sz="20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七年级下册</a:t>
            </a:r>
          </a:p>
        </p:txBody>
      </p:sp>
      <p:sp>
        <p:nvSpPr>
          <p:cNvPr id="15363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419622"/>
            <a:ext cx="9144000" cy="642937"/>
          </a:xfrm>
        </p:spPr>
        <p:txBody>
          <a:bodyPr>
            <a:no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40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4.2  </a:t>
            </a:r>
            <a:r>
              <a:rPr lang="zh-CN" altLang="en-US" sz="40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图形的全等</a:t>
            </a:r>
          </a:p>
        </p:txBody>
      </p:sp>
      <p:sp>
        <p:nvSpPr>
          <p:cNvPr id="4" name="矩形 3"/>
          <p:cNvSpPr/>
          <p:nvPr/>
        </p:nvSpPr>
        <p:spPr>
          <a:xfrm>
            <a:off x="7505" y="4191930"/>
            <a:ext cx="9136495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标题 5"/>
          <p:cNvSpPr txBox="1"/>
          <p:nvPr/>
        </p:nvSpPr>
        <p:spPr bwMode="auto">
          <a:xfrm>
            <a:off x="2286000" y="819150"/>
            <a:ext cx="4572000" cy="5461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探究点二：全等三角形及对应元素</a:t>
            </a:r>
          </a:p>
        </p:txBody>
      </p:sp>
      <p:sp>
        <p:nvSpPr>
          <p:cNvPr id="7" name="TextBox 6"/>
          <p:cNvSpPr txBox="1"/>
          <p:nvPr/>
        </p:nvSpPr>
        <p:spPr bwMode="auto">
          <a:xfrm>
            <a:off x="1031875" y="176215"/>
            <a:ext cx="1415772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0" dirty="0">
                <a:latin typeface="Times New Roman" panose="02020603050405020304"/>
                <a:ea typeface="微软雅黑" panose="020B0503020204020204" pitchFamily="34" charset="-122"/>
              </a:rPr>
              <a:t>活动探究</a:t>
            </a:r>
            <a:endParaRPr lang="en-US" altLang="zh-CN" sz="2400" b="1" kern="0" dirty="0">
              <a:latin typeface="Times New Roman" panose="02020603050405020304"/>
              <a:ea typeface="微软雅黑" panose="020B0503020204020204" pitchFamily="34" charset="-122"/>
            </a:endParaRPr>
          </a:p>
        </p:txBody>
      </p:sp>
      <p:grpSp>
        <p:nvGrpSpPr>
          <p:cNvPr id="25603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008" cy="519194"/>
          </a:xfrm>
        </p:grpSpPr>
        <p:sp>
          <p:nvSpPr>
            <p:cNvPr id="9" name="TextBox 8"/>
            <p:cNvSpPr txBox="1"/>
            <p:nvPr/>
          </p:nvSpPr>
          <p:spPr bwMode="auto">
            <a:xfrm>
              <a:off x="1042724" y="272743"/>
              <a:ext cx="1415544" cy="46484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562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2562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2"/>
          <p:cNvGrpSpPr/>
          <p:nvPr/>
        </p:nvGrpSpPr>
        <p:grpSpPr bwMode="auto">
          <a:xfrm>
            <a:off x="1322392" y="2649540"/>
            <a:ext cx="3240087" cy="1835236"/>
            <a:chOff x="884" y="754"/>
            <a:chExt cx="2041" cy="1514"/>
          </a:xfrm>
        </p:grpSpPr>
        <p:grpSp>
          <p:nvGrpSpPr>
            <p:cNvPr id="25616" name="Group 3"/>
            <p:cNvGrpSpPr/>
            <p:nvPr/>
          </p:nvGrpSpPr>
          <p:grpSpPr bwMode="auto">
            <a:xfrm>
              <a:off x="1111" y="1026"/>
              <a:ext cx="1496" cy="907"/>
              <a:chOff x="930" y="1026"/>
              <a:chExt cx="1496" cy="907"/>
            </a:xfrm>
          </p:grpSpPr>
          <p:sp>
            <p:nvSpPr>
              <p:cNvPr id="25620" name="Line 4"/>
              <p:cNvSpPr>
                <a:spLocks noChangeShapeType="1"/>
              </p:cNvSpPr>
              <p:nvPr/>
            </p:nvSpPr>
            <p:spPr bwMode="auto">
              <a:xfrm flipH="1">
                <a:off x="930" y="1026"/>
                <a:ext cx="907" cy="907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621" name="Line 5"/>
              <p:cNvSpPr>
                <a:spLocks noChangeShapeType="1"/>
              </p:cNvSpPr>
              <p:nvPr/>
            </p:nvSpPr>
            <p:spPr bwMode="auto">
              <a:xfrm>
                <a:off x="930" y="1933"/>
                <a:ext cx="1496" cy="0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622" name="Line 6"/>
              <p:cNvSpPr>
                <a:spLocks noChangeShapeType="1"/>
              </p:cNvSpPr>
              <p:nvPr/>
            </p:nvSpPr>
            <p:spPr bwMode="auto">
              <a:xfrm>
                <a:off x="1837" y="1026"/>
                <a:ext cx="589" cy="907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5617" name="Text Box 7"/>
            <p:cNvSpPr txBox="1">
              <a:spLocks noChangeArrowheads="1"/>
            </p:cNvSpPr>
            <p:nvPr/>
          </p:nvSpPr>
          <p:spPr bwMode="auto">
            <a:xfrm>
              <a:off x="1882" y="754"/>
              <a:ext cx="227" cy="38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 i="1">
                  <a:solidFill>
                    <a:srgbClr val="00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5618" name="Text Box 8"/>
            <p:cNvSpPr txBox="1">
              <a:spLocks noChangeArrowheads="1"/>
            </p:cNvSpPr>
            <p:nvPr/>
          </p:nvSpPr>
          <p:spPr bwMode="auto">
            <a:xfrm>
              <a:off x="884" y="1842"/>
              <a:ext cx="227" cy="38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 i="1">
                  <a:solidFill>
                    <a:srgbClr val="00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5619" name="Text Box 9"/>
            <p:cNvSpPr txBox="1">
              <a:spLocks noChangeArrowheads="1"/>
            </p:cNvSpPr>
            <p:nvPr/>
          </p:nvSpPr>
          <p:spPr bwMode="auto">
            <a:xfrm>
              <a:off x="2653" y="1887"/>
              <a:ext cx="272" cy="38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 i="1">
                  <a:solidFill>
                    <a:srgbClr val="00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C</a:t>
              </a:r>
            </a:p>
          </p:txBody>
        </p:sp>
      </p:grpSp>
      <p:grpSp>
        <p:nvGrpSpPr>
          <p:cNvPr id="5" name="Group 10"/>
          <p:cNvGrpSpPr/>
          <p:nvPr/>
        </p:nvGrpSpPr>
        <p:grpSpPr bwMode="auto">
          <a:xfrm>
            <a:off x="4851400" y="2509841"/>
            <a:ext cx="3168650" cy="1962181"/>
            <a:chOff x="3061" y="637"/>
            <a:chExt cx="1996" cy="1637"/>
          </a:xfrm>
        </p:grpSpPr>
        <p:grpSp>
          <p:nvGrpSpPr>
            <p:cNvPr id="25609" name="Group 11"/>
            <p:cNvGrpSpPr/>
            <p:nvPr/>
          </p:nvGrpSpPr>
          <p:grpSpPr bwMode="auto">
            <a:xfrm>
              <a:off x="3198" y="981"/>
              <a:ext cx="1496" cy="907"/>
              <a:chOff x="930" y="1026"/>
              <a:chExt cx="1496" cy="907"/>
            </a:xfrm>
          </p:grpSpPr>
          <p:sp>
            <p:nvSpPr>
              <p:cNvPr id="25613" name="Line 12"/>
              <p:cNvSpPr>
                <a:spLocks noChangeShapeType="1"/>
              </p:cNvSpPr>
              <p:nvPr/>
            </p:nvSpPr>
            <p:spPr bwMode="auto">
              <a:xfrm flipH="1">
                <a:off x="930" y="1026"/>
                <a:ext cx="907" cy="907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14" name="Line 13"/>
              <p:cNvSpPr>
                <a:spLocks noChangeShapeType="1"/>
              </p:cNvSpPr>
              <p:nvPr/>
            </p:nvSpPr>
            <p:spPr bwMode="auto">
              <a:xfrm>
                <a:off x="930" y="1933"/>
                <a:ext cx="1496" cy="0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15" name="Line 14"/>
              <p:cNvSpPr>
                <a:spLocks noChangeShapeType="1"/>
              </p:cNvSpPr>
              <p:nvPr/>
            </p:nvSpPr>
            <p:spPr bwMode="auto">
              <a:xfrm>
                <a:off x="1837" y="1026"/>
                <a:ext cx="589" cy="907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5610" name="Text Box 15"/>
            <p:cNvSpPr txBox="1">
              <a:spLocks noChangeArrowheads="1"/>
            </p:cNvSpPr>
            <p:nvPr/>
          </p:nvSpPr>
          <p:spPr bwMode="auto">
            <a:xfrm>
              <a:off x="3061" y="1889"/>
              <a:ext cx="272" cy="38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E</a:t>
              </a:r>
              <a:endParaRPr lang="en-US" altLang="zh-CN" sz="24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611" name="Text Box 16"/>
            <p:cNvSpPr txBox="1">
              <a:spLocks noChangeArrowheads="1"/>
            </p:cNvSpPr>
            <p:nvPr/>
          </p:nvSpPr>
          <p:spPr bwMode="auto">
            <a:xfrm>
              <a:off x="4014" y="637"/>
              <a:ext cx="272" cy="38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D</a:t>
              </a:r>
              <a:endParaRPr lang="en-US" altLang="zh-CN" sz="24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612" name="Text Box 17"/>
            <p:cNvSpPr txBox="1">
              <a:spLocks noChangeArrowheads="1"/>
            </p:cNvSpPr>
            <p:nvPr/>
          </p:nvSpPr>
          <p:spPr bwMode="auto">
            <a:xfrm>
              <a:off x="4785" y="1842"/>
              <a:ext cx="272" cy="38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F</a:t>
              </a:r>
              <a:endParaRPr lang="en-US" altLang="zh-CN" sz="24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3" name="Text Box 18"/>
          <p:cNvSpPr txBox="1">
            <a:spLocks noChangeArrowheads="1"/>
          </p:cNvSpPr>
          <p:nvPr/>
        </p:nvSpPr>
        <p:spPr bwMode="auto">
          <a:xfrm>
            <a:off x="505226" y="3225800"/>
            <a:ext cx="615553" cy="10080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例如</a:t>
            </a:r>
          </a:p>
        </p:txBody>
      </p:sp>
      <p:sp>
        <p:nvSpPr>
          <p:cNvPr id="64" name="Text Box 19"/>
          <p:cNvSpPr txBox="1">
            <a:spLocks noChangeArrowheads="1"/>
          </p:cNvSpPr>
          <p:nvPr/>
        </p:nvSpPr>
        <p:spPr bwMode="auto">
          <a:xfrm>
            <a:off x="1682750" y="1763880"/>
            <a:ext cx="544988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能够完全重合的两个三角形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叫做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____________.</a:t>
            </a:r>
          </a:p>
        </p:txBody>
      </p:sp>
      <p:sp>
        <p:nvSpPr>
          <p:cNvPr id="65" name="Text Box 29"/>
          <p:cNvSpPr txBox="1">
            <a:spLocks noChangeArrowheads="1"/>
          </p:cNvSpPr>
          <p:nvPr/>
        </p:nvSpPr>
        <p:spPr bwMode="auto">
          <a:xfrm>
            <a:off x="5035549" y="1755340"/>
            <a:ext cx="137160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全等三角形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L -0.37014 0.0104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014 0.01041 L -3.61111E-6 -0.0002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rAng="0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标题 5"/>
          <p:cNvSpPr txBox="1"/>
          <p:nvPr/>
        </p:nvSpPr>
        <p:spPr bwMode="auto">
          <a:xfrm>
            <a:off x="2524462" y="751173"/>
            <a:ext cx="4572000" cy="5461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探究点二：</a:t>
            </a:r>
            <a:r>
              <a:rPr lang="zh-CN" altLang="en-US" dirty="0">
                <a:ea typeface="微软雅黑" panose="020B0503020204020204" pitchFamily="34" charset="-122"/>
              </a:rPr>
              <a:t>全等三角形及对应元素</a:t>
            </a:r>
          </a:p>
        </p:txBody>
      </p:sp>
      <p:sp>
        <p:nvSpPr>
          <p:cNvPr id="7" name="TextBox 6"/>
          <p:cNvSpPr txBox="1"/>
          <p:nvPr/>
        </p:nvSpPr>
        <p:spPr bwMode="auto">
          <a:xfrm>
            <a:off x="1031875" y="176215"/>
            <a:ext cx="1415772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0" dirty="0">
                <a:latin typeface="Times New Roman" panose="02020603050405020304"/>
                <a:ea typeface="微软雅黑" panose="020B0503020204020204" pitchFamily="34" charset="-122"/>
              </a:rPr>
              <a:t>活动探究</a:t>
            </a:r>
            <a:endParaRPr lang="en-US" altLang="zh-CN" sz="2400" b="1" kern="0" dirty="0">
              <a:latin typeface="Times New Roman" panose="02020603050405020304"/>
              <a:ea typeface="微软雅黑" panose="020B0503020204020204" pitchFamily="34" charset="-122"/>
            </a:endParaRPr>
          </a:p>
        </p:txBody>
      </p:sp>
      <p:grpSp>
        <p:nvGrpSpPr>
          <p:cNvPr id="26627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008" cy="519194"/>
          </a:xfrm>
        </p:grpSpPr>
        <p:sp>
          <p:nvSpPr>
            <p:cNvPr id="9" name="TextBox 8"/>
            <p:cNvSpPr txBox="1"/>
            <p:nvPr/>
          </p:nvSpPr>
          <p:spPr bwMode="auto">
            <a:xfrm>
              <a:off x="1042724" y="272743"/>
              <a:ext cx="1415544" cy="46484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6638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2663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20"/>
          <p:cNvGrpSpPr/>
          <p:nvPr/>
        </p:nvGrpSpPr>
        <p:grpSpPr bwMode="auto">
          <a:xfrm>
            <a:off x="990308" y="1504951"/>
            <a:ext cx="3392488" cy="1225550"/>
            <a:chOff x="204" y="1888"/>
            <a:chExt cx="2404" cy="906"/>
          </a:xfrm>
        </p:grpSpPr>
        <p:sp>
          <p:nvSpPr>
            <p:cNvPr id="26635" name="AutoShape 21"/>
            <p:cNvSpPr>
              <a:spLocks noChangeArrowheads="1"/>
            </p:cNvSpPr>
            <p:nvPr/>
          </p:nvSpPr>
          <p:spPr bwMode="auto">
            <a:xfrm>
              <a:off x="204" y="1888"/>
              <a:ext cx="2404" cy="906"/>
            </a:xfrm>
            <a:prstGeom prst="cloudCallout">
              <a:avLst>
                <a:gd name="adj1" fmla="val -30116"/>
                <a:gd name="adj2" fmla="val 80903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6636" name="Text Box 22"/>
            <p:cNvSpPr txBox="1">
              <a:spLocks noChangeArrowheads="1"/>
            </p:cNvSpPr>
            <p:nvPr/>
          </p:nvSpPr>
          <p:spPr bwMode="auto">
            <a:xfrm>
              <a:off x="520" y="2026"/>
              <a:ext cx="2087" cy="58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记作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:△ABC≌△DEF</a:t>
              </a:r>
            </a:p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读作 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:△ABC</a:t>
              </a: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全等于△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DEF</a:t>
              </a:r>
            </a:p>
          </p:txBody>
        </p:sp>
      </p:grpSp>
      <p:grpSp>
        <p:nvGrpSpPr>
          <p:cNvPr id="4" name="Group 23"/>
          <p:cNvGrpSpPr/>
          <p:nvPr/>
        </p:nvGrpSpPr>
        <p:grpSpPr bwMode="auto">
          <a:xfrm>
            <a:off x="3219158" y="3033714"/>
            <a:ext cx="4324642" cy="1443475"/>
            <a:chOff x="3016" y="1798"/>
            <a:chExt cx="2634" cy="952"/>
          </a:xfrm>
        </p:grpSpPr>
        <p:sp>
          <p:nvSpPr>
            <p:cNvPr id="26630" name="Text Box 24"/>
            <p:cNvSpPr txBox="1">
              <a:spLocks noChangeArrowheads="1"/>
            </p:cNvSpPr>
            <p:nvPr/>
          </p:nvSpPr>
          <p:spPr bwMode="auto">
            <a:xfrm>
              <a:off x="4558" y="1843"/>
              <a:ext cx="544" cy="24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endParaRPr lang="zh-CN" altLang="zh-CN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6631" name="Text Box 25"/>
            <p:cNvSpPr txBox="1">
              <a:spLocks noChangeArrowheads="1"/>
            </p:cNvSpPr>
            <p:nvPr/>
          </p:nvSpPr>
          <p:spPr bwMode="auto">
            <a:xfrm>
              <a:off x="4377" y="1843"/>
              <a:ext cx="952" cy="51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endParaRPr lang="en-US" altLang="zh-CN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endParaRPr lang="en-US" altLang="zh-CN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6632" name="Text Box 26"/>
            <p:cNvSpPr txBox="1">
              <a:spLocks noChangeArrowheads="1"/>
            </p:cNvSpPr>
            <p:nvPr/>
          </p:nvSpPr>
          <p:spPr bwMode="auto">
            <a:xfrm>
              <a:off x="4332" y="1843"/>
              <a:ext cx="997" cy="24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endParaRPr lang="zh-CN" altLang="zh-CN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6633" name="AutoShape 27"/>
            <p:cNvSpPr>
              <a:spLocks noChangeArrowheads="1"/>
            </p:cNvSpPr>
            <p:nvPr/>
          </p:nvSpPr>
          <p:spPr bwMode="auto">
            <a:xfrm>
              <a:off x="3016" y="1798"/>
              <a:ext cx="2495" cy="952"/>
            </a:xfrm>
            <a:prstGeom prst="flowChartMagneticTape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6634" name="Text Box 28"/>
            <p:cNvSpPr txBox="1">
              <a:spLocks noChangeArrowheads="1"/>
            </p:cNvSpPr>
            <p:nvPr/>
          </p:nvSpPr>
          <p:spPr bwMode="auto">
            <a:xfrm>
              <a:off x="3336" y="1895"/>
              <a:ext cx="2314" cy="79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互相重合的顶点叫对应顶点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.</a:t>
              </a:r>
            </a:p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互相重合的边叫对应边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.</a:t>
              </a:r>
            </a:p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互相重合的角叫对应角</a:t>
              </a:r>
              <a:r>
                <a:rPr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标题 5"/>
          <p:cNvSpPr txBox="1"/>
          <p:nvPr/>
        </p:nvSpPr>
        <p:spPr bwMode="auto">
          <a:xfrm>
            <a:off x="2764235" y="628650"/>
            <a:ext cx="3812380" cy="5461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探究点二：全等三角形及对应元素</a:t>
            </a:r>
          </a:p>
        </p:txBody>
      </p:sp>
      <p:sp>
        <p:nvSpPr>
          <p:cNvPr id="7" name="TextBox 6"/>
          <p:cNvSpPr txBox="1"/>
          <p:nvPr/>
        </p:nvSpPr>
        <p:spPr bwMode="auto">
          <a:xfrm>
            <a:off x="1031875" y="176215"/>
            <a:ext cx="1415772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0" dirty="0">
                <a:latin typeface="Times New Roman" panose="02020603050405020304"/>
                <a:ea typeface="微软雅黑" panose="020B0503020204020204" pitchFamily="34" charset="-122"/>
              </a:rPr>
              <a:t>活动探究</a:t>
            </a:r>
            <a:endParaRPr lang="en-US" altLang="zh-CN" sz="2400" b="1" kern="0" dirty="0">
              <a:latin typeface="Times New Roman" panose="02020603050405020304"/>
              <a:ea typeface="微软雅黑" panose="020B0503020204020204" pitchFamily="34" charset="-122"/>
            </a:endParaRPr>
          </a:p>
        </p:txBody>
      </p:sp>
      <p:grpSp>
        <p:nvGrpSpPr>
          <p:cNvPr id="27651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008" cy="519194"/>
          </a:xfrm>
        </p:grpSpPr>
        <p:sp>
          <p:nvSpPr>
            <p:cNvPr id="9" name="TextBox 8"/>
            <p:cNvSpPr txBox="1"/>
            <p:nvPr/>
          </p:nvSpPr>
          <p:spPr bwMode="auto">
            <a:xfrm>
              <a:off x="1042724" y="272743"/>
              <a:ext cx="1415544" cy="46484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7670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27671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4" name="内容占位符 2"/>
          <p:cNvSpPr>
            <a:spLocks noChangeArrowheads="1"/>
          </p:cNvSpPr>
          <p:nvPr/>
        </p:nvSpPr>
        <p:spPr bwMode="auto">
          <a:xfrm>
            <a:off x="1610523" y="3032509"/>
            <a:ext cx="6568413" cy="13319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defTabSz="45720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点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与点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、点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与点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、点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与点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重合，称为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对应顶点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 </a:t>
            </a:r>
          </a:p>
          <a:p>
            <a:pPr marL="342900" indent="-342900" defTabSz="45720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边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、边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EF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、边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DF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重合，称为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对应边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 </a:t>
            </a:r>
          </a:p>
          <a:p>
            <a:pPr marL="342900" indent="-342900" defTabSz="45720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与∠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、∠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与∠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、∠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与∠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重合，称为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对应角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27653" name="Group 2"/>
          <p:cNvGrpSpPr/>
          <p:nvPr/>
        </p:nvGrpSpPr>
        <p:grpSpPr bwMode="auto">
          <a:xfrm>
            <a:off x="1430338" y="1162051"/>
            <a:ext cx="3240087" cy="1743915"/>
            <a:chOff x="884" y="754"/>
            <a:chExt cx="2041" cy="1437"/>
          </a:xfrm>
        </p:grpSpPr>
        <p:grpSp>
          <p:nvGrpSpPr>
            <p:cNvPr id="27662" name="Group 3"/>
            <p:cNvGrpSpPr/>
            <p:nvPr/>
          </p:nvGrpSpPr>
          <p:grpSpPr bwMode="auto">
            <a:xfrm>
              <a:off x="1111" y="1026"/>
              <a:ext cx="1496" cy="907"/>
              <a:chOff x="930" y="1026"/>
              <a:chExt cx="1496" cy="907"/>
            </a:xfrm>
          </p:grpSpPr>
          <p:sp>
            <p:nvSpPr>
              <p:cNvPr id="27666" name="Line 4"/>
              <p:cNvSpPr>
                <a:spLocks noChangeShapeType="1"/>
              </p:cNvSpPr>
              <p:nvPr/>
            </p:nvSpPr>
            <p:spPr bwMode="auto">
              <a:xfrm flipH="1">
                <a:off x="930" y="1026"/>
                <a:ext cx="907" cy="907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67" name="Line 5"/>
              <p:cNvSpPr>
                <a:spLocks noChangeShapeType="1"/>
              </p:cNvSpPr>
              <p:nvPr/>
            </p:nvSpPr>
            <p:spPr bwMode="auto">
              <a:xfrm>
                <a:off x="930" y="1933"/>
                <a:ext cx="1496" cy="0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68" name="Line 6"/>
              <p:cNvSpPr>
                <a:spLocks noChangeShapeType="1"/>
              </p:cNvSpPr>
              <p:nvPr/>
            </p:nvSpPr>
            <p:spPr bwMode="auto">
              <a:xfrm>
                <a:off x="1837" y="1026"/>
                <a:ext cx="589" cy="907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7663" name="Text Box 7"/>
            <p:cNvSpPr txBox="1">
              <a:spLocks noChangeArrowheads="1"/>
            </p:cNvSpPr>
            <p:nvPr/>
          </p:nvSpPr>
          <p:spPr bwMode="auto">
            <a:xfrm>
              <a:off x="1882" y="754"/>
              <a:ext cx="227" cy="30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</a:t>
              </a:r>
              <a:endParaRPr lang="en-US" altLang="zh-CN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7664" name="Text Box 8"/>
            <p:cNvSpPr txBox="1">
              <a:spLocks noChangeArrowheads="1"/>
            </p:cNvSpPr>
            <p:nvPr/>
          </p:nvSpPr>
          <p:spPr bwMode="auto">
            <a:xfrm>
              <a:off x="884" y="1841"/>
              <a:ext cx="227" cy="30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</a:t>
              </a:r>
              <a:endParaRPr lang="en-US" altLang="zh-CN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7665" name="Text Box 9"/>
            <p:cNvSpPr txBox="1">
              <a:spLocks noChangeArrowheads="1"/>
            </p:cNvSpPr>
            <p:nvPr/>
          </p:nvSpPr>
          <p:spPr bwMode="auto">
            <a:xfrm>
              <a:off x="2653" y="1887"/>
              <a:ext cx="272" cy="30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</a:t>
              </a:r>
              <a:endParaRPr lang="en-US" altLang="zh-CN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" name="Group 10"/>
          <p:cNvGrpSpPr/>
          <p:nvPr/>
        </p:nvGrpSpPr>
        <p:grpSpPr bwMode="auto">
          <a:xfrm>
            <a:off x="4959350" y="1022351"/>
            <a:ext cx="3168650" cy="1869298"/>
            <a:chOff x="3061" y="637"/>
            <a:chExt cx="1996" cy="1560"/>
          </a:xfrm>
        </p:grpSpPr>
        <p:grpSp>
          <p:nvGrpSpPr>
            <p:cNvPr id="27655" name="Group 11"/>
            <p:cNvGrpSpPr/>
            <p:nvPr/>
          </p:nvGrpSpPr>
          <p:grpSpPr bwMode="auto">
            <a:xfrm>
              <a:off x="3198" y="981"/>
              <a:ext cx="1496" cy="907"/>
              <a:chOff x="930" y="1026"/>
              <a:chExt cx="1496" cy="907"/>
            </a:xfrm>
          </p:grpSpPr>
          <p:sp>
            <p:nvSpPr>
              <p:cNvPr id="27659" name="Line 12"/>
              <p:cNvSpPr>
                <a:spLocks noChangeShapeType="1"/>
              </p:cNvSpPr>
              <p:nvPr/>
            </p:nvSpPr>
            <p:spPr bwMode="auto">
              <a:xfrm flipH="1">
                <a:off x="930" y="1026"/>
                <a:ext cx="907" cy="907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60" name="Line 13"/>
              <p:cNvSpPr>
                <a:spLocks noChangeShapeType="1"/>
              </p:cNvSpPr>
              <p:nvPr/>
            </p:nvSpPr>
            <p:spPr bwMode="auto">
              <a:xfrm>
                <a:off x="930" y="1933"/>
                <a:ext cx="1496" cy="0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661" name="Line 14"/>
              <p:cNvSpPr>
                <a:spLocks noChangeShapeType="1"/>
              </p:cNvSpPr>
              <p:nvPr/>
            </p:nvSpPr>
            <p:spPr bwMode="auto">
              <a:xfrm>
                <a:off x="1837" y="1026"/>
                <a:ext cx="589" cy="907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7656" name="Text Box 15"/>
            <p:cNvSpPr txBox="1">
              <a:spLocks noChangeArrowheads="1"/>
            </p:cNvSpPr>
            <p:nvPr/>
          </p:nvSpPr>
          <p:spPr bwMode="auto">
            <a:xfrm>
              <a:off x="3061" y="1889"/>
              <a:ext cx="272" cy="30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E</a:t>
              </a:r>
              <a:endParaRPr lang="en-US" altLang="zh-CN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7657" name="Text Box 16"/>
            <p:cNvSpPr txBox="1">
              <a:spLocks noChangeArrowheads="1"/>
            </p:cNvSpPr>
            <p:nvPr/>
          </p:nvSpPr>
          <p:spPr bwMode="auto">
            <a:xfrm>
              <a:off x="4014" y="637"/>
              <a:ext cx="272" cy="30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D</a:t>
              </a:r>
              <a:endParaRPr lang="en-US" altLang="zh-CN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7658" name="Text Box 17"/>
            <p:cNvSpPr txBox="1">
              <a:spLocks noChangeArrowheads="1"/>
            </p:cNvSpPr>
            <p:nvPr/>
          </p:nvSpPr>
          <p:spPr bwMode="auto">
            <a:xfrm>
              <a:off x="4785" y="1842"/>
              <a:ext cx="272" cy="30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</a:t>
              </a:r>
              <a:endParaRPr lang="en-US" altLang="zh-CN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L -0.37014 0.0104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014 0.01041 L -3.61111E-6 -0.0002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3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008" cy="519194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042724" y="272743"/>
              <a:ext cx="1415544" cy="46484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举一反三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8681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28682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674" name="矩形 5"/>
          <p:cNvSpPr>
            <a:spLocks noChangeArrowheads="1"/>
          </p:cNvSpPr>
          <p:nvPr/>
        </p:nvSpPr>
        <p:spPr bwMode="auto">
          <a:xfrm>
            <a:off x="585167" y="785064"/>
            <a:ext cx="588623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例</a:t>
            </a: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75" name="内容占位符 7"/>
          <p:cNvSpPr txBox="1">
            <a:spLocks noChangeArrowheads="1"/>
          </p:cNvSpPr>
          <p:nvPr/>
        </p:nvSpPr>
        <p:spPr bwMode="auto">
          <a:xfrm>
            <a:off x="1070626" y="813278"/>
            <a:ext cx="7712075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如图，已知△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ABD≌△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CDB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＝∠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CDB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，写出其对应边和对应角．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3" name="内容占位符 7"/>
          <p:cNvSpPr txBox="1">
            <a:spLocks noChangeArrowheads="1"/>
          </p:cNvSpPr>
          <p:nvPr/>
        </p:nvSpPr>
        <p:spPr bwMode="auto">
          <a:xfrm>
            <a:off x="609604" y="1628331"/>
            <a:ext cx="8244631" cy="30008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导引：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和△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CDB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中，∠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ABD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CDB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则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CDB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所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对的边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是对应边，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公共边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是对应边，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余下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的一对边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是对应边．由对应边所对的角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是对应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角可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确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定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其他两组对应角．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是对应边；∠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与∠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CDB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与∠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CBD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是对应角．</a:t>
            </a:r>
          </a:p>
        </p:txBody>
      </p:sp>
      <p:pic>
        <p:nvPicPr>
          <p:cNvPr id="28678" name="Picture 2" descr="S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67400" y="1511319"/>
            <a:ext cx="2432050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标题 5"/>
          <p:cNvSpPr txBox="1"/>
          <p:nvPr/>
        </p:nvSpPr>
        <p:spPr bwMode="auto">
          <a:xfrm>
            <a:off x="2714625" y="728665"/>
            <a:ext cx="3500438" cy="5476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探究点三：全等三角形的性质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29698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008" cy="519194"/>
          </a:xfrm>
        </p:grpSpPr>
        <p:sp>
          <p:nvSpPr>
            <p:cNvPr id="9" name="TextBox 8"/>
            <p:cNvSpPr txBox="1"/>
            <p:nvPr/>
          </p:nvSpPr>
          <p:spPr bwMode="auto">
            <a:xfrm>
              <a:off x="1042724" y="272743"/>
              <a:ext cx="1415544" cy="46484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9705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2970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" name="TextBox 33"/>
          <p:cNvSpPr txBox="1">
            <a:spLocks noChangeArrowheads="1"/>
          </p:cNvSpPr>
          <p:nvPr/>
        </p:nvSpPr>
        <p:spPr bwMode="auto">
          <a:xfrm>
            <a:off x="670769" y="1343027"/>
            <a:ext cx="7196138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(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△ABC≌△</a:t>
            </a: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DEF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，对应边有什么关系？对应角有什么关系？</a:t>
            </a:r>
          </a:p>
        </p:txBody>
      </p:sp>
      <p:pic>
        <p:nvPicPr>
          <p:cNvPr id="29" name="Picture 1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2184149"/>
            <a:ext cx="360680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24"/>
          <p:cNvSpPr txBox="1">
            <a:spLocks noChangeArrowheads="1"/>
          </p:cNvSpPr>
          <p:nvPr/>
        </p:nvSpPr>
        <p:spPr bwMode="auto">
          <a:xfrm>
            <a:off x="609600" y="3671386"/>
            <a:ext cx="7924800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还具备：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全等三角形对应边上的中线相等，对应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边上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的高相等，对应角平分线相等；全等三角形的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周长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相等、面积也相等．</a:t>
            </a:r>
          </a:p>
        </p:txBody>
      </p:sp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4724400" y="2449512"/>
            <a:ext cx="3200400" cy="78483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全等三角形的对应边相等，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全等三角形的对应角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相等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4267200" y="1962151"/>
            <a:ext cx="295275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全等三角形的性质：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1" name="组合 5"/>
          <p:cNvGrpSpPr/>
          <p:nvPr/>
        </p:nvGrpSpPr>
        <p:grpSpPr bwMode="auto">
          <a:xfrm>
            <a:off x="268290" y="122239"/>
            <a:ext cx="2179359" cy="515641"/>
            <a:chOff x="279260" y="218396"/>
            <a:chExt cx="2179041" cy="519592"/>
          </a:xfrm>
        </p:grpSpPr>
        <p:sp>
          <p:nvSpPr>
            <p:cNvPr id="30729" name="TextBox 8"/>
            <p:cNvSpPr txBox="1">
              <a:spLocks noChangeArrowheads="1"/>
            </p:cNvSpPr>
            <p:nvPr/>
          </p:nvSpPr>
          <p:spPr bwMode="auto">
            <a:xfrm>
              <a:off x="1042736" y="272785"/>
              <a:ext cx="1415565" cy="46520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2400" b="1">
                  <a:latin typeface="Times New Roman" panose="02020603050405020304" pitchFamily="18" charset="0"/>
                  <a:ea typeface="微软雅黑" panose="020B0503020204020204" pitchFamily="34" charset="-122"/>
                </a:rPr>
                <a:t>举一反三</a:t>
              </a:r>
              <a:endParaRPr lang="en-US" altLang="zh-CN" sz="2400" b="1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cxnSp>
          <p:nvCxnSpPr>
            <p:cNvPr id="30730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30731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30" name="直接连接符 19"/>
          <p:cNvCxnSpPr/>
          <p:nvPr/>
        </p:nvCxnSpPr>
        <p:spPr>
          <a:xfrm>
            <a:off x="863600" y="6303963"/>
            <a:ext cx="737235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3" name="矩形 5"/>
          <p:cNvSpPr>
            <a:spLocks noChangeArrowheads="1"/>
          </p:cNvSpPr>
          <p:nvPr/>
        </p:nvSpPr>
        <p:spPr bwMode="auto">
          <a:xfrm>
            <a:off x="439106" y="971552"/>
            <a:ext cx="607859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endParaRPr lang="zh-CN" altLang="en-US" sz="24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0724" name="内容占位符 7"/>
          <p:cNvSpPr txBox="1">
            <a:spLocks noChangeArrowheads="1"/>
          </p:cNvSpPr>
          <p:nvPr/>
        </p:nvSpPr>
        <p:spPr bwMode="auto">
          <a:xfrm>
            <a:off x="914404" y="971550"/>
            <a:ext cx="8062913" cy="99719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如图，已知点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在同一条直线上，△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ABC≌△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FDE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 cm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 cm.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求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的长．</a:t>
            </a:r>
          </a:p>
        </p:txBody>
      </p:sp>
      <p:sp>
        <p:nvSpPr>
          <p:cNvPr id="30725" name="文本框 25"/>
          <p:cNvSpPr txBox="1">
            <a:spLocks noChangeArrowheads="1"/>
          </p:cNvSpPr>
          <p:nvPr/>
        </p:nvSpPr>
        <p:spPr bwMode="auto">
          <a:xfrm>
            <a:off x="6335716" y="5862638"/>
            <a:ext cx="204414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008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（来自</a:t>
            </a:r>
            <a:r>
              <a:rPr lang="en-US" altLang="zh-CN" b="1">
                <a:solidFill>
                  <a:srgbClr val="008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b="1">
                <a:solidFill>
                  <a:srgbClr val="008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点拨</a:t>
            </a:r>
            <a:r>
              <a:rPr lang="en-US" altLang="zh-CN" b="1">
                <a:solidFill>
                  <a:srgbClr val="008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b="1">
                <a:solidFill>
                  <a:srgbClr val="008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</p:txBody>
      </p:sp>
      <p:sp>
        <p:nvSpPr>
          <p:cNvPr id="23" name="内容占位符 7"/>
          <p:cNvSpPr txBox="1">
            <a:spLocks noChangeArrowheads="1"/>
          </p:cNvSpPr>
          <p:nvPr/>
        </p:nvSpPr>
        <p:spPr bwMode="auto">
          <a:xfrm>
            <a:off x="1046965" y="2105031"/>
            <a:ext cx="4133577" cy="2031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因为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ABC≌△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FDE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，所以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FD.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所以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FB.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因为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 cm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 cm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所以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2(cm)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所以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2cm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0727" name="Picture 2" descr="9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46767" y="2413001"/>
            <a:ext cx="2306637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5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285" cy="518982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042821" y="272721"/>
              <a:ext cx="1415724" cy="46465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3175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3175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" y="279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3" y="279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31748" name="Rectangle 6"/>
          <p:cNvSpPr>
            <a:spLocks noChangeArrowheads="1"/>
          </p:cNvSpPr>
          <p:nvPr/>
        </p:nvSpPr>
        <p:spPr bwMode="auto">
          <a:xfrm>
            <a:off x="3" y="279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31749" name="Rectangle 8"/>
          <p:cNvSpPr>
            <a:spLocks noChangeArrowheads="1"/>
          </p:cNvSpPr>
          <p:nvPr/>
        </p:nvSpPr>
        <p:spPr bwMode="auto">
          <a:xfrm>
            <a:off x="3" y="279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31750" name="内容占位符 7"/>
          <p:cNvSpPr txBox="1">
            <a:spLocks noChangeArrowheads="1"/>
          </p:cNvSpPr>
          <p:nvPr/>
        </p:nvSpPr>
        <p:spPr bwMode="auto">
          <a:xfrm>
            <a:off x="533400" y="802542"/>
            <a:ext cx="8153400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450850" indent="-450850" defTabSz="457200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、如图，△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≌△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AEC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30°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85°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，求出△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AEC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各内角的度数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5310" name="内容占位符 7"/>
          <p:cNvSpPr txBox="1">
            <a:spLocks noChangeArrowheads="1"/>
          </p:cNvSpPr>
          <p:nvPr/>
        </p:nvSpPr>
        <p:spPr bwMode="auto">
          <a:xfrm>
            <a:off x="651533" y="2510660"/>
            <a:ext cx="7162800" cy="21698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450850" indent="-450850" defTabSz="457200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因为∠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30°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85°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＋∠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＋∠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180°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450850" indent="-450850" defTabSz="457200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所以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180°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－∠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180°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30°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85°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65°.   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450850" indent="-450850" defTabSz="457200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又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因为△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ABC≌△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AEC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450850" indent="-450850" defTabSz="457200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所以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30°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＝∠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65°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450850" indent="-450850" defTabSz="457200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＝∠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85°.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1752" name="Picture 2" descr="image4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72048" y="1321935"/>
            <a:ext cx="2268538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69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285" cy="518982"/>
          </a:xfrm>
        </p:grpSpPr>
        <p:sp>
          <p:nvSpPr>
            <p:cNvPr id="6" name="TextBox 5"/>
            <p:cNvSpPr txBox="1"/>
            <p:nvPr/>
          </p:nvSpPr>
          <p:spPr bwMode="auto">
            <a:xfrm>
              <a:off x="1042821" y="272721"/>
              <a:ext cx="1415724" cy="46465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3277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3277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2770" name="Rectangle 9"/>
          <p:cNvSpPr>
            <a:spLocks noChangeArrowheads="1"/>
          </p:cNvSpPr>
          <p:nvPr/>
        </p:nvSpPr>
        <p:spPr bwMode="auto">
          <a:xfrm>
            <a:off x="914400" y="976315"/>
            <a:ext cx="7760458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、如图，△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ABC≌△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A′B′C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，其中∠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36°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24°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________.</a:t>
            </a:r>
          </a:p>
        </p:txBody>
      </p:sp>
      <p:pic>
        <p:nvPicPr>
          <p:cNvPr id="32771" name="Picture 16" descr="HH3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09800" y="2038352"/>
            <a:ext cx="2590800" cy="168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矩形 3"/>
          <p:cNvSpPr>
            <a:spLocks noChangeArrowheads="1"/>
          </p:cNvSpPr>
          <p:nvPr/>
        </p:nvSpPr>
        <p:spPr bwMode="auto">
          <a:xfrm>
            <a:off x="7569985" y="971552"/>
            <a:ext cx="625492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120°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3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285" cy="518982"/>
          </a:xfrm>
        </p:grpSpPr>
        <p:sp>
          <p:nvSpPr>
            <p:cNvPr id="6" name="TextBox 5"/>
            <p:cNvSpPr txBox="1"/>
            <p:nvPr/>
          </p:nvSpPr>
          <p:spPr bwMode="auto">
            <a:xfrm>
              <a:off x="1042821" y="272721"/>
              <a:ext cx="1415724" cy="46465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33798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3379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3794" name="Rectangle 6"/>
          <p:cNvSpPr>
            <a:spLocks noChangeArrowheads="1"/>
          </p:cNvSpPr>
          <p:nvPr/>
        </p:nvSpPr>
        <p:spPr bwMode="auto">
          <a:xfrm>
            <a:off x="533400" y="895350"/>
            <a:ext cx="8229600" cy="175432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、如图，点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在线段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上，△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与△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DCE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全等，点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与点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对应顶点，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交于点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，则∠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DCE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                        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  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．∠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EMF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AFB</a:t>
            </a:r>
          </a:p>
        </p:txBody>
      </p:sp>
      <p:pic>
        <p:nvPicPr>
          <p:cNvPr id="33795" name="Picture 2" descr="HH4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05404" y="2038351"/>
            <a:ext cx="3059113" cy="186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4982622" y="1440418"/>
            <a:ext cx="35137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1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285" cy="518982"/>
          </a:xfrm>
        </p:grpSpPr>
        <p:sp>
          <p:nvSpPr>
            <p:cNvPr id="6" name="TextBox 5"/>
            <p:cNvSpPr txBox="1"/>
            <p:nvPr/>
          </p:nvSpPr>
          <p:spPr bwMode="auto">
            <a:xfrm>
              <a:off x="1042821" y="272721"/>
              <a:ext cx="1415724" cy="46465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35846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35847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5842" name="Rectangle 6"/>
          <p:cNvSpPr>
            <a:spLocks noChangeArrowheads="1"/>
          </p:cNvSpPr>
          <p:nvPr/>
        </p:nvSpPr>
        <p:spPr bwMode="auto">
          <a:xfrm>
            <a:off x="381000" y="895351"/>
            <a:ext cx="8305800" cy="13388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、如图，将长方形纸片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沿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折叠，得到△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BC′D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C′D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交于点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若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35°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的度数为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20°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30°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35°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55°</a:t>
            </a: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2895600" y="1428750"/>
            <a:ext cx="35137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5844" name="Picture 2" descr="XA3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19804" y="1798082"/>
            <a:ext cx="2365375" cy="208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1000" y="895352"/>
            <a:ext cx="8458200" cy="30008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完成课本“做一做”，请问发现了什么？得到什么结论？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画三角形的一条角平分线，即可得两个全等的三角形，画三角形三个内角的平分线，即可得三个全等的三角形，画三角形的三条中位线可得四个全等的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通过对课本中“议一议”的思考学习，你发现了什么规律？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能够完全重合的两个三角形叫做全等三角形；全等三角形的对应边、对应角相等；全等三角形对应边上的中线相等，对应边上的高相等，对应角平分线相等；全等三角形的周长相等、面积也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相等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16386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008" cy="519194"/>
          </a:xfrm>
        </p:grpSpPr>
        <p:sp>
          <p:nvSpPr>
            <p:cNvPr id="7" name="TextBox 6"/>
            <p:cNvSpPr txBox="1"/>
            <p:nvPr/>
          </p:nvSpPr>
          <p:spPr bwMode="auto">
            <a:xfrm>
              <a:off x="1042724" y="272743"/>
              <a:ext cx="1415544" cy="46484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答疑解惑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6388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1638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5" name="组合 5"/>
          <p:cNvGrpSpPr/>
          <p:nvPr/>
        </p:nvGrpSpPr>
        <p:grpSpPr bwMode="auto">
          <a:xfrm>
            <a:off x="268290" y="122239"/>
            <a:ext cx="2179359" cy="515641"/>
            <a:chOff x="279260" y="218396"/>
            <a:chExt cx="2179008" cy="518684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1042724" y="272690"/>
              <a:ext cx="1415544" cy="46439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课堂小结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36869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36870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6866" name="TextBox 6"/>
          <p:cNvSpPr txBox="1">
            <a:spLocks noChangeArrowheads="1"/>
          </p:cNvSpPr>
          <p:nvPr/>
        </p:nvSpPr>
        <p:spPr bwMode="auto">
          <a:xfrm>
            <a:off x="2819404" y="1047752"/>
            <a:ext cx="2500313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本节课都学到了什么？</a:t>
            </a:r>
          </a:p>
        </p:txBody>
      </p:sp>
      <p:sp>
        <p:nvSpPr>
          <p:cNvPr id="65" name="Rectangle 1"/>
          <p:cNvSpPr>
            <a:spLocks noChangeArrowheads="1"/>
          </p:cNvSpPr>
          <p:nvPr/>
        </p:nvSpPr>
        <p:spPr bwMode="auto">
          <a:xfrm>
            <a:off x="2428908" y="1809752"/>
            <a:ext cx="4572000" cy="21698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全等图形：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定义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;(2)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性质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全等三角形：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定义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;(2)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性质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全等三角形的性质的作用：</a:t>
            </a:r>
            <a:endParaRPr lang="en-US" altLang="zh-CN" dirty="0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求角的度数；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说明两个角相等；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求线段的长度；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说明两条线段相等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矩形 8"/>
          <p:cNvSpPr>
            <a:spLocks noChangeArrowheads="1"/>
          </p:cNvSpPr>
          <p:nvPr/>
        </p:nvSpPr>
        <p:spPr bwMode="auto">
          <a:xfrm>
            <a:off x="1003300" y="233365"/>
            <a:ext cx="20574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个性化作业</a:t>
            </a:r>
          </a:p>
        </p:txBody>
      </p:sp>
      <p:grpSp>
        <p:nvGrpSpPr>
          <p:cNvPr id="37890" name="Group 13"/>
          <p:cNvGrpSpPr/>
          <p:nvPr/>
        </p:nvGrpSpPr>
        <p:grpSpPr bwMode="auto">
          <a:xfrm>
            <a:off x="179388" y="193676"/>
            <a:ext cx="792162" cy="550863"/>
            <a:chOff x="258" y="78"/>
            <a:chExt cx="674" cy="457"/>
          </a:xfrm>
        </p:grpSpPr>
        <p:grpSp>
          <p:nvGrpSpPr>
            <p:cNvPr id="37895" name="组合 79"/>
            <p:cNvGrpSpPr/>
            <p:nvPr/>
          </p:nvGrpSpPr>
          <p:grpSpPr bwMode="auto">
            <a:xfrm>
              <a:off x="637" y="78"/>
              <a:ext cx="295" cy="457"/>
              <a:chOff x="5235576" y="2735263"/>
              <a:chExt cx="785813" cy="1184275"/>
            </a:xfrm>
          </p:grpSpPr>
          <p:sp>
            <p:nvSpPr>
              <p:cNvPr id="37933" name="Freeform 82"/>
              <p:cNvSpPr>
                <a:spLocks noChangeArrowheads="1"/>
              </p:cNvSpPr>
              <p:nvPr/>
            </p:nvSpPr>
            <p:spPr bwMode="auto">
              <a:xfrm>
                <a:off x="5235576" y="2735263"/>
                <a:ext cx="785813" cy="1184275"/>
              </a:xfrm>
              <a:custGeom>
                <a:avLst/>
                <a:gdLst>
                  <a:gd name="T0" fmla="*/ 2147483647 w 209"/>
                  <a:gd name="T1" fmla="*/ 2147483647 h 315"/>
                  <a:gd name="T2" fmla="*/ 2147483647 w 209"/>
                  <a:gd name="T3" fmla="*/ 2147483647 h 315"/>
                  <a:gd name="T4" fmla="*/ 2147483647 w 209"/>
                  <a:gd name="T5" fmla="*/ 2147483647 h 315"/>
                  <a:gd name="T6" fmla="*/ 2147483647 w 209"/>
                  <a:gd name="T7" fmla="*/ 0 h 315"/>
                  <a:gd name="T8" fmla="*/ 2147483647 w 209"/>
                  <a:gd name="T9" fmla="*/ 2147483647 h 315"/>
                  <a:gd name="T10" fmla="*/ 0 w 209"/>
                  <a:gd name="T11" fmla="*/ 2147483647 h 315"/>
                  <a:gd name="T12" fmla="*/ 0 w 209"/>
                  <a:gd name="T13" fmla="*/ 2147483647 h 315"/>
                  <a:gd name="T14" fmla="*/ 0 w 209"/>
                  <a:gd name="T15" fmla="*/ 2147483647 h 315"/>
                  <a:gd name="T16" fmla="*/ 0 w 209"/>
                  <a:gd name="T17" fmla="*/ 2147483647 h 315"/>
                  <a:gd name="T18" fmla="*/ 2147483647 w 209"/>
                  <a:gd name="T19" fmla="*/ 2147483647 h 315"/>
                  <a:gd name="T20" fmla="*/ 2147483647 w 209"/>
                  <a:gd name="T21" fmla="*/ 2147483647 h 315"/>
                  <a:gd name="T22" fmla="*/ 2147483647 w 209"/>
                  <a:gd name="T23" fmla="*/ 2147483647 h 315"/>
                  <a:gd name="T24" fmla="*/ 2147483647 w 209"/>
                  <a:gd name="T25" fmla="*/ 2147483647 h 315"/>
                  <a:gd name="T26" fmla="*/ 2147483647 w 209"/>
                  <a:gd name="T27" fmla="*/ 2147483647 h 315"/>
                  <a:gd name="T28" fmla="*/ 2147483647 w 209"/>
                  <a:gd name="T29" fmla="*/ 2147483647 h 315"/>
                  <a:gd name="T30" fmla="*/ 2147483647 w 209"/>
                  <a:gd name="T31" fmla="*/ 2147483647 h 315"/>
                  <a:gd name="T32" fmla="*/ 2147483647 w 209"/>
                  <a:gd name="T33" fmla="*/ 2147483647 h 315"/>
                  <a:gd name="T34" fmla="*/ 2147483647 w 209"/>
                  <a:gd name="T35" fmla="*/ 2147483647 h 315"/>
                  <a:gd name="T36" fmla="*/ 2147483647 w 209"/>
                  <a:gd name="T37" fmla="*/ 2147483647 h 31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09"/>
                  <a:gd name="T58" fmla="*/ 0 h 315"/>
                  <a:gd name="T59" fmla="*/ 209 w 209"/>
                  <a:gd name="T60" fmla="*/ 315 h 31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09" h="315">
                    <a:moveTo>
                      <a:pt x="206" y="56"/>
                    </a:moveTo>
                    <a:cubicBezTo>
                      <a:pt x="38" y="1"/>
                      <a:pt x="38" y="1"/>
                      <a:pt x="38" y="1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4" y="0"/>
                      <a:pt x="31" y="0"/>
                      <a:pt x="28" y="0"/>
                    </a:cubicBezTo>
                    <a:cubicBezTo>
                      <a:pt x="13" y="0"/>
                      <a:pt x="2" y="11"/>
                      <a:pt x="1" y="25"/>
                    </a:cubicBezTo>
                    <a:cubicBezTo>
                      <a:pt x="1" y="25"/>
                      <a:pt x="0" y="26"/>
                      <a:pt x="0" y="26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257"/>
                      <a:pt x="0" y="257"/>
                      <a:pt x="0" y="257"/>
                    </a:cubicBezTo>
                    <a:cubicBezTo>
                      <a:pt x="0" y="258"/>
                      <a:pt x="1" y="260"/>
                      <a:pt x="3" y="260"/>
                    </a:cubicBezTo>
                    <a:cubicBezTo>
                      <a:pt x="171" y="315"/>
                      <a:pt x="171" y="315"/>
                      <a:pt x="171" y="315"/>
                    </a:cubicBezTo>
                    <a:cubicBezTo>
                      <a:pt x="172" y="315"/>
                      <a:pt x="172" y="315"/>
                      <a:pt x="173" y="315"/>
                    </a:cubicBezTo>
                    <a:cubicBezTo>
                      <a:pt x="173" y="315"/>
                      <a:pt x="174" y="315"/>
                      <a:pt x="175" y="315"/>
                    </a:cubicBezTo>
                    <a:cubicBezTo>
                      <a:pt x="176" y="314"/>
                      <a:pt x="176" y="313"/>
                      <a:pt x="176" y="312"/>
                    </a:cubicBezTo>
                    <a:cubicBezTo>
                      <a:pt x="176" y="273"/>
                      <a:pt x="176" y="273"/>
                      <a:pt x="176" y="273"/>
                    </a:cubicBezTo>
                    <a:cubicBezTo>
                      <a:pt x="204" y="283"/>
                      <a:pt x="205" y="283"/>
                      <a:pt x="205" y="283"/>
                    </a:cubicBezTo>
                    <a:cubicBezTo>
                      <a:pt x="207" y="283"/>
                      <a:pt x="209" y="281"/>
                      <a:pt x="209" y="279"/>
                    </a:cubicBezTo>
                    <a:cubicBezTo>
                      <a:pt x="209" y="60"/>
                      <a:pt x="209" y="60"/>
                      <a:pt x="209" y="60"/>
                    </a:cubicBezTo>
                    <a:cubicBezTo>
                      <a:pt x="209" y="58"/>
                      <a:pt x="208" y="57"/>
                      <a:pt x="206" y="56"/>
                    </a:cubicBezTo>
                    <a:close/>
                  </a:path>
                </a:pathLst>
              </a:custGeom>
              <a:solidFill>
                <a:srgbClr val="FF6D3B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934" name="Freeform 83"/>
              <p:cNvSpPr>
                <a:spLocks noChangeArrowheads="1"/>
              </p:cNvSpPr>
              <p:nvPr/>
            </p:nvSpPr>
            <p:spPr bwMode="auto">
              <a:xfrm>
                <a:off x="5253038" y="2740026"/>
                <a:ext cx="760413" cy="1058863"/>
              </a:xfrm>
              <a:custGeom>
                <a:avLst/>
                <a:gdLst>
                  <a:gd name="T0" fmla="*/ 2147483647 w 202"/>
                  <a:gd name="T1" fmla="*/ 2147483647 h 282"/>
                  <a:gd name="T2" fmla="*/ 2147483647 w 202"/>
                  <a:gd name="T3" fmla="*/ 2147483647 h 282"/>
                  <a:gd name="T4" fmla="*/ 2147483647 w 202"/>
                  <a:gd name="T5" fmla="*/ 2147483647 h 282"/>
                  <a:gd name="T6" fmla="*/ 2147483647 w 202"/>
                  <a:gd name="T7" fmla="*/ 2147483647 h 282"/>
                  <a:gd name="T8" fmla="*/ 2147483647 w 202"/>
                  <a:gd name="T9" fmla="*/ 2147483647 h 282"/>
                  <a:gd name="T10" fmla="*/ 2147483647 w 202"/>
                  <a:gd name="T11" fmla="*/ 0 h 282"/>
                  <a:gd name="T12" fmla="*/ 0 w 202"/>
                  <a:gd name="T13" fmla="*/ 2147483647 h 282"/>
                  <a:gd name="T14" fmla="*/ 2147483647 w 202"/>
                  <a:gd name="T15" fmla="*/ 2147483647 h 282"/>
                  <a:gd name="T16" fmla="*/ 2147483647 w 202"/>
                  <a:gd name="T17" fmla="*/ 2147483647 h 282"/>
                  <a:gd name="T18" fmla="*/ 2147483647 w 202"/>
                  <a:gd name="T19" fmla="*/ 2147483647 h 282"/>
                  <a:gd name="T20" fmla="*/ 2147483647 w 202"/>
                  <a:gd name="T21" fmla="*/ 2147483647 h 282"/>
                  <a:gd name="T22" fmla="*/ 2147483647 w 202"/>
                  <a:gd name="T23" fmla="*/ 2147483647 h 282"/>
                  <a:gd name="T24" fmla="*/ 2147483647 w 202"/>
                  <a:gd name="T25" fmla="*/ 2147483647 h 2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02"/>
                  <a:gd name="T40" fmla="*/ 0 h 282"/>
                  <a:gd name="T41" fmla="*/ 202 w 202"/>
                  <a:gd name="T42" fmla="*/ 282 h 28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02" h="282">
                    <a:moveTo>
                      <a:pt x="200" y="282"/>
                    </a:moveTo>
                    <a:cubicBezTo>
                      <a:pt x="201" y="282"/>
                      <a:pt x="201" y="282"/>
                      <a:pt x="202" y="281"/>
                    </a:cubicBezTo>
                    <a:cubicBezTo>
                      <a:pt x="201" y="58"/>
                      <a:pt x="201" y="58"/>
                      <a:pt x="201" y="58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8" y="1"/>
                      <a:pt x="24" y="0"/>
                      <a:pt x="21" y="0"/>
                    </a:cubicBezTo>
                    <a:cubicBezTo>
                      <a:pt x="10" y="0"/>
                      <a:pt x="1" y="10"/>
                      <a:pt x="0" y="22"/>
                    </a:cubicBezTo>
                    <a:cubicBezTo>
                      <a:pt x="1" y="24"/>
                      <a:pt x="2" y="30"/>
                      <a:pt x="5" y="32"/>
                    </a:cubicBezTo>
                    <a:cubicBezTo>
                      <a:pt x="9" y="34"/>
                      <a:pt x="15" y="36"/>
                      <a:pt x="15" y="36"/>
                    </a:cubicBezTo>
                    <a:cubicBezTo>
                      <a:pt x="173" y="90"/>
                      <a:pt x="173" y="90"/>
                      <a:pt x="173" y="90"/>
                    </a:cubicBezTo>
                    <a:cubicBezTo>
                      <a:pt x="175" y="91"/>
                      <a:pt x="176" y="92"/>
                      <a:pt x="176" y="94"/>
                    </a:cubicBezTo>
                    <a:cubicBezTo>
                      <a:pt x="176" y="274"/>
                      <a:pt x="176" y="274"/>
                      <a:pt x="176" y="274"/>
                    </a:cubicBezTo>
                    <a:cubicBezTo>
                      <a:pt x="199" y="282"/>
                      <a:pt x="200" y="282"/>
                      <a:pt x="200" y="282"/>
                    </a:cubicBezTo>
                    <a:close/>
                  </a:path>
                </a:pathLst>
              </a:custGeom>
              <a:solidFill>
                <a:srgbClr val="DE3F18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935" name="Freeform 84"/>
              <p:cNvSpPr>
                <a:spLocks noChangeArrowheads="1"/>
              </p:cNvSpPr>
              <p:nvPr/>
            </p:nvSpPr>
            <p:spPr bwMode="auto">
              <a:xfrm>
                <a:off x="5265738" y="2762251"/>
                <a:ext cx="728663" cy="1066800"/>
              </a:xfrm>
              <a:custGeom>
                <a:avLst/>
                <a:gdLst>
                  <a:gd name="T0" fmla="*/ 2147483647 w 194"/>
                  <a:gd name="T1" fmla="*/ 2147483647 h 284"/>
                  <a:gd name="T2" fmla="*/ 2147483647 w 194"/>
                  <a:gd name="T3" fmla="*/ 2147483647 h 284"/>
                  <a:gd name="T4" fmla="*/ 2147483647 w 194"/>
                  <a:gd name="T5" fmla="*/ 2147483647 h 284"/>
                  <a:gd name="T6" fmla="*/ 2147483647 w 194"/>
                  <a:gd name="T7" fmla="*/ 2147483647 h 284"/>
                  <a:gd name="T8" fmla="*/ 2147483647 w 194"/>
                  <a:gd name="T9" fmla="*/ 2147483647 h 284"/>
                  <a:gd name="T10" fmla="*/ 2147483647 w 194"/>
                  <a:gd name="T11" fmla="*/ 2147483647 h 284"/>
                  <a:gd name="T12" fmla="*/ 2147483647 w 194"/>
                  <a:gd name="T13" fmla="*/ 2147483647 h 284"/>
                  <a:gd name="T14" fmla="*/ 2147483647 w 194"/>
                  <a:gd name="T15" fmla="*/ 0 h 284"/>
                  <a:gd name="T16" fmla="*/ 0 w 194"/>
                  <a:gd name="T17" fmla="*/ 2147483647 h 284"/>
                  <a:gd name="T18" fmla="*/ 2147483647 w 194"/>
                  <a:gd name="T19" fmla="*/ 2147483647 h 284"/>
                  <a:gd name="T20" fmla="*/ 2147483647 w 194"/>
                  <a:gd name="T21" fmla="*/ 2147483647 h 284"/>
                  <a:gd name="T22" fmla="*/ 2147483647 w 194"/>
                  <a:gd name="T23" fmla="*/ 2147483647 h 284"/>
                  <a:gd name="T24" fmla="*/ 2147483647 w 194"/>
                  <a:gd name="T25" fmla="*/ 2147483647 h 2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94"/>
                  <a:gd name="T40" fmla="*/ 0 h 284"/>
                  <a:gd name="T41" fmla="*/ 194 w 194"/>
                  <a:gd name="T42" fmla="*/ 284 h 28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94" h="284">
                    <a:moveTo>
                      <a:pt x="168" y="85"/>
                    </a:moveTo>
                    <a:cubicBezTo>
                      <a:pt x="168" y="284"/>
                      <a:pt x="168" y="284"/>
                      <a:pt x="168" y="284"/>
                    </a:cubicBezTo>
                    <a:cubicBezTo>
                      <a:pt x="172" y="278"/>
                      <a:pt x="178" y="273"/>
                      <a:pt x="186" y="273"/>
                    </a:cubicBezTo>
                    <a:cubicBezTo>
                      <a:pt x="188" y="273"/>
                      <a:pt x="191" y="274"/>
                      <a:pt x="194" y="275"/>
                    </a:cubicBezTo>
                    <a:cubicBezTo>
                      <a:pt x="194" y="55"/>
                      <a:pt x="194" y="55"/>
                      <a:pt x="194" y="55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6" y="0"/>
                      <a:pt x="23" y="0"/>
                      <a:pt x="20" y="0"/>
                    </a:cubicBezTo>
                    <a:cubicBezTo>
                      <a:pt x="9" y="0"/>
                      <a:pt x="0" y="8"/>
                      <a:pt x="0" y="19"/>
                    </a:cubicBezTo>
                    <a:cubicBezTo>
                      <a:pt x="0" y="22"/>
                      <a:pt x="1" y="27"/>
                      <a:pt x="5" y="29"/>
                    </a:cubicBezTo>
                    <a:cubicBezTo>
                      <a:pt x="8" y="31"/>
                      <a:pt x="14" y="32"/>
                      <a:pt x="14" y="32"/>
                    </a:cubicBezTo>
                    <a:cubicBezTo>
                      <a:pt x="166" y="82"/>
                      <a:pt x="166" y="82"/>
                      <a:pt x="166" y="82"/>
                    </a:cubicBezTo>
                    <a:cubicBezTo>
                      <a:pt x="167" y="82"/>
                      <a:pt x="168" y="84"/>
                      <a:pt x="168" y="85"/>
                    </a:cubicBezTo>
                    <a:close/>
                  </a:path>
                </a:pathLst>
              </a:custGeom>
              <a:solidFill>
                <a:srgbClr val="D1ECFB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936" name="Freeform 85"/>
              <p:cNvSpPr>
                <a:spLocks noChangeArrowheads="1"/>
              </p:cNvSpPr>
              <p:nvPr/>
            </p:nvSpPr>
            <p:spPr bwMode="auto">
              <a:xfrm>
                <a:off x="5878513" y="2960688"/>
                <a:ext cx="115888" cy="868363"/>
              </a:xfrm>
              <a:custGeom>
                <a:avLst/>
                <a:gdLst>
                  <a:gd name="T0" fmla="*/ 2147483647 w 31"/>
                  <a:gd name="T1" fmla="*/ 2147483647 h 231"/>
                  <a:gd name="T2" fmla="*/ 2147483647 w 31"/>
                  <a:gd name="T3" fmla="*/ 2147483647 h 231"/>
                  <a:gd name="T4" fmla="*/ 2147483647 w 31"/>
                  <a:gd name="T5" fmla="*/ 2147483647 h 231"/>
                  <a:gd name="T6" fmla="*/ 2147483647 w 31"/>
                  <a:gd name="T7" fmla="*/ 0 h 231"/>
                  <a:gd name="T8" fmla="*/ 2147483647 w 31"/>
                  <a:gd name="T9" fmla="*/ 0 h 231"/>
                  <a:gd name="T10" fmla="*/ 0 w 31"/>
                  <a:gd name="T11" fmla="*/ 2147483647 h 231"/>
                  <a:gd name="T12" fmla="*/ 2147483647 w 31"/>
                  <a:gd name="T13" fmla="*/ 2147483647 h 231"/>
                  <a:gd name="T14" fmla="*/ 2147483647 w 31"/>
                  <a:gd name="T15" fmla="*/ 2147483647 h 231"/>
                  <a:gd name="T16" fmla="*/ 2147483647 w 31"/>
                  <a:gd name="T17" fmla="*/ 2147483647 h 231"/>
                  <a:gd name="T18" fmla="*/ 2147483647 w 31"/>
                  <a:gd name="T19" fmla="*/ 2147483647 h 231"/>
                  <a:gd name="T20" fmla="*/ 2147483647 w 31"/>
                  <a:gd name="T21" fmla="*/ 2147483647 h 23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1"/>
                  <a:gd name="T34" fmla="*/ 0 h 231"/>
                  <a:gd name="T35" fmla="*/ 31 w 31"/>
                  <a:gd name="T36" fmla="*/ 231 h 23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1" h="231">
                    <a:moveTo>
                      <a:pt x="23" y="220"/>
                    </a:moveTo>
                    <a:cubicBezTo>
                      <a:pt x="25" y="220"/>
                      <a:pt x="28" y="221"/>
                      <a:pt x="31" y="22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2" y="0"/>
                      <a:pt x="21" y="0"/>
                    </a:cubicBezTo>
                    <a:cubicBezTo>
                      <a:pt x="10" y="0"/>
                      <a:pt x="1" y="9"/>
                      <a:pt x="0" y="20"/>
                    </a:cubicBezTo>
                    <a:cubicBezTo>
                      <a:pt x="1" y="22"/>
                      <a:pt x="2" y="27"/>
                      <a:pt x="4" y="29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5" y="30"/>
                      <a:pt x="5" y="31"/>
                      <a:pt x="5" y="32"/>
                    </a:cubicBezTo>
                    <a:cubicBezTo>
                      <a:pt x="5" y="231"/>
                      <a:pt x="5" y="231"/>
                      <a:pt x="5" y="231"/>
                    </a:cubicBezTo>
                    <a:cubicBezTo>
                      <a:pt x="9" y="225"/>
                      <a:pt x="15" y="220"/>
                      <a:pt x="23" y="2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7896" name="组合 117"/>
            <p:cNvGrpSpPr/>
            <p:nvPr/>
          </p:nvGrpSpPr>
          <p:grpSpPr bwMode="auto">
            <a:xfrm>
              <a:off x="305" y="218"/>
              <a:ext cx="372" cy="115"/>
              <a:chOff x="4348163" y="3097213"/>
              <a:chExt cx="992188" cy="300038"/>
            </a:xfrm>
          </p:grpSpPr>
          <p:sp>
            <p:nvSpPr>
              <p:cNvPr id="37930" name="Freeform 116"/>
              <p:cNvSpPr>
                <a:spLocks noChangeArrowheads="1"/>
              </p:cNvSpPr>
              <p:nvPr/>
            </p:nvSpPr>
            <p:spPr bwMode="auto">
              <a:xfrm>
                <a:off x="4348163" y="3097213"/>
                <a:ext cx="992188" cy="231775"/>
              </a:xfrm>
              <a:custGeom>
                <a:avLst/>
                <a:gdLst>
                  <a:gd name="T0" fmla="*/ 0 w 264"/>
                  <a:gd name="T1" fmla="*/ 2147483647 h 62"/>
                  <a:gd name="T2" fmla="*/ 2147483647 w 264"/>
                  <a:gd name="T3" fmla="*/ 2147483647 h 62"/>
                  <a:gd name="T4" fmla="*/ 2147483647 w 264"/>
                  <a:gd name="T5" fmla="*/ 2147483647 h 62"/>
                  <a:gd name="T6" fmla="*/ 2147483647 w 264"/>
                  <a:gd name="T7" fmla="*/ 2147483647 h 62"/>
                  <a:gd name="T8" fmla="*/ 2147483647 w 264"/>
                  <a:gd name="T9" fmla="*/ 2147483647 h 62"/>
                  <a:gd name="T10" fmla="*/ 0 w 264"/>
                  <a:gd name="T11" fmla="*/ 2147483647 h 62"/>
                  <a:gd name="T12" fmla="*/ 0 w 264"/>
                  <a:gd name="T13" fmla="*/ 0 h 62"/>
                  <a:gd name="T14" fmla="*/ 2147483647 w 264"/>
                  <a:gd name="T15" fmla="*/ 0 h 62"/>
                  <a:gd name="T16" fmla="*/ 2147483647 w 264"/>
                  <a:gd name="T17" fmla="*/ 2147483647 h 62"/>
                  <a:gd name="T18" fmla="*/ 2147483647 w 264"/>
                  <a:gd name="T19" fmla="*/ 2147483647 h 62"/>
                  <a:gd name="T20" fmla="*/ 2147483647 w 264"/>
                  <a:gd name="T21" fmla="*/ 2147483647 h 62"/>
                  <a:gd name="T22" fmla="*/ 0 w 264"/>
                  <a:gd name="T23" fmla="*/ 2147483647 h 62"/>
                  <a:gd name="T24" fmla="*/ 0 w 264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64"/>
                  <a:gd name="T40" fmla="*/ 0 h 62"/>
                  <a:gd name="T41" fmla="*/ 264 w 264"/>
                  <a:gd name="T42" fmla="*/ 62 h 6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64" h="62">
                    <a:moveTo>
                      <a:pt x="0" y="55"/>
                    </a:moveTo>
                    <a:cubicBezTo>
                      <a:pt x="2" y="55"/>
                      <a:pt x="4" y="55"/>
                      <a:pt x="6" y="55"/>
                    </a:cubicBezTo>
                    <a:cubicBezTo>
                      <a:pt x="8" y="55"/>
                      <a:pt x="10" y="53"/>
                      <a:pt x="10" y="51"/>
                    </a:cubicBezTo>
                    <a:cubicBezTo>
                      <a:pt x="10" y="38"/>
                      <a:pt x="10" y="24"/>
                      <a:pt x="10" y="11"/>
                    </a:cubicBezTo>
                    <a:cubicBezTo>
                      <a:pt x="10" y="9"/>
                      <a:pt x="8" y="7"/>
                      <a:pt x="6" y="7"/>
                    </a:cubicBezTo>
                    <a:cubicBezTo>
                      <a:pt x="4" y="7"/>
                      <a:pt x="2" y="7"/>
                      <a:pt x="0" y="7"/>
                    </a:cubicBezTo>
                    <a:cubicBezTo>
                      <a:pt x="0" y="5"/>
                      <a:pt x="0" y="2"/>
                      <a:pt x="0" y="0"/>
                    </a:cubicBezTo>
                    <a:cubicBezTo>
                      <a:pt x="80" y="0"/>
                      <a:pt x="160" y="0"/>
                      <a:pt x="240" y="0"/>
                    </a:cubicBezTo>
                    <a:cubicBezTo>
                      <a:pt x="246" y="0"/>
                      <a:pt x="255" y="4"/>
                      <a:pt x="258" y="10"/>
                    </a:cubicBezTo>
                    <a:cubicBezTo>
                      <a:pt x="264" y="23"/>
                      <a:pt x="264" y="39"/>
                      <a:pt x="258" y="52"/>
                    </a:cubicBezTo>
                    <a:cubicBezTo>
                      <a:pt x="255" y="58"/>
                      <a:pt x="246" y="62"/>
                      <a:pt x="240" y="62"/>
                    </a:cubicBezTo>
                    <a:cubicBezTo>
                      <a:pt x="160" y="62"/>
                      <a:pt x="80" y="62"/>
                      <a:pt x="0" y="62"/>
                    </a:cubicBezTo>
                    <a:cubicBezTo>
                      <a:pt x="0" y="60"/>
                      <a:pt x="0" y="57"/>
                      <a:pt x="0" y="55"/>
                    </a:cubicBezTo>
                    <a:close/>
                  </a:path>
                </a:pathLst>
              </a:custGeom>
              <a:solidFill>
                <a:srgbClr val="1695A4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931" name="Freeform 117"/>
              <p:cNvSpPr>
                <a:spLocks noChangeArrowheads="1"/>
              </p:cNvSpPr>
              <p:nvPr/>
            </p:nvSpPr>
            <p:spPr bwMode="auto">
              <a:xfrm>
                <a:off x="4370388" y="3122613"/>
                <a:ext cx="942975" cy="184150"/>
              </a:xfrm>
              <a:custGeom>
                <a:avLst/>
                <a:gdLst>
                  <a:gd name="T0" fmla="*/ 2147483647 w 251"/>
                  <a:gd name="T1" fmla="*/ 2147483647 h 49"/>
                  <a:gd name="T2" fmla="*/ 2147483647 w 251"/>
                  <a:gd name="T3" fmla="*/ 2147483647 h 49"/>
                  <a:gd name="T4" fmla="*/ 0 w 251"/>
                  <a:gd name="T5" fmla="*/ 0 h 49"/>
                  <a:gd name="T6" fmla="*/ 2147483647 w 251"/>
                  <a:gd name="T7" fmla="*/ 0 h 49"/>
                  <a:gd name="T8" fmla="*/ 2147483647 w 251"/>
                  <a:gd name="T9" fmla="*/ 2147483647 h 49"/>
                  <a:gd name="T10" fmla="*/ 2147483647 w 251"/>
                  <a:gd name="T11" fmla="*/ 2147483647 h 49"/>
                  <a:gd name="T12" fmla="*/ 2147483647 w 251"/>
                  <a:gd name="T13" fmla="*/ 2147483647 h 49"/>
                  <a:gd name="T14" fmla="*/ 0 w 251"/>
                  <a:gd name="T15" fmla="*/ 2147483647 h 49"/>
                  <a:gd name="T16" fmla="*/ 2147483647 w 251"/>
                  <a:gd name="T17" fmla="*/ 2147483647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1"/>
                  <a:gd name="T28" fmla="*/ 0 h 49"/>
                  <a:gd name="T29" fmla="*/ 251 w 251"/>
                  <a:gd name="T30" fmla="*/ 49 h 4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1" h="49">
                    <a:moveTo>
                      <a:pt x="4" y="44"/>
                    </a:moveTo>
                    <a:cubicBezTo>
                      <a:pt x="4" y="31"/>
                      <a:pt x="4" y="17"/>
                      <a:pt x="4" y="4"/>
                    </a:cubicBezTo>
                    <a:cubicBezTo>
                      <a:pt x="4" y="2"/>
                      <a:pt x="2" y="0"/>
                      <a:pt x="0" y="0"/>
                    </a:cubicBezTo>
                    <a:cubicBezTo>
                      <a:pt x="80" y="0"/>
                      <a:pt x="159" y="0"/>
                      <a:pt x="239" y="0"/>
                    </a:cubicBezTo>
                    <a:cubicBezTo>
                      <a:pt x="241" y="0"/>
                      <a:pt x="243" y="1"/>
                      <a:pt x="244" y="3"/>
                    </a:cubicBezTo>
                    <a:cubicBezTo>
                      <a:pt x="251" y="16"/>
                      <a:pt x="251" y="32"/>
                      <a:pt x="244" y="45"/>
                    </a:cubicBezTo>
                    <a:cubicBezTo>
                      <a:pt x="243" y="47"/>
                      <a:pt x="241" y="49"/>
                      <a:pt x="239" y="49"/>
                    </a:cubicBezTo>
                    <a:cubicBezTo>
                      <a:pt x="159" y="48"/>
                      <a:pt x="80" y="48"/>
                      <a:pt x="0" y="48"/>
                    </a:cubicBezTo>
                    <a:cubicBezTo>
                      <a:pt x="2" y="48"/>
                      <a:pt x="4" y="46"/>
                      <a:pt x="4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932" name="Freeform 118"/>
              <p:cNvSpPr>
                <a:spLocks noChangeArrowheads="1"/>
              </p:cNvSpPr>
              <p:nvPr/>
            </p:nvSpPr>
            <p:spPr bwMode="auto">
              <a:xfrm>
                <a:off x="5133976" y="3254376"/>
                <a:ext cx="123825" cy="142875"/>
              </a:xfrm>
              <a:custGeom>
                <a:avLst/>
                <a:gdLst>
                  <a:gd name="T0" fmla="*/ 0 w 78"/>
                  <a:gd name="T1" fmla="*/ 2147483647 h 90"/>
                  <a:gd name="T2" fmla="*/ 2147483647 w 78"/>
                  <a:gd name="T3" fmla="*/ 2147483647 h 90"/>
                  <a:gd name="T4" fmla="*/ 2147483647 w 78"/>
                  <a:gd name="T5" fmla="*/ 2147483647 h 90"/>
                  <a:gd name="T6" fmla="*/ 2147483647 w 78"/>
                  <a:gd name="T7" fmla="*/ 0 h 90"/>
                  <a:gd name="T8" fmla="*/ 2147483647 w 78"/>
                  <a:gd name="T9" fmla="*/ 0 h 90"/>
                  <a:gd name="T10" fmla="*/ 0 w 78"/>
                  <a:gd name="T11" fmla="*/ 0 h 90"/>
                  <a:gd name="T12" fmla="*/ 0 w 78"/>
                  <a:gd name="T13" fmla="*/ 2147483647 h 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8"/>
                  <a:gd name="T22" fmla="*/ 0 h 90"/>
                  <a:gd name="T23" fmla="*/ 78 w 78"/>
                  <a:gd name="T24" fmla="*/ 90 h 9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8" h="90">
                    <a:moveTo>
                      <a:pt x="0" y="90"/>
                    </a:moveTo>
                    <a:lnTo>
                      <a:pt x="38" y="66"/>
                    </a:lnTo>
                    <a:lnTo>
                      <a:pt x="78" y="90"/>
                    </a:lnTo>
                    <a:lnTo>
                      <a:pt x="78" y="0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D612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7897" name="组合 84"/>
            <p:cNvGrpSpPr/>
            <p:nvPr/>
          </p:nvGrpSpPr>
          <p:grpSpPr bwMode="auto">
            <a:xfrm>
              <a:off x="258" y="390"/>
              <a:ext cx="514" cy="128"/>
              <a:chOff x="4189413" y="3565526"/>
              <a:chExt cx="1373188" cy="331788"/>
            </a:xfrm>
          </p:grpSpPr>
          <p:sp>
            <p:nvSpPr>
              <p:cNvPr id="37903" name="Freeform 86"/>
              <p:cNvSpPr>
                <a:spLocks noChangeArrowheads="1"/>
              </p:cNvSpPr>
              <p:nvPr/>
            </p:nvSpPr>
            <p:spPr bwMode="auto">
              <a:xfrm>
                <a:off x="4189413" y="3565526"/>
                <a:ext cx="1373188" cy="331788"/>
              </a:xfrm>
              <a:custGeom>
                <a:avLst/>
                <a:gdLst>
                  <a:gd name="T0" fmla="*/ 2147483647 w 365"/>
                  <a:gd name="T1" fmla="*/ 2147483647 h 88"/>
                  <a:gd name="T2" fmla="*/ 2147483647 w 365"/>
                  <a:gd name="T3" fmla="*/ 2147483647 h 88"/>
                  <a:gd name="T4" fmla="*/ 2147483647 w 365"/>
                  <a:gd name="T5" fmla="*/ 2147483647 h 88"/>
                  <a:gd name="T6" fmla="*/ 2147483647 w 365"/>
                  <a:gd name="T7" fmla="*/ 2147483647 h 88"/>
                  <a:gd name="T8" fmla="*/ 2147483647 w 365"/>
                  <a:gd name="T9" fmla="*/ 2147483647 h 88"/>
                  <a:gd name="T10" fmla="*/ 2147483647 w 365"/>
                  <a:gd name="T11" fmla="*/ 2147483647 h 88"/>
                  <a:gd name="T12" fmla="*/ 2147483647 w 365"/>
                  <a:gd name="T13" fmla="*/ 2147483647 h 88"/>
                  <a:gd name="T14" fmla="*/ 2147483647 w 365"/>
                  <a:gd name="T15" fmla="*/ 2147483647 h 88"/>
                  <a:gd name="T16" fmla="*/ 0 w 365"/>
                  <a:gd name="T17" fmla="*/ 2147483647 h 88"/>
                  <a:gd name="T18" fmla="*/ 0 w 365"/>
                  <a:gd name="T19" fmla="*/ 2147483647 h 88"/>
                  <a:gd name="T20" fmla="*/ 2147483647 w 365"/>
                  <a:gd name="T21" fmla="*/ 0 h 88"/>
                  <a:gd name="T22" fmla="*/ 2147483647 w 365"/>
                  <a:gd name="T23" fmla="*/ 0 h 88"/>
                  <a:gd name="T24" fmla="*/ 2147483647 w 365"/>
                  <a:gd name="T25" fmla="*/ 2147483647 h 8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65"/>
                  <a:gd name="T40" fmla="*/ 0 h 88"/>
                  <a:gd name="T41" fmla="*/ 365 w 365"/>
                  <a:gd name="T42" fmla="*/ 88 h 8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65" h="88">
                    <a:moveTo>
                      <a:pt x="365" y="7"/>
                    </a:moveTo>
                    <a:cubicBezTo>
                      <a:pt x="360" y="7"/>
                      <a:pt x="360" y="7"/>
                      <a:pt x="360" y="7"/>
                    </a:cubicBezTo>
                    <a:cubicBezTo>
                      <a:pt x="358" y="7"/>
                      <a:pt x="356" y="9"/>
                      <a:pt x="356" y="11"/>
                    </a:cubicBezTo>
                    <a:cubicBezTo>
                      <a:pt x="356" y="77"/>
                      <a:pt x="356" y="77"/>
                      <a:pt x="356" y="77"/>
                    </a:cubicBezTo>
                    <a:cubicBezTo>
                      <a:pt x="356" y="79"/>
                      <a:pt x="358" y="81"/>
                      <a:pt x="360" y="81"/>
                    </a:cubicBezTo>
                    <a:cubicBezTo>
                      <a:pt x="365" y="81"/>
                      <a:pt x="365" y="81"/>
                      <a:pt x="365" y="81"/>
                    </a:cubicBezTo>
                    <a:cubicBezTo>
                      <a:pt x="365" y="88"/>
                      <a:pt x="365" y="88"/>
                      <a:pt x="365" y="88"/>
                    </a:cubicBezTo>
                    <a:cubicBezTo>
                      <a:pt x="10" y="88"/>
                      <a:pt x="10" y="88"/>
                      <a:pt x="10" y="88"/>
                    </a:cubicBezTo>
                    <a:cubicBezTo>
                      <a:pt x="4" y="88"/>
                      <a:pt x="0" y="83"/>
                      <a:pt x="0" y="77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365" y="7"/>
                      <a:pt x="365" y="7"/>
                      <a:pt x="365" y="7"/>
                    </a:cubicBezTo>
                  </a:path>
                </a:pathLst>
              </a:custGeom>
              <a:solidFill>
                <a:srgbClr val="1695A4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904" name="Freeform 87"/>
              <p:cNvSpPr>
                <a:spLocks noChangeArrowheads="1"/>
              </p:cNvSpPr>
              <p:nvPr/>
            </p:nvSpPr>
            <p:spPr bwMode="auto">
              <a:xfrm>
                <a:off x="4870451" y="3565526"/>
                <a:ext cx="692150" cy="331788"/>
              </a:xfrm>
              <a:custGeom>
                <a:avLst/>
                <a:gdLst>
                  <a:gd name="T0" fmla="*/ 2147483647 w 184"/>
                  <a:gd name="T1" fmla="*/ 2147483647 h 88"/>
                  <a:gd name="T2" fmla="*/ 2147483647 w 184"/>
                  <a:gd name="T3" fmla="*/ 2147483647 h 88"/>
                  <a:gd name="T4" fmla="*/ 2147483647 w 184"/>
                  <a:gd name="T5" fmla="*/ 2147483647 h 88"/>
                  <a:gd name="T6" fmla="*/ 2147483647 w 184"/>
                  <a:gd name="T7" fmla="*/ 2147483647 h 88"/>
                  <a:gd name="T8" fmla="*/ 2147483647 w 184"/>
                  <a:gd name="T9" fmla="*/ 2147483647 h 88"/>
                  <a:gd name="T10" fmla="*/ 2147483647 w 184"/>
                  <a:gd name="T11" fmla="*/ 2147483647 h 88"/>
                  <a:gd name="T12" fmla="*/ 2147483647 w 184"/>
                  <a:gd name="T13" fmla="*/ 2147483647 h 88"/>
                  <a:gd name="T14" fmla="*/ 0 w 184"/>
                  <a:gd name="T15" fmla="*/ 2147483647 h 88"/>
                  <a:gd name="T16" fmla="*/ 0 w 184"/>
                  <a:gd name="T17" fmla="*/ 0 h 88"/>
                  <a:gd name="T18" fmla="*/ 2147483647 w 184"/>
                  <a:gd name="T19" fmla="*/ 0 h 88"/>
                  <a:gd name="T20" fmla="*/ 2147483647 w 184"/>
                  <a:gd name="T21" fmla="*/ 2147483647 h 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4"/>
                  <a:gd name="T34" fmla="*/ 0 h 88"/>
                  <a:gd name="T35" fmla="*/ 184 w 184"/>
                  <a:gd name="T36" fmla="*/ 88 h 8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4" h="88">
                    <a:moveTo>
                      <a:pt x="184" y="7"/>
                    </a:moveTo>
                    <a:cubicBezTo>
                      <a:pt x="179" y="7"/>
                      <a:pt x="179" y="7"/>
                      <a:pt x="179" y="7"/>
                    </a:cubicBezTo>
                    <a:cubicBezTo>
                      <a:pt x="177" y="7"/>
                      <a:pt x="175" y="9"/>
                      <a:pt x="175" y="11"/>
                    </a:cubicBezTo>
                    <a:cubicBezTo>
                      <a:pt x="175" y="77"/>
                      <a:pt x="175" y="77"/>
                      <a:pt x="175" y="77"/>
                    </a:cubicBezTo>
                    <a:cubicBezTo>
                      <a:pt x="175" y="79"/>
                      <a:pt x="177" y="81"/>
                      <a:pt x="179" y="81"/>
                    </a:cubicBezTo>
                    <a:cubicBezTo>
                      <a:pt x="184" y="81"/>
                      <a:pt x="184" y="81"/>
                      <a:pt x="184" y="81"/>
                    </a:cubicBezTo>
                    <a:cubicBezTo>
                      <a:pt x="184" y="88"/>
                      <a:pt x="184" y="88"/>
                      <a:pt x="184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84" y="0"/>
                      <a:pt x="184" y="0"/>
                      <a:pt x="184" y="0"/>
                    </a:cubicBezTo>
                    <a:cubicBezTo>
                      <a:pt x="184" y="7"/>
                      <a:pt x="184" y="7"/>
                      <a:pt x="184" y="7"/>
                    </a:cubicBezTo>
                  </a:path>
                </a:pathLst>
              </a:custGeom>
              <a:solidFill>
                <a:srgbClr val="15B0B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905" name="Freeform 88"/>
              <p:cNvSpPr>
                <a:spLocks noChangeArrowheads="1"/>
              </p:cNvSpPr>
              <p:nvPr/>
            </p:nvSpPr>
            <p:spPr bwMode="auto">
              <a:xfrm>
                <a:off x="4216401" y="3592513"/>
                <a:ext cx="1327150" cy="277813"/>
              </a:xfrm>
              <a:custGeom>
                <a:avLst/>
                <a:gdLst>
                  <a:gd name="T0" fmla="*/ 2147483647 w 353"/>
                  <a:gd name="T1" fmla="*/ 2147483647 h 74"/>
                  <a:gd name="T2" fmla="*/ 2147483647 w 353"/>
                  <a:gd name="T3" fmla="*/ 2147483647 h 74"/>
                  <a:gd name="T4" fmla="*/ 2147483647 w 353"/>
                  <a:gd name="T5" fmla="*/ 2147483647 h 74"/>
                  <a:gd name="T6" fmla="*/ 2147483647 w 353"/>
                  <a:gd name="T7" fmla="*/ 2147483647 h 74"/>
                  <a:gd name="T8" fmla="*/ 0 w 353"/>
                  <a:gd name="T9" fmla="*/ 2147483647 h 74"/>
                  <a:gd name="T10" fmla="*/ 0 w 353"/>
                  <a:gd name="T11" fmla="*/ 2147483647 h 74"/>
                  <a:gd name="T12" fmla="*/ 2147483647 w 353"/>
                  <a:gd name="T13" fmla="*/ 0 h 74"/>
                  <a:gd name="T14" fmla="*/ 2147483647 w 353"/>
                  <a:gd name="T15" fmla="*/ 0 h 74"/>
                  <a:gd name="T16" fmla="*/ 2147483647 w 353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53"/>
                  <a:gd name="T28" fmla="*/ 0 h 74"/>
                  <a:gd name="T29" fmla="*/ 353 w 353"/>
                  <a:gd name="T30" fmla="*/ 74 h 7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53" h="74">
                    <a:moveTo>
                      <a:pt x="349" y="4"/>
                    </a:moveTo>
                    <a:cubicBezTo>
                      <a:pt x="349" y="70"/>
                      <a:pt x="349" y="70"/>
                      <a:pt x="349" y="70"/>
                    </a:cubicBezTo>
                    <a:cubicBezTo>
                      <a:pt x="349" y="72"/>
                      <a:pt x="351" y="74"/>
                      <a:pt x="353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353" y="0"/>
                      <a:pt x="353" y="0"/>
                      <a:pt x="353" y="0"/>
                    </a:cubicBezTo>
                    <a:cubicBezTo>
                      <a:pt x="351" y="0"/>
                      <a:pt x="349" y="2"/>
                      <a:pt x="349" y="4"/>
                    </a:cubicBezTo>
                  </a:path>
                </a:pathLst>
              </a:custGeom>
              <a:solidFill>
                <a:srgbClr val="D1ECFB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906" name="Freeform 89"/>
              <p:cNvSpPr>
                <a:spLocks noChangeArrowheads="1"/>
              </p:cNvSpPr>
              <p:nvPr/>
            </p:nvSpPr>
            <p:spPr bwMode="auto">
              <a:xfrm>
                <a:off x="4832351" y="3592513"/>
                <a:ext cx="711200" cy="277813"/>
              </a:xfrm>
              <a:custGeom>
                <a:avLst/>
                <a:gdLst>
                  <a:gd name="T0" fmla="*/ 2147483647 w 189"/>
                  <a:gd name="T1" fmla="*/ 2147483647 h 74"/>
                  <a:gd name="T2" fmla="*/ 2147483647 w 189"/>
                  <a:gd name="T3" fmla="*/ 2147483647 h 74"/>
                  <a:gd name="T4" fmla="*/ 2147483647 w 189"/>
                  <a:gd name="T5" fmla="*/ 2147483647 h 74"/>
                  <a:gd name="T6" fmla="*/ 2147483647 w 189"/>
                  <a:gd name="T7" fmla="*/ 2147483647 h 74"/>
                  <a:gd name="T8" fmla="*/ 0 w 189"/>
                  <a:gd name="T9" fmla="*/ 2147483647 h 74"/>
                  <a:gd name="T10" fmla="*/ 0 w 189"/>
                  <a:gd name="T11" fmla="*/ 2147483647 h 74"/>
                  <a:gd name="T12" fmla="*/ 2147483647 w 189"/>
                  <a:gd name="T13" fmla="*/ 0 h 74"/>
                  <a:gd name="T14" fmla="*/ 2147483647 w 189"/>
                  <a:gd name="T15" fmla="*/ 0 h 74"/>
                  <a:gd name="T16" fmla="*/ 2147483647 w 189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9"/>
                  <a:gd name="T28" fmla="*/ 0 h 74"/>
                  <a:gd name="T29" fmla="*/ 189 w 189"/>
                  <a:gd name="T30" fmla="*/ 74 h 7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9" h="74">
                    <a:moveTo>
                      <a:pt x="185" y="4"/>
                    </a:moveTo>
                    <a:cubicBezTo>
                      <a:pt x="185" y="70"/>
                      <a:pt x="185" y="70"/>
                      <a:pt x="185" y="70"/>
                    </a:cubicBezTo>
                    <a:cubicBezTo>
                      <a:pt x="185" y="72"/>
                      <a:pt x="187" y="74"/>
                      <a:pt x="189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7" y="0"/>
                      <a:pt x="185" y="2"/>
                      <a:pt x="185" y="4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907" name="Rectangle 90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7908" name="Rectangle 91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7909" name="Rectangle 92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7910" name="Rectangle 93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7911" name="Rectangle 94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7912" name="Rectangle 95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7913" name="Rectangle 96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7914" name="Rectangle 97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7915" name="Rectangle 98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7916" name="Rectangle 99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7917" name="Rectangle 100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7918" name="Rectangle 101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7919" name="Rectangle 102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7920" name="Rectangle 103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7921" name="Rectangle 104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7922" name="Rectangle 105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7923" name="Rectangle 106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7924" name="Rectangle 107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7925" name="Rectangle 108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7926" name="Rectangle 109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7927" name="Rectangle 110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7928" name="Rectangle 111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7929" name="Freeform 166"/>
              <p:cNvSpPr>
                <a:spLocks noEditPoints="1" noChangeArrowheads="1"/>
              </p:cNvSpPr>
              <p:nvPr/>
            </p:nvSpPr>
            <p:spPr bwMode="auto">
              <a:xfrm>
                <a:off x="4978401" y="3565526"/>
                <a:ext cx="117475" cy="331788"/>
              </a:xfrm>
              <a:custGeom>
                <a:avLst/>
                <a:gdLst>
                  <a:gd name="T0" fmla="*/ 2147483647 w 31"/>
                  <a:gd name="T1" fmla="*/ 2147483647 h 88"/>
                  <a:gd name="T2" fmla="*/ 2147483647 w 31"/>
                  <a:gd name="T3" fmla="*/ 2147483647 h 88"/>
                  <a:gd name="T4" fmla="*/ 2147483647 w 31"/>
                  <a:gd name="T5" fmla="*/ 2147483647 h 88"/>
                  <a:gd name="T6" fmla="*/ 2147483647 w 31"/>
                  <a:gd name="T7" fmla="*/ 2147483647 h 88"/>
                  <a:gd name="T8" fmla="*/ 2147483647 w 31"/>
                  <a:gd name="T9" fmla="*/ 2147483647 h 88"/>
                  <a:gd name="T10" fmla="*/ 2147483647 w 31"/>
                  <a:gd name="T11" fmla="*/ 0 h 88"/>
                  <a:gd name="T12" fmla="*/ 0 w 31"/>
                  <a:gd name="T13" fmla="*/ 0 h 88"/>
                  <a:gd name="T14" fmla="*/ 0 w 31"/>
                  <a:gd name="T15" fmla="*/ 0 h 88"/>
                  <a:gd name="T16" fmla="*/ 2147483647 w 31"/>
                  <a:gd name="T17" fmla="*/ 2147483647 h 88"/>
                  <a:gd name="T18" fmla="*/ 2147483647 w 31"/>
                  <a:gd name="T19" fmla="*/ 2147483647 h 88"/>
                  <a:gd name="T20" fmla="*/ 2147483647 w 31"/>
                  <a:gd name="T21" fmla="*/ 2147483647 h 88"/>
                  <a:gd name="T22" fmla="*/ 2147483647 w 31"/>
                  <a:gd name="T23" fmla="*/ 2147483647 h 88"/>
                  <a:gd name="T24" fmla="*/ 2147483647 w 31"/>
                  <a:gd name="T25" fmla="*/ 2147483647 h 88"/>
                  <a:gd name="T26" fmla="*/ 2147483647 w 31"/>
                  <a:gd name="T27" fmla="*/ 2147483647 h 88"/>
                  <a:gd name="T28" fmla="*/ 2147483647 w 31"/>
                  <a:gd name="T29" fmla="*/ 2147483647 h 88"/>
                  <a:gd name="T30" fmla="*/ 2147483647 w 31"/>
                  <a:gd name="T31" fmla="*/ 2147483647 h 88"/>
                  <a:gd name="T32" fmla="*/ 2147483647 w 31"/>
                  <a:gd name="T33" fmla="*/ 2147483647 h 88"/>
                  <a:gd name="T34" fmla="*/ 2147483647 w 31"/>
                  <a:gd name="T35" fmla="*/ 2147483647 h 88"/>
                  <a:gd name="T36" fmla="*/ 2147483647 w 31"/>
                  <a:gd name="T37" fmla="*/ 0 h 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1"/>
                  <a:gd name="T58" fmla="*/ 0 h 88"/>
                  <a:gd name="T59" fmla="*/ 31 w 31"/>
                  <a:gd name="T60" fmla="*/ 88 h 8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1" h="88">
                    <a:moveTo>
                      <a:pt x="31" y="81"/>
                    </a:moveTo>
                    <a:cubicBezTo>
                      <a:pt x="15" y="81"/>
                      <a:pt x="15" y="81"/>
                      <a:pt x="15" y="81"/>
                    </a:cubicBezTo>
                    <a:cubicBezTo>
                      <a:pt x="14" y="83"/>
                      <a:pt x="13" y="86"/>
                      <a:pt x="12" y="88"/>
                    </a:cubicBezTo>
                    <a:cubicBezTo>
                      <a:pt x="28" y="88"/>
                      <a:pt x="28" y="88"/>
                      <a:pt x="28" y="88"/>
                    </a:cubicBezTo>
                    <a:cubicBezTo>
                      <a:pt x="29" y="86"/>
                      <a:pt x="30" y="83"/>
                      <a:pt x="31" y="81"/>
                    </a:cubicBezTo>
                    <a:moveTo>
                      <a:pt x="9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4" y="5"/>
                      <a:pt x="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5" y="6"/>
                      <a:pt x="15" y="6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2"/>
                      <a:pt x="10" y="1"/>
                      <a:pt x="9" y="0"/>
                    </a:cubicBezTo>
                  </a:path>
                </a:pathLst>
              </a:custGeom>
              <a:solidFill>
                <a:srgbClr val="2CA4BA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7898" name="组合 112"/>
            <p:cNvGrpSpPr/>
            <p:nvPr/>
          </p:nvGrpSpPr>
          <p:grpSpPr bwMode="auto">
            <a:xfrm>
              <a:off x="284" y="300"/>
              <a:ext cx="574" cy="90"/>
              <a:chOff x="4260851" y="3333751"/>
              <a:chExt cx="1530350" cy="231775"/>
            </a:xfrm>
          </p:grpSpPr>
          <p:sp>
            <p:nvSpPr>
              <p:cNvPr id="37899" name="Freeform 112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1530350" cy="231775"/>
              </a:xfrm>
              <a:custGeom>
                <a:avLst/>
                <a:gdLst>
                  <a:gd name="T0" fmla="*/ 0 w 407"/>
                  <a:gd name="T1" fmla="*/ 2147483647 h 62"/>
                  <a:gd name="T2" fmla="*/ 2147483647 w 407"/>
                  <a:gd name="T3" fmla="*/ 2147483647 h 62"/>
                  <a:gd name="T4" fmla="*/ 2147483647 w 407"/>
                  <a:gd name="T5" fmla="*/ 2147483647 h 62"/>
                  <a:gd name="T6" fmla="*/ 2147483647 w 407"/>
                  <a:gd name="T7" fmla="*/ 2147483647 h 62"/>
                  <a:gd name="T8" fmla="*/ 2147483647 w 407"/>
                  <a:gd name="T9" fmla="*/ 2147483647 h 62"/>
                  <a:gd name="T10" fmla="*/ 0 w 407"/>
                  <a:gd name="T11" fmla="*/ 2147483647 h 62"/>
                  <a:gd name="T12" fmla="*/ 0 w 407"/>
                  <a:gd name="T13" fmla="*/ 2147483647 h 62"/>
                  <a:gd name="T14" fmla="*/ 2147483647 w 407"/>
                  <a:gd name="T15" fmla="*/ 2147483647 h 62"/>
                  <a:gd name="T16" fmla="*/ 2147483647 w 407"/>
                  <a:gd name="T17" fmla="*/ 2147483647 h 62"/>
                  <a:gd name="T18" fmla="*/ 2147483647 w 407"/>
                  <a:gd name="T19" fmla="*/ 2147483647 h 62"/>
                  <a:gd name="T20" fmla="*/ 2147483647 w 407"/>
                  <a:gd name="T21" fmla="*/ 0 h 62"/>
                  <a:gd name="T22" fmla="*/ 0 w 407"/>
                  <a:gd name="T23" fmla="*/ 0 h 62"/>
                  <a:gd name="T24" fmla="*/ 0 w 407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07"/>
                  <a:gd name="T40" fmla="*/ 0 h 62"/>
                  <a:gd name="T41" fmla="*/ 407 w 407"/>
                  <a:gd name="T42" fmla="*/ 62 h 6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07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396" y="62"/>
                      <a:pt x="396" y="62"/>
                      <a:pt x="396" y="62"/>
                    </a:cubicBezTo>
                    <a:cubicBezTo>
                      <a:pt x="402" y="62"/>
                      <a:pt x="407" y="57"/>
                      <a:pt x="407" y="51"/>
                    </a:cubicBezTo>
                    <a:cubicBezTo>
                      <a:pt x="407" y="11"/>
                      <a:pt x="407" y="11"/>
                      <a:pt x="407" y="11"/>
                    </a:cubicBezTo>
                    <a:cubicBezTo>
                      <a:pt x="407" y="5"/>
                      <a:pt x="402" y="0"/>
                      <a:pt x="39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2C5871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900" name="Freeform 113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771525" cy="231775"/>
              </a:xfrm>
              <a:custGeom>
                <a:avLst/>
                <a:gdLst>
                  <a:gd name="T0" fmla="*/ 0 w 205"/>
                  <a:gd name="T1" fmla="*/ 2147483647 h 62"/>
                  <a:gd name="T2" fmla="*/ 2147483647 w 205"/>
                  <a:gd name="T3" fmla="*/ 2147483647 h 62"/>
                  <a:gd name="T4" fmla="*/ 2147483647 w 205"/>
                  <a:gd name="T5" fmla="*/ 2147483647 h 62"/>
                  <a:gd name="T6" fmla="*/ 2147483647 w 205"/>
                  <a:gd name="T7" fmla="*/ 2147483647 h 62"/>
                  <a:gd name="T8" fmla="*/ 2147483647 w 205"/>
                  <a:gd name="T9" fmla="*/ 2147483647 h 62"/>
                  <a:gd name="T10" fmla="*/ 0 w 205"/>
                  <a:gd name="T11" fmla="*/ 2147483647 h 62"/>
                  <a:gd name="T12" fmla="*/ 0 w 205"/>
                  <a:gd name="T13" fmla="*/ 2147483647 h 62"/>
                  <a:gd name="T14" fmla="*/ 2147483647 w 205"/>
                  <a:gd name="T15" fmla="*/ 2147483647 h 62"/>
                  <a:gd name="T16" fmla="*/ 2147483647 w 205"/>
                  <a:gd name="T17" fmla="*/ 0 h 62"/>
                  <a:gd name="T18" fmla="*/ 0 w 205"/>
                  <a:gd name="T19" fmla="*/ 0 h 62"/>
                  <a:gd name="T20" fmla="*/ 0 w 205"/>
                  <a:gd name="T21" fmla="*/ 2147483647 h 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05"/>
                  <a:gd name="T34" fmla="*/ 0 h 62"/>
                  <a:gd name="T35" fmla="*/ 205 w 205"/>
                  <a:gd name="T36" fmla="*/ 62 h 6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05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205" y="62"/>
                      <a:pt x="205" y="62"/>
                      <a:pt x="205" y="62"/>
                    </a:cubicBezTo>
                    <a:cubicBezTo>
                      <a:pt x="205" y="0"/>
                      <a:pt x="205" y="0"/>
                      <a:pt x="20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0E303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901" name="Freeform 114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1482725" cy="180975"/>
              </a:xfrm>
              <a:custGeom>
                <a:avLst/>
                <a:gdLst>
                  <a:gd name="T0" fmla="*/ 2147483647 w 394"/>
                  <a:gd name="T1" fmla="*/ 2147483647 h 48"/>
                  <a:gd name="T2" fmla="*/ 2147483647 w 394"/>
                  <a:gd name="T3" fmla="*/ 2147483647 h 48"/>
                  <a:gd name="T4" fmla="*/ 0 w 394"/>
                  <a:gd name="T5" fmla="*/ 2147483647 h 48"/>
                  <a:gd name="T6" fmla="*/ 2147483647 w 394"/>
                  <a:gd name="T7" fmla="*/ 2147483647 h 48"/>
                  <a:gd name="T8" fmla="*/ 2147483647 w 394"/>
                  <a:gd name="T9" fmla="*/ 2147483647 h 48"/>
                  <a:gd name="T10" fmla="*/ 2147483647 w 394"/>
                  <a:gd name="T11" fmla="*/ 2147483647 h 48"/>
                  <a:gd name="T12" fmla="*/ 2147483647 w 394"/>
                  <a:gd name="T13" fmla="*/ 0 h 48"/>
                  <a:gd name="T14" fmla="*/ 0 w 394"/>
                  <a:gd name="T15" fmla="*/ 0 h 48"/>
                  <a:gd name="T16" fmla="*/ 2147483647 w 394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94"/>
                  <a:gd name="T28" fmla="*/ 0 h 48"/>
                  <a:gd name="T29" fmla="*/ 394 w 394"/>
                  <a:gd name="T30" fmla="*/ 48 h 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94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390" y="48"/>
                      <a:pt x="390" y="48"/>
                      <a:pt x="390" y="48"/>
                    </a:cubicBezTo>
                    <a:cubicBezTo>
                      <a:pt x="392" y="48"/>
                      <a:pt x="394" y="46"/>
                      <a:pt x="394" y="44"/>
                    </a:cubicBezTo>
                    <a:cubicBezTo>
                      <a:pt x="394" y="4"/>
                      <a:pt x="394" y="4"/>
                      <a:pt x="394" y="4"/>
                    </a:cubicBezTo>
                    <a:cubicBezTo>
                      <a:pt x="394" y="2"/>
                      <a:pt x="392" y="0"/>
                      <a:pt x="39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902" name="Freeform 115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793750" cy="180975"/>
              </a:xfrm>
              <a:custGeom>
                <a:avLst/>
                <a:gdLst>
                  <a:gd name="T0" fmla="*/ 2147483647 w 211"/>
                  <a:gd name="T1" fmla="*/ 2147483647 h 48"/>
                  <a:gd name="T2" fmla="*/ 2147483647 w 211"/>
                  <a:gd name="T3" fmla="*/ 2147483647 h 48"/>
                  <a:gd name="T4" fmla="*/ 0 w 211"/>
                  <a:gd name="T5" fmla="*/ 2147483647 h 48"/>
                  <a:gd name="T6" fmla="*/ 2147483647 w 211"/>
                  <a:gd name="T7" fmla="*/ 2147483647 h 48"/>
                  <a:gd name="T8" fmla="*/ 2147483647 w 211"/>
                  <a:gd name="T9" fmla="*/ 2147483647 h 48"/>
                  <a:gd name="T10" fmla="*/ 2147483647 w 211"/>
                  <a:gd name="T11" fmla="*/ 2147483647 h 48"/>
                  <a:gd name="T12" fmla="*/ 2147483647 w 211"/>
                  <a:gd name="T13" fmla="*/ 0 h 48"/>
                  <a:gd name="T14" fmla="*/ 0 w 211"/>
                  <a:gd name="T15" fmla="*/ 0 h 48"/>
                  <a:gd name="T16" fmla="*/ 2147483647 w 211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1"/>
                  <a:gd name="T28" fmla="*/ 0 h 48"/>
                  <a:gd name="T29" fmla="*/ 211 w 211"/>
                  <a:gd name="T30" fmla="*/ 48 h 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1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207" y="48"/>
                      <a:pt x="207" y="48"/>
                      <a:pt x="207" y="48"/>
                    </a:cubicBezTo>
                    <a:cubicBezTo>
                      <a:pt x="209" y="48"/>
                      <a:pt x="211" y="46"/>
                      <a:pt x="211" y="44"/>
                    </a:cubicBezTo>
                    <a:cubicBezTo>
                      <a:pt x="211" y="4"/>
                      <a:pt x="211" y="4"/>
                      <a:pt x="211" y="4"/>
                    </a:cubicBezTo>
                    <a:cubicBezTo>
                      <a:pt x="211" y="2"/>
                      <a:pt x="209" y="0"/>
                      <a:pt x="2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D1ECFB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cxnSp>
        <p:nvCxnSpPr>
          <p:cNvPr id="37891" name="直接连接符 10"/>
          <p:cNvCxnSpPr>
            <a:cxnSpLocks noChangeShapeType="1"/>
          </p:cNvCxnSpPr>
          <p:nvPr/>
        </p:nvCxnSpPr>
        <p:spPr bwMode="auto">
          <a:xfrm>
            <a:off x="993775" y="693738"/>
            <a:ext cx="177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37892" name="Rectangle 48"/>
          <p:cNvSpPr>
            <a:spLocks noChangeArrowheads="1"/>
          </p:cNvSpPr>
          <p:nvPr/>
        </p:nvSpPr>
        <p:spPr bwMode="auto">
          <a:xfrm>
            <a:off x="838200" y="843381"/>
            <a:ext cx="6172200" cy="258532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、下列说法中正确的有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①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用一张底片冲洗出来的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寸相片是全等图形；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②我国国旗上的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颗小五角星是全等图形；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③所有的正方形是全等图形；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④全等图形的面积一定相等．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 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 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个</a:t>
            </a:r>
          </a:p>
        </p:txBody>
      </p:sp>
      <p:sp>
        <p:nvSpPr>
          <p:cNvPr id="37893" name="Rectangle 49"/>
          <p:cNvSpPr>
            <a:spLocks noChangeArrowheads="1"/>
          </p:cNvSpPr>
          <p:nvPr/>
        </p:nvSpPr>
        <p:spPr bwMode="auto">
          <a:xfrm>
            <a:off x="775119" y="3299870"/>
            <a:ext cx="7086600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、在图中找出两对全等的三角形，并指出其中的对应角和对应边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7894" name="Picture 15" descr="image4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73838" y="3790952"/>
            <a:ext cx="1028146" cy="1019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矩形 8"/>
          <p:cNvSpPr>
            <a:spLocks noChangeArrowheads="1"/>
          </p:cNvSpPr>
          <p:nvPr/>
        </p:nvSpPr>
        <p:spPr bwMode="auto">
          <a:xfrm>
            <a:off x="1003300" y="233365"/>
            <a:ext cx="20574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个性化作业</a:t>
            </a:r>
          </a:p>
        </p:txBody>
      </p:sp>
      <p:grpSp>
        <p:nvGrpSpPr>
          <p:cNvPr id="38914" name="Group 13"/>
          <p:cNvGrpSpPr/>
          <p:nvPr/>
        </p:nvGrpSpPr>
        <p:grpSpPr bwMode="auto">
          <a:xfrm>
            <a:off x="179388" y="193676"/>
            <a:ext cx="792162" cy="550863"/>
            <a:chOff x="258" y="78"/>
            <a:chExt cx="674" cy="457"/>
          </a:xfrm>
        </p:grpSpPr>
        <p:grpSp>
          <p:nvGrpSpPr>
            <p:cNvPr id="38920" name="组合 79"/>
            <p:cNvGrpSpPr/>
            <p:nvPr/>
          </p:nvGrpSpPr>
          <p:grpSpPr bwMode="auto">
            <a:xfrm>
              <a:off x="637" y="78"/>
              <a:ext cx="295" cy="457"/>
              <a:chOff x="5235576" y="2735263"/>
              <a:chExt cx="785813" cy="1184275"/>
            </a:xfrm>
          </p:grpSpPr>
          <p:sp>
            <p:nvSpPr>
              <p:cNvPr id="38958" name="Freeform 82"/>
              <p:cNvSpPr>
                <a:spLocks noChangeArrowheads="1"/>
              </p:cNvSpPr>
              <p:nvPr/>
            </p:nvSpPr>
            <p:spPr bwMode="auto">
              <a:xfrm>
                <a:off x="5235576" y="2735263"/>
                <a:ext cx="785813" cy="1184275"/>
              </a:xfrm>
              <a:custGeom>
                <a:avLst/>
                <a:gdLst>
                  <a:gd name="T0" fmla="*/ 2147483647 w 209"/>
                  <a:gd name="T1" fmla="*/ 2147483647 h 315"/>
                  <a:gd name="T2" fmla="*/ 2147483647 w 209"/>
                  <a:gd name="T3" fmla="*/ 2147483647 h 315"/>
                  <a:gd name="T4" fmla="*/ 2147483647 w 209"/>
                  <a:gd name="T5" fmla="*/ 2147483647 h 315"/>
                  <a:gd name="T6" fmla="*/ 2147483647 w 209"/>
                  <a:gd name="T7" fmla="*/ 0 h 315"/>
                  <a:gd name="T8" fmla="*/ 2147483647 w 209"/>
                  <a:gd name="T9" fmla="*/ 2147483647 h 315"/>
                  <a:gd name="T10" fmla="*/ 0 w 209"/>
                  <a:gd name="T11" fmla="*/ 2147483647 h 315"/>
                  <a:gd name="T12" fmla="*/ 0 w 209"/>
                  <a:gd name="T13" fmla="*/ 2147483647 h 315"/>
                  <a:gd name="T14" fmla="*/ 0 w 209"/>
                  <a:gd name="T15" fmla="*/ 2147483647 h 315"/>
                  <a:gd name="T16" fmla="*/ 0 w 209"/>
                  <a:gd name="T17" fmla="*/ 2147483647 h 315"/>
                  <a:gd name="T18" fmla="*/ 2147483647 w 209"/>
                  <a:gd name="T19" fmla="*/ 2147483647 h 315"/>
                  <a:gd name="T20" fmla="*/ 2147483647 w 209"/>
                  <a:gd name="T21" fmla="*/ 2147483647 h 315"/>
                  <a:gd name="T22" fmla="*/ 2147483647 w 209"/>
                  <a:gd name="T23" fmla="*/ 2147483647 h 315"/>
                  <a:gd name="T24" fmla="*/ 2147483647 w 209"/>
                  <a:gd name="T25" fmla="*/ 2147483647 h 315"/>
                  <a:gd name="T26" fmla="*/ 2147483647 w 209"/>
                  <a:gd name="T27" fmla="*/ 2147483647 h 315"/>
                  <a:gd name="T28" fmla="*/ 2147483647 w 209"/>
                  <a:gd name="T29" fmla="*/ 2147483647 h 315"/>
                  <a:gd name="T30" fmla="*/ 2147483647 w 209"/>
                  <a:gd name="T31" fmla="*/ 2147483647 h 315"/>
                  <a:gd name="T32" fmla="*/ 2147483647 w 209"/>
                  <a:gd name="T33" fmla="*/ 2147483647 h 315"/>
                  <a:gd name="T34" fmla="*/ 2147483647 w 209"/>
                  <a:gd name="T35" fmla="*/ 2147483647 h 315"/>
                  <a:gd name="T36" fmla="*/ 2147483647 w 209"/>
                  <a:gd name="T37" fmla="*/ 2147483647 h 31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09"/>
                  <a:gd name="T58" fmla="*/ 0 h 315"/>
                  <a:gd name="T59" fmla="*/ 209 w 209"/>
                  <a:gd name="T60" fmla="*/ 315 h 31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09" h="315">
                    <a:moveTo>
                      <a:pt x="206" y="56"/>
                    </a:moveTo>
                    <a:cubicBezTo>
                      <a:pt x="38" y="1"/>
                      <a:pt x="38" y="1"/>
                      <a:pt x="38" y="1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4" y="0"/>
                      <a:pt x="31" y="0"/>
                      <a:pt x="28" y="0"/>
                    </a:cubicBezTo>
                    <a:cubicBezTo>
                      <a:pt x="13" y="0"/>
                      <a:pt x="2" y="11"/>
                      <a:pt x="1" y="25"/>
                    </a:cubicBezTo>
                    <a:cubicBezTo>
                      <a:pt x="1" y="25"/>
                      <a:pt x="0" y="26"/>
                      <a:pt x="0" y="26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257"/>
                      <a:pt x="0" y="257"/>
                      <a:pt x="0" y="257"/>
                    </a:cubicBezTo>
                    <a:cubicBezTo>
                      <a:pt x="0" y="258"/>
                      <a:pt x="1" y="260"/>
                      <a:pt x="3" y="260"/>
                    </a:cubicBezTo>
                    <a:cubicBezTo>
                      <a:pt x="171" y="315"/>
                      <a:pt x="171" y="315"/>
                      <a:pt x="171" y="315"/>
                    </a:cubicBezTo>
                    <a:cubicBezTo>
                      <a:pt x="172" y="315"/>
                      <a:pt x="172" y="315"/>
                      <a:pt x="173" y="315"/>
                    </a:cubicBezTo>
                    <a:cubicBezTo>
                      <a:pt x="173" y="315"/>
                      <a:pt x="174" y="315"/>
                      <a:pt x="175" y="315"/>
                    </a:cubicBezTo>
                    <a:cubicBezTo>
                      <a:pt x="176" y="314"/>
                      <a:pt x="176" y="313"/>
                      <a:pt x="176" y="312"/>
                    </a:cubicBezTo>
                    <a:cubicBezTo>
                      <a:pt x="176" y="273"/>
                      <a:pt x="176" y="273"/>
                      <a:pt x="176" y="273"/>
                    </a:cubicBezTo>
                    <a:cubicBezTo>
                      <a:pt x="204" y="283"/>
                      <a:pt x="205" y="283"/>
                      <a:pt x="205" y="283"/>
                    </a:cubicBezTo>
                    <a:cubicBezTo>
                      <a:pt x="207" y="283"/>
                      <a:pt x="209" y="281"/>
                      <a:pt x="209" y="279"/>
                    </a:cubicBezTo>
                    <a:cubicBezTo>
                      <a:pt x="209" y="60"/>
                      <a:pt x="209" y="60"/>
                      <a:pt x="209" y="60"/>
                    </a:cubicBezTo>
                    <a:cubicBezTo>
                      <a:pt x="209" y="58"/>
                      <a:pt x="208" y="57"/>
                      <a:pt x="206" y="56"/>
                    </a:cubicBezTo>
                    <a:close/>
                  </a:path>
                </a:pathLst>
              </a:custGeom>
              <a:solidFill>
                <a:srgbClr val="FF6D3B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959" name="Freeform 83"/>
              <p:cNvSpPr>
                <a:spLocks noChangeArrowheads="1"/>
              </p:cNvSpPr>
              <p:nvPr/>
            </p:nvSpPr>
            <p:spPr bwMode="auto">
              <a:xfrm>
                <a:off x="5253038" y="2740026"/>
                <a:ext cx="760413" cy="1058863"/>
              </a:xfrm>
              <a:custGeom>
                <a:avLst/>
                <a:gdLst>
                  <a:gd name="T0" fmla="*/ 2147483647 w 202"/>
                  <a:gd name="T1" fmla="*/ 2147483647 h 282"/>
                  <a:gd name="T2" fmla="*/ 2147483647 w 202"/>
                  <a:gd name="T3" fmla="*/ 2147483647 h 282"/>
                  <a:gd name="T4" fmla="*/ 2147483647 w 202"/>
                  <a:gd name="T5" fmla="*/ 2147483647 h 282"/>
                  <a:gd name="T6" fmla="*/ 2147483647 w 202"/>
                  <a:gd name="T7" fmla="*/ 2147483647 h 282"/>
                  <a:gd name="T8" fmla="*/ 2147483647 w 202"/>
                  <a:gd name="T9" fmla="*/ 2147483647 h 282"/>
                  <a:gd name="T10" fmla="*/ 2147483647 w 202"/>
                  <a:gd name="T11" fmla="*/ 0 h 282"/>
                  <a:gd name="T12" fmla="*/ 0 w 202"/>
                  <a:gd name="T13" fmla="*/ 2147483647 h 282"/>
                  <a:gd name="T14" fmla="*/ 2147483647 w 202"/>
                  <a:gd name="T15" fmla="*/ 2147483647 h 282"/>
                  <a:gd name="T16" fmla="*/ 2147483647 w 202"/>
                  <a:gd name="T17" fmla="*/ 2147483647 h 282"/>
                  <a:gd name="T18" fmla="*/ 2147483647 w 202"/>
                  <a:gd name="T19" fmla="*/ 2147483647 h 282"/>
                  <a:gd name="T20" fmla="*/ 2147483647 w 202"/>
                  <a:gd name="T21" fmla="*/ 2147483647 h 282"/>
                  <a:gd name="T22" fmla="*/ 2147483647 w 202"/>
                  <a:gd name="T23" fmla="*/ 2147483647 h 282"/>
                  <a:gd name="T24" fmla="*/ 2147483647 w 202"/>
                  <a:gd name="T25" fmla="*/ 2147483647 h 2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02"/>
                  <a:gd name="T40" fmla="*/ 0 h 282"/>
                  <a:gd name="T41" fmla="*/ 202 w 202"/>
                  <a:gd name="T42" fmla="*/ 282 h 28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02" h="282">
                    <a:moveTo>
                      <a:pt x="200" y="282"/>
                    </a:moveTo>
                    <a:cubicBezTo>
                      <a:pt x="201" y="282"/>
                      <a:pt x="201" y="282"/>
                      <a:pt x="202" y="281"/>
                    </a:cubicBezTo>
                    <a:cubicBezTo>
                      <a:pt x="201" y="58"/>
                      <a:pt x="201" y="58"/>
                      <a:pt x="201" y="58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8" y="1"/>
                      <a:pt x="24" y="0"/>
                      <a:pt x="21" y="0"/>
                    </a:cubicBezTo>
                    <a:cubicBezTo>
                      <a:pt x="10" y="0"/>
                      <a:pt x="1" y="10"/>
                      <a:pt x="0" y="22"/>
                    </a:cubicBezTo>
                    <a:cubicBezTo>
                      <a:pt x="1" y="24"/>
                      <a:pt x="2" y="30"/>
                      <a:pt x="5" y="32"/>
                    </a:cubicBezTo>
                    <a:cubicBezTo>
                      <a:pt x="9" y="34"/>
                      <a:pt x="15" y="36"/>
                      <a:pt x="15" y="36"/>
                    </a:cubicBezTo>
                    <a:cubicBezTo>
                      <a:pt x="173" y="90"/>
                      <a:pt x="173" y="90"/>
                      <a:pt x="173" y="90"/>
                    </a:cubicBezTo>
                    <a:cubicBezTo>
                      <a:pt x="175" y="91"/>
                      <a:pt x="176" y="92"/>
                      <a:pt x="176" y="94"/>
                    </a:cubicBezTo>
                    <a:cubicBezTo>
                      <a:pt x="176" y="274"/>
                      <a:pt x="176" y="274"/>
                      <a:pt x="176" y="274"/>
                    </a:cubicBezTo>
                    <a:cubicBezTo>
                      <a:pt x="199" y="282"/>
                      <a:pt x="200" y="282"/>
                      <a:pt x="200" y="282"/>
                    </a:cubicBezTo>
                    <a:close/>
                  </a:path>
                </a:pathLst>
              </a:custGeom>
              <a:solidFill>
                <a:srgbClr val="DE3F18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960" name="Freeform 84"/>
              <p:cNvSpPr>
                <a:spLocks noChangeArrowheads="1"/>
              </p:cNvSpPr>
              <p:nvPr/>
            </p:nvSpPr>
            <p:spPr bwMode="auto">
              <a:xfrm>
                <a:off x="5265738" y="2762251"/>
                <a:ext cx="728663" cy="1066800"/>
              </a:xfrm>
              <a:custGeom>
                <a:avLst/>
                <a:gdLst>
                  <a:gd name="T0" fmla="*/ 2147483647 w 194"/>
                  <a:gd name="T1" fmla="*/ 2147483647 h 284"/>
                  <a:gd name="T2" fmla="*/ 2147483647 w 194"/>
                  <a:gd name="T3" fmla="*/ 2147483647 h 284"/>
                  <a:gd name="T4" fmla="*/ 2147483647 w 194"/>
                  <a:gd name="T5" fmla="*/ 2147483647 h 284"/>
                  <a:gd name="T6" fmla="*/ 2147483647 w 194"/>
                  <a:gd name="T7" fmla="*/ 2147483647 h 284"/>
                  <a:gd name="T8" fmla="*/ 2147483647 w 194"/>
                  <a:gd name="T9" fmla="*/ 2147483647 h 284"/>
                  <a:gd name="T10" fmla="*/ 2147483647 w 194"/>
                  <a:gd name="T11" fmla="*/ 2147483647 h 284"/>
                  <a:gd name="T12" fmla="*/ 2147483647 w 194"/>
                  <a:gd name="T13" fmla="*/ 2147483647 h 284"/>
                  <a:gd name="T14" fmla="*/ 2147483647 w 194"/>
                  <a:gd name="T15" fmla="*/ 0 h 284"/>
                  <a:gd name="T16" fmla="*/ 0 w 194"/>
                  <a:gd name="T17" fmla="*/ 2147483647 h 284"/>
                  <a:gd name="T18" fmla="*/ 2147483647 w 194"/>
                  <a:gd name="T19" fmla="*/ 2147483647 h 284"/>
                  <a:gd name="T20" fmla="*/ 2147483647 w 194"/>
                  <a:gd name="T21" fmla="*/ 2147483647 h 284"/>
                  <a:gd name="T22" fmla="*/ 2147483647 w 194"/>
                  <a:gd name="T23" fmla="*/ 2147483647 h 284"/>
                  <a:gd name="T24" fmla="*/ 2147483647 w 194"/>
                  <a:gd name="T25" fmla="*/ 2147483647 h 2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94"/>
                  <a:gd name="T40" fmla="*/ 0 h 284"/>
                  <a:gd name="T41" fmla="*/ 194 w 194"/>
                  <a:gd name="T42" fmla="*/ 284 h 28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94" h="284">
                    <a:moveTo>
                      <a:pt x="168" y="85"/>
                    </a:moveTo>
                    <a:cubicBezTo>
                      <a:pt x="168" y="284"/>
                      <a:pt x="168" y="284"/>
                      <a:pt x="168" y="284"/>
                    </a:cubicBezTo>
                    <a:cubicBezTo>
                      <a:pt x="172" y="278"/>
                      <a:pt x="178" y="273"/>
                      <a:pt x="186" y="273"/>
                    </a:cubicBezTo>
                    <a:cubicBezTo>
                      <a:pt x="188" y="273"/>
                      <a:pt x="191" y="274"/>
                      <a:pt x="194" y="275"/>
                    </a:cubicBezTo>
                    <a:cubicBezTo>
                      <a:pt x="194" y="55"/>
                      <a:pt x="194" y="55"/>
                      <a:pt x="194" y="55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6" y="0"/>
                      <a:pt x="23" y="0"/>
                      <a:pt x="20" y="0"/>
                    </a:cubicBezTo>
                    <a:cubicBezTo>
                      <a:pt x="9" y="0"/>
                      <a:pt x="0" y="8"/>
                      <a:pt x="0" y="19"/>
                    </a:cubicBezTo>
                    <a:cubicBezTo>
                      <a:pt x="0" y="22"/>
                      <a:pt x="1" y="27"/>
                      <a:pt x="5" y="29"/>
                    </a:cubicBezTo>
                    <a:cubicBezTo>
                      <a:pt x="8" y="31"/>
                      <a:pt x="14" y="32"/>
                      <a:pt x="14" y="32"/>
                    </a:cubicBezTo>
                    <a:cubicBezTo>
                      <a:pt x="166" y="82"/>
                      <a:pt x="166" y="82"/>
                      <a:pt x="166" y="82"/>
                    </a:cubicBezTo>
                    <a:cubicBezTo>
                      <a:pt x="167" y="82"/>
                      <a:pt x="168" y="84"/>
                      <a:pt x="168" y="85"/>
                    </a:cubicBezTo>
                    <a:close/>
                  </a:path>
                </a:pathLst>
              </a:custGeom>
              <a:solidFill>
                <a:srgbClr val="D1ECFB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961" name="Freeform 85"/>
              <p:cNvSpPr>
                <a:spLocks noChangeArrowheads="1"/>
              </p:cNvSpPr>
              <p:nvPr/>
            </p:nvSpPr>
            <p:spPr bwMode="auto">
              <a:xfrm>
                <a:off x="5878513" y="2960688"/>
                <a:ext cx="115888" cy="868363"/>
              </a:xfrm>
              <a:custGeom>
                <a:avLst/>
                <a:gdLst>
                  <a:gd name="T0" fmla="*/ 2147483647 w 31"/>
                  <a:gd name="T1" fmla="*/ 2147483647 h 231"/>
                  <a:gd name="T2" fmla="*/ 2147483647 w 31"/>
                  <a:gd name="T3" fmla="*/ 2147483647 h 231"/>
                  <a:gd name="T4" fmla="*/ 2147483647 w 31"/>
                  <a:gd name="T5" fmla="*/ 2147483647 h 231"/>
                  <a:gd name="T6" fmla="*/ 2147483647 w 31"/>
                  <a:gd name="T7" fmla="*/ 0 h 231"/>
                  <a:gd name="T8" fmla="*/ 2147483647 w 31"/>
                  <a:gd name="T9" fmla="*/ 0 h 231"/>
                  <a:gd name="T10" fmla="*/ 0 w 31"/>
                  <a:gd name="T11" fmla="*/ 2147483647 h 231"/>
                  <a:gd name="T12" fmla="*/ 2147483647 w 31"/>
                  <a:gd name="T13" fmla="*/ 2147483647 h 231"/>
                  <a:gd name="T14" fmla="*/ 2147483647 w 31"/>
                  <a:gd name="T15" fmla="*/ 2147483647 h 231"/>
                  <a:gd name="T16" fmla="*/ 2147483647 w 31"/>
                  <a:gd name="T17" fmla="*/ 2147483647 h 231"/>
                  <a:gd name="T18" fmla="*/ 2147483647 w 31"/>
                  <a:gd name="T19" fmla="*/ 2147483647 h 231"/>
                  <a:gd name="T20" fmla="*/ 2147483647 w 31"/>
                  <a:gd name="T21" fmla="*/ 2147483647 h 23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1"/>
                  <a:gd name="T34" fmla="*/ 0 h 231"/>
                  <a:gd name="T35" fmla="*/ 31 w 31"/>
                  <a:gd name="T36" fmla="*/ 231 h 23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1" h="231">
                    <a:moveTo>
                      <a:pt x="23" y="220"/>
                    </a:moveTo>
                    <a:cubicBezTo>
                      <a:pt x="25" y="220"/>
                      <a:pt x="28" y="221"/>
                      <a:pt x="31" y="22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2" y="0"/>
                      <a:pt x="21" y="0"/>
                    </a:cubicBezTo>
                    <a:cubicBezTo>
                      <a:pt x="10" y="0"/>
                      <a:pt x="1" y="9"/>
                      <a:pt x="0" y="20"/>
                    </a:cubicBezTo>
                    <a:cubicBezTo>
                      <a:pt x="1" y="22"/>
                      <a:pt x="2" y="27"/>
                      <a:pt x="4" y="29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5" y="30"/>
                      <a:pt x="5" y="31"/>
                      <a:pt x="5" y="32"/>
                    </a:cubicBezTo>
                    <a:cubicBezTo>
                      <a:pt x="5" y="231"/>
                      <a:pt x="5" y="231"/>
                      <a:pt x="5" y="231"/>
                    </a:cubicBezTo>
                    <a:cubicBezTo>
                      <a:pt x="9" y="225"/>
                      <a:pt x="15" y="220"/>
                      <a:pt x="23" y="2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8921" name="组合 117"/>
            <p:cNvGrpSpPr/>
            <p:nvPr/>
          </p:nvGrpSpPr>
          <p:grpSpPr bwMode="auto">
            <a:xfrm>
              <a:off x="305" y="218"/>
              <a:ext cx="372" cy="115"/>
              <a:chOff x="4348163" y="3097213"/>
              <a:chExt cx="992188" cy="300038"/>
            </a:xfrm>
          </p:grpSpPr>
          <p:sp>
            <p:nvSpPr>
              <p:cNvPr id="38955" name="Freeform 116"/>
              <p:cNvSpPr>
                <a:spLocks noChangeArrowheads="1"/>
              </p:cNvSpPr>
              <p:nvPr/>
            </p:nvSpPr>
            <p:spPr bwMode="auto">
              <a:xfrm>
                <a:off x="4348163" y="3097213"/>
                <a:ext cx="992188" cy="231775"/>
              </a:xfrm>
              <a:custGeom>
                <a:avLst/>
                <a:gdLst>
                  <a:gd name="T0" fmla="*/ 0 w 264"/>
                  <a:gd name="T1" fmla="*/ 2147483647 h 62"/>
                  <a:gd name="T2" fmla="*/ 2147483647 w 264"/>
                  <a:gd name="T3" fmla="*/ 2147483647 h 62"/>
                  <a:gd name="T4" fmla="*/ 2147483647 w 264"/>
                  <a:gd name="T5" fmla="*/ 2147483647 h 62"/>
                  <a:gd name="T6" fmla="*/ 2147483647 w 264"/>
                  <a:gd name="T7" fmla="*/ 2147483647 h 62"/>
                  <a:gd name="T8" fmla="*/ 2147483647 w 264"/>
                  <a:gd name="T9" fmla="*/ 2147483647 h 62"/>
                  <a:gd name="T10" fmla="*/ 0 w 264"/>
                  <a:gd name="T11" fmla="*/ 2147483647 h 62"/>
                  <a:gd name="T12" fmla="*/ 0 w 264"/>
                  <a:gd name="T13" fmla="*/ 0 h 62"/>
                  <a:gd name="T14" fmla="*/ 2147483647 w 264"/>
                  <a:gd name="T15" fmla="*/ 0 h 62"/>
                  <a:gd name="T16" fmla="*/ 2147483647 w 264"/>
                  <a:gd name="T17" fmla="*/ 2147483647 h 62"/>
                  <a:gd name="T18" fmla="*/ 2147483647 w 264"/>
                  <a:gd name="T19" fmla="*/ 2147483647 h 62"/>
                  <a:gd name="T20" fmla="*/ 2147483647 w 264"/>
                  <a:gd name="T21" fmla="*/ 2147483647 h 62"/>
                  <a:gd name="T22" fmla="*/ 0 w 264"/>
                  <a:gd name="T23" fmla="*/ 2147483647 h 62"/>
                  <a:gd name="T24" fmla="*/ 0 w 264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64"/>
                  <a:gd name="T40" fmla="*/ 0 h 62"/>
                  <a:gd name="T41" fmla="*/ 264 w 264"/>
                  <a:gd name="T42" fmla="*/ 62 h 6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64" h="62">
                    <a:moveTo>
                      <a:pt x="0" y="55"/>
                    </a:moveTo>
                    <a:cubicBezTo>
                      <a:pt x="2" y="55"/>
                      <a:pt x="4" y="55"/>
                      <a:pt x="6" y="55"/>
                    </a:cubicBezTo>
                    <a:cubicBezTo>
                      <a:pt x="8" y="55"/>
                      <a:pt x="10" y="53"/>
                      <a:pt x="10" y="51"/>
                    </a:cubicBezTo>
                    <a:cubicBezTo>
                      <a:pt x="10" y="38"/>
                      <a:pt x="10" y="24"/>
                      <a:pt x="10" y="11"/>
                    </a:cubicBezTo>
                    <a:cubicBezTo>
                      <a:pt x="10" y="9"/>
                      <a:pt x="8" y="7"/>
                      <a:pt x="6" y="7"/>
                    </a:cubicBezTo>
                    <a:cubicBezTo>
                      <a:pt x="4" y="7"/>
                      <a:pt x="2" y="7"/>
                      <a:pt x="0" y="7"/>
                    </a:cubicBezTo>
                    <a:cubicBezTo>
                      <a:pt x="0" y="5"/>
                      <a:pt x="0" y="2"/>
                      <a:pt x="0" y="0"/>
                    </a:cubicBezTo>
                    <a:cubicBezTo>
                      <a:pt x="80" y="0"/>
                      <a:pt x="160" y="0"/>
                      <a:pt x="240" y="0"/>
                    </a:cubicBezTo>
                    <a:cubicBezTo>
                      <a:pt x="246" y="0"/>
                      <a:pt x="255" y="4"/>
                      <a:pt x="258" y="10"/>
                    </a:cubicBezTo>
                    <a:cubicBezTo>
                      <a:pt x="264" y="23"/>
                      <a:pt x="264" y="39"/>
                      <a:pt x="258" y="52"/>
                    </a:cubicBezTo>
                    <a:cubicBezTo>
                      <a:pt x="255" y="58"/>
                      <a:pt x="246" y="62"/>
                      <a:pt x="240" y="62"/>
                    </a:cubicBezTo>
                    <a:cubicBezTo>
                      <a:pt x="160" y="62"/>
                      <a:pt x="80" y="62"/>
                      <a:pt x="0" y="62"/>
                    </a:cubicBezTo>
                    <a:cubicBezTo>
                      <a:pt x="0" y="60"/>
                      <a:pt x="0" y="57"/>
                      <a:pt x="0" y="55"/>
                    </a:cubicBezTo>
                    <a:close/>
                  </a:path>
                </a:pathLst>
              </a:custGeom>
              <a:solidFill>
                <a:srgbClr val="1695A4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956" name="Freeform 117"/>
              <p:cNvSpPr>
                <a:spLocks noChangeArrowheads="1"/>
              </p:cNvSpPr>
              <p:nvPr/>
            </p:nvSpPr>
            <p:spPr bwMode="auto">
              <a:xfrm>
                <a:off x="4370388" y="3122613"/>
                <a:ext cx="942975" cy="184150"/>
              </a:xfrm>
              <a:custGeom>
                <a:avLst/>
                <a:gdLst>
                  <a:gd name="T0" fmla="*/ 2147483647 w 251"/>
                  <a:gd name="T1" fmla="*/ 2147483647 h 49"/>
                  <a:gd name="T2" fmla="*/ 2147483647 w 251"/>
                  <a:gd name="T3" fmla="*/ 2147483647 h 49"/>
                  <a:gd name="T4" fmla="*/ 0 w 251"/>
                  <a:gd name="T5" fmla="*/ 0 h 49"/>
                  <a:gd name="T6" fmla="*/ 2147483647 w 251"/>
                  <a:gd name="T7" fmla="*/ 0 h 49"/>
                  <a:gd name="T8" fmla="*/ 2147483647 w 251"/>
                  <a:gd name="T9" fmla="*/ 2147483647 h 49"/>
                  <a:gd name="T10" fmla="*/ 2147483647 w 251"/>
                  <a:gd name="T11" fmla="*/ 2147483647 h 49"/>
                  <a:gd name="T12" fmla="*/ 2147483647 w 251"/>
                  <a:gd name="T13" fmla="*/ 2147483647 h 49"/>
                  <a:gd name="T14" fmla="*/ 0 w 251"/>
                  <a:gd name="T15" fmla="*/ 2147483647 h 49"/>
                  <a:gd name="T16" fmla="*/ 2147483647 w 251"/>
                  <a:gd name="T17" fmla="*/ 2147483647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1"/>
                  <a:gd name="T28" fmla="*/ 0 h 49"/>
                  <a:gd name="T29" fmla="*/ 251 w 251"/>
                  <a:gd name="T30" fmla="*/ 49 h 4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1" h="49">
                    <a:moveTo>
                      <a:pt x="4" y="44"/>
                    </a:moveTo>
                    <a:cubicBezTo>
                      <a:pt x="4" y="31"/>
                      <a:pt x="4" y="17"/>
                      <a:pt x="4" y="4"/>
                    </a:cubicBezTo>
                    <a:cubicBezTo>
                      <a:pt x="4" y="2"/>
                      <a:pt x="2" y="0"/>
                      <a:pt x="0" y="0"/>
                    </a:cubicBezTo>
                    <a:cubicBezTo>
                      <a:pt x="80" y="0"/>
                      <a:pt x="159" y="0"/>
                      <a:pt x="239" y="0"/>
                    </a:cubicBezTo>
                    <a:cubicBezTo>
                      <a:pt x="241" y="0"/>
                      <a:pt x="243" y="1"/>
                      <a:pt x="244" y="3"/>
                    </a:cubicBezTo>
                    <a:cubicBezTo>
                      <a:pt x="251" y="16"/>
                      <a:pt x="251" y="32"/>
                      <a:pt x="244" y="45"/>
                    </a:cubicBezTo>
                    <a:cubicBezTo>
                      <a:pt x="243" y="47"/>
                      <a:pt x="241" y="49"/>
                      <a:pt x="239" y="49"/>
                    </a:cubicBezTo>
                    <a:cubicBezTo>
                      <a:pt x="159" y="48"/>
                      <a:pt x="80" y="48"/>
                      <a:pt x="0" y="48"/>
                    </a:cubicBezTo>
                    <a:cubicBezTo>
                      <a:pt x="2" y="48"/>
                      <a:pt x="4" y="46"/>
                      <a:pt x="4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957" name="Freeform 118"/>
              <p:cNvSpPr>
                <a:spLocks noChangeArrowheads="1"/>
              </p:cNvSpPr>
              <p:nvPr/>
            </p:nvSpPr>
            <p:spPr bwMode="auto">
              <a:xfrm>
                <a:off x="5133976" y="3254376"/>
                <a:ext cx="123825" cy="142875"/>
              </a:xfrm>
              <a:custGeom>
                <a:avLst/>
                <a:gdLst>
                  <a:gd name="T0" fmla="*/ 0 w 78"/>
                  <a:gd name="T1" fmla="*/ 2147483647 h 90"/>
                  <a:gd name="T2" fmla="*/ 2147483647 w 78"/>
                  <a:gd name="T3" fmla="*/ 2147483647 h 90"/>
                  <a:gd name="T4" fmla="*/ 2147483647 w 78"/>
                  <a:gd name="T5" fmla="*/ 2147483647 h 90"/>
                  <a:gd name="T6" fmla="*/ 2147483647 w 78"/>
                  <a:gd name="T7" fmla="*/ 0 h 90"/>
                  <a:gd name="T8" fmla="*/ 2147483647 w 78"/>
                  <a:gd name="T9" fmla="*/ 0 h 90"/>
                  <a:gd name="T10" fmla="*/ 0 w 78"/>
                  <a:gd name="T11" fmla="*/ 0 h 90"/>
                  <a:gd name="T12" fmla="*/ 0 w 78"/>
                  <a:gd name="T13" fmla="*/ 2147483647 h 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8"/>
                  <a:gd name="T22" fmla="*/ 0 h 90"/>
                  <a:gd name="T23" fmla="*/ 78 w 78"/>
                  <a:gd name="T24" fmla="*/ 90 h 9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8" h="90">
                    <a:moveTo>
                      <a:pt x="0" y="90"/>
                    </a:moveTo>
                    <a:lnTo>
                      <a:pt x="38" y="66"/>
                    </a:lnTo>
                    <a:lnTo>
                      <a:pt x="78" y="90"/>
                    </a:lnTo>
                    <a:lnTo>
                      <a:pt x="78" y="0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D612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8922" name="组合 84"/>
            <p:cNvGrpSpPr/>
            <p:nvPr/>
          </p:nvGrpSpPr>
          <p:grpSpPr bwMode="auto">
            <a:xfrm>
              <a:off x="258" y="390"/>
              <a:ext cx="514" cy="128"/>
              <a:chOff x="4189413" y="3565526"/>
              <a:chExt cx="1373188" cy="331788"/>
            </a:xfrm>
          </p:grpSpPr>
          <p:sp>
            <p:nvSpPr>
              <p:cNvPr id="38928" name="Freeform 86"/>
              <p:cNvSpPr>
                <a:spLocks noChangeArrowheads="1"/>
              </p:cNvSpPr>
              <p:nvPr/>
            </p:nvSpPr>
            <p:spPr bwMode="auto">
              <a:xfrm>
                <a:off x="4189413" y="3565526"/>
                <a:ext cx="1373188" cy="331788"/>
              </a:xfrm>
              <a:custGeom>
                <a:avLst/>
                <a:gdLst>
                  <a:gd name="T0" fmla="*/ 2147483647 w 365"/>
                  <a:gd name="T1" fmla="*/ 2147483647 h 88"/>
                  <a:gd name="T2" fmla="*/ 2147483647 w 365"/>
                  <a:gd name="T3" fmla="*/ 2147483647 h 88"/>
                  <a:gd name="T4" fmla="*/ 2147483647 w 365"/>
                  <a:gd name="T5" fmla="*/ 2147483647 h 88"/>
                  <a:gd name="T6" fmla="*/ 2147483647 w 365"/>
                  <a:gd name="T7" fmla="*/ 2147483647 h 88"/>
                  <a:gd name="T8" fmla="*/ 2147483647 w 365"/>
                  <a:gd name="T9" fmla="*/ 2147483647 h 88"/>
                  <a:gd name="T10" fmla="*/ 2147483647 w 365"/>
                  <a:gd name="T11" fmla="*/ 2147483647 h 88"/>
                  <a:gd name="T12" fmla="*/ 2147483647 w 365"/>
                  <a:gd name="T13" fmla="*/ 2147483647 h 88"/>
                  <a:gd name="T14" fmla="*/ 2147483647 w 365"/>
                  <a:gd name="T15" fmla="*/ 2147483647 h 88"/>
                  <a:gd name="T16" fmla="*/ 0 w 365"/>
                  <a:gd name="T17" fmla="*/ 2147483647 h 88"/>
                  <a:gd name="T18" fmla="*/ 0 w 365"/>
                  <a:gd name="T19" fmla="*/ 2147483647 h 88"/>
                  <a:gd name="T20" fmla="*/ 2147483647 w 365"/>
                  <a:gd name="T21" fmla="*/ 0 h 88"/>
                  <a:gd name="T22" fmla="*/ 2147483647 w 365"/>
                  <a:gd name="T23" fmla="*/ 0 h 88"/>
                  <a:gd name="T24" fmla="*/ 2147483647 w 365"/>
                  <a:gd name="T25" fmla="*/ 2147483647 h 8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65"/>
                  <a:gd name="T40" fmla="*/ 0 h 88"/>
                  <a:gd name="T41" fmla="*/ 365 w 365"/>
                  <a:gd name="T42" fmla="*/ 88 h 8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65" h="88">
                    <a:moveTo>
                      <a:pt x="365" y="7"/>
                    </a:moveTo>
                    <a:cubicBezTo>
                      <a:pt x="360" y="7"/>
                      <a:pt x="360" y="7"/>
                      <a:pt x="360" y="7"/>
                    </a:cubicBezTo>
                    <a:cubicBezTo>
                      <a:pt x="358" y="7"/>
                      <a:pt x="356" y="9"/>
                      <a:pt x="356" y="11"/>
                    </a:cubicBezTo>
                    <a:cubicBezTo>
                      <a:pt x="356" y="77"/>
                      <a:pt x="356" y="77"/>
                      <a:pt x="356" y="77"/>
                    </a:cubicBezTo>
                    <a:cubicBezTo>
                      <a:pt x="356" y="79"/>
                      <a:pt x="358" y="81"/>
                      <a:pt x="360" y="81"/>
                    </a:cubicBezTo>
                    <a:cubicBezTo>
                      <a:pt x="365" y="81"/>
                      <a:pt x="365" y="81"/>
                      <a:pt x="365" y="81"/>
                    </a:cubicBezTo>
                    <a:cubicBezTo>
                      <a:pt x="365" y="88"/>
                      <a:pt x="365" y="88"/>
                      <a:pt x="365" y="88"/>
                    </a:cubicBezTo>
                    <a:cubicBezTo>
                      <a:pt x="10" y="88"/>
                      <a:pt x="10" y="88"/>
                      <a:pt x="10" y="88"/>
                    </a:cubicBezTo>
                    <a:cubicBezTo>
                      <a:pt x="4" y="88"/>
                      <a:pt x="0" y="83"/>
                      <a:pt x="0" y="77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365" y="7"/>
                      <a:pt x="365" y="7"/>
                      <a:pt x="365" y="7"/>
                    </a:cubicBezTo>
                  </a:path>
                </a:pathLst>
              </a:custGeom>
              <a:solidFill>
                <a:srgbClr val="1695A4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929" name="Freeform 87"/>
              <p:cNvSpPr>
                <a:spLocks noChangeArrowheads="1"/>
              </p:cNvSpPr>
              <p:nvPr/>
            </p:nvSpPr>
            <p:spPr bwMode="auto">
              <a:xfrm>
                <a:off x="4870451" y="3565526"/>
                <a:ext cx="692150" cy="331788"/>
              </a:xfrm>
              <a:custGeom>
                <a:avLst/>
                <a:gdLst>
                  <a:gd name="T0" fmla="*/ 2147483647 w 184"/>
                  <a:gd name="T1" fmla="*/ 2147483647 h 88"/>
                  <a:gd name="T2" fmla="*/ 2147483647 w 184"/>
                  <a:gd name="T3" fmla="*/ 2147483647 h 88"/>
                  <a:gd name="T4" fmla="*/ 2147483647 w 184"/>
                  <a:gd name="T5" fmla="*/ 2147483647 h 88"/>
                  <a:gd name="T6" fmla="*/ 2147483647 w 184"/>
                  <a:gd name="T7" fmla="*/ 2147483647 h 88"/>
                  <a:gd name="T8" fmla="*/ 2147483647 w 184"/>
                  <a:gd name="T9" fmla="*/ 2147483647 h 88"/>
                  <a:gd name="T10" fmla="*/ 2147483647 w 184"/>
                  <a:gd name="T11" fmla="*/ 2147483647 h 88"/>
                  <a:gd name="T12" fmla="*/ 2147483647 w 184"/>
                  <a:gd name="T13" fmla="*/ 2147483647 h 88"/>
                  <a:gd name="T14" fmla="*/ 0 w 184"/>
                  <a:gd name="T15" fmla="*/ 2147483647 h 88"/>
                  <a:gd name="T16" fmla="*/ 0 w 184"/>
                  <a:gd name="T17" fmla="*/ 0 h 88"/>
                  <a:gd name="T18" fmla="*/ 2147483647 w 184"/>
                  <a:gd name="T19" fmla="*/ 0 h 88"/>
                  <a:gd name="T20" fmla="*/ 2147483647 w 184"/>
                  <a:gd name="T21" fmla="*/ 2147483647 h 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4"/>
                  <a:gd name="T34" fmla="*/ 0 h 88"/>
                  <a:gd name="T35" fmla="*/ 184 w 184"/>
                  <a:gd name="T36" fmla="*/ 88 h 8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4" h="88">
                    <a:moveTo>
                      <a:pt x="184" y="7"/>
                    </a:moveTo>
                    <a:cubicBezTo>
                      <a:pt x="179" y="7"/>
                      <a:pt x="179" y="7"/>
                      <a:pt x="179" y="7"/>
                    </a:cubicBezTo>
                    <a:cubicBezTo>
                      <a:pt x="177" y="7"/>
                      <a:pt x="175" y="9"/>
                      <a:pt x="175" y="11"/>
                    </a:cubicBezTo>
                    <a:cubicBezTo>
                      <a:pt x="175" y="77"/>
                      <a:pt x="175" y="77"/>
                      <a:pt x="175" y="77"/>
                    </a:cubicBezTo>
                    <a:cubicBezTo>
                      <a:pt x="175" y="79"/>
                      <a:pt x="177" y="81"/>
                      <a:pt x="179" y="81"/>
                    </a:cubicBezTo>
                    <a:cubicBezTo>
                      <a:pt x="184" y="81"/>
                      <a:pt x="184" y="81"/>
                      <a:pt x="184" y="81"/>
                    </a:cubicBezTo>
                    <a:cubicBezTo>
                      <a:pt x="184" y="88"/>
                      <a:pt x="184" y="88"/>
                      <a:pt x="184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84" y="0"/>
                      <a:pt x="184" y="0"/>
                      <a:pt x="184" y="0"/>
                    </a:cubicBezTo>
                    <a:cubicBezTo>
                      <a:pt x="184" y="7"/>
                      <a:pt x="184" y="7"/>
                      <a:pt x="184" y="7"/>
                    </a:cubicBezTo>
                  </a:path>
                </a:pathLst>
              </a:custGeom>
              <a:solidFill>
                <a:srgbClr val="15B0B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930" name="Freeform 88"/>
              <p:cNvSpPr>
                <a:spLocks noChangeArrowheads="1"/>
              </p:cNvSpPr>
              <p:nvPr/>
            </p:nvSpPr>
            <p:spPr bwMode="auto">
              <a:xfrm>
                <a:off x="4216401" y="3592513"/>
                <a:ext cx="1327150" cy="277813"/>
              </a:xfrm>
              <a:custGeom>
                <a:avLst/>
                <a:gdLst>
                  <a:gd name="T0" fmla="*/ 2147483647 w 353"/>
                  <a:gd name="T1" fmla="*/ 2147483647 h 74"/>
                  <a:gd name="T2" fmla="*/ 2147483647 w 353"/>
                  <a:gd name="T3" fmla="*/ 2147483647 h 74"/>
                  <a:gd name="T4" fmla="*/ 2147483647 w 353"/>
                  <a:gd name="T5" fmla="*/ 2147483647 h 74"/>
                  <a:gd name="T6" fmla="*/ 2147483647 w 353"/>
                  <a:gd name="T7" fmla="*/ 2147483647 h 74"/>
                  <a:gd name="T8" fmla="*/ 0 w 353"/>
                  <a:gd name="T9" fmla="*/ 2147483647 h 74"/>
                  <a:gd name="T10" fmla="*/ 0 w 353"/>
                  <a:gd name="T11" fmla="*/ 2147483647 h 74"/>
                  <a:gd name="T12" fmla="*/ 2147483647 w 353"/>
                  <a:gd name="T13" fmla="*/ 0 h 74"/>
                  <a:gd name="T14" fmla="*/ 2147483647 w 353"/>
                  <a:gd name="T15" fmla="*/ 0 h 74"/>
                  <a:gd name="T16" fmla="*/ 2147483647 w 353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53"/>
                  <a:gd name="T28" fmla="*/ 0 h 74"/>
                  <a:gd name="T29" fmla="*/ 353 w 353"/>
                  <a:gd name="T30" fmla="*/ 74 h 7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53" h="74">
                    <a:moveTo>
                      <a:pt x="349" y="4"/>
                    </a:moveTo>
                    <a:cubicBezTo>
                      <a:pt x="349" y="70"/>
                      <a:pt x="349" y="70"/>
                      <a:pt x="349" y="70"/>
                    </a:cubicBezTo>
                    <a:cubicBezTo>
                      <a:pt x="349" y="72"/>
                      <a:pt x="351" y="74"/>
                      <a:pt x="353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353" y="0"/>
                      <a:pt x="353" y="0"/>
                      <a:pt x="353" y="0"/>
                    </a:cubicBezTo>
                    <a:cubicBezTo>
                      <a:pt x="351" y="0"/>
                      <a:pt x="349" y="2"/>
                      <a:pt x="349" y="4"/>
                    </a:cubicBezTo>
                  </a:path>
                </a:pathLst>
              </a:custGeom>
              <a:solidFill>
                <a:srgbClr val="D1ECFB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931" name="Freeform 89"/>
              <p:cNvSpPr>
                <a:spLocks noChangeArrowheads="1"/>
              </p:cNvSpPr>
              <p:nvPr/>
            </p:nvSpPr>
            <p:spPr bwMode="auto">
              <a:xfrm>
                <a:off x="4832351" y="3592513"/>
                <a:ext cx="711200" cy="277813"/>
              </a:xfrm>
              <a:custGeom>
                <a:avLst/>
                <a:gdLst>
                  <a:gd name="T0" fmla="*/ 2147483647 w 189"/>
                  <a:gd name="T1" fmla="*/ 2147483647 h 74"/>
                  <a:gd name="T2" fmla="*/ 2147483647 w 189"/>
                  <a:gd name="T3" fmla="*/ 2147483647 h 74"/>
                  <a:gd name="T4" fmla="*/ 2147483647 w 189"/>
                  <a:gd name="T5" fmla="*/ 2147483647 h 74"/>
                  <a:gd name="T6" fmla="*/ 2147483647 w 189"/>
                  <a:gd name="T7" fmla="*/ 2147483647 h 74"/>
                  <a:gd name="T8" fmla="*/ 0 w 189"/>
                  <a:gd name="T9" fmla="*/ 2147483647 h 74"/>
                  <a:gd name="T10" fmla="*/ 0 w 189"/>
                  <a:gd name="T11" fmla="*/ 2147483647 h 74"/>
                  <a:gd name="T12" fmla="*/ 2147483647 w 189"/>
                  <a:gd name="T13" fmla="*/ 0 h 74"/>
                  <a:gd name="T14" fmla="*/ 2147483647 w 189"/>
                  <a:gd name="T15" fmla="*/ 0 h 74"/>
                  <a:gd name="T16" fmla="*/ 2147483647 w 189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9"/>
                  <a:gd name="T28" fmla="*/ 0 h 74"/>
                  <a:gd name="T29" fmla="*/ 189 w 189"/>
                  <a:gd name="T30" fmla="*/ 74 h 7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9" h="74">
                    <a:moveTo>
                      <a:pt x="185" y="4"/>
                    </a:moveTo>
                    <a:cubicBezTo>
                      <a:pt x="185" y="70"/>
                      <a:pt x="185" y="70"/>
                      <a:pt x="185" y="70"/>
                    </a:cubicBezTo>
                    <a:cubicBezTo>
                      <a:pt x="185" y="72"/>
                      <a:pt x="187" y="74"/>
                      <a:pt x="189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7" y="0"/>
                      <a:pt x="185" y="2"/>
                      <a:pt x="185" y="4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932" name="Rectangle 90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8933" name="Rectangle 91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8934" name="Rectangle 92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8935" name="Rectangle 93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8936" name="Rectangle 94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8937" name="Rectangle 95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8938" name="Rectangle 96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8939" name="Rectangle 97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8940" name="Rectangle 98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8941" name="Rectangle 99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8942" name="Rectangle 100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8943" name="Rectangle 101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8944" name="Rectangle 102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8945" name="Rectangle 103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8946" name="Rectangle 104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8947" name="Rectangle 105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8948" name="Rectangle 106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8949" name="Rectangle 107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8950" name="Rectangle 108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8951" name="Rectangle 109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8952" name="Rectangle 110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8953" name="Rectangle 111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8954" name="Freeform 166"/>
              <p:cNvSpPr>
                <a:spLocks noEditPoints="1" noChangeArrowheads="1"/>
              </p:cNvSpPr>
              <p:nvPr/>
            </p:nvSpPr>
            <p:spPr bwMode="auto">
              <a:xfrm>
                <a:off x="4978401" y="3565526"/>
                <a:ext cx="117475" cy="331788"/>
              </a:xfrm>
              <a:custGeom>
                <a:avLst/>
                <a:gdLst>
                  <a:gd name="T0" fmla="*/ 2147483647 w 31"/>
                  <a:gd name="T1" fmla="*/ 2147483647 h 88"/>
                  <a:gd name="T2" fmla="*/ 2147483647 w 31"/>
                  <a:gd name="T3" fmla="*/ 2147483647 h 88"/>
                  <a:gd name="T4" fmla="*/ 2147483647 w 31"/>
                  <a:gd name="T5" fmla="*/ 2147483647 h 88"/>
                  <a:gd name="T6" fmla="*/ 2147483647 w 31"/>
                  <a:gd name="T7" fmla="*/ 2147483647 h 88"/>
                  <a:gd name="T8" fmla="*/ 2147483647 w 31"/>
                  <a:gd name="T9" fmla="*/ 2147483647 h 88"/>
                  <a:gd name="T10" fmla="*/ 2147483647 w 31"/>
                  <a:gd name="T11" fmla="*/ 0 h 88"/>
                  <a:gd name="T12" fmla="*/ 0 w 31"/>
                  <a:gd name="T13" fmla="*/ 0 h 88"/>
                  <a:gd name="T14" fmla="*/ 0 w 31"/>
                  <a:gd name="T15" fmla="*/ 0 h 88"/>
                  <a:gd name="T16" fmla="*/ 2147483647 w 31"/>
                  <a:gd name="T17" fmla="*/ 2147483647 h 88"/>
                  <a:gd name="T18" fmla="*/ 2147483647 w 31"/>
                  <a:gd name="T19" fmla="*/ 2147483647 h 88"/>
                  <a:gd name="T20" fmla="*/ 2147483647 w 31"/>
                  <a:gd name="T21" fmla="*/ 2147483647 h 88"/>
                  <a:gd name="T22" fmla="*/ 2147483647 w 31"/>
                  <a:gd name="T23" fmla="*/ 2147483647 h 88"/>
                  <a:gd name="T24" fmla="*/ 2147483647 w 31"/>
                  <a:gd name="T25" fmla="*/ 2147483647 h 88"/>
                  <a:gd name="T26" fmla="*/ 2147483647 w 31"/>
                  <a:gd name="T27" fmla="*/ 2147483647 h 88"/>
                  <a:gd name="T28" fmla="*/ 2147483647 w 31"/>
                  <a:gd name="T29" fmla="*/ 2147483647 h 88"/>
                  <a:gd name="T30" fmla="*/ 2147483647 w 31"/>
                  <a:gd name="T31" fmla="*/ 2147483647 h 88"/>
                  <a:gd name="T32" fmla="*/ 2147483647 w 31"/>
                  <a:gd name="T33" fmla="*/ 2147483647 h 88"/>
                  <a:gd name="T34" fmla="*/ 2147483647 w 31"/>
                  <a:gd name="T35" fmla="*/ 2147483647 h 88"/>
                  <a:gd name="T36" fmla="*/ 2147483647 w 31"/>
                  <a:gd name="T37" fmla="*/ 0 h 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1"/>
                  <a:gd name="T58" fmla="*/ 0 h 88"/>
                  <a:gd name="T59" fmla="*/ 31 w 31"/>
                  <a:gd name="T60" fmla="*/ 88 h 8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1" h="88">
                    <a:moveTo>
                      <a:pt x="31" y="81"/>
                    </a:moveTo>
                    <a:cubicBezTo>
                      <a:pt x="15" y="81"/>
                      <a:pt x="15" y="81"/>
                      <a:pt x="15" y="81"/>
                    </a:cubicBezTo>
                    <a:cubicBezTo>
                      <a:pt x="14" y="83"/>
                      <a:pt x="13" y="86"/>
                      <a:pt x="12" y="88"/>
                    </a:cubicBezTo>
                    <a:cubicBezTo>
                      <a:pt x="28" y="88"/>
                      <a:pt x="28" y="88"/>
                      <a:pt x="28" y="88"/>
                    </a:cubicBezTo>
                    <a:cubicBezTo>
                      <a:pt x="29" y="86"/>
                      <a:pt x="30" y="83"/>
                      <a:pt x="31" y="81"/>
                    </a:cubicBezTo>
                    <a:moveTo>
                      <a:pt x="9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4" y="5"/>
                      <a:pt x="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5" y="6"/>
                      <a:pt x="15" y="6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2"/>
                      <a:pt x="10" y="1"/>
                      <a:pt x="9" y="0"/>
                    </a:cubicBezTo>
                  </a:path>
                </a:pathLst>
              </a:custGeom>
              <a:solidFill>
                <a:srgbClr val="2CA4BA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8923" name="组合 112"/>
            <p:cNvGrpSpPr/>
            <p:nvPr/>
          </p:nvGrpSpPr>
          <p:grpSpPr bwMode="auto">
            <a:xfrm>
              <a:off x="284" y="300"/>
              <a:ext cx="574" cy="90"/>
              <a:chOff x="4260851" y="3333751"/>
              <a:chExt cx="1530350" cy="231775"/>
            </a:xfrm>
          </p:grpSpPr>
          <p:sp>
            <p:nvSpPr>
              <p:cNvPr id="38924" name="Freeform 112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1530350" cy="231775"/>
              </a:xfrm>
              <a:custGeom>
                <a:avLst/>
                <a:gdLst>
                  <a:gd name="T0" fmla="*/ 0 w 407"/>
                  <a:gd name="T1" fmla="*/ 2147483647 h 62"/>
                  <a:gd name="T2" fmla="*/ 2147483647 w 407"/>
                  <a:gd name="T3" fmla="*/ 2147483647 h 62"/>
                  <a:gd name="T4" fmla="*/ 2147483647 w 407"/>
                  <a:gd name="T5" fmla="*/ 2147483647 h 62"/>
                  <a:gd name="T6" fmla="*/ 2147483647 w 407"/>
                  <a:gd name="T7" fmla="*/ 2147483647 h 62"/>
                  <a:gd name="T8" fmla="*/ 2147483647 w 407"/>
                  <a:gd name="T9" fmla="*/ 2147483647 h 62"/>
                  <a:gd name="T10" fmla="*/ 0 w 407"/>
                  <a:gd name="T11" fmla="*/ 2147483647 h 62"/>
                  <a:gd name="T12" fmla="*/ 0 w 407"/>
                  <a:gd name="T13" fmla="*/ 2147483647 h 62"/>
                  <a:gd name="T14" fmla="*/ 2147483647 w 407"/>
                  <a:gd name="T15" fmla="*/ 2147483647 h 62"/>
                  <a:gd name="T16" fmla="*/ 2147483647 w 407"/>
                  <a:gd name="T17" fmla="*/ 2147483647 h 62"/>
                  <a:gd name="T18" fmla="*/ 2147483647 w 407"/>
                  <a:gd name="T19" fmla="*/ 2147483647 h 62"/>
                  <a:gd name="T20" fmla="*/ 2147483647 w 407"/>
                  <a:gd name="T21" fmla="*/ 0 h 62"/>
                  <a:gd name="T22" fmla="*/ 0 w 407"/>
                  <a:gd name="T23" fmla="*/ 0 h 62"/>
                  <a:gd name="T24" fmla="*/ 0 w 407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07"/>
                  <a:gd name="T40" fmla="*/ 0 h 62"/>
                  <a:gd name="T41" fmla="*/ 407 w 407"/>
                  <a:gd name="T42" fmla="*/ 62 h 6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07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396" y="62"/>
                      <a:pt x="396" y="62"/>
                      <a:pt x="396" y="62"/>
                    </a:cubicBezTo>
                    <a:cubicBezTo>
                      <a:pt x="402" y="62"/>
                      <a:pt x="407" y="57"/>
                      <a:pt x="407" y="51"/>
                    </a:cubicBezTo>
                    <a:cubicBezTo>
                      <a:pt x="407" y="11"/>
                      <a:pt x="407" y="11"/>
                      <a:pt x="407" y="11"/>
                    </a:cubicBezTo>
                    <a:cubicBezTo>
                      <a:pt x="407" y="5"/>
                      <a:pt x="402" y="0"/>
                      <a:pt x="39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2C5871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925" name="Freeform 113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771525" cy="231775"/>
              </a:xfrm>
              <a:custGeom>
                <a:avLst/>
                <a:gdLst>
                  <a:gd name="T0" fmla="*/ 0 w 205"/>
                  <a:gd name="T1" fmla="*/ 2147483647 h 62"/>
                  <a:gd name="T2" fmla="*/ 2147483647 w 205"/>
                  <a:gd name="T3" fmla="*/ 2147483647 h 62"/>
                  <a:gd name="T4" fmla="*/ 2147483647 w 205"/>
                  <a:gd name="T5" fmla="*/ 2147483647 h 62"/>
                  <a:gd name="T6" fmla="*/ 2147483647 w 205"/>
                  <a:gd name="T7" fmla="*/ 2147483647 h 62"/>
                  <a:gd name="T8" fmla="*/ 2147483647 w 205"/>
                  <a:gd name="T9" fmla="*/ 2147483647 h 62"/>
                  <a:gd name="T10" fmla="*/ 0 w 205"/>
                  <a:gd name="T11" fmla="*/ 2147483647 h 62"/>
                  <a:gd name="T12" fmla="*/ 0 w 205"/>
                  <a:gd name="T13" fmla="*/ 2147483647 h 62"/>
                  <a:gd name="T14" fmla="*/ 2147483647 w 205"/>
                  <a:gd name="T15" fmla="*/ 2147483647 h 62"/>
                  <a:gd name="T16" fmla="*/ 2147483647 w 205"/>
                  <a:gd name="T17" fmla="*/ 0 h 62"/>
                  <a:gd name="T18" fmla="*/ 0 w 205"/>
                  <a:gd name="T19" fmla="*/ 0 h 62"/>
                  <a:gd name="T20" fmla="*/ 0 w 205"/>
                  <a:gd name="T21" fmla="*/ 2147483647 h 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05"/>
                  <a:gd name="T34" fmla="*/ 0 h 62"/>
                  <a:gd name="T35" fmla="*/ 205 w 205"/>
                  <a:gd name="T36" fmla="*/ 62 h 6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05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205" y="62"/>
                      <a:pt x="205" y="62"/>
                      <a:pt x="205" y="62"/>
                    </a:cubicBezTo>
                    <a:cubicBezTo>
                      <a:pt x="205" y="0"/>
                      <a:pt x="205" y="0"/>
                      <a:pt x="20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0E303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926" name="Freeform 114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1482725" cy="180975"/>
              </a:xfrm>
              <a:custGeom>
                <a:avLst/>
                <a:gdLst>
                  <a:gd name="T0" fmla="*/ 2147483647 w 394"/>
                  <a:gd name="T1" fmla="*/ 2147483647 h 48"/>
                  <a:gd name="T2" fmla="*/ 2147483647 w 394"/>
                  <a:gd name="T3" fmla="*/ 2147483647 h 48"/>
                  <a:gd name="T4" fmla="*/ 0 w 394"/>
                  <a:gd name="T5" fmla="*/ 2147483647 h 48"/>
                  <a:gd name="T6" fmla="*/ 2147483647 w 394"/>
                  <a:gd name="T7" fmla="*/ 2147483647 h 48"/>
                  <a:gd name="T8" fmla="*/ 2147483647 w 394"/>
                  <a:gd name="T9" fmla="*/ 2147483647 h 48"/>
                  <a:gd name="T10" fmla="*/ 2147483647 w 394"/>
                  <a:gd name="T11" fmla="*/ 2147483647 h 48"/>
                  <a:gd name="T12" fmla="*/ 2147483647 w 394"/>
                  <a:gd name="T13" fmla="*/ 0 h 48"/>
                  <a:gd name="T14" fmla="*/ 0 w 394"/>
                  <a:gd name="T15" fmla="*/ 0 h 48"/>
                  <a:gd name="T16" fmla="*/ 2147483647 w 394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94"/>
                  <a:gd name="T28" fmla="*/ 0 h 48"/>
                  <a:gd name="T29" fmla="*/ 394 w 394"/>
                  <a:gd name="T30" fmla="*/ 48 h 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94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390" y="48"/>
                      <a:pt x="390" y="48"/>
                      <a:pt x="390" y="48"/>
                    </a:cubicBezTo>
                    <a:cubicBezTo>
                      <a:pt x="392" y="48"/>
                      <a:pt x="394" y="46"/>
                      <a:pt x="394" y="44"/>
                    </a:cubicBezTo>
                    <a:cubicBezTo>
                      <a:pt x="394" y="4"/>
                      <a:pt x="394" y="4"/>
                      <a:pt x="394" y="4"/>
                    </a:cubicBezTo>
                    <a:cubicBezTo>
                      <a:pt x="394" y="2"/>
                      <a:pt x="392" y="0"/>
                      <a:pt x="39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927" name="Freeform 115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793750" cy="180975"/>
              </a:xfrm>
              <a:custGeom>
                <a:avLst/>
                <a:gdLst>
                  <a:gd name="T0" fmla="*/ 2147483647 w 211"/>
                  <a:gd name="T1" fmla="*/ 2147483647 h 48"/>
                  <a:gd name="T2" fmla="*/ 2147483647 w 211"/>
                  <a:gd name="T3" fmla="*/ 2147483647 h 48"/>
                  <a:gd name="T4" fmla="*/ 0 w 211"/>
                  <a:gd name="T5" fmla="*/ 2147483647 h 48"/>
                  <a:gd name="T6" fmla="*/ 2147483647 w 211"/>
                  <a:gd name="T7" fmla="*/ 2147483647 h 48"/>
                  <a:gd name="T8" fmla="*/ 2147483647 w 211"/>
                  <a:gd name="T9" fmla="*/ 2147483647 h 48"/>
                  <a:gd name="T10" fmla="*/ 2147483647 w 211"/>
                  <a:gd name="T11" fmla="*/ 2147483647 h 48"/>
                  <a:gd name="T12" fmla="*/ 2147483647 w 211"/>
                  <a:gd name="T13" fmla="*/ 0 h 48"/>
                  <a:gd name="T14" fmla="*/ 0 w 211"/>
                  <a:gd name="T15" fmla="*/ 0 h 48"/>
                  <a:gd name="T16" fmla="*/ 2147483647 w 211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1"/>
                  <a:gd name="T28" fmla="*/ 0 h 48"/>
                  <a:gd name="T29" fmla="*/ 211 w 211"/>
                  <a:gd name="T30" fmla="*/ 48 h 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1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207" y="48"/>
                      <a:pt x="207" y="48"/>
                      <a:pt x="207" y="48"/>
                    </a:cubicBezTo>
                    <a:cubicBezTo>
                      <a:pt x="209" y="48"/>
                      <a:pt x="211" y="46"/>
                      <a:pt x="211" y="44"/>
                    </a:cubicBezTo>
                    <a:cubicBezTo>
                      <a:pt x="211" y="4"/>
                      <a:pt x="211" y="4"/>
                      <a:pt x="211" y="4"/>
                    </a:cubicBezTo>
                    <a:cubicBezTo>
                      <a:pt x="211" y="2"/>
                      <a:pt x="209" y="0"/>
                      <a:pt x="2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D1ECFB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cxnSp>
        <p:nvCxnSpPr>
          <p:cNvPr id="38915" name="直接连接符 10"/>
          <p:cNvCxnSpPr>
            <a:cxnSpLocks noChangeShapeType="1"/>
          </p:cNvCxnSpPr>
          <p:nvPr/>
        </p:nvCxnSpPr>
        <p:spPr bwMode="auto">
          <a:xfrm>
            <a:off x="993775" y="693738"/>
            <a:ext cx="177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</p:cxnSp>
      <p:sp>
        <p:nvSpPr>
          <p:cNvPr id="38916" name="Rectangle 48"/>
          <p:cNvSpPr>
            <a:spLocks noChangeArrowheads="1"/>
          </p:cNvSpPr>
          <p:nvPr/>
        </p:nvSpPr>
        <p:spPr bwMode="auto">
          <a:xfrm>
            <a:off x="533400" y="824843"/>
            <a:ext cx="7924800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、如图，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Rt△ABC≌Rt△CDE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90°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，且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三点在一条直上，求∠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的度数．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8917" name="Picture 2" descr="14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52800" y="1504950"/>
            <a:ext cx="1874488" cy="127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8" name="Rectangle 50"/>
          <p:cNvSpPr>
            <a:spLocks noChangeArrowheads="1"/>
          </p:cNvSpPr>
          <p:nvPr/>
        </p:nvSpPr>
        <p:spPr bwMode="auto">
          <a:xfrm>
            <a:off x="533400" y="2952750"/>
            <a:ext cx="7924800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、如图，已知△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ABE≌△</a:t>
            </a:r>
            <a:r>
              <a:rPr lang="en-US" altLang="zh-CN" dirty="0" err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ACD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＝∠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＝∠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，指出其他的对应边和对应角．</a:t>
            </a:r>
          </a:p>
        </p:txBody>
      </p:sp>
      <p:pic>
        <p:nvPicPr>
          <p:cNvPr id="38919" name="Picture 16" descr="L50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37038" y="3462995"/>
            <a:ext cx="1639491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819400" y="1657350"/>
            <a:ext cx="350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8800" b="1" dirty="0" smtClean="0">
                <a:solidFill>
                  <a:srgbClr val="292929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再见</a:t>
            </a:r>
            <a:endParaRPr lang="zh-CN" altLang="en-US" sz="8800" b="1" dirty="0">
              <a:solidFill>
                <a:srgbClr val="292929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组合 5"/>
          <p:cNvGrpSpPr/>
          <p:nvPr/>
        </p:nvGrpSpPr>
        <p:grpSpPr bwMode="auto">
          <a:xfrm>
            <a:off x="274642" y="122239"/>
            <a:ext cx="2136775" cy="515640"/>
            <a:chOff x="445652" y="218396"/>
            <a:chExt cx="2136260" cy="517983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893" y="272616"/>
              <a:ext cx="1415431" cy="46376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学习目标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7418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1741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燕尾形箭头 7"/>
          <p:cNvSpPr/>
          <p:nvPr>
            <p:custDataLst>
              <p:tags r:id="rId1"/>
            </p:custDataLst>
          </p:nvPr>
        </p:nvSpPr>
        <p:spPr>
          <a:xfrm rot="5400000" flipV="1">
            <a:off x="-356393" y="2221708"/>
            <a:ext cx="3643312" cy="771525"/>
          </a:xfrm>
          <a:prstGeom prst="notchedRightArrow">
            <a:avLst>
              <a:gd name="adj1" fmla="val 50000"/>
              <a:gd name="adj2" fmla="val 43193"/>
            </a:avLst>
          </a:prstGeom>
          <a:solidFill>
            <a:srgbClr val="EAEA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 dirty="0"/>
          </a:p>
        </p:txBody>
      </p:sp>
      <p:sp>
        <p:nvSpPr>
          <p:cNvPr id="9" name="圆角矩形 8"/>
          <p:cNvSpPr/>
          <p:nvPr>
            <p:custDataLst>
              <p:tags r:id="rId2"/>
            </p:custDataLst>
          </p:nvPr>
        </p:nvSpPr>
        <p:spPr bwMode="auto">
          <a:xfrm>
            <a:off x="1142957" y="1352550"/>
            <a:ext cx="642942" cy="63782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圆角矩形 9"/>
          <p:cNvSpPr/>
          <p:nvPr>
            <p:custDataLst>
              <p:tags r:id="rId3"/>
            </p:custDataLst>
          </p:nvPr>
        </p:nvSpPr>
        <p:spPr bwMode="auto">
          <a:xfrm>
            <a:off x="1195772" y="2809958"/>
            <a:ext cx="642938" cy="63817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415" name="Text Box 14"/>
          <p:cNvSpPr txBox="1">
            <a:spLocks noChangeArrowheads="1"/>
          </p:cNvSpPr>
          <p:nvPr/>
        </p:nvSpPr>
        <p:spPr bwMode="auto">
          <a:xfrm>
            <a:off x="1512094" y="1442106"/>
            <a:ext cx="5857836" cy="507831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了解全等图形、全等多边形、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全等三角形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416" name="Text Box 15"/>
          <p:cNvSpPr txBox="1">
            <a:spLocks noChangeArrowheads="1"/>
          </p:cNvSpPr>
          <p:nvPr/>
        </p:nvSpPr>
        <p:spPr bwMode="auto">
          <a:xfrm>
            <a:off x="1714481" y="2876552"/>
            <a:ext cx="5786418" cy="507831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掌握全等多边形性质与识别方法，全等三角形的性质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组合 5"/>
          <p:cNvGrpSpPr/>
          <p:nvPr/>
        </p:nvGrpSpPr>
        <p:grpSpPr bwMode="auto">
          <a:xfrm>
            <a:off x="274642" y="122239"/>
            <a:ext cx="2136775" cy="515640"/>
            <a:chOff x="445652" y="218396"/>
            <a:chExt cx="2136260" cy="518306"/>
          </a:xfrm>
        </p:grpSpPr>
        <p:sp>
          <p:nvSpPr>
            <p:cNvPr id="7" name="TextBox 6"/>
            <p:cNvSpPr txBox="1"/>
            <p:nvPr/>
          </p:nvSpPr>
          <p:spPr bwMode="auto">
            <a:xfrm>
              <a:off x="1105893" y="272650"/>
              <a:ext cx="1415431" cy="46405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情境导入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9465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1946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458" name="内容占位符 2"/>
          <p:cNvSpPr txBox="1">
            <a:spLocks noChangeArrowheads="1"/>
          </p:cNvSpPr>
          <p:nvPr/>
        </p:nvSpPr>
        <p:spPr bwMode="auto">
          <a:xfrm>
            <a:off x="609604" y="976148"/>
            <a:ext cx="7059613" cy="533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观察这些图片，你能看出形状、大小完全一样的几何图形吗？</a:t>
            </a:r>
          </a:p>
        </p:txBody>
      </p:sp>
      <p:grpSp>
        <p:nvGrpSpPr>
          <p:cNvPr id="19459" name="Group 19"/>
          <p:cNvGrpSpPr/>
          <p:nvPr/>
        </p:nvGrpSpPr>
        <p:grpSpPr bwMode="auto">
          <a:xfrm>
            <a:off x="762000" y="1885950"/>
            <a:ext cx="7467600" cy="1295400"/>
            <a:chOff x="175" y="1945"/>
            <a:chExt cx="5427" cy="1270"/>
          </a:xfrm>
        </p:grpSpPr>
        <p:pic>
          <p:nvPicPr>
            <p:cNvPr id="19461" name="Picture 18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295" y="1947"/>
              <a:ext cx="1906" cy="1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2" name="Picture 9" descr="南京长江大桥1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175" y="1945"/>
              <a:ext cx="1850" cy="1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3" name="Picture 11" descr="风扇1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4439" y="2025"/>
              <a:ext cx="1163" cy="1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" name="内容占位符 2"/>
          <p:cNvSpPr>
            <a:spLocks noChangeArrowheads="1"/>
          </p:cNvSpPr>
          <p:nvPr/>
        </p:nvSpPr>
        <p:spPr bwMode="auto">
          <a:xfrm>
            <a:off x="1752600" y="3600646"/>
            <a:ext cx="5006412" cy="2997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defTabSz="4572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追问　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你能再举出生活中的一些类似例子吗？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标题 5"/>
          <p:cNvSpPr txBox="1"/>
          <p:nvPr/>
        </p:nvSpPr>
        <p:spPr bwMode="auto">
          <a:xfrm>
            <a:off x="2864907" y="832686"/>
            <a:ext cx="3400425" cy="5461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探究点一：  </a:t>
            </a:r>
            <a:r>
              <a:rPr lang="zh-CN" altLang="en-US" dirty="0">
                <a:ea typeface="微软雅黑" panose="020B0503020204020204" pitchFamily="34" charset="-122"/>
                <a:cs typeface="Times New Roman" panose="02020603050405020304" pitchFamily="18" charset="0"/>
              </a:rPr>
              <a:t>全等图形</a:t>
            </a:r>
          </a:p>
        </p:txBody>
      </p:sp>
      <p:grpSp>
        <p:nvGrpSpPr>
          <p:cNvPr id="20482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008" cy="519194"/>
          </a:xfrm>
        </p:grpSpPr>
        <p:sp>
          <p:nvSpPr>
            <p:cNvPr id="8" name="TextBox 7"/>
            <p:cNvSpPr txBox="1"/>
            <p:nvPr/>
          </p:nvSpPr>
          <p:spPr bwMode="auto">
            <a:xfrm>
              <a:off x="1042724" y="272743"/>
              <a:ext cx="1415544" cy="46484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0498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2049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0483" name="Group 2"/>
          <p:cNvGrpSpPr/>
          <p:nvPr/>
        </p:nvGrpSpPr>
        <p:grpSpPr bwMode="auto">
          <a:xfrm>
            <a:off x="5105400" y="2571752"/>
            <a:ext cx="1847850" cy="1603375"/>
            <a:chOff x="1776" y="1248"/>
            <a:chExt cx="1488" cy="960"/>
          </a:xfrm>
        </p:grpSpPr>
        <p:sp>
          <p:nvSpPr>
            <p:cNvPr id="20491" name="Rectangle 3"/>
            <p:cNvSpPr>
              <a:spLocks noChangeArrowheads="1"/>
            </p:cNvSpPr>
            <p:nvPr/>
          </p:nvSpPr>
          <p:spPr bwMode="auto">
            <a:xfrm>
              <a:off x="1776" y="1248"/>
              <a:ext cx="1488" cy="96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</a:ln>
          </p:spPr>
          <p:txBody>
            <a:bodyPr wrap="none" lIns="92075" tIns="46038" rIns="92075" bIns="46038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9" name="AutoShape 4"/>
            <p:cNvSpPr>
              <a:spLocks noChangeArrowheads="1"/>
            </p:cNvSpPr>
            <p:nvPr/>
          </p:nvSpPr>
          <p:spPr bwMode="auto">
            <a:xfrm>
              <a:off x="1912" y="1428"/>
              <a:ext cx="248" cy="204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/>
          </p:spPr>
          <p:txBody>
            <a:bodyPr wrap="none" lIns="92075" tIns="46038" rIns="92075" bIns="46038" anchor="ctr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0" name="AutoShape 5"/>
            <p:cNvSpPr>
              <a:spLocks noChangeArrowheads="1"/>
            </p:cNvSpPr>
            <p:nvPr/>
          </p:nvSpPr>
          <p:spPr bwMode="auto">
            <a:xfrm>
              <a:off x="2304" y="1584"/>
              <a:ext cx="136" cy="12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/>
          </p:spPr>
          <p:txBody>
            <a:bodyPr wrap="none" lIns="92075" tIns="46038" rIns="92075" bIns="46038" anchor="ctr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1" name="AutoShape 6"/>
            <p:cNvSpPr>
              <a:spLocks noChangeArrowheads="1"/>
            </p:cNvSpPr>
            <p:nvPr/>
          </p:nvSpPr>
          <p:spPr bwMode="auto">
            <a:xfrm>
              <a:off x="2400" y="1488"/>
              <a:ext cx="137" cy="12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/>
          </p:spPr>
          <p:txBody>
            <a:bodyPr wrap="none" lIns="92075" tIns="46038" rIns="92075" bIns="46038" anchor="ctr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3" name="AutoShape 7"/>
            <p:cNvSpPr>
              <a:spLocks noChangeArrowheads="1"/>
            </p:cNvSpPr>
            <p:nvPr/>
          </p:nvSpPr>
          <p:spPr bwMode="auto">
            <a:xfrm>
              <a:off x="2208" y="1296"/>
              <a:ext cx="136" cy="12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/>
          </p:spPr>
          <p:txBody>
            <a:bodyPr wrap="none" lIns="92075" tIns="46038" rIns="92075" bIns="46038" anchor="ctr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4" name="AutoShape 8"/>
            <p:cNvSpPr>
              <a:spLocks noChangeArrowheads="1"/>
            </p:cNvSpPr>
            <p:nvPr/>
          </p:nvSpPr>
          <p:spPr bwMode="auto">
            <a:xfrm>
              <a:off x="2353" y="1344"/>
              <a:ext cx="138" cy="12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/>
          </p:spPr>
          <p:txBody>
            <a:bodyPr wrap="none" lIns="92075" tIns="46038" rIns="92075" bIns="46038" anchor="ctr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9"/>
          <p:cNvGrpSpPr/>
          <p:nvPr/>
        </p:nvGrpSpPr>
        <p:grpSpPr bwMode="auto">
          <a:xfrm>
            <a:off x="1981200" y="1504952"/>
            <a:ext cx="1849438" cy="1603375"/>
            <a:chOff x="1776" y="1248"/>
            <a:chExt cx="1488" cy="960"/>
          </a:xfrm>
        </p:grpSpPr>
        <p:sp>
          <p:nvSpPr>
            <p:cNvPr id="20485" name="Rectangle 10"/>
            <p:cNvSpPr>
              <a:spLocks noChangeArrowheads="1"/>
            </p:cNvSpPr>
            <p:nvPr/>
          </p:nvSpPr>
          <p:spPr bwMode="auto">
            <a:xfrm>
              <a:off x="1776" y="1248"/>
              <a:ext cx="1488" cy="96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</a:ln>
          </p:spPr>
          <p:txBody>
            <a:bodyPr wrap="none" lIns="92075" tIns="46038" rIns="92075" bIns="46038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7" name="AutoShape 11"/>
            <p:cNvSpPr>
              <a:spLocks noChangeArrowheads="1"/>
            </p:cNvSpPr>
            <p:nvPr/>
          </p:nvSpPr>
          <p:spPr bwMode="auto">
            <a:xfrm>
              <a:off x="1911" y="1428"/>
              <a:ext cx="249" cy="204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/>
          </p:spPr>
          <p:txBody>
            <a:bodyPr wrap="none" lIns="92075" tIns="46038" rIns="92075" bIns="46038" anchor="ctr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8" name="AutoShape 12"/>
            <p:cNvSpPr>
              <a:spLocks noChangeArrowheads="1"/>
            </p:cNvSpPr>
            <p:nvPr/>
          </p:nvSpPr>
          <p:spPr bwMode="auto">
            <a:xfrm>
              <a:off x="2304" y="1584"/>
              <a:ext cx="135" cy="12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/>
          </p:spPr>
          <p:txBody>
            <a:bodyPr wrap="none" lIns="92075" tIns="46038" rIns="92075" bIns="46038" anchor="ctr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1" name="AutoShape 13"/>
            <p:cNvSpPr>
              <a:spLocks noChangeArrowheads="1"/>
            </p:cNvSpPr>
            <p:nvPr/>
          </p:nvSpPr>
          <p:spPr bwMode="auto">
            <a:xfrm>
              <a:off x="2401" y="1488"/>
              <a:ext cx="135" cy="12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/>
          </p:spPr>
          <p:txBody>
            <a:bodyPr wrap="none" lIns="92075" tIns="46038" rIns="92075" bIns="46038" anchor="ctr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2" name="AutoShape 14"/>
            <p:cNvSpPr>
              <a:spLocks noChangeArrowheads="1"/>
            </p:cNvSpPr>
            <p:nvPr/>
          </p:nvSpPr>
          <p:spPr bwMode="auto">
            <a:xfrm>
              <a:off x="2208" y="1296"/>
              <a:ext cx="135" cy="12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/>
          </p:spPr>
          <p:txBody>
            <a:bodyPr wrap="none" lIns="92075" tIns="46038" rIns="92075" bIns="46038" anchor="ctr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43" name="AutoShape 15"/>
            <p:cNvSpPr>
              <a:spLocks noChangeArrowheads="1"/>
            </p:cNvSpPr>
            <p:nvPr/>
          </p:nvSpPr>
          <p:spPr bwMode="auto">
            <a:xfrm>
              <a:off x="2352" y="1344"/>
              <a:ext cx="135" cy="12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/>
          </p:spPr>
          <p:txBody>
            <a:bodyPr wrap="none" lIns="92075" tIns="46038" rIns="92075" bIns="46038" anchor="ctr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81481E-6 L 0.33941 0.206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00" y="10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标题 5"/>
          <p:cNvSpPr txBox="1"/>
          <p:nvPr/>
        </p:nvSpPr>
        <p:spPr bwMode="auto">
          <a:xfrm>
            <a:off x="2971801" y="656796"/>
            <a:ext cx="3400425" cy="5461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探究点一：  </a:t>
            </a:r>
            <a:r>
              <a:rPr lang="zh-CN" altLang="en-US" dirty="0">
                <a:ea typeface="微软雅黑" panose="020B0503020204020204" pitchFamily="34" charset="-122"/>
                <a:cs typeface="Times New Roman" panose="02020603050405020304" pitchFamily="18" charset="0"/>
              </a:rPr>
              <a:t>全等图形</a:t>
            </a:r>
          </a:p>
        </p:txBody>
      </p:sp>
      <p:grpSp>
        <p:nvGrpSpPr>
          <p:cNvPr id="21506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008" cy="519194"/>
          </a:xfrm>
        </p:grpSpPr>
        <p:sp>
          <p:nvSpPr>
            <p:cNvPr id="8" name="TextBox 7"/>
            <p:cNvSpPr txBox="1"/>
            <p:nvPr/>
          </p:nvSpPr>
          <p:spPr bwMode="auto">
            <a:xfrm>
              <a:off x="1042724" y="272743"/>
              <a:ext cx="1415544" cy="46484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1510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21511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1507" name="Picture 4" descr="2006122322304974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9604" y="1276351"/>
            <a:ext cx="2951163" cy="295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5" descr="2006122322304974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07038" y="1276351"/>
            <a:ext cx="2951162" cy="295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84 0.00324 L -0.53785 4.04624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00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标题 5"/>
          <p:cNvSpPr txBox="1"/>
          <p:nvPr/>
        </p:nvSpPr>
        <p:spPr bwMode="auto">
          <a:xfrm>
            <a:off x="2890841" y="784938"/>
            <a:ext cx="3400425" cy="5461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探究点一：  </a:t>
            </a:r>
            <a:r>
              <a:rPr lang="zh-CN" altLang="en-US" dirty="0">
                <a:ea typeface="微软雅黑" panose="020B0503020204020204" pitchFamily="34" charset="-122"/>
                <a:cs typeface="Times New Roman" panose="02020603050405020304" pitchFamily="18" charset="0"/>
              </a:rPr>
              <a:t>全等图形</a:t>
            </a:r>
          </a:p>
        </p:txBody>
      </p:sp>
      <p:grpSp>
        <p:nvGrpSpPr>
          <p:cNvPr id="22530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008" cy="519194"/>
          </a:xfrm>
        </p:grpSpPr>
        <p:sp>
          <p:nvSpPr>
            <p:cNvPr id="8" name="TextBox 7"/>
            <p:cNvSpPr txBox="1"/>
            <p:nvPr/>
          </p:nvSpPr>
          <p:spPr bwMode="auto">
            <a:xfrm>
              <a:off x="1042724" y="272743"/>
              <a:ext cx="1415544" cy="46484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253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2253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" name="Picture 2" descr="AQ4090T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3935"/>
          <a:stretch>
            <a:fillRect/>
          </a:stretch>
        </p:blipFill>
        <p:spPr bwMode="auto">
          <a:xfrm rot="60000">
            <a:off x="685800" y="1657352"/>
            <a:ext cx="3816350" cy="324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3" descr="AQ4090T1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0018" t="13968" r="-1967"/>
          <a:stretch>
            <a:fillRect/>
          </a:stretch>
        </p:blipFill>
        <p:spPr bwMode="auto">
          <a:xfrm>
            <a:off x="4591050" y="1590677"/>
            <a:ext cx="3816350" cy="324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60934E-6 L 0.42916 -0.005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00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标题 5"/>
          <p:cNvSpPr txBox="1"/>
          <p:nvPr/>
        </p:nvSpPr>
        <p:spPr bwMode="auto">
          <a:xfrm>
            <a:off x="2743204" y="666750"/>
            <a:ext cx="3400425" cy="5461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探究点一：  </a:t>
            </a:r>
            <a:r>
              <a:rPr lang="zh-CN" altLang="en-US" dirty="0">
                <a:ea typeface="微软雅黑" panose="020B0503020204020204" pitchFamily="34" charset="-122"/>
                <a:cs typeface="Times New Roman" panose="02020603050405020304" pitchFamily="18" charset="0"/>
              </a:rPr>
              <a:t>全等图形</a:t>
            </a:r>
          </a:p>
        </p:txBody>
      </p:sp>
      <p:grpSp>
        <p:nvGrpSpPr>
          <p:cNvPr id="23554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008" cy="519194"/>
          </a:xfrm>
        </p:grpSpPr>
        <p:sp>
          <p:nvSpPr>
            <p:cNvPr id="8" name="TextBox 7"/>
            <p:cNvSpPr txBox="1"/>
            <p:nvPr/>
          </p:nvSpPr>
          <p:spPr bwMode="auto">
            <a:xfrm>
              <a:off x="1042724" y="272743"/>
              <a:ext cx="1415544" cy="46484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3562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23563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324" name="Rectangle 3"/>
          <p:cNvSpPr>
            <a:spLocks noChangeArrowheads="1"/>
          </p:cNvSpPr>
          <p:nvPr/>
        </p:nvSpPr>
        <p:spPr bwMode="auto">
          <a:xfrm>
            <a:off x="1540245" y="2681868"/>
            <a:ext cx="6492875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形状、大小相同的图形放在一起能够完全重合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能够完全重合的两个图形叫做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全等形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9946" name="矩形 2"/>
          <p:cNvSpPr>
            <a:spLocks noChangeArrowheads="1"/>
          </p:cNvSpPr>
          <p:nvPr/>
        </p:nvSpPr>
        <p:spPr bwMode="auto">
          <a:xfrm>
            <a:off x="685803" y="2800351"/>
            <a:ext cx="800219" cy="461665"/>
          </a:xfrm>
          <a:prstGeom prst="rect">
            <a:avLst/>
          </a:prstGeom>
          <a:solidFill>
            <a:srgbClr val="FF7C80"/>
          </a:solidFill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定义</a:t>
            </a:r>
            <a:endParaRPr lang="zh-CN" altLang="en-US" dirty="0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1073250" y="1455241"/>
            <a:ext cx="7010400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一个图形经过平移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翻折，旋转后，位置变化了，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但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都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没有改变，即平移，翻折，旋转前后的图形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___________  .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5784850" y="1873748"/>
            <a:ext cx="1720850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完全重合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6324603" y="1526249"/>
            <a:ext cx="6463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形状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7239002" y="1550441"/>
            <a:ext cx="6463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大小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6" grpId="0" animBg="1"/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grpSp>
        <p:nvGrpSpPr>
          <p:cNvPr id="24578" name="组合 5"/>
          <p:cNvGrpSpPr/>
          <p:nvPr/>
        </p:nvGrpSpPr>
        <p:grpSpPr bwMode="auto">
          <a:xfrm>
            <a:off x="268290" y="122239"/>
            <a:ext cx="2179359" cy="515640"/>
            <a:chOff x="279260" y="218396"/>
            <a:chExt cx="2179008" cy="519194"/>
          </a:xfrm>
        </p:grpSpPr>
        <p:sp>
          <p:nvSpPr>
            <p:cNvPr id="17" name="TextBox 16"/>
            <p:cNvSpPr txBox="1"/>
            <p:nvPr/>
          </p:nvSpPr>
          <p:spPr bwMode="auto">
            <a:xfrm>
              <a:off x="1042724" y="272743"/>
              <a:ext cx="1415544" cy="46484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典例剖析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4588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</p:cxnSp>
        <p:pic>
          <p:nvPicPr>
            <p:cNvPr id="2458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579" name="矩形 5"/>
          <p:cNvSpPr>
            <a:spLocks noChangeArrowheads="1"/>
          </p:cNvSpPr>
          <p:nvPr/>
        </p:nvSpPr>
        <p:spPr bwMode="auto">
          <a:xfrm>
            <a:off x="495301" y="655638"/>
            <a:ext cx="620683" cy="6001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200" b="1" dirty="0">
                <a:latin typeface="Times New Roman" panose="02020603050405020304" pitchFamily="18" charset="0"/>
              </a:rPr>
              <a:t> </a:t>
            </a:r>
            <a:endParaRPr lang="zh-CN" altLang="en-US" sz="2200" dirty="0"/>
          </a:p>
        </p:txBody>
      </p:sp>
      <p:sp>
        <p:nvSpPr>
          <p:cNvPr id="23" name="内容占位符 7"/>
          <p:cNvSpPr txBox="1">
            <a:spLocks noChangeArrowheads="1"/>
          </p:cNvSpPr>
          <p:nvPr/>
        </p:nvSpPr>
        <p:spPr bwMode="auto">
          <a:xfrm>
            <a:off x="945934" y="3753948"/>
            <a:ext cx="7817069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⑤和⑦形状相同，但大小不同，⑥和⑩大小、形状都不同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；①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和⑨、②和③、⑪和⑫尽管方向不同，但大小、形状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完全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相同，所以它们是全等图形，④和⑧都是五角星，大小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、形状</a:t>
            </a:r>
            <a:r>
              <a:rPr lang="zh-CN" alt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都相同，是全等图形</a:t>
            </a:r>
            <a:r>
              <a:rPr lang="zh-CN" alt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zh-CN" altLang="en-US" sz="16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4581" name="矩形 6"/>
          <p:cNvSpPr>
            <a:spLocks noChangeArrowheads="1"/>
          </p:cNvSpPr>
          <p:nvPr/>
        </p:nvSpPr>
        <p:spPr bwMode="auto">
          <a:xfrm>
            <a:off x="265906" y="3753948"/>
            <a:ext cx="11445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解析：</a:t>
            </a:r>
          </a:p>
        </p:txBody>
      </p:sp>
      <p:pic>
        <p:nvPicPr>
          <p:cNvPr id="24582" name="Picture 2" descr="140x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200" y="1276351"/>
            <a:ext cx="5715000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2" descr="140x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38200" y="2343150"/>
            <a:ext cx="304323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4" name="内容占位符 7"/>
          <p:cNvSpPr txBox="1">
            <a:spLocks noChangeArrowheads="1"/>
          </p:cNvSpPr>
          <p:nvPr/>
        </p:nvSpPr>
        <p:spPr bwMode="auto">
          <a:xfrm>
            <a:off x="914401" y="666750"/>
            <a:ext cx="6781800" cy="6001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180975" indent="-180975" defTabSz="457200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下图中是全等图形的是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_______________________________________</a:t>
            </a:r>
            <a:r>
              <a:rPr lang="zh-CN" altLang="en-US" sz="2200" b="1" dirty="0">
                <a:latin typeface="Times New Roman" panose="02020603050405020304" pitchFamily="18" charset="0"/>
              </a:rPr>
              <a:t>．</a:t>
            </a:r>
            <a:endParaRPr lang="en-US" altLang="zh-CN" sz="2200" b="1" dirty="0">
              <a:latin typeface="Times New Roman" panose="02020603050405020304" pitchFamily="18" charset="0"/>
            </a:endParaRPr>
          </a:p>
        </p:txBody>
      </p:sp>
      <p:sp>
        <p:nvSpPr>
          <p:cNvPr id="27" name="内容占位符 7"/>
          <p:cNvSpPr txBox="1">
            <a:spLocks noChangeArrowheads="1"/>
          </p:cNvSpPr>
          <p:nvPr/>
        </p:nvSpPr>
        <p:spPr bwMode="auto">
          <a:xfrm>
            <a:off x="3276600" y="742952"/>
            <a:ext cx="4872038" cy="480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①和⑨、②和③、④和⑧、⑪和⑫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6" name="矩形标注 55"/>
          <p:cNvSpPr>
            <a:spLocks noChangeArrowheads="1"/>
          </p:cNvSpPr>
          <p:nvPr/>
        </p:nvSpPr>
        <p:spPr bwMode="auto">
          <a:xfrm>
            <a:off x="3881438" y="1333254"/>
            <a:ext cx="5029200" cy="2019792"/>
          </a:xfrm>
          <a:prstGeom prst="wedgeRectCallout">
            <a:avLst>
              <a:gd name="adj1" fmla="val -85491"/>
              <a:gd name="adj2" fmla="val -53236"/>
            </a:avLst>
          </a:prstGeom>
          <a:solidFill>
            <a:schemeClr val="accent1"/>
          </a:solidFill>
          <a:ln w="25400" algn="ctr">
            <a:solidFill>
              <a:srgbClr val="385D8A"/>
            </a:solidFill>
            <a:miter lim="800000"/>
          </a:ln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此题运用定义识别全等图形，确定两个图形全等要</a:t>
            </a: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符合两个条件：①形状相同，②大小相同；是否是</a:t>
            </a: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全等图形与位置无关．</a:t>
            </a: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判断两个图形是否全等还可以通过平移、旋转、翻</a:t>
            </a: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折等方法把两个图形叠合在一起，看它们能否完全</a:t>
            </a: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重合，即用</a:t>
            </a:r>
            <a:r>
              <a:rPr lang="zh-CN" altLang="en-US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叠合法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判断．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56" grpId="0" animBg="1"/>
      <p:bldP spid="56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Notched Right Arrow 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1267</Words>
  <Application>Microsoft Office PowerPoint</Application>
  <PresentationFormat>全屏显示(16:9)</PresentationFormat>
  <Paragraphs>139</Paragraphs>
  <Slides>23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1" baseType="lpstr">
      <vt:lpstr>华文行楷</vt:lpstr>
      <vt:lpstr>楷体</vt:lpstr>
      <vt:lpstr>宋体</vt:lpstr>
      <vt:lpstr>微软雅黑</vt:lpstr>
      <vt:lpstr>Arial</vt:lpstr>
      <vt:lpstr>Calibri</vt:lpstr>
      <vt:lpstr>Times New Roman</vt:lpstr>
      <vt:lpstr>WWW.2PPT.COM
</vt:lpstr>
      <vt:lpstr>七年级下册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2018-01-25T02:31:00Z</dcterms:created>
  <dcterms:modified xsi:type="dcterms:W3CDTF">2023-01-16T20:19:13Z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0976B4E0A768409E8B2B888359C42CFE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