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8" r:id="rId2"/>
    <p:sldId id="269" r:id="rId3"/>
    <p:sldId id="352" r:id="rId4"/>
    <p:sldId id="295" r:id="rId5"/>
    <p:sldId id="271" r:id="rId6"/>
    <p:sldId id="343" r:id="rId7"/>
    <p:sldId id="361" r:id="rId8"/>
    <p:sldId id="277" r:id="rId9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9443" autoAdjust="0"/>
  </p:normalViewPr>
  <p:slideViewPr>
    <p:cSldViewPr snapToGrid="0">
      <p:cViewPr>
        <p:scale>
          <a:sx n="100" d="100"/>
          <a:sy n="100" d="100"/>
        </p:scale>
        <p:origin x="-936" y="-4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FCDE44-3B2F-4626-8D7B-2A07D7E3CA4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6C4D55-D562-4254-8BD4-891BC7AE54F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461523" y="1660770"/>
            <a:ext cx="9625449" cy="2419687"/>
            <a:chOff x="3863" y="1622"/>
            <a:chExt cx="11201" cy="3520"/>
          </a:xfrm>
        </p:grpSpPr>
        <p:sp>
          <p:nvSpPr>
            <p:cNvPr id="3" name="Rectangle 5"/>
            <p:cNvSpPr/>
            <p:nvPr/>
          </p:nvSpPr>
          <p:spPr>
            <a:xfrm>
              <a:off x="3863" y="4112"/>
              <a:ext cx="11117" cy="10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zh-CN" sz="40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Task</a:t>
              </a: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3963" y="1622"/>
              <a:ext cx="11101" cy="14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0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Unit 5</a:t>
              </a:r>
              <a:r>
                <a:rPr lang="zh-CN" altLang="en-US" sz="6000" b="1" dirty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 </a:t>
              </a:r>
              <a:r>
                <a:rPr lang="zh-CN" altLang="en-US" sz="60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60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Let's celebrate!</a:t>
              </a:r>
            </a:p>
          </p:txBody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082358" y="1659060"/>
            <a:ext cx="379412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矩形 8"/>
          <p:cNvSpPr/>
          <p:nvPr/>
        </p:nvSpPr>
        <p:spPr>
          <a:xfrm>
            <a:off x="0" y="5773395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16205" y="1045210"/>
            <a:ext cx="3611733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3684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28825" y="1903722"/>
          <a:ext cx="9962339" cy="3198387"/>
        </p:xfrm>
        <a:graphic>
          <a:graphicData uri="http://schemas.openxmlformats.org/drawingml/2006/table">
            <a:tbl>
              <a:tblPr/>
              <a:tblGrid>
                <a:gridCol w="2998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635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983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 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重要的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ɪm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'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pɔːtnt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2. 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大多数，大部分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məʊst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3. 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离开，脱离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ɒf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4. 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小包；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一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包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'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pækɪt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7852807" y="2216056"/>
            <a:ext cx="151836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important</a:t>
            </a: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9076031" y="2986765"/>
            <a:ext cx="81785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most</a:t>
            </a: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7574804" y="3777511"/>
            <a:ext cx="54373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off</a:t>
            </a:r>
          </a:p>
        </p:txBody>
      </p:sp>
      <p:sp>
        <p:nvSpPr>
          <p:cNvPr id="18" name="矩形 27"/>
          <p:cNvSpPr>
            <a:spLocks noChangeArrowheads="1"/>
          </p:cNvSpPr>
          <p:nvPr/>
        </p:nvSpPr>
        <p:spPr bwMode="auto">
          <a:xfrm>
            <a:off x="8446826" y="4504105"/>
            <a:ext cx="10567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packet</a:t>
            </a:r>
          </a:p>
        </p:txBody>
      </p:sp>
      <p:sp>
        <p:nvSpPr>
          <p:cNvPr id="21" name="Rectangle 5"/>
          <p:cNvSpPr/>
          <p:nvPr/>
        </p:nvSpPr>
        <p:spPr>
          <a:xfrm>
            <a:off x="1210140" y="111048"/>
            <a:ext cx="713887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5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Task &amp; </a:t>
            </a:r>
            <a:r>
              <a:rPr lang="en-US" altLang="zh-CN" b="1" dirty="0" err="1" smtClean="0">
                <a:latin typeface="微软雅黑" panose="020B0503020204020204" charset="-122"/>
                <a:ea typeface="微软雅黑" panose="020B0503020204020204" charset="-122"/>
              </a:rPr>
              <a:t>Self­assessment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56121" y="1306666"/>
          <a:ext cx="10590738" cy="3749675"/>
        </p:xfrm>
        <a:graphic>
          <a:graphicData uri="http://schemas.openxmlformats.org/drawingml/2006/table">
            <a:tbl>
              <a:tblPr/>
              <a:tblGrid>
                <a:gridCol w="31968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939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1.let off fireworks 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2. 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在每年的这个时间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3. 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一个重要假日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4. 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大多数中国家庭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8038146" y="1888169"/>
            <a:ext cx="111280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放烟花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8174762" y="2654362"/>
            <a:ext cx="264527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at this time of year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7421495" y="3428121"/>
            <a:ext cx="296427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an important holiday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7672490" y="4145245"/>
            <a:ext cx="303961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most Chinese families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713887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5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Task &amp; </a:t>
            </a:r>
            <a:r>
              <a:rPr lang="en-US" altLang="zh-CN" b="1" dirty="0" err="1" smtClean="0">
                <a:latin typeface="微软雅黑" panose="020B0503020204020204" charset="-122"/>
                <a:ea typeface="微软雅黑" panose="020B0503020204020204" charset="-122"/>
              </a:rPr>
              <a:t>Self­assessment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646525" y="1101013"/>
          <a:ext cx="10871707" cy="5166360"/>
        </p:xfrm>
        <a:graphic>
          <a:graphicData uri="http://schemas.openxmlformats.org/drawingml/2006/table">
            <a:tbl>
              <a:tblPr/>
              <a:tblGrid>
                <a:gridCol w="220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693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1.Usually our parents get new clothes________ ________ us, and we get red packets________ our grandparents…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通常我们的父母为我们准备新衣服，我们从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我们的祖父母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……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那里得到红包。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Children have ________ ________ _____ ___ this day.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这一天，孩子们玩得非常开心。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9170771" y="1290196"/>
            <a:ext cx="106409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ready</a:t>
            </a: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3142605" y="2028037"/>
            <a:ext cx="65434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for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713887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5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Task &amp; </a:t>
            </a:r>
            <a:r>
              <a:rPr lang="en-US" altLang="zh-CN" b="1" dirty="0" err="1" smtClean="0">
                <a:latin typeface="微软雅黑" panose="020B0503020204020204" charset="-122"/>
                <a:ea typeface="微软雅黑" panose="020B0503020204020204" charset="-122"/>
              </a:rPr>
              <a:t>Self­assessment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9069218" y="1970946"/>
            <a:ext cx="142231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from</a:t>
            </a:r>
          </a:p>
        </p:txBody>
      </p:sp>
      <p:sp>
        <p:nvSpPr>
          <p:cNvPr id="10" name="矩形 28"/>
          <p:cNvSpPr>
            <a:spLocks noChangeArrowheads="1"/>
          </p:cNvSpPr>
          <p:nvPr/>
        </p:nvSpPr>
        <p:spPr bwMode="auto">
          <a:xfrm>
            <a:off x="6334038" y="5010925"/>
            <a:ext cx="455855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lots               of              fun       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470" y="894080"/>
            <a:ext cx="4431030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46760" y="106489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746443" y="1710753"/>
            <a:ext cx="149111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3075" y="1845373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1088" y="2342224"/>
            <a:ext cx="8713787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most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det.&amp; pron. 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大多数，大部分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10310" y="2965304"/>
            <a:ext cx="10206502" cy="27746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Most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Chinese families celebrate it.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大多数中国家庭庆祝它。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Most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the students do their homework every day.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大多数学生每天都做作业。</a:t>
            </a:r>
          </a:p>
        </p:txBody>
      </p:sp>
      <p:sp>
        <p:nvSpPr>
          <p:cNvPr id="13" name="Rectangle 5"/>
          <p:cNvSpPr/>
          <p:nvPr/>
        </p:nvSpPr>
        <p:spPr>
          <a:xfrm>
            <a:off x="1210140" y="111048"/>
            <a:ext cx="713887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5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Task &amp; </a:t>
            </a:r>
            <a:r>
              <a:rPr lang="en-US" altLang="zh-CN" b="1" dirty="0" err="1" smtClean="0">
                <a:latin typeface="微软雅黑" panose="020B0503020204020204" charset="-122"/>
                <a:ea typeface="微软雅黑" panose="020B0503020204020204" charset="-122"/>
              </a:rPr>
              <a:t>Self­assessment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34939" y="1280907"/>
            <a:ext cx="10755507" cy="35548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most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作形容词，后面接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，意为“大多数，大部分”。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most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作代词，意为“大多数，大部分”，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中的大部分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大多数”。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Most students like playing computer games.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大多数学生喜欢玩电脑游戏。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6199947" y="1480727"/>
            <a:ext cx="92911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名词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713887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5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Task &amp; </a:t>
            </a:r>
            <a:r>
              <a:rPr lang="en-US" altLang="zh-CN" b="1" dirty="0" err="1" smtClean="0">
                <a:latin typeface="微软雅黑" panose="020B0503020204020204" charset="-122"/>
                <a:ea typeface="微软雅黑" panose="020B0503020204020204" charset="-122"/>
              </a:rPr>
              <a:t>Self­assessment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9239926" y="2194601"/>
            <a:ext cx="157245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 of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34939" y="1280907"/>
            <a:ext cx="11156008" cy="52629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(1)most</a:t>
            </a:r>
            <a:r>
              <a:rPr lang="zh-CN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作副词，意为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最，最多；非常，极其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like</a:t>
            </a:r>
            <a:r>
              <a:rPr lang="zh-CN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most</a:t>
            </a:r>
            <a:r>
              <a:rPr lang="zh-CN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最喜欢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……”</a:t>
            </a:r>
            <a:r>
              <a:rPr lang="zh-CN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need…most</a:t>
            </a:r>
            <a:r>
              <a:rPr lang="zh-CN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最需要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……”</a:t>
            </a:r>
            <a:r>
              <a:rPr lang="zh-CN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若所修饰的名词前有限定词或直接放在代词前，要用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，不能用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most</a:t>
            </a:r>
            <a:r>
              <a:rPr lang="zh-CN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Most of the students are girls. </a:t>
            </a:r>
            <a:r>
              <a:rPr lang="zh-CN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大多数学生是女生。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Most of them don't know this animal. </a:t>
            </a:r>
          </a:p>
          <a:p>
            <a:pPr>
              <a:lnSpc>
                <a:spcPct val="150000"/>
              </a:lnSpc>
            </a:pPr>
            <a:r>
              <a:rPr lang="zh-CN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他们中的大多数人不认识这种动物。 </a:t>
            </a:r>
            <a:endParaRPr lang="zh-CN" altLang="zh-C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713887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5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Task &amp; </a:t>
            </a:r>
            <a:r>
              <a:rPr lang="en-US" altLang="zh-CN" b="1" dirty="0" err="1" smtClean="0">
                <a:latin typeface="微软雅黑" panose="020B0503020204020204" charset="-122"/>
                <a:ea typeface="微软雅黑" panose="020B0503020204020204" charset="-122"/>
              </a:rPr>
              <a:t>Self­assessment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1026368" y="3718601"/>
            <a:ext cx="144411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 of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882023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016643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744715" y="1421678"/>
            <a:ext cx="10755507" cy="277935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我们中的大部分人喜欢网上冲浪。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 ________ ________ like surfing the Internet.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我们班大部分男孩通过了考试。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 ________ in our class passed the exam.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275493" y="2317984"/>
            <a:ext cx="435528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            of                   us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713887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5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Task &amp; </a:t>
            </a:r>
            <a:r>
              <a:rPr lang="en-US" altLang="zh-CN" b="1" dirty="0" err="1" smtClean="0">
                <a:latin typeface="微软雅黑" panose="020B0503020204020204" charset="-122"/>
                <a:ea typeface="微软雅黑" panose="020B0503020204020204" charset="-122"/>
              </a:rPr>
              <a:t>Self­assessment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1171220" y="3689584"/>
            <a:ext cx="311202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             boys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421</Words>
  <Application>Microsoft Office PowerPoint</Application>
  <PresentationFormat>宽屏</PresentationFormat>
  <Paragraphs>74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6" baseType="lpstr">
      <vt:lpstr>华文新魏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2023-01-16T20:19:36Z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5AC10193E51B43189DBA2045FB5B6C0C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