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307" r:id="rId3"/>
    <p:sldId id="304" r:id="rId4"/>
    <p:sldId id="284" r:id="rId5"/>
    <p:sldId id="299" r:id="rId6"/>
    <p:sldId id="309" r:id="rId7"/>
    <p:sldId id="308" r:id="rId8"/>
    <p:sldId id="296" r:id="rId9"/>
    <p:sldId id="290" r:id="rId10"/>
    <p:sldId id="285" r:id="rId11"/>
    <p:sldId id="286" r:id="rId12"/>
    <p:sldId id="295" r:id="rId13"/>
    <p:sldId id="303" r:id="rId14"/>
    <p:sldId id="29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CF659-D946-498E-B408-0A438B5503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383B9-2CD1-4CCD-8FC5-C78C293FDB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383B9-2CD1-4CCD-8FC5-C78C293FDB5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DDA6B-0BD2-4888-9CB3-FB78C5B522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8DFE9-2036-4B61-8AE7-7DF401675C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30E2-CD5C-45AC-9FFE-D803C10FE9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DFB65-E83B-4D00-8F57-1A5CA894BF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7029-D2F3-4841-A4C1-AFDFB456A9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E2A92-F39B-4911-A1BA-7EA8F47CE8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2E92-A2A2-4DCB-AA38-7A52982D8F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94F4F-750C-4733-A79C-4ED67A068B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0EC22-DC6B-47EB-A27F-A9FCC6D8FD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E4CCD-C964-41EA-9879-81D515BEE5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A46CCCE-3B2C-4590-A256-F477EB02A6B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22902;&#33590;&#22270;&#20687;&#20998;&#26512;.xl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&#22902;&#33590;&#22270;&#20687;&#20998;&#26512;.xl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36523;&#39640;&#20307;&#37325;&#25968;&#25454;&#22788;&#29702;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-9654" y="1524049"/>
            <a:ext cx="91536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6000" b="1" dirty="0">
                <a:latin typeface="汉仪大宋简" pitchFamily="49" charset="-122"/>
                <a:ea typeface="汉仪大宋简" pitchFamily="49" charset="-122"/>
              </a:rPr>
              <a:t>随机现象的变化趋势</a:t>
            </a:r>
          </a:p>
        </p:txBody>
      </p:sp>
      <p:sp>
        <p:nvSpPr>
          <p:cNvPr id="2051" name="直接连接符 63492"/>
          <p:cNvSpPr>
            <a:spLocks noChangeShapeType="1"/>
          </p:cNvSpPr>
          <p:nvPr/>
        </p:nvSpPr>
        <p:spPr bwMode="auto">
          <a:xfrm>
            <a:off x="3609847" y="3338522"/>
            <a:ext cx="914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2" name="文本框 63493"/>
          <p:cNvSpPr txBox="1">
            <a:spLocks noChangeArrowheads="1"/>
          </p:cNvSpPr>
          <p:nvPr/>
        </p:nvSpPr>
        <p:spPr bwMode="auto">
          <a:xfrm>
            <a:off x="4667168" y="3048010"/>
            <a:ext cx="302895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变量间的依存关系</a:t>
            </a:r>
          </a:p>
        </p:txBody>
      </p:sp>
      <p:sp>
        <p:nvSpPr>
          <p:cNvPr id="6" name="矩形 5"/>
          <p:cNvSpPr/>
          <p:nvPr/>
        </p:nvSpPr>
        <p:spPr>
          <a:xfrm>
            <a:off x="2971842" y="570535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3584"/>
            <a:ext cx="2590800" cy="18044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59" name="表格 29358"/>
          <p:cNvGraphicFramePr/>
          <p:nvPr/>
        </p:nvGraphicFramePr>
        <p:xfrm>
          <a:off x="2517775" y="242888"/>
          <a:ext cx="673100" cy="517525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 anchor="b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5" name="矩形 29360"/>
          <p:cNvSpPr>
            <a:spLocks noChangeArrowheads="1"/>
          </p:cNvSpPr>
          <p:nvPr/>
        </p:nvSpPr>
        <p:spPr bwMode="auto">
          <a:xfrm>
            <a:off x="304800" y="971550"/>
            <a:ext cx="69342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某小卖部为了了解奶茶销售量与气温之间的关系，随机统计并制作了某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天卖出奶茶的杯数与当天气温的对照表：</a:t>
            </a:r>
            <a:endParaRPr lang="zh-CN" altLang="en-US" sz="2800" b="1" dirty="0"/>
          </a:p>
        </p:txBody>
      </p:sp>
      <p:sp>
        <p:nvSpPr>
          <p:cNvPr id="12296" name="矩形 29361"/>
          <p:cNvSpPr>
            <a:spLocks noChangeArrowheads="1"/>
          </p:cNvSpPr>
          <p:nvPr/>
        </p:nvSpPr>
        <p:spPr bwMode="auto">
          <a:xfrm>
            <a:off x="2843213" y="3960813"/>
            <a:ext cx="719137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9400" name="表格 29399"/>
          <p:cNvGraphicFramePr/>
          <p:nvPr/>
        </p:nvGraphicFramePr>
        <p:xfrm>
          <a:off x="457200" y="3232150"/>
          <a:ext cx="8497888" cy="1690688"/>
        </p:xfrm>
        <a:graphic>
          <a:graphicData uri="http://schemas.openxmlformats.org/drawingml/2006/table">
            <a:tbl>
              <a:tblPr/>
              <a:tblGrid>
                <a:gridCol w="121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1459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气温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3200" b="1" baseline="30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b="1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altLang="zh-CN" sz="3200" b="1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29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杯数</a:t>
                      </a:r>
                      <a:endParaRPr lang="zh-CN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  <a:endParaRPr lang="en-US" altLang="zh-CN" sz="3200" b="1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23" name="矩形 29388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457200" y="5094288"/>
            <a:ext cx="826293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通过整理分析数据，你能否找到一条合适的直线表示奶茶杯数与气温的关系？请说明理由？</a:t>
            </a:r>
            <a:endParaRPr lang="zh-CN" altLang="en-US" sz="2800" b="1" dirty="0"/>
          </a:p>
        </p:txBody>
      </p:sp>
      <p:pic>
        <p:nvPicPr>
          <p:cNvPr id="12324" name="图片 29397" descr="024f78f0f736afc35e4cdbc5b319ebc4b64512c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52387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5" name="矩形 6"/>
          <p:cNvSpPr>
            <a:spLocks noChangeArrowheads="1"/>
          </p:cNvSpPr>
          <p:nvPr/>
        </p:nvSpPr>
        <p:spPr bwMode="auto">
          <a:xfrm>
            <a:off x="457200" y="1524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  <a:endParaRPr lang="zh-CN" altLang="zh-CN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31157"/>
          <p:cNvGrpSpPr/>
          <p:nvPr/>
        </p:nvGrpSpPr>
        <p:grpSpPr bwMode="auto">
          <a:xfrm>
            <a:off x="838200" y="1371600"/>
            <a:ext cx="8305800" cy="4724400"/>
            <a:chOff x="528" y="864"/>
            <a:chExt cx="5232" cy="2976"/>
          </a:xfrm>
        </p:grpSpPr>
        <p:grpSp>
          <p:nvGrpSpPr>
            <p:cNvPr id="13314" name="组合 31142"/>
            <p:cNvGrpSpPr/>
            <p:nvPr/>
          </p:nvGrpSpPr>
          <p:grpSpPr bwMode="auto">
            <a:xfrm>
              <a:off x="612" y="864"/>
              <a:ext cx="5148" cy="2976"/>
              <a:chOff x="432" y="768"/>
              <a:chExt cx="5148" cy="2976"/>
            </a:xfrm>
          </p:grpSpPr>
          <p:sp>
            <p:nvSpPr>
              <p:cNvPr id="13315" name="直接连接符 31143"/>
              <p:cNvSpPr>
                <a:spLocks noChangeShapeType="1"/>
              </p:cNvSpPr>
              <p:nvPr/>
            </p:nvSpPr>
            <p:spPr bwMode="auto">
              <a:xfrm>
                <a:off x="432" y="3408"/>
                <a:ext cx="50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>
                <a:prstShdw prst="shdw17" dist="17961" dir="2700000">
                  <a:srgbClr val="00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6" name="直接连接符 31144"/>
              <p:cNvSpPr>
                <a:spLocks noChangeShapeType="1"/>
              </p:cNvSpPr>
              <p:nvPr/>
            </p:nvSpPr>
            <p:spPr bwMode="auto">
              <a:xfrm flipV="1">
                <a:off x="1248" y="768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>
                <a:prstShdw prst="shdw17" dist="17961" dir="2700000">
                  <a:srgbClr val="00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3317" name="图片 31145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76" y="1183"/>
                <a:ext cx="4704" cy="25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318" name="文本框 31151"/>
            <p:cNvSpPr txBox="1">
              <a:spLocks noChangeArrowheads="1"/>
            </p:cNvSpPr>
            <p:nvPr/>
          </p:nvSpPr>
          <p:spPr bwMode="auto">
            <a:xfrm>
              <a:off x="528" y="3552"/>
              <a:ext cx="258" cy="25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/>
                <a:t>-5</a:t>
              </a:r>
            </a:p>
          </p:txBody>
        </p:sp>
        <p:sp>
          <p:nvSpPr>
            <p:cNvPr id="13319" name="直接连接符 31152"/>
            <p:cNvSpPr>
              <a:spLocks noChangeShapeType="1"/>
            </p:cNvSpPr>
            <p:nvPr/>
          </p:nvSpPr>
          <p:spPr bwMode="auto">
            <a:xfrm>
              <a:off x="624" y="345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>
              <a:prstShdw prst="shdw17" dist="17961" dir="2700000">
                <a:srgbClr val="000000"/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124" name="直接连接符 31123"/>
          <p:cNvSpPr>
            <a:spLocks noChangeShapeType="1"/>
          </p:cNvSpPr>
          <p:nvPr/>
        </p:nvSpPr>
        <p:spPr bwMode="auto">
          <a:xfrm>
            <a:off x="1066800" y="2209800"/>
            <a:ext cx="6477000" cy="2971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>
            <a:prstShdw prst="shdw17" dist="17961" dir="2700000">
              <a:srgbClr val="0000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矩形 6"/>
          <p:cNvSpPr>
            <a:spLocks noChangeArrowheads="1"/>
          </p:cNvSpPr>
          <p:nvPr/>
        </p:nvSpPr>
        <p:spPr bwMode="auto">
          <a:xfrm>
            <a:off x="457200" y="1524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2" name="文本框 31149"/>
          <p:cNvSpPr txBox="1">
            <a:spLocks noChangeArrowheads="1"/>
          </p:cNvSpPr>
          <p:nvPr/>
        </p:nvSpPr>
        <p:spPr bwMode="auto">
          <a:xfrm>
            <a:off x="7924800" y="5486400"/>
            <a:ext cx="7937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气温</a:t>
            </a:r>
          </a:p>
        </p:txBody>
      </p:sp>
      <p:sp>
        <p:nvSpPr>
          <p:cNvPr id="13323" name="文本框 31150"/>
          <p:cNvSpPr txBox="1">
            <a:spLocks noChangeArrowheads="1"/>
          </p:cNvSpPr>
          <p:nvPr/>
        </p:nvSpPr>
        <p:spPr bwMode="auto">
          <a:xfrm>
            <a:off x="1371600" y="1219200"/>
            <a:ext cx="7937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杯数</a:t>
            </a:r>
          </a:p>
        </p:txBody>
      </p:sp>
      <p:sp>
        <p:nvSpPr>
          <p:cNvPr id="31159" name="直接连接符 31158"/>
          <p:cNvSpPr>
            <a:spLocks noChangeShapeType="1"/>
          </p:cNvSpPr>
          <p:nvPr/>
        </p:nvSpPr>
        <p:spPr bwMode="auto">
          <a:xfrm>
            <a:off x="457200" y="2209800"/>
            <a:ext cx="8153400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1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4" grpId="0" animBg="1"/>
      <p:bldP spid="31124" grpId="1" animBg="1"/>
      <p:bldP spid="311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40965">
            <a:hlinkClick r:id="rId2"/>
          </p:cNvPr>
          <p:cNvSpPr>
            <a:spLocks noChangeArrowheads="1"/>
          </p:cNvSpPr>
          <p:nvPr/>
        </p:nvSpPr>
        <p:spPr bwMode="auto">
          <a:xfrm>
            <a:off x="457200" y="5880100"/>
            <a:ext cx="82629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如果某天的气温是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altLang="zh-CN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，你能根据这些数据预测这天小卖部卖出奶茶的杯数吗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800" b="1" dirty="0"/>
          </a:p>
        </p:txBody>
      </p:sp>
      <p:sp>
        <p:nvSpPr>
          <p:cNvPr id="14338" name="直接连接符 40989"/>
          <p:cNvSpPr>
            <a:spLocks noChangeShapeType="1"/>
          </p:cNvSpPr>
          <p:nvPr/>
        </p:nvSpPr>
        <p:spPr bwMode="auto">
          <a:xfrm>
            <a:off x="228600" y="1981200"/>
            <a:ext cx="8153400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9" name="矩形 6"/>
          <p:cNvSpPr>
            <a:spLocks noChangeArrowheads="1"/>
          </p:cNvSpPr>
          <p:nvPr/>
        </p:nvSpPr>
        <p:spPr bwMode="auto">
          <a:xfrm>
            <a:off x="457200" y="1524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巩固练习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0" name="文本框 40993"/>
          <p:cNvSpPr txBox="1">
            <a:spLocks noChangeArrowheads="1"/>
          </p:cNvSpPr>
          <p:nvPr/>
        </p:nvSpPr>
        <p:spPr bwMode="auto">
          <a:xfrm>
            <a:off x="8350250" y="4953000"/>
            <a:ext cx="7937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气温</a:t>
            </a:r>
          </a:p>
        </p:txBody>
      </p:sp>
      <p:sp>
        <p:nvSpPr>
          <p:cNvPr id="14341" name="文本框 40994"/>
          <p:cNvSpPr txBox="1">
            <a:spLocks noChangeArrowheads="1"/>
          </p:cNvSpPr>
          <p:nvPr/>
        </p:nvSpPr>
        <p:spPr bwMode="auto">
          <a:xfrm>
            <a:off x="1143000" y="990600"/>
            <a:ext cx="79375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杯数</a:t>
            </a:r>
          </a:p>
        </p:txBody>
      </p:sp>
      <p:grpSp>
        <p:nvGrpSpPr>
          <p:cNvPr id="14342" name="组合 40997"/>
          <p:cNvGrpSpPr/>
          <p:nvPr/>
        </p:nvGrpSpPr>
        <p:grpSpPr bwMode="auto">
          <a:xfrm>
            <a:off x="685800" y="1219200"/>
            <a:ext cx="8172450" cy="4724400"/>
            <a:chOff x="432" y="768"/>
            <a:chExt cx="5148" cy="2976"/>
          </a:xfrm>
        </p:grpSpPr>
        <p:grpSp>
          <p:nvGrpSpPr>
            <p:cNvPr id="14343" name="组合 40985"/>
            <p:cNvGrpSpPr/>
            <p:nvPr/>
          </p:nvGrpSpPr>
          <p:grpSpPr bwMode="auto">
            <a:xfrm>
              <a:off x="432" y="768"/>
              <a:ext cx="5148" cy="2976"/>
              <a:chOff x="432" y="768"/>
              <a:chExt cx="5148" cy="2976"/>
            </a:xfrm>
          </p:grpSpPr>
          <p:sp>
            <p:nvSpPr>
              <p:cNvPr id="14344" name="直接连接符 40986"/>
              <p:cNvSpPr>
                <a:spLocks noChangeShapeType="1"/>
              </p:cNvSpPr>
              <p:nvPr/>
            </p:nvSpPr>
            <p:spPr bwMode="auto">
              <a:xfrm>
                <a:off x="432" y="3408"/>
                <a:ext cx="50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>
                <a:prstShdw prst="shdw17" dist="17961" dir="2700000">
                  <a:srgbClr val="00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5" name="直接连接符 40987"/>
              <p:cNvSpPr>
                <a:spLocks noChangeShapeType="1"/>
              </p:cNvSpPr>
              <p:nvPr/>
            </p:nvSpPr>
            <p:spPr bwMode="auto">
              <a:xfrm flipV="1">
                <a:off x="1248" y="768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>
                <a:prstShdw prst="shdw17" dist="17961" dir="2700000">
                  <a:srgbClr val="000000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4346" name="图片 4098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76" y="1183"/>
                <a:ext cx="4704" cy="25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47" name="直接连接符 40995"/>
            <p:cNvSpPr>
              <a:spLocks noChangeShapeType="1"/>
            </p:cNvSpPr>
            <p:nvPr/>
          </p:nvSpPr>
          <p:spPr bwMode="auto">
            <a:xfrm>
              <a:off x="528" y="33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>
              <a:prstShdw prst="shdw17" dist="17961" dir="2700000">
                <a:srgbClr val="000000"/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文本框 40996"/>
            <p:cNvSpPr txBox="1">
              <a:spLocks noChangeArrowheads="1"/>
            </p:cNvSpPr>
            <p:nvPr/>
          </p:nvSpPr>
          <p:spPr bwMode="auto">
            <a:xfrm>
              <a:off x="432" y="3504"/>
              <a:ext cx="244" cy="231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708688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/>
                <a:t>-5</a:t>
              </a:r>
            </a:p>
          </p:txBody>
        </p:sp>
      </p:grpSp>
      <p:sp>
        <p:nvSpPr>
          <p:cNvPr id="40999" name="矩形 40998"/>
          <p:cNvSpPr>
            <a:spLocks noChangeArrowheads="1"/>
          </p:cNvSpPr>
          <p:nvPr/>
        </p:nvSpPr>
        <p:spPr bwMode="auto">
          <a:xfrm>
            <a:off x="6172200" y="3429000"/>
            <a:ext cx="1687513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</a:rPr>
              <a:t>y=-3x+56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52228" descr="66286722nb38e4cb03e4d&amp;6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2743200"/>
            <a:ext cx="337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图片 52229" descr="200810301314174508"/>
          <p:cNvPicPr>
            <a:picLocks noChangeAspect="1" noChangeArrowheads="1"/>
          </p:cNvPicPr>
          <p:nvPr/>
        </p:nvPicPr>
        <p:blipFill>
          <a:blip r:embed="rId3" cstate="email"/>
          <a:srcRect l="28572"/>
          <a:stretch>
            <a:fillRect/>
          </a:stretch>
        </p:blipFill>
        <p:spPr bwMode="auto">
          <a:xfrm>
            <a:off x="990600" y="2743200"/>
            <a:ext cx="3657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52231"/>
          <p:cNvSpPr>
            <a:spLocks noChangeArrowheads="1"/>
          </p:cNvSpPr>
          <p:nvPr/>
        </p:nvSpPr>
        <p:spPr bwMode="auto">
          <a:xfrm>
            <a:off x="381000" y="1084263"/>
            <a:ext cx="83820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股票的线性分析（股票的波动有时也在一条带型区域内，找到近似直线描述变化趋势）</a:t>
            </a:r>
            <a:endParaRPr lang="zh-CN" altLang="en-US" sz="2800" b="1" dirty="0"/>
          </a:p>
        </p:txBody>
      </p:sp>
      <p:sp>
        <p:nvSpPr>
          <p:cNvPr id="15364" name="矩形 6"/>
          <p:cNvSpPr>
            <a:spLocks noChangeArrowheads="1"/>
          </p:cNvSpPr>
          <p:nvPr/>
        </p:nvSpPr>
        <p:spPr bwMode="auto">
          <a:xfrm>
            <a:off x="457200" y="457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课堂延伸</a:t>
            </a:r>
            <a:endParaRPr lang="zh-CN" altLang="zh-CN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Box 5"/>
          <p:cNvSpPr txBox="1">
            <a:spLocks noChangeArrowheads="1"/>
          </p:cNvSpPr>
          <p:nvPr/>
        </p:nvSpPr>
        <p:spPr bwMode="auto">
          <a:xfrm>
            <a:off x="228600" y="1447800"/>
            <a:ext cx="88471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     有一些随机现象用</a:t>
            </a:r>
            <a:r>
              <a:rPr lang="zh-CN" altLang="en-US" sz="3200" b="1" dirty="0">
                <a:solidFill>
                  <a:srgbClr val="FF0000"/>
                </a:solidFill>
              </a:rPr>
              <a:t>一次函数模型</a:t>
            </a:r>
            <a:r>
              <a:rPr lang="zh-CN" altLang="en-US" sz="3200" b="1" dirty="0"/>
              <a:t>无法描述变化趋势（可自行上网查阅）</a:t>
            </a:r>
            <a:r>
              <a:rPr lang="en-US" altLang="zh-CN" sz="3200" b="1" dirty="0"/>
              <a:t>.</a:t>
            </a:r>
          </a:p>
        </p:txBody>
      </p:sp>
      <p:pic>
        <p:nvPicPr>
          <p:cNvPr id="16386" name="图片 379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90800"/>
            <a:ext cx="4038600" cy="363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图片 379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76600"/>
            <a:ext cx="41148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矩形 6"/>
          <p:cNvSpPr>
            <a:spLocks noChangeArrowheads="1"/>
          </p:cNvSpPr>
          <p:nvPr/>
        </p:nvSpPr>
        <p:spPr bwMode="auto">
          <a:xfrm>
            <a:off x="457200" y="457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课堂延伸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文本框 60419"/>
          <p:cNvSpPr txBox="1">
            <a:spLocks noChangeArrowheads="1"/>
          </p:cNvSpPr>
          <p:nvPr/>
        </p:nvSpPr>
        <p:spPr bwMode="auto">
          <a:xfrm>
            <a:off x="0" y="5572125"/>
            <a:ext cx="8915400" cy="676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 dirty="0"/>
              <a:t> 猜想：你认为青少年的身高与体重</a:t>
            </a:r>
            <a:r>
              <a:rPr lang="zh-CN" altLang="en-US" sz="3200" b="1" dirty="0">
                <a:solidFill>
                  <a:srgbClr val="FF0000"/>
                </a:solidFill>
              </a:rPr>
              <a:t>有关系吗？</a:t>
            </a:r>
          </a:p>
        </p:txBody>
      </p:sp>
      <p:pic>
        <p:nvPicPr>
          <p:cNvPr id="60421" name="图片 604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914400"/>
            <a:ext cx="26320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6" name="图片 604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914400"/>
            <a:ext cx="525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情境导入</a:t>
            </a:r>
            <a:endParaRPr lang="zh-CN" altLang="zh-CN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情境导入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122" name="图片 542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5334000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542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990600"/>
            <a:ext cx="23526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文本框 54277"/>
          <p:cNvSpPr txBox="1">
            <a:spLocks noChangeArrowheads="1"/>
          </p:cNvSpPr>
          <p:nvPr/>
        </p:nvSpPr>
        <p:spPr bwMode="auto">
          <a:xfrm>
            <a:off x="0" y="5410200"/>
            <a:ext cx="8839200" cy="1260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 dirty="0"/>
              <a:t>     假设让你去研究青少年的身高与体重之间的关系，你会怎么做呢？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endParaRPr lang="zh-CN" altLang="zh-CN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7799" name="表格 27798"/>
          <p:cNvGraphicFramePr/>
          <p:nvPr/>
        </p:nvGraphicFramePr>
        <p:xfrm>
          <a:off x="152400" y="2514600"/>
          <a:ext cx="8763000" cy="1219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</a:rPr>
                        <a:t>身高</a:t>
                      </a:r>
                      <a:r>
                        <a:rPr lang="en-US" altLang="zh-CN">
                          <a:latin typeface="Times New Roman" panose="02020603050405020304" pitchFamily="18" charset="0"/>
                        </a:rPr>
                        <a:t>/cm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147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</a:rPr>
                        <a:t>体重</a:t>
                      </a:r>
                      <a:r>
                        <a:rPr lang="en-US" altLang="zh-CN">
                          <a:latin typeface="Times New Roman" panose="02020603050405020304" pitchFamily="18" charset="0"/>
                        </a:rPr>
                        <a:t>/kg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84" name="文本框 27724"/>
          <p:cNvSpPr txBox="1">
            <a:spLocks noChangeArrowheads="1"/>
          </p:cNvSpPr>
          <p:nvPr/>
        </p:nvSpPr>
        <p:spPr bwMode="auto">
          <a:xfrm>
            <a:off x="304800" y="1219200"/>
            <a:ext cx="82296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      随机抽取了我校</a:t>
            </a:r>
            <a:r>
              <a:rPr lang="en-US" altLang="zh-CN" sz="3200" b="1" dirty="0"/>
              <a:t>10</a:t>
            </a:r>
            <a:r>
              <a:rPr lang="zh-CN" altLang="en-US" sz="3200" b="1" dirty="0"/>
              <a:t>名男生，统计了他们的身高（单位：</a:t>
            </a:r>
            <a:r>
              <a:rPr lang="en-US" altLang="zh-CN" sz="3200" b="1" dirty="0">
                <a:latin typeface="Times New Roman" panose="02020603050405020304" pitchFamily="18" charset="0"/>
              </a:rPr>
              <a:t>cm</a:t>
            </a:r>
            <a:r>
              <a:rPr lang="zh-CN" altLang="en-US" sz="3200" b="1" dirty="0"/>
              <a:t>）体重（单位：</a:t>
            </a:r>
            <a:r>
              <a:rPr lang="en-US" altLang="zh-CN" sz="3200" b="1" dirty="0">
                <a:latin typeface="Times New Roman" panose="02020603050405020304" pitchFamily="18" charset="0"/>
              </a:rPr>
              <a:t>kg</a:t>
            </a:r>
            <a:r>
              <a:rPr lang="zh-CN" altLang="en-US" sz="3200" b="1" dirty="0"/>
              <a:t>）：</a:t>
            </a:r>
          </a:p>
        </p:txBody>
      </p:sp>
      <p:sp>
        <p:nvSpPr>
          <p:cNvPr id="27726" name="文本框 27725"/>
          <p:cNvSpPr txBox="1">
            <a:spLocks noChangeArrowheads="1"/>
          </p:cNvSpPr>
          <p:nvPr/>
        </p:nvSpPr>
        <p:spPr bwMode="auto">
          <a:xfrm>
            <a:off x="457200" y="4343400"/>
            <a:ext cx="8153400" cy="1260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 dirty="0"/>
              <a:t>       如果研究这个样本的身高与体重之间的关系，</a:t>
            </a:r>
            <a:r>
              <a:rPr lang="zh-CN" altLang="en-US" sz="3200" b="1" dirty="0">
                <a:solidFill>
                  <a:srgbClr val="FF0000"/>
                </a:solidFill>
              </a:rPr>
              <a:t>同学们认为应如何处理这组数据呢？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8131" name="表格 48130"/>
          <p:cNvGraphicFramePr/>
          <p:nvPr/>
        </p:nvGraphicFramePr>
        <p:xfrm>
          <a:off x="152400" y="2514600"/>
          <a:ext cx="8763000" cy="1219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</a:rPr>
                        <a:t>身高</a:t>
                      </a:r>
                      <a:r>
                        <a:rPr lang="en-US" altLang="zh-CN">
                          <a:latin typeface="Times New Roman" panose="02020603050405020304" pitchFamily="18" charset="0"/>
                        </a:rPr>
                        <a:t>/cm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147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174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159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</a:rPr>
                        <a:t>体重</a:t>
                      </a:r>
                      <a:r>
                        <a:rPr lang="en-US" altLang="zh-CN">
                          <a:latin typeface="Times New Roman" panose="02020603050405020304" pitchFamily="18" charset="0"/>
                        </a:rPr>
                        <a:t>/kg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08" name="文本框 48174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2296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      随机抽取了我校</a:t>
            </a:r>
            <a:r>
              <a:rPr lang="en-US" altLang="zh-CN" sz="3200" b="1" dirty="0"/>
              <a:t>10</a:t>
            </a:r>
            <a:r>
              <a:rPr lang="zh-CN" altLang="en-US" sz="3200" b="1" dirty="0"/>
              <a:t>名男生，统计了他们的身高（单位：</a:t>
            </a:r>
            <a:r>
              <a:rPr lang="en-US" altLang="zh-CN" sz="3200" b="1" dirty="0">
                <a:latin typeface="Times New Roman" panose="02020603050405020304" pitchFamily="18" charset="0"/>
              </a:rPr>
              <a:t>cm</a:t>
            </a:r>
            <a:r>
              <a:rPr lang="zh-CN" altLang="en-US" sz="3200" b="1" dirty="0"/>
              <a:t>）体重（单位：</a:t>
            </a:r>
            <a:r>
              <a:rPr lang="en-US" altLang="zh-CN" sz="3200" b="1" dirty="0">
                <a:latin typeface="Times New Roman" panose="02020603050405020304" pitchFamily="18" charset="0"/>
              </a:rPr>
              <a:t>kg</a:t>
            </a:r>
            <a:r>
              <a:rPr lang="zh-CN" altLang="en-US" sz="3200" b="1" dirty="0"/>
              <a:t>）：</a:t>
            </a:r>
          </a:p>
        </p:txBody>
      </p:sp>
      <p:sp>
        <p:nvSpPr>
          <p:cNvPr id="48176" name="文本框 48175"/>
          <p:cNvSpPr txBox="1">
            <a:spLocks noChangeArrowheads="1"/>
          </p:cNvSpPr>
          <p:nvPr/>
        </p:nvSpPr>
        <p:spPr bwMode="auto">
          <a:xfrm>
            <a:off x="533400" y="4038600"/>
            <a:ext cx="8153400" cy="1260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/>
              <a:t>1.</a:t>
            </a:r>
            <a:r>
              <a:rPr lang="zh-CN" altLang="en-US" sz="3200" b="1" dirty="0"/>
              <a:t>若要建立坐标系，如何确定横轴和纵轴表示的意义及度量单位呢？</a:t>
            </a:r>
          </a:p>
        </p:txBody>
      </p:sp>
      <p:sp>
        <p:nvSpPr>
          <p:cNvPr id="48177" name="文本框 48176"/>
          <p:cNvSpPr txBox="1">
            <a:spLocks noChangeArrowheads="1"/>
          </p:cNvSpPr>
          <p:nvPr/>
        </p:nvSpPr>
        <p:spPr bwMode="auto">
          <a:xfrm>
            <a:off x="533400" y="5368925"/>
            <a:ext cx="8153400" cy="1260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/>
              <a:t>2.</a:t>
            </a:r>
            <a:r>
              <a:rPr lang="zh-CN" altLang="en-US" sz="3200" b="1" dirty="0"/>
              <a:t>在直角坐标系中，你发现他们的数据所对应的</a:t>
            </a:r>
            <a:r>
              <a:rPr lang="zh-CN" altLang="en-US" sz="3200" b="1" dirty="0">
                <a:solidFill>
                  <a:srgbClr val="FF0000"/>
                </a:solidFill>
              </a:rPr>
              <a:t>点的分布有什么特征</a:t>
            </a:r>
            <a:r>
              <a:rPr lang="zh-CN" altLang="en-US" sz="3200" b="1" dirty="0"/>
              <a:t>？</a:t>
            </a:r>
          </a:p>
        </p:txBody>
      </p:sp>
      <p:sp>
        <p:nvSpPr>
          <p:cNvPr id="7211" name="椭圆 48177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6705600" y="381000"/>
            <a:ext cx="1828800" cy="762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/>
              <a:t>超链接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6" grpId="0"/>
      <p:bldP spid="48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4" name="文本框 62466"/>
          <p:cNvSpPr txBox="1">
            <a:spLocks noChangeArrowheads="1"/>
          </p:cNvSpPr>
          <p:nvPr/>
        </p:nvSpPr>
        <p:spPr bwMode="auto">
          <a:xfrm>
            <a:off x="533400" y="990600"/>
            <a:ext cx="82296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      随机抽取了我校</a:t>
            </a:r>
            <a:r>
              <a:rPr lang="en-US" altLang="zh-CN" sz="3200" b="1"/>
              <a:t>10</a:t>
            </a:r>
            <a:r>
              <a:rPr lang="zh-CN" altLang="en-US" sz="3200" b="1"/>
              <a:t>名男生，统计了他们的身高（单位：</a:t>
            </a:r>
            <a:r>
              <a:rPr lang="en-US" altLang="zh-CN" sz="3200" b="1">
                <a:latin typeface="Times New Roman" panose="02020603050405020304" pitchFamily="18" charset="0"/>
              </a:rPr>
              <a:t>cm</a:t>
            </a:r>
            <a:r>
              <a:rPr lang="zh-CN" altLang="en-US" sz="3200" b="1"/>
              <a:t>）体重（单位：</a:t>
            </a:r>
            <a:r>
              <a:rPr lang="en-US" altLang="zh-CN" sz="3200" b="1">
                <a:latin typeface="Times New Roman" panose="02020603050405020304" pitchFamily="18" charset="0"/>
              </a:rPr>
              <a:t>kg</a:t>
            </a:r>
            <a:r>
              <a:rPr lang="zh-CN" altLang="en-US" sz="3200" b="1"/>
              <a:t>）：</a:t>
            </a:r>
          </a:p>
        </p:txBody>
      </p:sp>
      <p:grpSp>
        <p:nvGrpSpPr>
          <p:cNvPr id="8195" name="组合 62467"/>
          <p:cNvGrpSpPr/>
          <p:nvPr/>
        </p:nvGrpSpPr>
        <p:grpSpPr bwMode="auto">
          <a:xfrm>
            <a:off x="457200" y="2133600"/>
            <a:ext cx="7543800" cy="4572000"/>
            <a:chOff x="336" y="1296"/>
            <a:chExt cx="4752" cy="2880"/>
          </a:xfrm>
        </p:grpSpPr>
        <p:grpSp>
          <p:nvGrpSpPr>
            <p:cNvPr id="8196" name="组合 62468"/>
            <p:cNvGrpSpPr/>
            <p:nvPr/>
          </p:nvGrpSpPr>
          <p:grpSpPr bwMode="auto">
            <a:xfrm>
              <a:off x="336" y="1296"/>
              <a:ext cx="4752" cy="2880"/>
              <a:chOff x="336" y="1296"/>
              <a:chExt cx="4752" cy="2880"/>
            </a:xfrm>
          </p:grpSpPr>
          <p:sp>
            <p:nvSpPr>
              <p:cNvPr id="8197" name="文本框 62469"/>
              <p:cNvSpPr txBox="1">
                <a:spLocks noChangeArrowheads="1"/>
              </p:cNvSpPr>
              <p:nvPr/>
            </p:nvSpPr>
            <p:spPr bwMode="auto">
              <a:xfrm>
                <a:off x="428" y="336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8198" name="文本框 62470"/>
              <p:cNvSpPr txBox="1">
                <a:spLocks noChangeArrowheads="1"/>
              </p:cNvSpPr>
              <p:nvPr/>
            </p:nvSpPr>
            <p:spPr bwMode="auto">
              <a:xfrm>
                <a:off x="428" y="3016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50</a:t>
                </a:r>
              </a:p>
            </p:txBody>
          </p:sp>
          <p:sp>
            <p:nvSpPr>
              <p:cNvPr id="8199" name="文本框 62471"/>
              <p:cNvSpPr txBox="1">
                <a:spLocks noChangeArrowheads="1"/>
              </p:cNvSpPr>
              <p:nvPr/>
            </p:nvSpPr>
            <p:spPr bwMode="auto">
              <a:xfrm>
                <a:off x="428" y="2710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8200" name="文本框 62472"/>
              <p:cNvSpPr txBox="1">
                <a:spLocks noChangeArrowheads="1"/>
              </p:cNvSpPr>
              <p:nvPr/>
            </p:nvSpPr>
            <p:spPr bwMode="auto">
              <a:xfrm>
                <a:off x="428" y="2405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70</a:t>
                </a:r>
              </a:p>
            </p:txBody>
          </p:sp>
          <p:sp>
            <p:nvSpPr>
              <p:cNvPr id="8201" name="文本框 62473"/>
              <p:cNvSpPr txBox="1">
                <a:spLocks noChangeArrowheads="1"/>
              </p:cNvSpPr>
              <p:nvPr/>
            </p:nvSpPr>
            <p:spPr bwMode="auto">
              <a:xfrm>
                <a:off x="428" y="209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80</a:t>
                </a:r>
              </a:p>
            </p:txBody>
          </p:sp>
          <p:sp>
            <p:nvSpPr>
              <p:cNvPr id="8202" name="文本框 62474"/>
              <p:cNvSpPr txBox="1">
                <a:spLocks noChangeArrowheads="1"/>
              </p:cNvSpPr>
              <p:nvPr/>
            </p:nvSpPr>
            <p:spPr bwMode="auto">
              <a:xfrm>
                <a:off x="428" y="1794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90</a:t>
                </a:r>
              </a:p>
            </p:txBody>
          </p:sp>
          <p:sp>
            <p:nvSpPr>
              <p:cNvPr id="8203" name="文本框 62475"/>
              <p:cNvSpPr txBox="1">
                <a:spLocks noChangeArrowheads="1"/>
              </p:cNvSpPr>
              <p:nvPr/>
            </p:nvSpPr>
            <p:spPr bwMode="auto">
              <a:xfrm>
                <a:off x="336" y="1488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100</a:t>
                </a:r>
              </a:p>
            </p:txBody>
          </p:sp>
          <p:sp>
            <p:nvSpPr>
              <p:cNvPr id="8204" name="文本框 62476"/>
              <p:cNvSpPr txBox="1">
                <a:spLocks noChangeArrowheads="1"/>
              </p:cNvSpPr>
              <p:nvPr/>
            </p:nvSpPr>
            <p:spPr bwMode="auto">
              <a:xfrm>
                <a:off x="292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180</a:t>
                </a:r>
              </a:p>
            </p:txBody>
          </p:sp>
          <p:sp>
            <p:nvSpPr>
              <p:cNvPr id="8205" name="文本框 62477"/>
              <p:cNvSpPr txBox="1">
                <a:spLocks noChangeArrowheads="1"/>
              </p:cNvSpPr>
              <p:nvPr/>
            </p:nvSpPr>
            <p:spPr bwMode="auto">
              <a:xfrm>
                <a:off x="2496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170</a:t>
                </a:r>
              </a:p>
            </p:txBody>
          </p:sp>
          <p:sp>
            <p:nvSpPr>
              <p:cNvPr id="8206" name="文本框 62478"/>
              <p:cNvSpPr txBox="1">
                <a:spLocks noChangeArrowheads="1"/>
              </p:cNvSpPr>
              <p:nvPr/>
            </p:nvSpPr>
            <p:spPr bwMode="auto">
              <a:xfrm>
                <a:off x="204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160</a:t>
                </a:r>
              </a:p>
            </p:txBody>
          </p:sp>
          <p:sp>
            <p:nvSpPr>
              <p:cNvPr id="8207" name="文本框 62479"/>
              <p:cNvSpPr txBox="1">
                <a:spLocks noChangeArrowheads="1"/>
              </p:cNvSpPr>
              <p:nvPr/>
            </p:nvSpPr>
            <p:spPr bwMode="auto">
              <a:xfrm>
                <a:off x="156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150</a:t>
                </a:r>
              </a:p>
            </p:txBody>
          </p:sp>
          <p:sp>
            <p:nvSpPr>
              <p:cNvPr id="8208" name="文本框 62480"/>
              <p:cNvSpPr txBox="1">
                <a:spLocks noChangeArrowheads="1"/>
              </p:cNvSpPr>
              <p:nvPr/>
            </p:nvSpPr>
            <p:spPr bwMode="auto">
              <a:xfrm>
                <a:off x="1152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140</a:t>
                </a:r>
              </a:p>
            </p:txBody>
          </p:sp>
          <p:sp>
            <p:nvSpPr>
              <p:cNvPr id="8209" name="文本框 62481"/>
              <p:cNvSpPr txBox="1">
                <a:spLocks noChangeArrowheads="1"/>
              </p:cNvSpPr>
              <p:nvPr/>
            </p:nvSpPr>
            <p:spPr bwMode="auto">
              <a:xfrm>
                <a:off x="540" y="369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8210" name="文本框 62482"/>
              <p:cNvSpPr txBox="1">
                <a:spLocks noChangeArrowheads="1"/>
              </p:cNvSpPr>
              <p:nvPr/>
            </p:nvSpPr>
            <p:spPr bwMode="auto">
              <a:xfrm>
                <a:off x="338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190</a:t>
                </a:r>
              </a:p>
            </p:txBody>
          </p:sp>
          <p:pic>
            <p:nvPicPr>
              <p:cNvPr id="8211" name="图片 6248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0" y="1296"/>
                <a:ext cx="4368" cy="2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212" name="椭圆 62484"/>
            <p:cNvSpPr>
              <a:spLocks noChangeArrowheads="1"/>
            </p:cNvSpPr>
            <p:nvPr/>
          </p:nvSpPr>
          <p:spPr bwMode="auto">
            <a:xfrm flipH="1">
              <a:off x="1920" y="348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椭圆 62485"/>
            <p:cNvSpPr>
              <a:spLocks noChangeArrowheads="1"/>
            </p:cNvSpPr>
            <p:nvPr/>
          </p:nvSpPr>
          <p:spPr bwMode="auto">
            <a:xfrm flipH="1">
              <a:off x="1632" y="336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椭圆 62486"/>
            <p:cNvSpPr>
              <a:spLocks noChangeArrowheads="1"/>
            </p:cNvSpPr>
            <p:nvPr/>
          </p:nvSpPr>
          <p:spPr bwMode="auto">
            <a:xfrm flipH="1">
              <a:off x="1920" y="328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椭圆 62487"/>
            <p:cNvSpPr>
              <a:spLocks noChangeArrowheads="1"/>
            </p:cNvSpPr>
            <p:nvPr/>
          </p:nvSpPr>
          <p:spPr bwMode="auto">
            <a:xfrm flipH="1">
              <a:off x="1546" y="3446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椭圆 62488"/>
            <p:cNvSpPr>
              <a:spLocks noChangeArrowheads="1"/>
            </p:cNvSpPr>
            <p:nvPr/>
          </p:nvSpPr>
          <p:spPr bwMode="auto">
            <a:xfrm flipH="1">
              <a:off x="2716" y="291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椭圆 62489"/>
            <p:cNvSpPr>
              <a:spLocks noChangeArrowheads="1"/>
            </p:cNvSpPr>
            <p:nvPr/>
          </p:nvSpPr>
          <p:spPr bwMode="auto">
            <a:xfrm flipH="1">
              <a:off x="2928" y="25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椭圆 62490"/>
            <p:cNvSpPr>
              <a:spLocks noChangeArrowheads="1"/>
            </p:cNvSpPr>
            <p:nvPr/>
          </p:nvSpPr>
          <p:spPr bwMode="auto">
            <a:xfrm flipH="1">
              <a:off x="2496" y="31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9" name="椭圆 62491"/>
            <p:cNvSpPr>
              <a:spLocks noChangeArrowheads="1"/>
            </p:cNvSpPr>
            <p:nvPr/>
          </p:nvSpPr>
          <p:spPr bwMode="auto">
            <a:xfrm flipH="1">
              <a:off x="2716" y="277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椭圆 62492"/>
            <p:cNvSpPr>
              <a:spLocks noChangeArrowheads="1"/>
            </p:cNvSpPr>
            <p:nvPr/>
          </p:nvSpPr>
          <p:spPr bwMode="auto">
            <a:xfrm flipH="1">
              <a:off x="2208" y="305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椭圆 62493"/>
            <p:cNvSpPr>
              <a:spLocks noChangeArrowheads="1"/>
            </p:cNvSpPr>
            <p:nvPr/>
          </p:nvSpPr>
          <p:spPr bwMode="auto">
            <a:xfrm flipH="1">
              <a:off x="3168" y="266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95" name="任意多边形 62494"/>
          <p:cNvSpPr>
            <a:spLocks noChangeArrowheads="1"/>
          </p:cNvSpPr>
          <p:nvPr/>
        </p:nvSpPr>
        <p:spPr bwMode="auto">
          <a:xfrm>
            <a:off x="2438400" y="4151313"/>
            <a:ext cx="2546350" cy="1487487"/>
          </a:xfrm>
          <a:custGeom>
            <a:avLst/>
            <a:gdLst>
              <a:gd name="T0" fmla="*/ 0 w 1604"/>
              <a:gd name="T1" fmla="*/ 902 h 937"/>
              <a:gd name="T2" fmla="*/ 87 w 1604"/>
              <a:gd name="T3" fmla="*/ 806 h 937"/>
              <a:gd name="T4" fmla="*/ 154 w 1604"/>
              <a:gd name="T5" fmla="*/ 874 h 937"/>
              <a:gd name="T6" fmla="*/ 288 w 1604"/>
              <a:gd name="T7" fmla="*/ 912 h 937"/>
              <a:gd name="T8" fmla="*/ 375 w 1604"/>
              <a:gd name="T9" fmla="*/ 922 h 937"/>
              <a:gd name="T10" fmla="*/ 365 w 1604"/>
              <a:gd name="T11" fmla="*/ 816 h 937"/>
              <a:gd name="T12" fmla="*/ 356 w 1604"/>
              <a:gd name="T13" fmla="*/ 787 h 937"/>
              <a:gd name="T14" fmla="*/ 538 w 1604"/>
              <a:gd name="T15" fmla="*/ 605 h 937"/>
              <a:gd name="T16" fmla="*/ 624 w 1604"/>
              <a:gd name="T17" fmla="*/ 557 h 937"/>
              <a:gd name="T18" fmla="*/ 672 w 1604"/>
              <a:gd name="T19" fmla="*/ 518 h 937"/>
              <a:gd name="T20" fmla="*/ 749 w 1604"/>
              <a:gd name="T21" fmla="*/ 547 h 937"/>
              <a:gd name="T22" fmla="*/ 922 w 1604"/>
              <a:gd name="T23" fmla="*/ 595 h 937"/>
              <a:gd name="T24" fmla="*/ 980 w 1604"/>
              <a:gd name="T25" fmla="*/ 586 h 937"/>
              <a:gd name="T26" fmla="*/ 1028 w 1604"/>
              <a:gd name="T27" fmla="*/ 538 h 937"/>
              <a:gd name="T28" fmla="*/ 1056 w 1604"/>
              <a:gd name="T29" fmla="*/ 528 h 937"/>
              <a:gd name="T30" fmla="*/ 1114 w 1604"/>
              <a:gd name="T31" fmla="*/ 451 h 937"/>
              <a:gd name="T32" fmla="*/ 1133 w 1604"/>
              <a:gd name="T33" fmla="*/ 422 h 937"/>
              <a:gd name="T34" fmla="*/ 1152 w 1604"/>
              <a:gd name="T35" fmla="*/ 394 h 937"/>
              <a:gd name="T36" fmla="*/ 1200 w 1604"/>
              <a:gd name="T37" fmla="*/ 125 h 937"/>
              <a:gd name="T38" fmla="*/ 1344 w 1604"/>
              <a:gd name="T39" fmla="*/ 0 h 937"/>
              <a:gd name="T40" fmla="*/ 1402 w 1604"/>
              <a:gd name="T41" fmla="*/ 38 h 937"/>
              <a:gd name="T42" fmla="*/ 1412 w 1604"/>
              <a:gd name="T43" fmla="*/ 67 h 937"/>
              <a:gd name="T44" fmla="*/ 1488 w 1604"/>
              <a:gd name="T45" fmla="*/ 115 h 937"/>
              <a:gd name="T46" fmla="*/ 1604 w 1604"/>
              <a:gd name="T47" fmla="*/ 115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604" h="937">
                <a:moveTo>
                  <a:pt x="0" y="902"/>
                </a:moveTo>
                <a:cubicBezTo>
                  <a:pt x="36" y="878"/>
                  <a:pt x="63" y="842"/>
                  <a:pt x="87" y="806"/>
                </a:cubicBezTo>
                <a:cubicBezTo>
                  <a:pt x="158" y="825"/>
                  <a:pt x="111" y="831"/>
                  <a:pt x="154" y="874"/>
                </a:cubicBezTo>
                <a:cubicBezTo>
                  <a:pt x="188" y="908"/>
                  <a:pt x="247" y="907"/>
                  <a:pt x="288" y="912"/>
                </a:cubicBezTo>
                <a:cubicBezTo>
                  <a:pt x="356" y="934"/>
                  <a:pt x="327" y="937"/>
                  <a:pt x="375" y="922"/>
                </a:cubicBezTo>
                <a:cubicBezTo>
                  <a:pt x="372" y="887"/>
                  <a:pt x="370" y="851"/>
                  <a:pt x="365" y="816"/>
                </a:cubicBezTo>
                <a:cubicBezTo>
                  <a:pt x="364" y="806"/>
                  <a:pt x="355" y="797"/>
                  <a:pt x="356" y="787"/>
                </a:cubicBezTo>
                <a:cubicBezTo>
                  <a:pt x="365" y="703"/>
                  <a:pt x="461" y="629"/>
                  <a:pt x="538" y="605"/>
                </a:cubicBezTo>
                <a:cubicBezTo>
                  <a:pt x="573" y="582"/>
                  <a:pt x="582" y="567"/>
                  <a:pt x="624" y="557"/>
                </a:cubicBezTo>
                <a:cubicBezTo>
                  <a:pt x="632" y="549"/>
                  <a:pt x="662" y="520"/>
                  <a:pt x="672" y="518"/>
                </a:cubicBezTo>
                <a:cubicBezTo>
                  <a:pt x="695" y="515"/>
                  <a:pt x="731" y="540"/>
                  <a:pt x="749" y="547"/>
                </a:cubicBezTo>
                <a:cubicBezTo>
                  <a:pt x="804" y="569"/>
                  <a:pt x="864" y="584"/>
                  <a:pt x="922" y="595"/>
                </a:cubicBezTo>
                <a:cubicBezTo>
                  <a:pt x="941" y="592"/>
                  <a:pt x="963" y="595"/>
                  <a:pt x="980" y="586"/>
                </a:cubicBezTo>
                <a:cubicBezTo>
                  <a:pt x="1000" y="575"/>
                  <a:pt x="1007" y="546"/>
                  <a:pt x="1028" y="538"/>
                </a:cubicBezTo>
                <a:cubicBezTo>
                  <a:pt x="1037" y="535"/>
                  <a:pt x="1047" y="531"/>
                  <a:pt x="1056" y="528"/>
                </a:cubicBezTo>
                <a:cubicBezTo>
                  <a:pt x="1093" y="493"/>
                  <a:pt x="1071" y="517"/>
                  <a:pt x="1114" y="451"/>
                </a:cubicBezTo>
                <a:cubicBezTo>
                  <a:pt x="1120" y="441"/>
                  <a:pt x="1127" y="432"/>
                  <a:pt x="1133" y="422"/>
                </a:cubicBezTo>
                <a:cubicBezTo>
                  <a:pt x="1139" y="413"/>
                  <a:pt x="1152" y="394"/>
                  <a:pt x="1152" y="394"/>
                </a:cubicBezTo>
                <a:cubicBezTo>
                  <a:pt x="1168" y="302"/>
                  <a:pt x="1132" y="195"/>
                  <a:pt x="1200" y="125"/>
                </a:cubicBezTo>
                <a:cubicBezTo>
                  <a:pt x="1225" y="54"/>
                  <a:pt x="1276" y="24"/>
                  <a:pt x="1344" y="0"/>
                </a:cubicBezTo>
                <a:cubicBezTo>
                  <a:pt x="1363" y="13"/>
                  <a:pt x="1383" y="25"/>
                  <a:pt x="1402" y="38"/>
                </a:cubicBezTo>
                <a:cubicBezTo>
                  <a:pt x="1411" y="44"/>
                  <a:pt x="1406" y="59"/>
                  <a:pt x="1412" y="67"/>
                </a:cubicBezTo>
                <a:cubicBezTo>
                  <a:pt x="1425" y="83"/>
                  <a:pt x="1466" y="114"/>
                  <a:pt x="1488" y="115"/>
                </a:cubicBezTo>
                <a:cubicBezTo>
                  <a:pt x="1527" y="117"/>
                  <a:pt x="1565" y="115"/>
                  <a:pt x="1604" y="1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96" name="矩形 62495"/>
          <p:cNvSpPr>
            <a:spLocks noChangeArrowheads="1"/>
          </p:cNvSpPr>
          <p:nvPr/>
        </p:nvSpPr>
        <p:spPr bwMode="auto">
          <a:xfrm rot="-1773710">
            <a:off x="1981200" y="4114800"/>
            <a:ext cx="5029200" cy="762000"/>
          </a:xfrm>
          <a:prstGeom prst="rect">
            <a:avLst/>
          </a:prstGeom>
          <a:solidFill>
            <a:schemeClr val="accent1">
              <a:alpha val="77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4" name="文本框 62498"/>
          <p:cNvSpPr txBox="1">
            <a:spLocks noChangeArrowheads="1"/>
          </p:cNvSpPr>
          <p:nvPr/>
        </p:nvSpPr>
        <p:spPr bwMode="auto">
          <a:xfrm>
            <a:off x="76200" y="1981200"/>
            <a:ext cx="152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体重</a:t>
            </a:r>
            <a:r>
              <a:rPr lang="en-US" altLang="zh-CN" b="1">
                <a:latin typeface="Times New Roman" panose="02020603050405020304" pitchFamily="18" charset="0"/>
              </a:rPr>
              <a:t>/kg</a:t>
            </a:r>
          </a:p>
        </p:txBody>
      </p:sp>
      <p:sp>
        <p:nvSpPr>
          <p:cNvPr id="8225" name="文本框 62499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身高</a:t>
            </a:r>
            <a:r>
              <a:rPr lang="en-US" altLang="zh-CN" b="1">
                <a:latin typeface="Times New Roman" panose="02020603050405020304" pitchFamily="18" charset="0"/>
              </a:rPr>
              <a:t>/cm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8" name="文本框 61442"/>
          <p:cNvSpPr txBox="1">
            <a:spLocks noChangeArrowheads="1"/>
          </p:cNvSpPr>
          <p:nvPr/>
        </p:nvSpPr>
        <p:spPr bwMode="auto">
          <a:xfrm>
            <a:off x="533400" y="990600"/>
            <a:ext cx="82296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      随机抽取了我校</a:t>
            </a:r>
            <a:r>
              <a:rPr lang="en-US" altLang="zh-CN" sz="3200" b="1"/>
              <a:t>10</a:t>
            </a:r>
            <a:r>
              <a:rPr lang="zh-CN" altLang="en-US" sz="3200" b="1"/>
              <a:t>名男生，统计了他们的身高（单位：</a:t>
            </a:r>
            <a:r>
              <a:rPr lang="en-US" altLang="zh-CN" sz="3200" b="1">
                <a:latin typeface="Times New Roman" panose="02020603050405020304" pitchFamily="18" charset="0"/>
              </a:rPr>
              <a:t>cm</a:t>
            </a:r>
            <a:r>
              <a:rPr lang="zh-CN" altLang="en-US" sz="3200" b="1"/>
              <a:t>）体重（单位：</a:t>
            </a:r>
            <a:r>
              <a:rPr lang="en-US" altLang="zh-CN" sz="3200" b="1">
                <a:latin typeface="Times New Roman" panose="02020603050405020304" pitchFamily="18" charset="0"/>
              </a:rPr>
              <a:t>kg</a:t>
            </a:r>
            <a:r>
              <a:rPr lang="zh-CN" altLang="en-US" sz="3200" b="1"/>
              <a:t>）：</a:t>
            </a:r>
          </a:p>
        </p:txBody>
      </p:sp>
      <p:grpSp>
        <p:nvGrpSpPr>
          <p:cNvPr id="9219" name="组合 61443"/>
          <p:cNvGrpSpPr/>
          <p:nvPr/>
        </p:nvGrpSpPr>
        <p:grpSpPr bwMode="auto">
          <a:xfrm>
            <a:off x="533400" y="2057400"/>
            <a:ext cx="7543800" cy="4572000"/>
            <a:chOff x="336" y="1296"/>
            <a:chExt cx="4752" cy="2880"/>
          </a:xfrm>
        </p:grpSpPr>
        <p:grpSp>
          <p:nvGrpSpPr>
            <p:cNvPr id="9220" name="组合 61444"/>
            <p:cNvGrpSpPr/>
            <p:nvPr/>
          </p:nvGrpSpPr>
          <p:grpSpPr bwMode="auto">
            <a:xfrm>
              <a:off x="336" y="1296"/>
              <a:ext cx="4752" cy="2880"/>
              <a:chOff x="336" y="1296"/>
              <a:chExt cx="4752" cy="2880"/>
            </a:xfrm>
          </p:grpSpPr>
          <p:sp>
            <p:nvSpPr>
              <p:cNvPr id="9221" name="文本框 61445"/>
              <p:cNvSpPr txBox="1">
                <a:spLocks noChangeArrowheads="1"/>
              </p:cNvSpPr>
              <p:nvPr/>
            </p:nvSpPr>
            <p:spPr bwMode="auto">
              <a:xfrm>
                <a:off x="428" y="336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9222" name="文本框 61446"/>
              <p:cNvSpPr txBox="1">
                <a:spLocks noChangeArrowheads="1"/>
              </p:cNvSpPr>
              <p:nvPr/>
            </p:nvSpPr>
            <p:spPr bwMode="auto">
              <a:xfrm>
                <a:off x="428" y="3016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50</a:t>
                </a:r>
              </a:p>
            </p:txBody>
          </p:sp>
          <p:sp>
            <p:nvSpPr>
              <p:cNvPr id="9223" name="文本框 61447"/>
              <p:cNvSpPr txBox="1">
                <a:spLocks noChangeArrowheads="1"/>
              </p:cNvSpPr>
              <p:nvPr/>
            </p:nvSpPr>
            <p:spPr bwMode="auto">
              <a:xfrm>
                <a:off x="428" y="2710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9224" name="文本框 61448"/>
              <p:cNvSpPr txBox="1">
                <a:spLocks noChangeArrowheads="1"/>
              </p:cNvSpPr>
              <p:nvPr/>
            </p:nvSpPr>
            <p:spPr bwMode="auto">
              <a:xfrm>
                <a:off x="428" y="2405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70</a:t>
                </a:r>
              </a:p>
            </p:txBody>
          </p:sp>
          <p:sp>
            <p:nvSpPr>
              <p:cNvPr id="9225" name="文本框 61449"/>
              <p:cNvSpPr txBox="1">
                <a:spLocks noChangeArrowheads="1"/>
              </p:cNvSpPr>
              <p:nvPr/>
            </p:nvSpPr>
            <p:spPr bwMode="auto">
              <a:xfrm>
                <a:off x="428" y="209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80</a:t>
                </a:r>
              </a:p>
            </p:txBody>
          </p:sp>
          <p:sp>
            <p:nvSpPr>
              <p:cNvPr id="9226" name="文本框 61450"/>
              <p:cNvSpPr txBox="1">
                <a:spLocks noChangeArrowheads="1"/>
              </p:cNvSpPr>
              <p:nvPr/>
            </p:nvSpPr>
            <p:spPr bwMode="auto">
              <a:xfrm>
                <a:off x="428" y="1794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90</a:t>
                </a:r>
              </a:p>
            </p:txBody>
          </p:sp>
          <p:sp>
            <p:nvSpPr>
              <p:cNvPr id="9227" name="文本框 61451"/>
              <p:cNvSpPr txBox="1">
                <a:spLocks noChangeArrowheads="1"/>
              </p:cNvSpPr>
              <p:nvPr/>
            </p:nvSpPr>
            <p:spPr bwMode="auto">
              <a:xfrm>
                <a:off x="336" y="1488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100</a:t>
                </a:r>
              </a:p>
            </p:txBody>
          </p:sp>
          <p:sp>
            <p:nvSpPr>
              <p:cNvPr id="9228" name="文本框 61452"/>
              <p:cNvSpPr txBox="1">
                <a:spLocks noChangeArrowheads="1"/>
              </p:cNvSpPr>
              <p:nvPr/>
            </p:nvSpPr>
            <p:spPr bwMode="auto">
              <a:xfrm>
                <a:off x="292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180</a:t>
                </a:r>
              </a:p>
            </p:txBody>
          </p:sp>
          <p:sp>
            <p:nvSpPr>
              <p:cNvPr id="9229" name="文本框 61453"/>
              <p:cNvSpPr txBox="1">
                <a:spLocks noChangeArrowheads="1"/>
              </p:cNvSpPr>
              <p:nvPr/>
            </p:nvSpPr>
            <p:spPr bwMode="auto">
              <a:xfrm>
                <a:off x="2496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170</a:t>
                </a:r>
              </a:p>
            </p:txBody>
          </p:sp>
          <p:sp>
            <p:nvSpPr>
              <p:cNvPr id="9230" name="文本框 61454"/>
              <p:cNvSpPr txBox="1">
                <a:spLocks noChangeArrowheads="1"/>
              </p:cNvSpPr>
              <p:nvPr/>
            </p:nvSpPr>
            <p:spPr bwMode="auto">
              <a:xfrm>
                <a:off x="204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160</a:t>
                </a:r>
              </a:p>
            </p:txBody>
          </p:sp>
          <p:sp>
            <p:nvSpPr>
              <p:cNvPr id="9231" name="文本框 61455"/>
              <p:cNvSpPr txBox="1">
                <a:spLocks noChangeArrowheads="1"/>
              </p:cNvSpPr>
              <p:nvPr/>
            </p:nvSpPr>
            <p:spPr bwMode="auto">
              <a:xfrm>
                <a:off x="156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150</a:t>
                </a:r>
              </a:p>
            </p:txBody>
          </p:sp>
          <p:sp>
            <p:nvSpPr>
              <p:cNvPr id="9232" name="文本框 61456"/>
              <p:cNvSpPr txBox="1">
                <a:spLocks noChangeArrowheads="1"/>
              </p:cNvSpPr>
              <p:nvPr/>
            </p:nvSpPr>
            <p:spPr bwMode="auto">
              <a:xfrm>
                <a:off x="1152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140</a:t>
                </a:r>
              </a:p>
            </p:txBody>
          </p:sp>
          <p:sp>
            <p:nvSpPr>
              <p:cNvPr id="9233" name="文本框 61457"/>
              <p:cNvSpPr txBox="1">
                <a:spLocks noChangeArrowheads="1"/>
              </p:cNvSpPr>
              <p:nvPr/>
            </p:nvSpPr>
            <p:spPr bwMode="auto">
              <a:xfrm>
                <a:off x="540" y="369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9234" name="文本框 61458"/>
              <p:cNvSpPr txBox="1">
                <a:spLocks noChangeArrowheads="1"/>
              </p:cNvSpPr>
              <p:nvPr/>
            </p:nvSpPr>
            <p:spPr bwMode="auto">
              <a:xfrm>
                <a:off x="338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190</a:t>
                </a:r>
              </a:p>
            </p:txBody>
          </p:sp>
          <p:pic>
            <p:nvPicPr>
              <p:cNvPr id="9235" name="图片 61459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0" y="1296"/>
                <a:ext cx="4368" cy="2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236" name="椭圆 61460"/>
            <p:cNvSpPr>
              <a:spLocks noChangeArrowheads="1"/>
            </p:cNvSpPr>
            <p:nvPr/>
          </p:nvSpPr>
          <p:spPr bwMode="auto">
            <a:xfrm flipH="1">
              <a:off x="1920" y="348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椭圆 61461"/>
            <p:cNvSpPr>
              <a:spLocks noChangeArrowheads="1"/>
            </p:cNvSpPr>
            <p:nvPr/>
          </p:nvSpPr>
          <p:spPr bwMode="auto">
            <a:xfrm flipH="1">
              <a:off x="1632" y="336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椭圆 61462"/>
            <p:cNvSpPr>
              <a:spLocks noChangeArrowheads="1"/>
            </p:cNvSpPr>
            <p:nvPr/>
          </p:nvSpPr>
          <p:spPr bwMode="auto">
            <a:xfrm flipH="1">
              <a:off x="1920" y="328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椭圆 61463"/>
            <p:cNvSpPr>
              <a:spLocks noChangeArrowheads="1"/>
            </p:cNvSpPr>
            <p:nvPr/>
          </p:nvSpPr>
          <p:spPr bwMode="auto">
            <a:xfrm flipH="1">
              <a:off x="1546" y="3446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0" name="椭圆 61464"/>
            <p:cNvSpPr>
              <a:spLocks noChangeArrowheads="1"/>
            </p:cNvSpPr>
            <p:nvPr/>
          </p:nvSpPr>
          <p:spPr bwMode="auto">
            <a:xfrm flipH="1">
              <a:off x="2716" y="291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1" name="椭圆 61465"/>
            <p:cNvSpPr>
              <a:spLocks noChangeArrowheads="1"/>
            </p:cNvSpPr>
            <p:nvPr/>
          </p:nvSpPr>
          <p:spPr bwMode="auto">
            <a:xfrm flipH="1">
              <a:off x="2928" y="25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2" name="椭圆 61466"/>
            <p:cNvSpPr>
              <a:spLocks noChangeArrowheads="1"/>
            </p:cNvSpPr>
            <p:nvPr/>
          </p:nvSpPr>
          <p:spPr bwMode="auto">
            <a:xfrm flipH="1">
              <a:off x="2496" y="31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3" name="椭圆 61467"/>
            <p:cNvSpPr>
              <a:spLocks noChangeArrowheads="1"/>
            </p:cNvSpPr>
            <p:nvPr/>
          </p:nvSpPr>
          <p:spPr bwMode="auto">
            <a:xfrm flipH="1">
              <a:off x="2716" y="277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4" name="椭圆 61468"/>
            <p:cNvSpPr>
              <a:spLocks noChangeArrowheads="1"/>
            </p:cNvSpPr>
            <p:nvPr/>
          </p:nvSpPr>
          <p:spPr bwMode="auto">
            <a:xfrm flipH="1">
              <a:off x="2208" y="305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45" name="椭圆 61469"/>
            <p:cNvSpPr>
              <a:spLocks noChangeArrowheads="1"/>
            </p:cNvSpPr>
            <p:nvPr/>
          </p:nvSpPr>
          <p:spPr bwMode="auto">
            <a:xfrm flipH="1">
              <a:off x="3168" y="266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46" name="文本框 61474"/>
          <p:cNvSpPr txBox="1">
            <a:spLocks noChangeArrowheads="1"/>
          </p:cNvSpPr>
          <p:nvPr/>
        </p:nvSpPr>
        <p:spPr bwMode="auto">
          <a:xfrm>
            <a:off x="76200" y="1981200"/>
            <a:ext cx="152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体重</a:t>
            </a:r>
            <a:r>
              <a:rPr lang="en-US" altLang="zh-CN" b="1">
                <a:latin typeface="Times New Roman" panose="02020603050405020304" pitchFamily="18" charset="0"/>
              </a:rPr>
              <a:t>/kg</a:t>
            </a:r>
          </a:p>
        </p:txBody>
      </p:sp>
      <p:sp>
        <p:nvSpPr>
          <p:cNvPr id="9247" name="文本框 61475"/>
          <p:cNvSpPr txBox="1">
            <a:spLocks noChangeArrowheads="1"/>
          </p:cNvSpPr>
          <p:nvPr/>
        </p:nvSpPr>
        <p:spPr bwMode="auto">
          <a:xfrm>
            <a:off x="6934200" y="6096000"/>
            <a:ext cx="1905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latin typeface="Times New Roman" panose="02020603050405020304" pitchFamily="18" charset="0"/>
              </a:rPr>
              <a:t>身高</a:t>
            </a:r>
            <a:r>
              <a:rPr lang="en-US" altLang="zh-CN" b="1">
                <a:latin typeface="Times New Roman" panose="02020603050405020304" pitchFamily="18" charset="0"/>
              </a:rPr>
              <a:t>/cm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5"/>
          <p:cNvSpPr>
            <a:spLocks noChangeArrowheads="1"/>
          </p:cNvSpPr>
          <p:nvPr/>
        </p:nvSpPr>
        <p:spPr bwMode="auto">
          <a:xfrm>
            <a:off x="152400" y="2286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实验探究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2" name="文本框 43061"/>
          <p:cNvSpPr txBox="1">
            <a:spLocks noChangeArrowheads="1"/>
          </p:cNvSpPr>
          <p:nvPr/>
        </p:nvSpPr>
        <p:spPr bwMode="auto">
          <a:xfrm>
            <a:off x="533400" y="990600"/>
            <a:ext cx="8229600" cy="10668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      随机抽取了我校</a:t>
            </a:r>
            <a:r>
              <a:rPr lang="en-US" altLang="zh-CN" sz="3200" b="1"/>
              <a:t>10</a:t>
            </a:r>
            <a:r>
              <a:rPr lang="zh-CN" altLang="en-US" sz="3200" b="1"/>
              <a:t>名男生，统计了他们的身高（单位：</a:t>
            </a:r>
            <a:r>
              <a:rPr lang="en-US" altLang="zh-CN" sz="3200" b="1">
                <a:latin typeface="Times New Roman" panose="02020603050405020304" pitchFamily="18" charset="0"/>
              </a:rPr>
              <a:t>cm</a:t>
            </a:r>
            <a:r>
              <a:rPr lang="zh-CN" altLang="en-US" sz="3200" b="1"/>
              <a:t>）体重（单位：</a:t>
            </a:r>
            <a:r>
              <a:rPr lang="en-US" altLang="zh-CN" sz="3200" b="1">
                <a:latin typeface="Times New Roman" panose="02020603050405020304" pitchFamily="18" charset="0"/>
              </a:rPr>
              <a:t>kg</a:t>
            </a:r>
            <a:r>
              <a:rPr lang="zh-CN" altLang="en-US" sz="3200" b="1"/>
              <a:t>）：</a:t>
            </a:r>
          </a:p>
        </p:txBody>
      </p:sp>
      <p:grpSp>
        <p:nvGrpSpPr>
          <p:cNvPr id="10243" name="组合 43123"/>
          <p:cNvGrpSpPr/>
          <p:nvPr/>
        </p:nvGrpSpPr>
        <p:grpSpPr bwMode="auto">
          <a:xfrm>
            <a:off x="533400" y="2057400"/>
            <a:ext cx="7543800" cy="4572000"/>
            <a:chOff x="336" y="1296"/>
            <a:chExt cx="4752" cy="2880"/>
          </a:xfrm>
        </p:grpSpPr>
        <p:grpSp>
          <p:nvGrpSpPr>
            <p:cNvPr id="10244" name="组合 43112"/>
            <p:cNvGrpSpPr/>
            <p:nvPr/>
          </p:nvGrpSpPr>
          <p:grpSpPr bwMode="auto">
            <a:xfrm>
              <a:off x="336" y="1296"/>
              <a:ext cx="4752" cy="2880"/>
              <a:chOff x="336" y="1296"/>
              <a:chExt cx="4752" cy="2880"/>
            </a:xfrm>
          </p:grpSpPr>
          <p:sp>
            <p:nvSpPr>
              <p:cNvPr id="10245" name="文本框 43093"/>
              <p:cNvSpPr txBox="1">
                <a:spLocks noChangeArrowheads="1"/>
              </p:cNvSpPr>
              <p:nvPr/>
            </p:nvSpPr>
            <p:spPr bwMode="auto">
              <a:xfrm>
                <a:off x="428" y="336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10246" name="文本框 43094"/>
              <p:cNvSpPr txBox="1">
                <a:spLocks noChangeArrowheads="1"/>
              </p:cNvSpPr>
              <p:nvPr/>
            </p:nvSpPr>
            <p:spPr bwMode="auto">
              <a:xfrm>
                <a:off x="428" y="3016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50</a:t>
                </a:r>
              </a:p>
            </p:txBody>
          </p:sp>
          <p:sp>
            <p:nvSpPr>
              <p:cNvPr id="10247" name="文本框 43095"/>
              <p:cNvSpPr txBox="1">
                <a:spLocks noChangeArrowheads="1"/>
              </p:cNvSpPr>
              <p:nvPr/>
            </p:nvSpPr>
            <p:spPr bwMode="auto">
              <a:xfrm>
                <a:off x="428" y="2710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10248" name="文本框 43096"/>
              <p:cNvSpPr txBox="1">
                <a:spLocks noChangeArrowheads="1"/>
              </p:cNvSpPr>
              <p:nvPr/>
            </p:nvSpPr>
            <p:spPr bwMode="auto">
              <a:xfrm>
                <a:off x="428" y="2405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70</a:t>
                </a:r>
              </a:p>
            </p:txBody>
          </p:sp>
          <p:sp>
            <p:nvSpPr>
              <p:cNvPr id="10249" name="文本框 43097"/>
              <p:cNvSpPr txBox="1">
                <a:spLocks noChangeArrowheads="1"/>
              </p:cNvSpPr>
              <p:nvPr/>
            </p:nvSpPr>
            <p:spPr bwMode="auto">
              <a:xfrm>
                <a:off x="428" y="2099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80</a:t>
                </a:r>
              </a:p>
            </p:txBody>
          </p:sp>
          <p:sp>
            <p:nvSpPr>
              <p:cNvPr id="10250" name="文本框 43098"/>
              <p:cNvSpPr txBox="1">
                <a:spLocks noChangeArrowheads="1"/>
              </p:cNvSpPr>
              <p:nvPr/>
            </p:nvSpPr>
            <p:spPr bwMode="auto">
              <a:xfrm>
                <a:off x="428" y="1794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90</a:t>
                </a:r>
              </a:p>
            </p:txBody>
          </p:sp>
          <p:sp>
            <p:nvSpPr>
              <p:cNvPr id="10251" name="文本框 43099"/>
              <p:cNvSpPr txBox="1">
                <a:spLocks noChangeArrowheads="1"/>
              </p:cNvSpPr>
              <p:nvPr/>
            </p:nvSpPr>
            <p:spPr bwMode="auto">
              <a:xfrm>
                <a:off x="336" y="1488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100</a:t>
                </a:r>
              </a:p>
            </p:txBody>
          </p:sp>
          <p:sp>
            <p:nvSpPr>
              <p:cNvPr id="10252" name="文本框 43102"/>
              <p:cNvSpPr txBox="1">
                <a:spLocks noChangeArrowheads="1"/>
              </p:cNvSpPr>
              <p:nvPr/>
            </p:nvSpPr>
            <p:spPr bwMode="auto">
              <a:xfrm>
                <a:off x="292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180</a:t>
                </a:r>
              </a:p>
            </p:txBody>
          </p:sp>
          <p:sp>
            <p:nvSpPr>
              <p:cNvPr id="10253" name="文本框 43103"/>
              <p:cNvSpPr txBox="1">
                <a:spLocks noChangeArrowheads="1"/>
              </p:cNvSpPr>
              <p:nvPr/>
            </p:nvSpPr>
            <p:spPr bwMode="auto">
              <a:xfrm>
                <a:off x="2496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170</a:t>
                </a:r>
              </a:p>
            </p:txBody>
          </p:sp>
          <p:sp>
            <p:nvSpPr>
              <p:cNvPr id="10254" name="文本框 43104"/>
              <p:cNvSpPr txBox="1">
                <a:spLocks noChangeArrowheads="1"/>
              </p:cNvSpPr>
              <p:nvPr/>
            </p:nvSpPr>
            <p:spPr bwMode="auto">
              <a:xfrm>
                <a:off x="204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160</a:t>
                </a:r>
              </a:p>
            </p:txBody>
          </p:sp>
          <p:sp>
            <p:nvSpPr>
              <p:cNvPr id="10255" name="文本框 43105"/>
              <p:cNvSpPr txBox="1">
                <a:spLocks noChangeArrowheads="1"/>
              </p:cNvSpPr>
              <p:nvPr/>
            </p:nvSpPr>
            <p:spPr bwMode="auto">
              <a:xfrm>
                <a:off x="1564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150</a:t>
                </a:r>
              </a:p>
            </p:txBody>
          </p:sp>
          <p:sp>
            <p:nvSpPr>
              <p:cNvPr id="10256" name="文本框 43106"/>
              <p:cNvSpPr txBox="1">
                <a:spLocks noChangeArrowheads="1"/>
              </p:cNvSpPr>
              <p:nvPr/>
            </p:nvSpPr>
            <p:spPr bwMode="auto">
              <a:xfrm>
                <a:off x="1152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140</a:t>
                </a:r>
              </a:p>
            </p:txBody>
          </p:sp>
          <p:sp>
            <p:nvSpPr>
              <p:cNvPr id="10257" name="文本框 43109"/>
              <p:cNvSpPr txBox="1">
                <a:spLocks noChangeArrowheads="1"/>
              </p:cNvSpPr>
              <p:nvPr/>
            </p:nvSpPr>
            <p:spPr bwMode="auto">
              <a:xfrm>
                <a:off x="540" y="369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258" name="文本框 43101"/>
              <p:cNvSpPr txBox="1">
                <a:spLocks noChangeArrowheads="1"/>
              </p:cNvSpPr>
              <p:nvPr/>
            </p:nvSpPr>
            <p:spPr bwMode="auto">
              <a:xfrm>
                <a:off x="3388" y="3849"/>
                <a:ext cx="452" cy="327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708688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</a:rPr>
                  <a:t>190</a:t>
                </a:r>
              </a:p>
            </p:txBody>
          </p:sp>
          <p:pic>
            <p:nvPicPr>
              <p:cNvPr id="10259" name="图片 4311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0" y="1296"/>
                <a:ext cx="4368" cy="2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260" name="椭圆 43113"/>
            <p:cNvSpPr>
              <a:spLocks noChangeArrowheads="1"/>
            </p:cNvSpPr>
            <p:nvPr/>
          </p:nvSpPr>
          <p:spPr bwMode="auto">
            <a:xfrm flipH="1">
              <a:off x="1920" y="348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1" name="椭圆 43114"/>
            <p:cNvSpPr>
              <a:spLocks noChangeArrowheads="1"/>
            </p:cNvSpPr>
            <p:nvPr/>
          </p:nvSpPr>
          <p:spPr bwMode="auto">
            <a:xfrm flipH="1">
              <a:off x="1632" y="336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椭圆 43115"/>
            <p:cNvSpPr>
              <a:spLocks noChangeArrowheads="1"/>
            </p:cNvSpPr>
            <p:nvPr/>
          </p:nvSpPr>
          <p:spPr bwMode="auto">
            <a:xfrm flipH="1">
              <a:off x="1920" y="328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3" name="椭圆 43116"/>
            <p:cNvSpPr>
              <a:spLocks noChangeArrowheads="1"/>
            </p:cNvSpPr>
            <p:nvPr/>
          </p:nvSpPr>
          <p:spPr bwMode="auto">
            <a:xfrm flipH="1">
              <a:off x="1546" y="3446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椭圆 43117"/>
            <p:cNvSpPr>
              <a:spLocks noChangeArrowheads="1"/>
            </p:cNvSpPr>
            <p:nvPr/>
          </p:nvSpPr>
          <p:spPr bwMode="auto">
            <a:xfrm flipH="1">
              <a:off x="2716" y="2918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椭圆 43118"/>
            <p:cNvSpPr>
              <a:spLocks noChangeArrowheads="1"/>
            </p:cNvSpPr>
            <p:nvPr/>
          </p:nvSpPr>
          <p:spPr bwMode="auto">
            <a:xfrm flipH="1">
              <a:off x="2928" y="25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椭圆 43119"/>
            <p:cNvSpPr>
              <a:spLocks noChangeArrowheads="1"/>
            </p:cNvSpPr>
            <p:nvPr/>
          </p:nvSpPr>
          <p:spPr bwMode="auto">
            <a:xfrm flipH="1">
              <a:off x="2496" y="314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椭圆 43120"/>
            <p:cNvSpPr>
              <a:spLocks noChangeArrowheads="1"/>
            </p:cNvSpPr>
            <p:nvPr/>
          </p:nvSpPr>
          <p:spPr bwMode="auto">
            <a:xfrm flipH="1">
              <a:off x="2716" y="2770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椭圆 43121"/>
            <p:cNvSpPr>
              <a:spLocks noChangeArrowheads="1"/>
            </p:cNvSpPr>
            <p:nvPr/>
          </p:nvSpPr>
          <p:spPr bwMode="auto">
            <a:xfrm flipH="1">
              <a:off x="2208" y="305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椭圆 43122"/>
            <p:cNvSpPr>
              <a:spLocks noChangeArrowheads="1"/>
            </p:cNvSpPr>
            <p:nvPr/>
          </p:nvSpPr>
          <p:spPr bwMode="auto">
            <a:xfrm flipH="1">
              <a:off x="3168" y="2664"/>
              <a:ext cx="48" cy="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prstShdw prst="shdw17" dist="17961" dir="2700000">
                <a:srgbClr val="00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127" name="文本框 43126"/>
          <p:cNvSpPr txBox="1">
            <a:spLocks noChangeArrowheads="1"/>
          </p:cNvSpPr>
          <p:nvPr/>
        </p:nvSpPr>
        <p:spPr bwMode="auto">
          <a:xfrm>
            <a:off x="1752600" y="2362200"/>
            <a:ext cx="3962400" cy="11588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5000"/>
              </a:lnSpc>
            </a:pPr>
            <a:r>
              <a:rPr lang="zh-CN" altLang="en-US" sz="2800" b="1"/>
              <a:t>高中</a:t>
            </a:r>
            <a:r>
              <a:rPr lang="en-US" altLang="zh-CN" sz="2800" b="1">
                <a:solidFill>
                  <a:srgbClr val="FF0000"/>
                </a:solidFill>
              </a:rPr>
              <a:t>《</a:t>
            </a:r>
            <a:r>
              <a:rPr lang="zh-CN" altLang="en-US" sz="2800" b="1">
                <a:solidFill>
                  <a:srgbClr val="FF0000"/>
                </a:solidFill>
              </a:rPr>
              <a:t>线性回归方程</a:t>
            </a:r>
            <a:r>
              <a:rPr lang="en-US" altLang="zh-CN" sz="2800" b="1">
                <a:solidFill>
                  <a:srgbClr val="FF0000"/>
                </a:solidFill>
              </a:rPr>
              <a:t>》</a:t>
            </a:r>
            <a:r>
              <a:rPr lang="zh-CN" altLang="en-US" sz="2800" b="1"/>
              <a:t>给出具体求解的方法</a:t>
            </a:r>
          </a:p>
        </p:txBody>
      </p:sp>
      <p:sp>
        <p:nvSpPr>
          <p:cNvPr id="43128" name="文本框 43127"/>
          <p:cNvSpPr txBox="1">
            <a:spLocks noChangeArrowheads="1"/>
          </p:cNvSpPr>
          <p:nvPr/>
        </p:nvSpPr>
        <p:spPr bwMode="auto">
          <a:xfrm>
            <a:off x="5257800" y="5135563"/>
            <a:ext cx="3429000" cy="5794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</a:rPr>
              <a:t>亚洲人</a:t>
            </a:r>
            <a:r>
              <a:rPr lang="en-US" altLang="zh-CN" sz="3200" b="1">
                <a:latin typeface="Times New Roman" panose="02020603050405020304" pitchFamily="18" charset="0"/>
              </a:rPr>
              <a:t>G=</a:t>
            </a:r>
            <a:r>
              <a:rPr lang="en-US" altLang="zh-CN" sz="3200" b="1" i="1">
                <a:latin typeface="Times New Roman" panose="02020603050405020304" pitchFamily="18" charset="0"/>
              </a:rPr>
              <a:t>h</a:t>
            </a:r>
            <a:r>
              <a:rPr lang="en-US" altLang="zh-CN" sz="3200" b="1">
                <a:latin typeface="Times New Roman" panose="02020603050405020304" pitchFamily="18" charset="0"/>
              </a:rPr>
              <a:t>-105</a:t>
            </a:r>
          </a:p>
        </p:txBody>
      </p:sp>
      <p:sp>
        <p:nvSpPr>
          <p:cNvPr id="10272" name="文本框 43128"/>
          <p:cNvSpPr txBox="1">
            <a:spLocks noChangeArrowheads="1"/>
          </p:cNvSpPr>
          <p:nvPr/>
        </p:nvSpPr>
        <p:spPr bwMode="auto">
          <a:xfrm>
            <a:off x="7924800" y="5943600"/>
            <a:ext cx="12192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身高</a:t>
            </a:r>
          </a:p>
        </p:txBody>
      </p:sp>
      <p:sp>
        <p:nvSpPr>
          <p:cNvPr id="10273" name="文本框 43129"/>
          <p:cNvSpPr txBox="1">
            <a:spLocks noChangeArrowheads="1"/>
          </p:cNvSpPr>
          <p:nvPr/>
        </p:nvSpPr>
        <p:spPr bwMode="auto">
          <a:xfrm>
            <a:off x="533400" y="2057400"/>
            <a:ext cx="12192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体重</a:t>
            </a:r>
          </a:p>
        </p:txBody>
      </p:sp>
      <p:sp>
        <p:nvSpPr>
          <p:cNvPr id="10274" name="直接连接符 43131"/>
          <p:cNvSpPr>
            <a:spLocks noChangeShapeType="1"/>
          </p:cNvSpPr>
          <p:nvPr/>
        </p:nvSpPr>
        <p:spPr bwMode="auto">
          <a:xfrm flipV="1">
            <a:off x="1905000" y="2819400"/>
            <a:ext cx="5486400" cy="320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27" grpId="0"/>
      <p:bldP spid="431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6"/>
          <p:cNvSpPr>
            <a:spLocks noChangeArrowheads="1"/>
          </p:cNvSpPr>
          <p:nvPr/>
        </p:nvSpPr>
        <p:spPr bwMode="auto">
          <a:xfrm>
            <a:off x="457200" y="4572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latin typeface="黑体" panose="02010609060101010101" pitchFamily="49" charset="-122"/>
                <a:ea typeface="黑体" panose="02010609060101010101" pitchFamily="49" charset="-122"/>
              </a:rPr>
              <a:t>阶段总结</a:t>
            </a:r>
            <a:endParaRPr lang="zh-CN" altLang="zh-CN" sz="4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823" name="TextBox 5"/>
          <p:cNvSpPr txBox="1">
            <a:spLocks noChangeArrowheads="1"/>
          </p:cNvSpPr>
          <p:nvPr/>
        </p:nvSpPr>
        <p:spPr bwMode="auto">
          <a:xfrm>
            <a:off x="3048000" y="2316163"/>
            <a:ext cx="1074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变量</a:t>
            </a:r>
            <a:endParaRPr lang="en-US" altLang="zh-CN" sz="3200" b="1"/>
          </a:p>
        </p:txBody>
      </p:sp>
      <p:sp>
        <p:nvSpPr>
          <p:cNvPr id="34824" name="TextBox 5"/>
          <p:cNvSpPr txBox="1">
            <a:spLocks noChangeArrowheads="1"/>
          </p:cNvSpPr>
          <p:nvPr/>
        </p:nvSpPr>
        <p:spPr bwMode="auto">
          <a:xfrm>
            <a:off x="4343400" y="31242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依赖关系（不确定）</a:t>
            </a:r>
          </a:p>
        </p:txBody>
      </p:sp>
      <p:sp>
        <p:nvSpPr>
          <p:cNvPr id="34825" name="TextBox 5"/>
          <p:cNvSpPr txBox="1">
            <a:spLocks noChangeArrowheads="1"/>
          </p:cNvSpPr>
          <p:nvPr/>
        </p:nvSpPr>
        <p:spPr bwMode="auto">
          <a:xfrm>
            <a:off x="533400" y="4191000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3200" b="1"/>
              <a:t>样本近似估测</a:t>
            </a:r>
            <a:r>
              <a:rPr lang="zh-CN" altLang="en-US" sz="3200" b="1">
                <a:solidFill>
                  <a:srgbClr val="FF0000"/>
                </a:solidFill>
              </a:rPr>
              <a:t>总体状况</a:t>
            </a:r>
            <a:endParaRPr lang="en-US" altLang="zh-CN" sz="3200" b="1"/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114458" y="2301081"/>
            <a:ext cx="190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实际问题</a:t>
            </a:r>
            <a:endParaRPr lang="en-US" altLang="zh-CN" sz="3200" b="1"/>
          </a:p>
        </p:txBody>
      </p:sp>
      <p:sp>
        <p:nvSpPr>
          <p:cNvPr id="34828" name="文本框 34827"/>
          <p:cNvSpPr txBox="1">
            <a:spLocks noChangeArrowheads="1"/>
          </p:cNvSpPr>
          <p:nvPr/>
        </p:nvSpPr>
        <p:spPr bwMode="auto">
          <a:xfrm>
            <a:off x="4343400" y="3200400"/>
            <a:ext cx="962025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9999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</a:rPr>
              <a:t>相关</a:t>
            </a:r>
          </a:p>
        </p:txBody>
      </p:sp>
      <p:sp>
        <p:nvSpPr>
          <p:cNvPr id="34829" name="TextBox 5"/>
          <p:cNvSpPr txBox="1">
            <a:spLocks noChangeArrowheads="1"/>
          </p:cNvSpPr>
          <p:nvPr/>
        </p:nvSpPr>
        <p:spPr bwMode="auto">
          <a:xfrm>
            <a:off x="4343400" y="15240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函数关系（确定）</a:t>
            </a:r>
          </a:p>
        </p:txBody>
      </p:sp>
      <p:sp>
        <p:nvSpPr>
          <p:cNvPr id="34830" name="左大括号 34829"/>
          <p:cNvSpPr/>
          <p:nvPr/>
        </p:nvSpPr>
        <p:spPr bwMode="auto">
          <a:xfrm>
            <a:off x="4114800" y="1905000"/>
            <a:ext cx="152400" cy="1447800"/>
          </a:xfrm>
          <a:prstGeom prst="leftBrace">
            <a:avLst>
              <a:gd name="adj1" fmla="val 79123"/>
              <a:gd name="adj2" fmla="val 50000"/>
            </a:avLst>
          </a:prstGeom>
          <a:noFill/>
          <a:ln w="9525">
            <a:solidFill>
              <a:schemeClr val="tx2"/>
            </a:solidFill>
            <a:rou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1" name="TextBox 5"/>
          <p:cNvSpPr txBox="1">
            <a:spLocks noChangeArrowheads="1"/>
          </p:cNvSpPr>
          <p:nvPr/>
        </p:nvSpPr>
        <p:spPr bwMode="auto">
          <a:xfrm>
            <a:off x="5715000" y="42672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/>
              <a:t>建立</a:t>
            </a:r>
            <a:r>
              <a:rPr lang="zh-CN" altLang="en-US" sz="3200" b="1">
                <a:solidFill>
                  <a:srgbClr val="FF0000"/>
                </a:solidFill>
              </a:rPr>
              <a:t>数学模型</a:t>
            </a:r>
            <a:endParaRPr lang="en-US" altLang="zh-CN" sz="3200" b="1"/>
          </a:p>
        </p:txBody>
      </p:sp>
      <p:sp>
        <p:nvSpPr>
          <p:cNvPr id="34832" name="右箭头 34831"/>
          <p:cNvSpPr>
            <a:spLocks noChangeArrowheads="1"/>
          </p:cNvSpPr>
          <p:nvPr/>
        </p:nvSpPr>
        <p:spPr bwMode="auto">
          <a:xfrm>
            <a:off x="2057400" y="2514600"/>
            <a:ext cx="976313" cy="257175"/>
          </a:xfrm>
          <a:prstGeom prst="rightArrow">
            <a:avLst>
              <a:gd name="adj1" fmla="val 50000"/>
              <a:gd name="adj2" fmla="val 94890"/>
            </a:avLst>
          </a:prstGeom>
          <a:solidFill>
            <a:srgbClr val="0000FF"/>
          </a:solidFill>
          <a:ln>
            <a:noFill/>
          </a:ln>
          <a:effectLst>
            <a:prstShdw prst="shdw17" dist="17961" dir="2700000">
              <a:srgbClr val="0000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3" name="右箭头 34832"/>
          <p:cNvSpPr>
            <a:spLocks noChangeArrowheads="1"/>
          </p:cNvSpPr>
          <p:nvPr/>
        </p:nvSpPr>
        <p:spPr bwMode="auto">
          <a:xfrm rot="10800000">
            <a:off x="4724400" y="4495800"/>
            <a:ext cx="976313" cy="257175"/>
          </a:xfrm>
          <a:prstGeom prst="rightArrow">
            <a:avLst>
              <a:gd name="adj1" fmla="val 50000"/>
              <a:gd name="adj2" fmla="val 94890"/>
            </a:avLst>
          </a:prstGeom>
          <a:solidFill>
            <a:srgbClr val="0000FF"/>
          </a:solidFill>
          <a:ln>
            <a:noFill/>
          </a:ln>
          <a:effectLst>
            <a:prstShdw prst="shdw17" dist="17961" dir="2700000">
              <a:srgbClr val="0000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4" name="任意多边形 34833"/>
          <p:cNvSpPr>
            <a:spLocks noChangeArrowheads="1"/>
          </p:cNvSpPr>
          <p:nvPr/>
        </p:nvSpPr>
        <p:spPr bwMode="auto">
          <a:xfrm rot="5400000">
            <a:off x="8074819" y="2590007"/>
            <a:ext cx="687387" cy="685800"/>
          </a:xfrm>
          <a:custGeom>
            <a:avLst/>
            <a:gdLst>
              <a:gd name="T0" fmla="*/ 21600 w 21600"/>
              <a:gd name="T1" fmla="*/ 6079 h 21600"/>
              <a:gd name="T2" fmla="*/ 15126 w 21600"/>
              <a:gd name="T3" fmla="*/ 0 h 21600"/>
              <a:gd name="T4" fmla="*/ 15126 w 21600"/>
              <a:gd name="T5" fmla="*/ 2912 h 21600"/>
              <a:gd name="T6" fmla="*/ 12427 w 21600"/>
              <a:gd name="T7" fmla="*/ 2912 h 21600"/>
              <a:gd name="T8" fmla="*/ 0 w 21600"/>
              <a:gd name="T9" fmla="*/ 12158 h 21600"/>
              <a:gd name="T10" fmla="*/ 0 w 21600"/>
              <a:gd name="T11" fmla="*/ 21600 h 21600"/>
              <a:gd name="T12" fmla="*/ 6474 w 21600"/>
              <a:gd name="T13" fmla="*/ 21600 h 21600"/>
              <a:gd name="T14" fmla="*/ 6474 w 21600"/>
              <a:gd name="T15" fmla="*/ 12158 h 21600"/>
              <a:gd name="T16" fmla="*/ 12427 w 21600"/>
              <a:gd name="T17" fmla="*/ 9246 h 21600"/>
              <a:gd name="T18" fmla="*/ 15126 w 21600"/>
              <a:gd name="T19" fmla="*/ 9246 h 21600"/>
              <a:gd name="T20" fmla="*/ 15126 w 21600"/>
              <a:gd name="T21" fmla="*/ 1215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>
            <a:prstShdw prst="shdw17" dist="17961" dir="2700000">
              <a:srgbClr val="0000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5" name="直接连接符 34834"/>
          <p:cNvSpPr>
            <a:spLocks noChangeShapeType="1"/>
          </p:cNvSpPr>
          <p:nvPr/>
        </p:nvSpPr>
        <p:spPr bwMode="auto">
          <a:xfrm flipV="1">
            <a:off x="5486400" y="21336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6" name="文本框 34835"/>
          <p:cNvSpPr txBox="1">
            <a:spLocks noChangeArrowheads="1"/>
          </p:cNvSpPr>
          <p:nvPr/>
        </p:nvSpPr>
        <p:spPr bwMode="auto">
          <a:xfrm>
            <a:off x="4876800" y="2209800"/>
            <a:ext cx="549275" cy="838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适合</a:t>
            </a:r>
          </a:p>
        </p:txBody>
      </p:sp>
      <p:sp>
        <p:nvSpPr>
          <p:cNvPr id="34837" name="文本框 34836"/>
          <p:cNvSpPr txBox="1">
            <a:spLocks noChangeArrowheads="1"/>
          </p:cNvSpPr>
          <p:nvPr/>
        </p:nvSpPr>
        <p:spPr bwMode="auto">
          <a:xfrm>
            <a:off x="5715000" y="2209800"/>
            <a:ext cx="549275" cy="9144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/>
              <a:t>近似</a:t>
            </a:r>
          </a:p>
        </p:txBody>
      </p:sp>
      <p:sp>
        <p:nvSpPr>
          <p:cNvPr id="34838" name="任意多边形 34837"/>
          <p:cNvSpPr>
            <a:spLocks noChangeArrowheads="1"/>
          </p:cNvSpPr>
          <p:nvPr/>
        </p:nvSpPr>
        <p:spPr bwMode="auto">
          <a:xfrm rot="-5400000">
            <a:off x="531019" y="3656807"/>
            <a:ext cx="687387" cy="685800"/>
          </a:xfrm>
          <a:custGeom>
            <a:avLst/>
            <a:gdLst>
              <a:gd name="T0" fmla="*/ 21600 w 21600"/>
              <a:gd name="T1" fmla="*/ 6079 h 21600"/>
              <a:gd name="T2" fmla="*/ 15126 w 21600"/>
              <a:gd name="T3" fmla="*/ 0 h 21600"/>
              <a:gd name="T4" fmla="*/ 15126 w 21600"/>
              <a:gd name="T5" fmla="*/ 2912 h 21600"/>
              <a:gd name="T6" fmla="*/ 12427 w 21600"/>
              <a:gd name="T7" fmla="*/ 2912 h 21600"/>
              <a:gd name="T8" fmla="*/ 0 w 21600"/>
              <a:gd name="T9" fmla="*/ 12158 h 21600"/>
              <a:gd name="T10" fmla="*/ 0 w 21600"/>
              <a:gd name="T11" fmla="*/ 21600 h 21600"/>
              <a:gd name="T12" fmla="*/ 6474 w 21600"/>
              <a:gd name="T13" fmla="*/ 21600 h 21600"/>
              <a:gd name="T14" fmla="*/ 6474 w 21600"/>
              <a:gd name="T15" fmla="*/ 12158 h 21600"/>
              <a:gd name="T16" fmla="*/ 12427 w 21600"/>
              <a:gd name="T17" fmla="*/ 9246 h 21600"/>
              <a:gd name="T18" fmla="*/ 15126 w 21600"/>
              <a:gd name="T19" fmla="*/ 9246 h 21600"/>
              <a:gd name="T20" fmla="*/ 15126 w 21600"/>
              <a:gd name="T21" fmla="*/ 1215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ffectLst>
            <a:prstShdw prst="shdw17" dist="17961" dir="2700000">
              <a:srgbClr val="000099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8" grpId="0" animBg="1"/>
      <p:bldP spid="34831" grpId="0"/>
      <p:bldP spid="34835" grpId="0" animBg="1"/>
      <p:bldP spid="34836" grpId="0"/>
      <p:bldP spid="34837" grpId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全屏显示(4:3)</PresentationFormat>
  <Paragraphs>157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汉仪大宋简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2017-01-21T07:26:00Z</dcterms:created>
  <dcterms:modified xsi:type="dcterms:W3CDTF">2023-01-16T20:19:42Z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1436331947F64EF1ACD620A731598D17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