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2" r:id="rId2"/>
    <p:sldId id="317" r:id="rId3"/>
    <p:sldId id="306" r:id="rId4"/>
    <p:sldId id="318" r:id="rId5"/>
    <p:sldId id="319" r:id="rId6"/>
    <p:sldId id="320" r:id="rId7"/>
    <p:sldId id="321" r:id="rId8"/>
    <p:sldId id="322" r:id="rId9"/>
    <p:sldId id="323" r:id="rId10"/>
    <p:sldId id="324" r:id="rId11"/>
    <p:sldId id="325" r:id="rId12"/>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3"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4FAB1F20-75A5-4D8F-98AF-9F91C42E4464}" type="datetimeFigureOut">
              <a:rPr lang="zh-CN" altLang="en-US"/>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608D6A78-7D26-41A8-BC67-75EA44FDB552}"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2" name="同侧圆角矩形 6">
            <a:hlinkClick r:id="rId2" action="ppaction://hlinksldjump" tooltip="点击进入"/>
          </p:cNvPr>
          <p:cNvSpPr/>
          <p:nvPr userDrawn="1"/>
        </p:nvSpPr>
        <p:spPr>
          <a:xfrm>
            <a:off x="2841625" y="469900"/>
            <a:ext cx="1822450"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2" name="同侧圆角矩形 7"/>
          <p:cNvSpPr/>
          <p:nvPr userDrawn="1"/>
        </p:nvSpPr>
        <p:spPr>
          <a:xfrm>
            <a:off x="5645150" y="469900"/>
            <a:ext cx="1822450"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2" name="同侧圆角矩形 9"/>
          <p:cNvSpPr/>
          <p:nvPr userDrawn="1"/>
        </p:nvSpPr>
        <p:spPr>
          <a:xfrm>
            <a:off x="8345488" y="469900"/>
            <a:ext cx="1824037"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DAE172F5-D356-4053-B4C4-A96EADECEDE2}" type="datetimeFigureOut">
              <a:rPr lang="zh-CN" altLang="en-US"/>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1CE171D0-89B2-4A52-8F3C-5596E12AB45E}"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26394E1C-B916-40E6-A14F-327137D05C96}" type="datetimeFigureOut">
              <a:rPr lang="zh-CN" altLang="en-US"/>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ECEE0E99-15A3-49AE-BE08-31E8033B543A}"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F52A4217-5839-4841-A71C-D30CCB43CB9D}" type="datetimeFigureOut">
              <a:rPr lang="zh-CN" altLang="en-US"/>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EB217805-99A9-49EA-B2D8-0DCB1FA6C5A0}"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2465388" y="466725"/>
            <a:ext cx="8362950" cy="4413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矩形 7"/>
          <p:cNvSpPr/>
          <p:nvPr/>
        </p:nvSpPr>
        <p:spPr>
          <a:xfrm>
            <a:off x="0" y="6738938"/>
            <a:ext cx="12209463" cy="127000"/>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9" name="矩形 8"/>
          <p:cNvSpPr/>
          <p:nvPr/>
        </p:nvSpPr>
        <p:spPr>
          <a:xfrm>
            <a:off x="10896600" y="466725"/>
            <a:ext cx="1295400" cy="4413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FFC000"/>
              </a:solidFill>
            </a:endParaRPr>
          </a:p>
        </p:txBody>
      </p:sp>
      <p:sp>
        <p:nvSpPr>
          <p:cNvPr id="10" name="矩形 9"/>
          <p:cNvSpPr/>
          <p:nvPr/>
        </p:nvSpPr>
        <p:spPr>
          <a:xfrm>
            <a:off x="0" y="0"/>
            <a:ext cx="2424113" cy="90805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zh-CN" sz="2400"/>
              <a:t>第五课时</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688" y="485775"/>
            <a:ext cx="1822450" cy="392113"/>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038" y="492125"/>
            <a:ext cx="1223962" cy="400050"/>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altLang="zh-CN" dirty="0">
                <a:solidFill>
                  <a:schemeClr val="bg1">
                    <a:lumMod val="95000"/>
                  </a:schemeClr>
                </a:solidFill>
              </a:rPr>
              <a:t>-</a:t>
            </a:r>
            <a:fld id="{B28B6CCB-6566-42A0-8CDB-B71B88268E88}"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1975" y="485775"/>
            <a:ext cx="1824038" cy="392113"/>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388" y="0"/>
            <a:ext cx="9105900" cy="466725"/>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pPr fontAlgn="auto">
              <a:spcAft>
                <a:spcPts val="0"/>
              </a:spcAft>
              <a:defRPr/>
            </a:pPr>
            <a:r>
              <a:t>　</a:t>
            </a:r>
            <a:r>
              <a:rPr lang="en-US"/>
              <a:t>Task &amp; Self-assessment</a:t>
            </a:r>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lang="zh-CN" altLang="zh-CN" sz="20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2pPr>
      <a:lvl3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3pPr>
      <a:lvl4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4pPr>
      <a:lvl5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5pPr>
      <a:lvl6pPr marL="4572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6pPr>
      <a:lvl7pPr marL="9144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7pPr>
      <a:lvl8pPr marL="13716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8pPr>
      <a:lvl9pPr marL="18288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bwMode="auto">
          <a:xfrm>
            <a:off x="0" y="2387600"/>
            <a:ext cx="12192000" cy="1841500"/>
          </a:xfrm>
          <a:noFill/>
          <a:ln>
            <a:miter lim="800000"/>
          </a:ln>
        </p:spPr>
        <p:txBody>
          <a:bodyPr vert="horz" wrap="square" lIns="91440" tIns="45720" rIns="91440" bIns="45720" numCol="1" anchorCtr="0" compatLnSpc="1"/>
          <a:lstStyle/>
          <a:p>
            <a:pPr eaLnBrk="1" hangingPunct="1"/>
            <a:r>
              <a:rPr lang="en-US" sz="5400"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Welcome to Sunshine Town!</a:t>
            </a:r>
            <a:endParaRPr sz="5400"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endParaRPr>
          </a:p>
        </p:txBody>
      </p:sp>
      <p:sp>
        <p:nvSpPr>
          <p:cNvPr id="5" name="矩形 4"/>
          <p:cNvSpPr/>
          <p:nvPr/>
        </p:nvSpPr>
        <p:spPr>
          <a:xfrm>
            <a:off x="0" y="4653003"/>
            <a:ext cx="12192000" cy="646331"/>
          </a:xfrm>
          <a:prstGeom prst="rect">
            <a:avLst/>
          </a:prstGeom>
        </p:spPr>
        <p:txBody>
          <a:bodyPr wrap="square">
            <a:spAutoFit/>
          </a:bodyPr>
          <a:lstStyle/>
          <a:p>
            <a:pPr algn="ctr"/>
            <a:r>
              <a:rPr lang="zh-CN" altLang="en-US" sz="3600" b="1"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第</a:t>
            </a:r>
            <a:r>
              <a:rPr lang="en-US" altLang="zh-CN" sz="3600" b="1"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5</a:t>
            </a:r>
            <a:r>
              <a:rPr lang="zh-CN" altLang="en-US" sz="3600" b="1"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课</a:t>
            </a:r>
            <a:r>
              <a:rPr lang="zh-CN" altLang="en-US" sz="3600" b="1" dirty="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时</a:t>
            </a:r>
            <a:endParaRPr lang="zh-CN" alt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矩形 5"/>
          <p:cNvSpPr/>
          <p:nvPr/>
        </p:nvSpPr>
        <p:spPr>
          <a:xfrm>
            <a:off x="0" y="1245973"/>
            <a:ext cx="12191999" cy="769441"/>
          </a:xfrm>
          <a:prstGeom prst="rect">
            <a:avLst/>
          </a:prstGeom>
        </p:spPr>
        <p:txBody>
          <a:bodyPr wrap="square">
            <a:spAutoFit/>
          </a:bodyPr>
          <a:lstStyle/>
          <a:p>
            <a:pPr algn="ctr"/>
            <a:r>
              <a:rPr lang="en-US" altLang="zh-CN" sz="4400" dirty="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Unit 3</a:t>
            </a:r>
            <a:endParaRPr lang="zh-CN" alt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矩形 6"/>
          <p:cNvSpPr/>
          <p:nvPr/>
        </p:nvSpPr>
        <p:spPr>
          <a:xfrm>
            <a:off x="0" y="5963895"/>
            <a:ext cx="12191999"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308100"/>
            <a:ext cx="8128000" cy="4929188"/>
          </a:xfrm>
          <a:prstGeom prst="rect">
            <a:avLst/>
          </a:prstGeom>
        </p:spPr>
        <p:txBody>
          <a:bodyPr>
            <a:spAutoFit/>
          </a:bodyPr>
          <a:lstStyle/>
          <a:p>
            <a:pPr fontAlgn="auto">
              <a:lnSpc>
                <a:spcPct val="120000"/>
              </a:lnSpc>
              <a:spcBef>
                <a:spcPts val="0"/>
              </a:spcBef>
              <a:spcAft>
                <a:spcPts val="0"/>
              </a:spcAft>
              <a:tabLst>
                <a:tab pos="1029335" algn="l"/>
                <a:tab pos="1850390" algn="l"/>
                <a:tab pos="2538095" algn="l"/>
                <a:tab pos="3221990" algn="l"/>
              </a:tabLst>
              <a:defRPr/>
            </a:pPr>
            <a:r>
              <a:rPr lang="zh-CN" altLang="zh-CN" sz="2200">
                <a:solidFill>
                  <a:srgbClr val="000000"/>
                </a:solidFill>
                <a:latin typeface="NEU-BZ-S92" panose="02020503000000020003" pitchFamily="18" charset="-122"/>
                <a:ea typeface="+mn-ea"/>
                <a:cs typeface="宋体" panose="02010600030101010101" pitchFamily="2" charset="-122"/>
              </a:rPr>
              <a:t>Ⅳ</a:t>
            </a:r>
            <a:r>
              <a:rPr lang="en-US" altLang="zh-CN" sz="2200">
                <a:solidFill>
                  <a:srgbClr val="000000"/>
                </a:solidFill>
                <a:latin typeface="Times New Roman" panose="02020603050405020304" pitchFamily="18" charset="0"/>
                <a:ea typeface="+mn-ea"/>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用方框中所给词的适当形式完成短文</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be,as,name,since,along,famous,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from,food,travel,delicious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Shanghai is a big city with a large population in the world.It is also the fast growing city.Its 1.</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FF00FF"/>
                </a:solidFill>
                <a:latin typeface="Times New Roman" panose="02020603050405020304" pitchFamily="18" charset="0"/>
                <a:ea typeface="+mn-ea"/>
                <a:cs typeface="Times New Roman" panose="02020603050405020304" pitchFamily="18" charset="0"/>
              </a:rPr>
              <a:t>name</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means “on the sea”,because it sits on the shores(  </a:t>
            </a:r>
            <a:r>
              <a:rPr lang="zh-CN" altLang="zh-CN" sz="2200">
                <a:solidFill>
                  <a:srgbClr val="000000"/>
                </a:solidFill>
                <a:latin typeface="Times New Roman" panose="02020603050405020304" pitchFamily="18" charset="0"/>
                <a:ea typeface="+mn-ea"/>
                <a:cs typeface="Times New Roman" panose="02020603050405020304" pitchFamily="18" charset="0"/>
              </a:rPr>
              <a:t>海滨</a:t>
            </a:r>
            <a:r>
              <a:rPr lang="en-US" altLang="zh-CN" sz="2200">
                <a:solidFill>
                  <a:srgbClr val="000000"/>
                </a:solidFill>
                <a:latin typeface="Times New Roman" panose="02020603050405020304" pitchFamily="18" charset="0"/>
                <a:ea typeface="+mn-ea"/>
                <a:cs typeface="Times New Roman" panose="02020603050405020304" pitchFamily="18" charset="0"/>
              </a:rPr>
              <a:t>  ) of the East China Sea.The city used to 2.</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FF00FF"/>
                </a:solidFill>
                <a:latin typeface="Times New Roman" panose="02020603050405020304" pitchFamily="18" charset="0"/>
                <a:ea typeface="+mn-ea"/>
                <a:cs typeface="Times New Roman" panose="02020603050405020304" pitchFamily="18" charset="0"/>
              </a:rPr>
              <a:t>be</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a fishing town,but these days it is not only a major financial(  </a:t>
            </a:r>
            <a:r>
              <a:rPr lang="zh-CN" altLang="zh-CN" sz="2200">
                <a:solidFill>
                  <a:srgbClr val="000000"/>
                </a:solidFill>
                <a:latin typeface="Times New Roman" panose="02020603050405020304" pitchFamily="18" charset="0"/>
                <a:ea typeface="+mn-ea"/>
                <a:cs typeface="Times New Roman" panose="02020603050405020304" pitchFamily="18" charset="0"/>
              </a:rPr>
              <a:t>金融的</a:t>
            </a:r>
            <a:r>
              <a:rPr lang="en-US" altLang="zh-CN" sz="2200">
                <a:solidFill>
                  <a:srgbClr val="000000"/>
                </a:solidFill>
                <a:latin typeface="Times New Roman" panose="02020603050405020304" pitchFamily="18" charset="0"/>
                <a:ea typeface="+mn-ea"/>
                <a:cs typeface="Times New Roman" panose="02020603050405020304" pitchFamily="18" charset="0"/>
              </a:rPr>
              <a:t>  ) centre,it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also 3.</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FF00FF"/>
                </a:solidFill>
                <a:latin typeface="Times New Roman" panose="02020603050405020304" pitchFamily="18" charset="0"/>
                <a:ea typeface="+mn-ea"/>
                <a:cs typeface="Times New Roman" panose="02020603050405020304" pitchFamily="18" charset="0"/>
              </a:rPr>
              <a:t>famous</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for its art and culture.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Visitors to Shanghai can be taken 4.</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FF00FF"/>
                </a:solidFill>
                <a:latin typeface="Times New Roman" panose="02020603050405020304" pitchFamily="18" charset="0"/>
                <a:ea typeface="+mn-ea"/>
                <a:cs typeface="Times New Roman" panose="02020603050405020304" pitchFamily="18" charset="0"/>
              </a:rPr>
              <a:t>from</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the airport to the centre in a fast train.The train 5.</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FF00FF"/>
                </a:solidFill>
                <a:latin typeface="Times New Roman" panose="02020603050405020304" pitchFamily="18" charset="0"/>
                <a:ea typeface="+mn-ea"/>
                <a:cs typeface="Times New Roman" panose="02020603050405020304" pitchFamily="18" charset="0"/>
              </a:rPr>
              <a:t>travels</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up to 430 km/h.Once you are in the city,you can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t miss a popular area 6.</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FF00FF"/>
                </a:solidFill>
                <a:latin typeface="Times New Roman" panose="02020603050405020304" pitchFamily="18" charset="0"/>
                <a:ea typeface="+mn-ea"/>
                <a:cs typeface="Times New Roman" panose="02020603050405020304" pitchFamily="18" charset="0"/>
              </a:rPr>
              <a:t>along</a:t>
            </a:r>
            <a:r>
              <a:rPr lang="zh-CN" altLang="zh-CN" sz="2200">
                <a:solidFill>
                  <a:srgbClr val="FF00FF"/>
                </a:solid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the Huangpu River.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764088" y="3014663"/>
            <a:ext cx="96361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4840288" y="3300413"/>
            <a:ext cx="9636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9077325" y="3429000"/>
            <a:ext cx="6064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9051925" y="3714750"/>
            <a:ext cx="6064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338638" y="4205288"/>
            <a:ext cx="10509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4338638" y="4491038"/>
            <a:ext cx="1050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6375400" y="4614863"/>
            <a:ext cx="774700"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6438900" y="4900613"/>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202238" y="5019675"/>
            <a:ext cx="962025"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6" name="直接连接符 15"/>
          <p:cNvCxnSpPr/>
          <p:nvPr/>
        </p:nvCxnSpPr>
        <p:spPr>
          <a:xfrm>
            <a:off x="5278438" y="5307013"/>
            <a:ext cx="962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6953250" y="5470525"/>
            <a:ext cx="89535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9" name="直接连接符 18"/>
          <p:cNvCxnSpPr/>
          <p:nvPr/>
        </p:nvCxnSpPr>
        <p:spPr>
          <a:xfrm>
            <a:off x="7054850" y="5756275"/>
            <a:ext cx="895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矩形 1"/>
          <p:cNvSpPr>
            <a:spLocks noChangeAspect="1"/>
          </p:cNvSpPr>
          <p:nvPr/>
        </p:nvSpPr>
        <p:spPr bwMode="auto">
          <a:xfrm>
            <a:off x="2032000" y="2106613"/>
            <a:ext cx="8128000" cy="2898775"/>
          </a:xfrm>
          <a:prstGeom prst="rect">
            <a:avLst/>
          </a:prstGeom>
          <a:noFill/>
          <a:ln w="9525">
            <a:noFill/>
            <a:miter lim="800000"/>
          </a:ln>
        </p:spPr>
        <p:txBody>
          <a:bodyPr>
            <a:spAutoFit/>
          </a:bodyPr>
          <a:lstStyle/>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Also,Shanghai Museum is a great place.And if you want to try the local 7.</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food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,you should go to Yang</a:t>
            </a:r>
            <a:r>
              <a:rPr lang="en-US" altLang="zh-CN" sz="2200">
                <a:solidFill>
                  <a:srgbClr val="000000"/>
                </a:solidFill>
                <a:latin typeface="宋体" panose="02010600030101010101" pitchFamily="2" charset="-122"/>
                <a:ea typeface="NEU-BZ-S9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Fried Dumpling.You can get some nice dumplings and a bowl of 8.</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delicious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soup for only 15 </a:t>
            </a:r>
            <a:r>
              <a:rPr lang="en-US" altLang="zh-CN" sz="2200" i="1">
                <a:solidFill>
                  <a:srgbClr val="000000"/>
                </a:solidFill>
                <a:latin typeface="Times New Roman" panose="02020603050405020304" pitchFamily="18" charset="0"/>
                <a:cs typeface="Times New Roman" panose="02020603050405020304" pitchFamily="18" charset="0"/>
              </a:rPr>
              <a:t>yuan</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Now Shanghai is getting very “heavy” from all the growth.9.</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result,the city is going down the soft ground.10.</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Since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1921,it has gone down for almost two metres.</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p:txBody>
      </p:sp>
      <p:sp>
        <p:nvSpPr>
          <p:cNvPr id="3" name="矩形 2"/>
          <p:cNvSpPr/>
          <p:nvPr/>
        </p:nvSpPr>
        <p:spPr>
          <a:xfrm>
            <a:off x="3027363" y="2616200"/>
            <a:ext cx="895350"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3027363" y="2903538"/>
            <a:ext cx="895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937375" y="3014663"/>
            <a:ext cx="118427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6937375" y="3300413"/>
            <a:ext cx="11842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344025" y="3808413"/>
            <a:ext cx="546100"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9344025" y="4094163"/>
            <a:ext cx="546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816850" y="4221163"/>
            <a:ext cx="8223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7816850" y="4506913"/>
            <a:ext cx="822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1"/>
          <p:cNvSpPr>
            <a:spLocks noChangeAspect="1"/>
          </p:cNvSpPr>
          <p:nvPr/>
        </p:nvSpPr>
        <p:spPr bwMode="auto">
          <a:xfrm>
            <a:off x="2032000" y="1176338"/>
            <a:ext cx="8128000" cy="5313362"/>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1.His uncle </a:t>
            </a:r>
            <a:r>
              <a:rPr lang="zh-CN" altLang="zh-CN" sz="2200" dirty="0">
                <a:solidFill>
                  <a:srgbClr val="FF00FF"/>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200" dirty="0">
                <a:solidFill>
                  <a:srgbClr val="FF00FF"/>
                </a:solidFill>
                <a:latin typeface="Times New Roman" panose="02020603050405020304" pitchFamily="18" charset="0"/>
                <a:ea typeface="黑体" panose="02010609060101010101" pitchFamily="2" charset="-122"/>
                <a:cs typeface="Times New Roman" panose="02020603050405020304" pitchFamily="18" charset="0"/>
              </a:rPr>
              <a:t>raises</a:t>
            </a:r>
            <a:r>
              <a:rPr lang="zh-CN" altLang="zh-CN" sz="2200" dirty="0">
                <a:solidFill>
                  <a:srgbClr val="FF00FF"/>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200" dirty="0">
                <a:solidFill>
                  <a:srgbClr val="000000"/>
                </a:solidFill>
                <a:latin typeface="Times New Roman" panose="02020603050405020304" pitchFamily="18" charset="0"/>
                <a:ea typeface="黑体" panose="02010609060101010101" pitchFamily="2" charset="-122"/>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饲养</a:t>
            </a:r>
            <a:r>
              <a:rPr lang="en-US" altLang="zh-CN" sz="2200" dirty="0">
                <a:solidFill>
                  <a:srgbClr val="000000"/>
                </a:solidFill>
                <a:latin typeface="Times New Roman" panose="02020603050405020304" pitchFamily="18" charset="0"/>
                <a:ea typeface="黑体" panose="02010609060101010101" pitchFamily="2" charset="-122"/>
              </a:rPr>
              <a:t>  ) some horses on the farm.</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2.You can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smell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闻到</a:t>
            </a:r>
            <a:r>
              <a:rPr lang="en-US" altLang="zh-CN" sz="2200" dirty="0">
                <a:solidFill>
                  <a:srgbClr val="000000"/>
                </a:solidFill>
                <a:latin typeface="Times New Roman" panose="02020603050405020304" pitchFamily="18" charset="0"/>
                <a:cs typeface="Times New Roman" panose="02020603050405020304" pitchFamily="18" charset="0"/>
              </a:rPr>
              <a:t>  ) the flowers in the park.</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3.This kind of wheat can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grow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生长</a:t>
            </a:r>
            <a:r>
              <a:rPr lang="en-US" altLang="zh-CN" sz="2200" dirty="0">
                <a:solidFill>
                  <a:srgbClr val="000000"/>
                </a:solidFill>
                <a:latin typeface="Times New Roman" panose="02020603050405020304" pitchFamily="18" charset="0"/>
                <a:cs typeface="Times New Roman" panose="02020603050405020304" pitchFamily="18" charset="0"/>
              </a:rPr>
              <a:t>  ) during a cold spring.</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4.Her elder brother usually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drives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驾驶</a:t>
            </a:r>
            <a:r>
              <a:rPr lang="en-US" altLang="zh-CN" sz="2200" dirty="0">
                <a:solidFill>
                  <a:srgbClr val="000000"/>
                </a:solidFill>
                <a:latin typeface="Times New Roman" panose="02020603050405020304" pitchFamily="18" charset="0"/>
                <a:cs typeface="Times New Roman" panose="02020603050405020304" pitchFamily="18" charset="0"/>
              </a:rPr>
              <a:t>  ) a car to work.</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5.My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hometown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家乡</a:t>
            </a:r>
            <a:r>
              <a:rPr lang="en-US" altLang="zh-CN" sz="2200" dirty="0">
                <a:solidFill>
                  <a:srgbClr val="000000"/>
                </a:solidFill>
                <a:latin typeface="Times New Roman" panose="02020603050405020304" pitchFamily="18" charset="0"/>
                <a:cs typeface="Times New Roman" panose="02020603050405020304" pitchFamily="18" charset="0"/>
              </a:rPr>
              <a:t>  ) is a small city in the south of China.</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dirty="0">
                <a:solidFill>
                  <a:srgbClr val="000000"/>
                </a:solidFill>
                <a:latin typeface="NEU-BZ-S9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rPr>
              <a:t>根据句意用所给词的适当形式填空</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1.The people in this shop are very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friendly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friend  ) to the customers.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2.We often hear the little girl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sing  ).</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3.My hometown is really a good place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live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live  ).</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4.Why not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come  ) to my school?</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5.Remember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close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close  ) the windows when you leave.</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p:txBody>
      </p:sp>
      <p:sp>
        <p:nvSpPr>
          <p:cNvPr id="3" name="矩形 2"/>
          <p:cNvSpPr/>
          <p:nvPr/>
        </p:nvSpPr>
        <p:spPr>
          <a:xfrm>
            <a:off x="3605213" y="1690688"/>
            <a:ext cx="895350"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3605213" y="1976438"/>
            <a:ext cx="895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409950" y="2112963"/>
            <a:ext cx="893763"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3409950" y="2398713"/>
            <a:ext cx="8937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097463" y="2497138"/>
            <a:ext cx="89376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5097463" y="2782888"/>
            <a:ext cx="8937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265738" y="2917825"/>
            <a:ext cx="10636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5265738" y="3203575"/>
            <a:ext cx="1063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919413" y="3273425"/>
            <a:ext cx="138430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6" name="直接连接符 15"/>
          <p:cNvCxnSpPr/>
          <p:nvPr/>
        </p:nvCxnSpPr>
        <p:spPr>
          <a:xfrm>
            <a:off x="2919413" y="3559175"/>
            <a:ext cx="1384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6096000" y="4108450"/>
            <a:ext cx="123190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9" name="直接连接符 18"/>
          <p:cNvCxnSpPr/>
          <p:nvPr/>
        </p:nvCxnSpPr>
        <p:spPr>
          <a:xfrm>
            <a:off x="6096000" y="4394200"/>
            <a:ext cx="1231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5540375" y="4911725"/>
            <a:ext cx="728663"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22" name="直接连接符 21"/>
          <p:cNvCxnSpPr/>
          <p:nvPr/>
        </p:nvCxnSpPr>
        <p:spPr>
          <a:xfrm>
            <a:off x="5540375" y="5197475"/>
            <a:ext cx="7286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6637338" y="5310188"/>
            <a:ext cx="93027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25" name="直接连接符 24"/>
          <p:cNvCxnSpPr/>
          <p:nvPr/>
        </p:nvCxnSpPr>
        <p:spPr>
          <a:xfrm>
            <a:off x="6637338" y="5595938"/>
            <a:ext cx="9302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3497263" y="5688013"/>
            <a:ext cx="89376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28" name="直接连接符 27"/>
          <p:cNvCxnSpPr/>
          <p:nvPr/>
        </p:nvCxnSpPr>
        <p:spPr>
          <a:xfrm>
            <a:off x="3497263" y="5973763"/>
            <a:ext cx="8937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3702050" y="6124575"/>
            <a:ext cx="1122363"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31" name="直接连接符 30"/>
          <p:cNvCxnSpPr/>
          <p:nvPr/>
        </p:nvCxnSpPr>
        <p:spPr>
          <a:xfrm>
            <a:off x="3702050" y="6410325"/>
            <a:ext cx="11223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425"/>
            <a:ext cx="8128000" cy="4108450"/>
          </a:xfrm>
          <a:prstGeom prst="rect">
            <a:avLst/>
          </a:prstGeom>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)1.There are about two </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families in our town.</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A.hundreds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B.hundreds</a:t>
            </a:r>
            <a:r>
              <a:rPr lang="en-US" altLang="zh-CN" sz="2200" dirty="0">
                <a:solidFill>
                  <a:srgbClr val="000000"/>
                </a:solidFill>
                <a:latin typeface="Times New Roman" panose="02020603050405020304" pitchFamily="18" charset="0"/>
                <a:cs typeface="Times New Roman" panose="02020603050405020304" pitchFamily="18" charset="0"/>
              </a:rPr>
              <a:t> of</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C.hundred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D.hundred</a:t>
            </a:r>
            <a:r>
              <a:rPr lang="en-US" altLang="zh-CN" sz="2200" dirty="0">
                <a:solidFill>
                  <a:srgbClr val="000000"/>
                </a:solidFill>
                <a:latin typeface="Times New Roman" panose="02020603050405020304" pitchFamily="18" charset="0"/>
                <a:cs typeface="Times New Roman" panose="02020603050405020304" pitchFamily="18" charset="0"/>
              </a:rPr>
              <a:t> of</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can grow in the world without the sun.</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A.Something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B.Nothing</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C.Anything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D.Everything</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)3.The boy gets up </a:t>
            </a:r>
            <a:r>
              <a:rPr lang="en-US" altLang="zh-CN" sz="2200" dirty="0" err="1">
                <a:solidFill>
                  <a:srgbClr val="000000"/>
                </a:solidFill>
                <a:latin typeface="Times New Roman" panose="02020603050405020304" pitchFamily="18" charset="0"/>
                <a:cs typeface="Times New Roman" panose="02020603050405020304" pitchFamily="18" charset="0"/>
              </a:rPr>
              <a:t>late,so</a:t>
            </a:r>
            <a:r>
              <a:rPr lang="en-US" altLang="zh-CN" sz="2200" dirty="0">
                <a:solidFill>
                  <a:srgbClr val="000000"/>
                </a:solidFill>
                <a:latin typeface="Times New Roman" panose="02020603050405020304" pitchFamily="18" charset="0"/>
                <a:cs typeface="Times New Roman" panose="02020603050405020304" pitchFamily="18" charset="0"/>
              </a:rPr>
              <a:t> he </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early bus.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A.catches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B.misses</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C.gets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D.loses</a:t>
            </a:r>
            <a:endParaRPr lang="zh-CN" altLang="zh-CN" sz="2200" dirty="0">
              <a:solidFill>
                <a:srgbClr val="000000"/>
              </a:solidFill>
              <a:latin typeface="NEU-BZ-S92"/>
              <a:ea typeface="NEU-BZ-S92"/>
              <a:cs typeface="NEU-BZ-S92"/>
            </a:endParaRPr>
          </a:p>
        </p:txBody>
      </p:sp>
      <p:sp>
        <p:nvSpPr>
          <p:cNvPr id="3" name="矩形 2"/>
          <p:cNvSpPr/>
          <p:nvPr/>
        </p:nvSpPr>
        <p:spPr>
          <a:xfrm>
            <a:off x="2279650" y="1992313"/>
            <a:ext cx="366713" cy="363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79650" y="3184525"/>
            <a:ext cx="366713" cy="36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5" name="矩形 4"/>
          <p:cNvSpPr/>
          <p:nvPr/>
        </p:nvSpPr>
        <p:spPr>
          <a:xfrm>
            <a:off x="2279650" y="4448175"/>
            <a:ext cx="366713" cy="361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1"/>
          <p:cNvSpPr>
            <a:spLocks noChangeAspect="1"/>
          </p:cNvSpPr>
          <p:nvPr/>
        </p:nvSpPr>
        <p:spPr bwMode="auto">
          <a:xfrm>
            <a:off x="2032000" y="1901825"/>
            <a:ext cx="8128000" cy="33051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en-US" altLang="zh-CN" sz="2200" dirty="0">
                <a:solidFill>
                  <a:srgbClr val="000000"/>
                </a:solidFill>
                <a:latin typeface="NEU-BZ-S92"/>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)4.We</a:t>
            </a:r>
            <a:r>
              <a:rPr lang="en-US" altLang="zh-CN" sz="2200" dirty="0">
                <a:solidFill>
                  <a:srgbClr val="000000"/>
                </a:solidFill>
                <a:latin typeface="宋体" panose="02010600030101010101" pitchFamily="2" charset="-122"/>
                <a:ea typeface="NEU-BZ-S92"/>
                <a:cs typeface="Times New Roman" panose="02020603050405020304" pitchFamily="18" charset="0"/>
              </a:rPr>
              <a:t>’</a:t>
            </a:r>
            <a:r>
              <a:rPr lang="en-US" altLang="zh-CN" sz="2200" dirty="0">
                <a:solidFill>
                  <a:srgbClr val="000000"/>
                </a:solidFill>
                <a:latin typeface="Times New Roman" panose="02020603050405020304" pitchFamily="18" charset="0"/>
                <a:ea typeface="NEU-BZ-S92"/>
                <a:cs typeface="Times New Roman" panose="02020603050405020304" pitchFamily="18" charset="0"/>
              </a:rPr>
              <a:t>re having a PE class.</a:t>
            </a:r>
            <a:r>
              <a:rPr lang="zh-CN" altLang="zh-CN" sz="2200" u="sng" dirty="0">
                <a:latin typeface="Times New Roman" panose="02020603050405020304" pitchFamily="18" charset="0"/>
                <a:ea typeface="NEU-BZ-S92"/>
                <a:cs typeface="Times New Roman" panose="02020603050405020304" pitchFamily="18" charset="0"/>
              </a:rPr>
              <a:t>　　　　</a:t>
            </a:r>
            <a:r>
              <a:rPr lang="en-US" altLang="zh-CN" sz="2200" dirty="0">
                <a:solidFill>
                  <a:srgbClr val="000000"/>
                </a:solidFill>
                <a:latin typeface="Times New Roman" panose="02020603050405020304" pitchFamily="18" charset="0"/>
                <a:ea typeface="NEU-BZ-S92"/>
                <a:cs typeface="Times New Roman" panose="02020603050405020304" pitchFamily="18" charset="0"/>
              </a:rPr>
              <a:t> students are </a:t>
            </a:r>
            <a:r>
              <a:rPr lang="en-US" altLang="zh-CN" sz="2200" dirty="0" err="1">
                <a:solidFill>
                  <a:srgbClr val="000000"/>
                </a:solidFill>
                <a:latin typeface="Times New Roman" panose="02020603050405020304" pitchFamily="18" charset="0"/>
                <a:ea typeface="NEU-BZ-S92"/>
                <a:cs typeface="Times New Roman" panose="02020603050405020304" pitchFamily="18" charset="0"/>
              </a:rPr>
              <a:t>running,and</a:t>
            </a:r>
            <a:r>
              <a:rPr lang="en-US" altLang="zh-CN" sz="2200" dirty="0">
                <a:solidFill>
                  <a:srgbClr val="000000"/>
                </a:solidFill>
                <a:latin typeface="Times New Roman" panose="02020603050405020304" pitchFamily="18" charset="0"/>
                <a:ea typeface="NEU-BZ-S92"/>
                <a:cs typeface="Times New Roman" panose="02020603050405020304" pitchFamily="18" charset="0"/>
              </a:rPr>
              <a:t> </a:t>
            </a:r>
            <a:r>
              <a:rPr lang="zh-CN" altLang="zh-CN" sz="2200" u="sng" dirty="0">
                <a:latin typeface="Times New Roman" panose="02020603050405020304" pitchFamily="18" charset="0"/>
                <a:ea typeface="NEU-BZ-S92"/>
                <a:cs typeface="Times New Roman" panose="02020603050405020304" pitchFamily="18" charset="0"/>
              </a:rPr>
              <a:t>　　　　</a:t>
            </a:r>
            <a:r>
              <a:rPr lang="en-US" altLang="zh-CN" sz="2200" dirty="0">
                <a:solidFill>
                  <a:srgbClr val="000000"/>
                </a:solidFill>
                <a:latin typeface="Times New Roman" panose="02020603050405020304" pitchFamily="18" charset="0"/>
                <a:ea typeface="NEU-BZ-S92"/>
                <a:cs typeface="Times New Roman" panose="02020603050405020304" pitchFamily="18" charset="0"/>
              </a:rPr>
              <a:t>are playing games.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A.Some;others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B.Some;other</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C.Some;the</a:t>
            </a:r>
            <a:r>
              <a:rPr lang="en-US" altLang="zh-CN" sz="2200" dirty="0">
                <a:solidFill>
                  <a:srgbClr val="000000"/>
                </a:solidFill>
                <a:latin typeface="Times New Roman" panose="02020603050405020304" pitchFamily="18" charset="0"/>
                <a:cs typeface="Times New Roman" panose="02020603050405020304" pitchFamily="18" charset="0"/>
              </a:rPr>
              <a:t> other	</a:t>
            </a:r>
            <a:r>
              <a:rPr lang="en-US" altLang="zh-CN" sz="2200" dirty="0" err="1">
                <a:solidFill>
                  <a:srgbClr val="000000"/>
                </a:solidFill>
                <a:latin typeface="Times New Roman" panose="02020603050405020304" pitchFamily="18" charset="0"/>
                <a:cs typeface="Times New Roman" panose="02020603050405020304" pitchFamily="18" charset="0"/>
              </a:rPr>
              <a:t>D.Some;any</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)5.—Have a good time in Sunshine </a:t>
            </a:r>
            <a:r>
              <a:rPr lang="en-US" altLang="zh-CN" sz="2200" dirty="0" err="1">
                <a:solidFill>
                  <a:srgbClr val="000000"/>
                </a:solidFill>
                <a:latin typeface="Times New Roman" panose="02020603050405020304" pitchFamily="18" charset="0"/>
                <a:cs typeface="Times New Roman" panose="02020603050405020304" pitchFamily="18" charset="0"/>
              </a:rPr>
              <a:t>Town,Neil</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,Mum.</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A.Sure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B.Of</a:t>
            </a:r>
            <a:r>
              <a:rPr lang="en-US" altLang="zh-CN" sz="2200" dirty="0">
                <a:solidFill>
                  <a:srgbClr val="000000"/>
                </a:solidFill>
                <a:latin typeface="Times New Roman" panose="02020603050405020304" pitchFamily="18" charset="0"/>
                <a:cs typeface="Times New Roman" panose="02020603050405020304" pitchFamily="18" charset="0"/>
              </a:rPr>
              <a:t> course</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C.Thanks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D.Great</a:t>
            </a:r>
            <a:endParaRPr lang="zh-CN" altLang="zh-CN" sz="2200" dirty="0">
              <a:solidFill>
                <a:srgbClr val="000000"/>
              </a:solidFill>
              <a:latin typeface="NEU-BZ-S92"/>
              <a:ea typeface="NEU-BZ-S92"/>
              <a:cs typeface="NEU-BZ-S92"/>
            </a:endParaRPr>
          </a:p>
        </p:txBody>
      </p:sp>
      <p:sp>
        <p:nvSpPr>
          <p:cNvPr id="3" name="矩形 2"/>
          <p:cNvSpPr/>
          <p:nvPr/>
        </p:nvSpPr>
        <p:spPr>
          <a:xfrm>
            <a:off x="2333625" y="2000250"/>
            <a:ext cx="366713" cy="36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44725" y="3619500"/>
            <a:ext cx="366713" cy="36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319213" y="958850"/>
            <a:ext cx="10004425" cy="5715000"/>
          </a:xfrm>
          <a:prstGeom prst="rect">
            <a:avLst/>
          </a:prstGeom>
        </p:spPr>
        <p:txBody>
          <a:bodyPr>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a typeface="黑体" panose="02010609060101010101" pitchFamily="2" charset="-122"/>
                <a:cs typeface="Times New Roman" panose="02020603050405020304" pitchFamily="18" charset="0"/>
              </a:rPr>
              <a:t>完形填空</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One day,a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1</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took his young son to the countryside.He wanted to show him the poor people in the fields.They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2</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a day and a night on a farm of a very poor family.Then they were back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3</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.The father asked his son,“Did you see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4</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poor the people are?”</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“Yeah!”</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5</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what did you learn from the trip?”</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The son answered,“We have one dog,and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6</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have four.We have a pool.It is in the garden.They have a long river with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7</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end.We have beautiful lights in our garden.They have the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8</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in the sky at night.” The father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9</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say nothing.</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Then the son said,“Thanks,Dad.Now I know that we are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10</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If you have love,friends,family,health,and know how to have fun,you will have everything!You can</a:t>
            </a:r>
            <a:r>
              <a:rPr lang="en-US" altLang="zh-CN" sz="2200">
                <a:latin typeface="宋体" panose="02010600030101010101" pitchFamily="2" charset="-122"/>
                <a:ea typeface="NEU-BZ-S92"/>
                <a:cs typeface="NEU-BZ-S92"/>
              </a:rPr>
              <a:t>’</a:t>
            </a:r>
            <a:r>
              <a:rPr lang="en-US" altLang="zh-CN" sz="2200">
                <a:latin typeface="Times New Roman" panose="02020603050405020304" pitchFamily="18" charset="0"/>
                <a:cs typeface="Times New Roman" panose="02020603050405020304" pitchFamily="18" charset="0"/>
              </a:rPr>
              <a:t>t buy any of these things.You must work hard to get these things.If you have a poor spirit(  </a:t>
            </a:r>
            <a:r>
              <a:rPr lang="zh-CN" altLang="zh-CN" sz="2200">
                <a:latin typeface="Times New Roman" panose="02020603050405020304" pitchFamily="18" charset="0"/>
                <a:cs typeface="Times New Roman" panose="02020603050405020304" pitchFamily="18" charset="0"/>
              </a:rPr>
              <a:t>精神</a:t>
            </a:r>
            <a:r>
              <a:rPr lang="en-US" altLang="zh-CN" sz="2200">
                <a:latin typeface="Times New Roman" panose="02020603050405020304" pitchFamily="18" charset="0"/>
                <a:cs typeface="Times New Roman" panose="02020603050405020304" pitchFamily="18" charset="0"/>
              </a:rPr>
              <a:t>  ),you will have nothing!</a:t>
            </a:r>
            <a:endParaRPr lang="zh-CN" altLang="zh-CN" sz="2200">
              <a:latin typeface="NEU-BZ-S92"/>
              <a:ea typeface="NEU-BZ-S92"/>
              <a:cs typeface="NEU-BZ-S9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矩形 1"/>
          <p:cNvSpPr>
            <a:spLocks noChangeAspect="1"/>
          </p:cNvSpPr>
          <p:nvPr/>
        </p:nvSpPr>
        <p:spPr bwMode="auto">
          <a:xfrm>
            <a:off x="2032000" y="1495425"/>
            <a:ext cx="9382125" cy="4108450"/>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NEU-BZ-S92"/>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)1.A.mother	B.parents 	C.father		D.farmer</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)2.A.cost		B.spent 		C.took		D.had</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)3.A.home		B.to his country 	C.to school	D.to a city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)4.A.what		B.why 		C.that		D.how</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)5.A.For		B.So 			C.But		D.Or</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)6.A.we		B.you 		C.I		D.they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)7.A.little		B.no 			C.any		D.some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)8.A.stars		B.birds		C.clouds	D.kites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)9.A.would		B.should 		C.might		D.could</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)10.A.poor		B.rich 		C.happy	D.healthy</a:t>
            </a:r>
            <a:endParaRPr lang="zh-CN" altLang="zh-CN" sz="2200">
              <a:solidFill>
                <a:srgbClr val="000000"/>
              </a:solidFill>
              <a:latin typeface="NEU-BZ-S92"/>
              <a:ea typeface="NEU-BZ-S92"/>
              <a:cs typeface="NEU-BZ-S92"/>
            </a:endParaRPr>
          </a:p>
        </p:txBody>
      </p:sp>
      <p:sp>
        <p:nvSpPr>
          <p:cNvPr id="3" name="矩形 2"/>
          <p:cNvSpPr/>
          <p:nvPr/>
        </p:nvSpPr>
        <p:spPr>
          <a:xfrm>
            <a:off x="2401888" y="1641475"/>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325688" y="2049463"/>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5" name="矩形 4"/>
          <p:cNvSpPr/>
          <p:nvPr/>
        </p:nvSpPr>
        <p:spPr>
          <a:xfrm>
            <a:off x="2325688" y="2466975"/>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6" name="矩形 5"/>
          <p:cNvSpPr/>
          <p:nvPr/>
        </p:nvSpPr>
        <p:spPr>
          <a:xfrm>
            <a:off x="2325688" y="2863850"/>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7" name="矩形 6"/>
          <p:cNvSpPr/>
          <p:nvPr/>
        </p:nvSpPr>
        <p:spPr>
          <a:xfrm>
            <a:off x="2325688" y="3260725"/>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8" name="矩形 7"/>
          <p:cNvSpPr/>
          <p:nvPr/>
        </p:nvSpPr>
        <p:spPr>
          <a:xfrm>
            <a:off x="2325688" y="3657600"/>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9" name="矩形 8"/>
          <p:cNvSpPr/>
          <p:nvPr/>
        </p:nvSpPr>
        <p:spPr>
          <a:xfrm>
            <a:off x="2325688" y="4052888"/>
            <a:ext cx="257175" cy="277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10" name="矩形 9"/>
          <p:cNvSpPr/>
          <p:nvPr/>
        </p:nvSpPr>
        <p:spPr>
          <a:xfrm>
            <a:off x="2325688" y="4449763"/>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11" name="矩形 10"/>
          <p:cNvSpPr/>
          <p:nvPr/>
        </p:nvSpPr>
        <p:spPr>
          <a:xfrm>
            <a:off x="2325688" y="4846638"/>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12" name="矩形 11"/>
          <p:cNvSpPr/>
          <p:nvPr/>
        </p:nvSpPr>
        <p:spPr>
          <a:xfrm>
            <a:off x="2325688" y="5243513"/>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173163" y="1000125"/>
            <a:ext cx="9845675" cy="5780088"/>
          </a:xfrm>
          <a:prstGeom prst="rect">
            <a:avLst/>
          </a:prstGeom>
        </p:spPr>
        <p:txBody>
          <a:bodyPr>
            <a:spAutoFit/>
          </a:bodyPr>
          <a:lstStyle/>
          <a:p>
            <a:pPr fontAlgn="auto">
              <a:lnSpc>
                <a:spcPct val="120000"/>
              </a:lnSpc>
              <a:spcBef>
                <a:spcPts val="0"/>
              </a:spcBef>
              <a:spcAft>
                <a:spcPts val="0"/>
              </a:spcAft>
              <a:tabLst>
                <a:tab pos="1029335" algn="l"/>
                <a:tab pos="1850390" algn="l"/>
                <a:tab pos="2538095" algn="l"/>
                <a:tab pos="3221990" algn="l"/>
              </a:tabLst>
              <a:defRPr/>
            </a:pPr>
            <a:r>
              <a:rPr lang="zh-CN" altLang="zh-CN" sz="2200">
                <a:solidFill>
                  <a:srgbClr val="000000"/>
                </a:solidFill>
                <a:latin typeface="NEU-BZ-S92" panose="02020503000000020003" pitchFamily="18" charset="-122"/>
                <a:ea typeface="+mn-ea"/>
                <a:cs typeface="宋体" panose="02010600030101010101" pitchFamily="2" charset="-122"/>
              </a:rPr>
              <a:t>Ⅲ</a:t>
            </a:r>
            <a:r>
              <a:rPr lang="en-US" altLang="zh-CN" sz="2200">
                <a:solidFill>
                  <a:srgbClr val="000000"/>
                </a:solidFill>
                <a:latin typeface="Times New Roman" panose="02020603050405020304" pitchFamily="18" charset="0"/>
                <a:ea typeface="+mn-ea"/>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Dear Jack,</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Thank you very much for your picture.I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m very glad to hear that you are having a good trip in my hometown.London is very beautiful at this time of year.And the weather is cool.I hope I can go back there.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quite hot at this time of year in New York.I really need to relax myself during the holiday.I want to go swimming in the sea.I also want to visit your hometown near Chicago.My uncle works there.And his daughter Alice will come back from Washington.So we can spend holiday together.It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a good idea to take the train there.Because there is much traffic on the roads during holidays and driving is very dangerous.You said there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a hill and a river in your hometown.My sister Linda and I want to climb the hill and go fishing.I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m sure we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ll have a good time.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gn="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Yours,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gn="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Dave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spect="1"/>
          </p:cNvSpPr>
          <p:nvPr/>
        </p:nvSpPr>
        <p:spPr bwMode="auto">
          <a:xfrm>
            <a:off x="2032000" y="1089025"/>
            <a:ext cx="8128000" cy="4933950"/>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cs typeface="Times New Roman" panose="02020603050405020304" pitchFamily="18" charset="0"/>
              </a:rPr>
              <a:t> </a:t>
            </a:r>
            <a:r>
              <a:rPr lang="en-US" altLang="zh-CN" sz="2200">
                <a:solidFill>
                  <a:srgbClr val="000000"/>
                </a:solidFill>
                <a:latin typeface="NEU-BZ-S92"/>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)1.Dave</a:t>
            </a:r>
            <a:r>
              <a:rPr lang="en-US" altLang="zh-CN" sz="2200">
                <a:solidFill>
                  <a:srgbClr val="000000"/>
                </a:solidFill>
                <a:latin typeface="宋体" panose="02010600030101010101" pitchFamily="2" charset="-122"/>
                <a:ea typeface="NEU-BZ-S92"/>
                <a:cs typeface="Times New Roman" panose="02020603050405020304" pitchFamily="18" charset="0"/>
              </a:rPr>
              <a:t>’</a:t>
            </a:r>
            <a:r>
              <a:rPr lang="en-US" altLang="zh-CN" sz="2200">
                <a:solidFill>
                  <a:srgbClr val="000000"/>
                </a:solidFill>
                <a:latin typeface="Times New Roman" panose="02020603050405020304" pitchFamily="18" charset="0"/>
                <a:ea typeface="NEU-BZ-S92"/>
                <a:cs typeface="Times New Roman" panose="02020603050405020304" pitchFamily="18" charset="0"/>
              </a:rPr>
              <a:t>s hometown is</a:t>
            </a:r>
            <a:r>
              <a:rPr lang="zh-CN" altLang="zh-CN" sz="2200" u="sng">
                <a:solidFill>
                  <a:srgbClr val="FF00FF"/>
                </a:solidFill>
                <a:latin typeface="Times New Roman" panose="02020603050405020304" pitchFamily="18" charset="0"/>
                <a:ea typeface="NEU-BZ-S92"/>
                <a:cs typeface="Times New Roman" panose="02020603050405020304" pitchFamily="18" charset="0"/>
              </a:rPr>
              <a:t>　　　　</a:t>
            </a:r>
            <a:r>
              <a:rPr lang="en-US" altLang="zh-CN" sz="2200">
                <a:solidFill>
                  <a:srgbClr val="000000"/>
                </a:solidFill>
                <a:latin typeface="Times New Roman" panose="02020603050405020304" pitchFamily="18" charset="0"/>
                <a:ea typeface="NEU-BZ-S92"/>
                <a:cs typeface="Times New Roman" panose="02020603050405020304" pitchFamily="18" charset="0"/>
              </a:rPr>
              <a:t>.</a:t>
            </a:r>
            <a:r>
              <a:rPr lang="en-US" altLang="zh-CN" sz="2200">
                <a:solidFill>
                  <a:srgbClr val="000000"/>
                </a:solidFill>
                <a:latin typeface="宋体" panose="02010600030101010101" pitchFamily="2" charset="-122"/>
                <a:ea typeface="NEU-BZ-S92"/>
                <a:cs typeface="Times New Roman" panose="02020603050405020304" pitchFamily="18" charset="0"/>
              </a:rPr>
              <a:t> </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A.London	B.New York</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C.Chicago	D.Washington</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)2.What</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s the weather like in New York at this time?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A.Cool.	B.Hot.</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C.Cold.	D.Windy.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)3.Dave will take the train to Jack</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s hometown because</a:t>
            </a:r>
            <a:r>
              <a:rPr lang="zh-CN" altLang="zh-CN" sz="2200" u="sng">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A.Jack</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s home town is far away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B.it is faster than by car</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C.he is afraid of driving a car</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D.the roads are too busy at this time of year</a:t>
            </a:r>
            <a:endParaRPr lang="zh-CN" altLang="zh-CN" sz="2200">
              <a:solidFill>
                <a:srgbClr val="000000"/>
              </a:solidFill>
              <a:latin typeface="NEU-BZ-S92"/>
              <a:ea typeface="NEU-BZ-S92"/>
              <a:cs typeface="NEU-BZ-S92"/>
            </a:endParaRPr>
          </a:p>
        </p:txBody>
      </p:sp>
      <p:sp>
        <p:nvSpPr>
          <p:cNvPr id="4" name="矩形 3"/>
          <p:cNvSpPr/>
          <p:nvPr/>
        </p:nvSpPr>
        <p:spPr>
          <a:xfrm>
            <a:off x="2598738" y="1223963"/>
            <a:ext cx="366712" cy="363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5" name="矩形 4"/>
          <p:cNvSpPr/>
          <p:nvPr/>
        </p:nvSpPr>
        <p:spPr>
          <a:xfrm>
            <a:off x="2301875" y="2354263"/>
            <a:ext cx="366713" cy="363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6" name="矩形 5"/>
          <p:cNvSpPr/>
          <p:nvPr/>
        </p:nvSpPr>
        <p:spPr>
          <a:xfrm>
            <a:off x="2301875" y="3605213"/>
            <a:ext cx="366713" cy="363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矩形 1"/>
          <p:cNvSpPr>
            <a:spLocks noChangeAspect="1"/>
          </p:cNvSpPr>
          <p:nvPr/>
        </p:nvSpPr>
        <p:spPr bwMode="auto">
          <a:xfrm>
            <a:off x="2032000" y="1495425"/>
            <a:ext cx="8128000" cy="4121150"/>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cs typeface="Times New Roman" panose="02020603050405020304" pitchFamily="18" charset="0"/>
              </a:rPr>
              <a:t> </a:t>
            </a:r>
            <a:r>
              <a:rPr lang="en-US" altLang="zh-CN" sz="2200">
                <a:solidFill>
                  <a:srgbClr val="000000"/>
                </a:solidFill>
                <a:latin typeface="NEU-BZ-S92"/>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)4.What is Dave going to do during the holiday?</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zh-CN" altLang="zh-CN" sz="2200">
                <a:solidFill>
                  <a:srgbClr val="000000"/>
                </a:solidFill>
                <a:latin typeface="NEU-BZ-S92"/>
                <a:cs typeface="Times New Roman" panose="02020603050405020304" pitchFamily="18" charset="0"/>
              </a:rPr>
              <a:t>①</a:t>
            </a:r>
            <a:r>
              <a:rPr lang="en-US" altLang="zh-CN" sz="2200">
                <a:solidFill>
                  <a:srgbClr val="000000"/>
                </a:solidFill>
                <a:latin typeface="Times New Roman" panose="02020603050405020304" pitchFamily="18" charset="0"/>
                <a:cs typeface="Times New Roman" panose="02020603050405020304" pitchFamily="18" charset="0"/>
              </a:rPr>
              <a:t>Go swimming.</a:t>
            </a:r>
            <a:r>
              <a:rPr lang="zh-CN"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②</a:t>
            </a:r>
            <a:r>
              <a:rPr lang="en-US" altLang="zh-CN" sz="2200">
                <a:solidFill>
                  <a:srgbClr val="000000"/>
                </a:solidFill>
                <a:latin typeface="Times New Roman" panose="02020603050405020304" pitchFamily="18" charset="0"/>
                <a:cs typeface="Times New Roman" panose="02020603050405020304" pitchFamily="18" charset="0"/>
              </a:rPr>
              <a:t>Go fishing.</a:t>
            </a:r>
            <a:r>
              <a:rPr lang="zh-CN"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③</a:t>
            </a:r>
            <a:r>
              <a:rPr lang="en-US" altLang="zh-CN" sz="2200">
                <a:solidFill>
                  <a:srgbClr val="000000"/>
                </a:solidFill>
                <a:latin typeface="Times New Roman" panose="02020603050405020304" pitchFamily="18" charset="0"/>
                <a:cs typeface="Times New Roman" panose="02020603050405020304" pitchFamily="18" charset="0"/>
              </a:rPr>
              <a:t>Visit his uncle.</a:t>
            </a:r>
            <a:r>
              <a:rPr lang="zh-CN"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④</a:t>
            </a:r>
            <a:r>
              <a:rPr lang="en-US" altLang="zh-CN" sz="2200">
                <a:solidFill>
                  <a:srgbClr val="000000"/>
                </a:solidFill>
                <a:latin typeface="Times New Roman" panose="02020603050405020304" pitchFamily="18" charset="0"/>
                <a:cs typeface="Times New Roman" panose="02020603050405020304" pitchFamily="18" charset="0"/>
              </a:rPr>
              <a:t>Go back to his hometown.</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NEU-BZ-S92"/>
              </a:rPr>
              <a:t>①③④</a:t>
            </a:r>
            <a:r>
              <a:rPr lang="en-US" altLang="zh-CN" sz="2200">
                <a:solidFill>
                  <a:srgbClr val="000000"/>
                </a:solidFill>
                <a:latin typeface="Times New Roman" panose="02020603050405020304" pitchFamily="18" charset="0"/>
                <a:cs typeface="Times New Roman" panose="02020603050405020304" pitchFamily="18" charset="0"/>
              </a:rPr>
              <a:t>	B.</a:t>
            </a:r>
            <a:r>
              <a:rPr lang="zh-CN" altLang="zh-CN" sz="2200">
                <a:solidFill>
                  <a:srgbClr val="000000"/>
                </a:solidFill>
                <a:latin typeface="NEU-BZ-S92"/>
              </a:rPr>
              <a:t>①②④</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NEU-BZ-S92"/>
              </a:rPr>
              <a:t>①②③</a:t>
            </a:r>
            <a:r>
              <a:rPr lang="en-US" altLang="zh-CN" sz="2200">
                <a:solidFill>
                  <a:srgbClr val="000000"/>
                </a:solidFill>
                <a:latin typeface="Times New Roman" panose="02020603050405020304" pitchFamily="18" charset="0"/>
                <a:cs typeface="Times New Roman" panose="02020603050405020304" pitchFamily="18" charset="0"/>
              </a:rPr>
              <a:t>	D.</a:t>
            </a:r>
            <a:r>
              <a:rPr lang="zh-CN" altLang="zh-CN" sz="2200">
                <a:solidFill>
                  <a:srgbClr val="000000"/>
                </a:solidFill>
                <a:latin typeface="NEU-BZ-S92"/>
              </a:rPr>
              <a:t>②③④</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)5.Which of the following is NOT true?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A.Jack is travelling in England.</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B.Dave</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s uncle works in Jack</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s hometown.</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C.Dave got a picture from Jack.</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D.Alice and Dave are brothers and sisters.</a:t>
            </a:r>
            <a:endParaRPr lang="zh-CN" altLang="zh-CN" sz="2200">
              <a:solidFill>
                <a:srgbClr val="000000"/>
              </a:solidFill>
              <a:latin typeface="NEU-BZ-S92"/>
              <a:ea typeface="NEU-BZ-S92"/>
              <a:cs typeface="NEU-BZ-S92"/>
            </a:endParaRPr>
          </a:p>
        </p:txBody>
      </p:sp>
      <p:sp>
        <p:nvSpPr>
          <p:cNvPr id="3" name="矩形 2"/>
          <p:cNvSpPr/>
          <p:nvPr/>
        </p:nvSpPr>
        <p:spPr>
          <a:xfrm>
            <a:off x="2595563" y="1606550"/>
            <a:ext cx="366712" cy="36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59013" y="3556000"/>
            <a:ext cx="366712" cy="36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283</Words>
  <Application>Microsoft Office PowerPoint</Application>
  <PresentationFormat>宽屏</PresentationFormat>
  <Paragraphs>83</Paragraphs>
  <Slides>11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Adobe 黑体 Std R</vt:lpstr>
      <vt:lpstr>NEU-BZ-S92</vt:lpstr>
      <vt:lpstr>黑体</vt:lpstr>
      <vt:lpstr>宋体</vt:lpstr>
      <vt:lpstr>微软雅黑</vt:lpstr>
      <vt:lpstr>Arial</vt:lpstr>
      <vt:lpstr>Calibri</vt:lpstr>
      <vt:lpstr>Calibri Light</vt:lpstr>
      <vt:lpstr>Times New Roman</vt:lpstr>
      <vt:lpstr>WWW.2PPT.COM
</vt:lpstr>
      <vt:lpstr>Welcome to Sunshine Town!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2017-12-11T04:38:00Z</dcterms:created>
  <dcterms:modified xsi:type="dcterms:W3CDTF">2023-01-16T20:20:03Z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756574570B4E4B0D9553A0703476395C</vt:lpwstr>
  </property>
  <property fmtid="{A09F084E-AD41-489F-8076-AA5BE3082BCA}" pid="100">
    <vt:ui4>5</vt:ui4>
  </property>
  <property fmtid="{64440492-4C8B-11D1-8B70-080036B11A03}" pid="11">
    <vt:lpwstr>www.2ppt.com-爱PPT提供资源下载</vt:lpwstr>
  </property>
</Properties>
</file>