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33CC"/>
    <a:srgbClr val="800000"/>
    <a:srgbClr val="003399"/>
    <a:srgbClr val="996600"/>
    <a:srgbClr val="FFFF00"/>
    <a:srgbClr val="00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DFF3A88-E7F7-4A28-BF11-446ECE5911B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30178FA-A3DA-4783-B90A-87D36CC56F5D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78FA-A3DA-4783-B90A-87D36CC56F5D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DDA8A-DF32-48F0-B4AE-9DE74FD7EA9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9CFCA-A801-4753-9FE6-F7FA8317128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C9B16-4525-44D7-9592-BDAE82E828B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4C2ED-0DF1-4F48-9467-DC2893729E7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E0864-8F46-4C3B-BB95-3169223B89C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36DC7-2541-411D-9BC3-AAA03B3E620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60959-2C25-4D88-BD44-F2F12A42318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6FA42-A1F8-4E51-B736-EDBCAF9FE50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B7928-0D77-4E7F-BEA8-49A035CB8A5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48A12-0904-4514-BE12-C990EE89CA7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FACB10F-E522-4146-B73E-F636DC3D51B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N&#30340;&#19968;&#33324;&#24615;.gsp" TargetMode="External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N&#30340;&#19968;&#33324;&#24615;.gsp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.PDJF86HJCVAXVXS\Desktop\&#27491;&#26041;&#24418;&#23450;&#31295;\&#38899;&#39057;.wma" TargetMode="External"/><Relationship Id="rId1" Type="http://schemas.microsoft.com/office/2007/relationships/media" Target="file:///C:\Users\Administrator.PDJF86HJCVAXVXS\Desktop\&#27491;&#26041;&#24418;&#23450;&#31295;\&#38899;&#39057;.wma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hyperlink" Target="1.sw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hyperlink" Target="file:///G:\Local%20Settings\Temp\Rar$DI01.140\4.8&#20013;&#24515;&#23545;&#31216;&#27963;&#21160;&#19982;&#25506;&#32034;.gs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wmf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wmf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wmf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17" Type="http://schemas.openxmlformats.org/officeDocument/2006/relationships/image" Target="../media/image29.wmf"/><Relationship Id="rId2" Type="http://schemas.openxmlformats.org/officeDocument/2006/relationships/image" Target="../media/image14.wmf"/><Relationship Id="rId16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5" Type="http://schemas.openxmlformats.org/officeDocument/2006/relationships/image" Target="../media/image2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Relationship Id="rId1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827584" y="1259026"/>
            <a:ext cx="741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  <a:ea typeface="黑体" panose="02010609060101010101" pitchFamily="49" charset="-122"/>
              </a:rPr>
              <a:t>第十一章：图形的平移与旋转</a:t>
            </a:r>
          </a:p>
        </p:txBody>
      </p:sp>
      <p:sp>
        <p:nvSpPr>
          <p:cNvPr id="327683" name="WordArt 3"/>
          <p:cNvSpPr>
            <a:spLocks noChangeArrowheads="1" noChangeShapeType="1"/>
          </p:cNvSpPr>
          <p:nvPr/>
        </p:nvSpPr>
        <p:spPr bwMode="auto">
          <a:xfrm>
            <a:off x="1288149" y="2564904"/>
            <a:ext cx="6366295" cy="10613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2">
                      <a:alpha val="75999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sz="4400" b="1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2">
                      <a:alpha val="75999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形的中心对</a:t>
            </a:r>
            <a:r>
              <a:rPr lang="zh-CN" altLang="en-US" sz="4400" b="1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2">
                      <a:alpha val="75999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称</a:t>
            </a:r>
            <a:endParaRPr lang="zh-CN" altLang="en-US" sz="4400" b="1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chemeClr val="tx2">
                    <a:alpha val="75999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39317" y="5282103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2"/>
          <p:cNvSpPr txBox="1">
            <a:spLocks noChangeArrowheads="1"/>
          </p:cNvSpPr>
          <p:nvPr/>
        </p:nvSpPr>
        <p:spPr bwMode="auto">
          <a:xfrm>
            <a:off x="2014538" y="7413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200"/>
          </a:p>
        </p:txBody>
      </p:sp>
      <p:grpSp>
        <p:nvGrpSpPr>
          <p:cNvPr id="336899" name="Group 3"/>
          <p:cNvGrpSpPr/>
          <p:nvPr/>
        </p:nvGrpSpPr>
        <p:grpSpPr bwMode="auto">
          <a:xfrm>
            <a:off x="2339975" y="1052513"/>
            <a:ext cx="5553075" cy="4611687"/>
            <a:chOff x="0" y="0"/>
            <a:chExt cx="3498" cy="2905"/>
          </a:xfrm>
        </p:grpSpPr>
        <p:sp>
          <p:nvSpPr>
            <p:cNvPr id="336900" name="Rectangle 4"/>
            <p:cNvSpPr>
              <a:spLocks noChangeArrowheads="1"/>
            </p:cNvSpPr>
            <p:nvPr/>
          </p:nvSpPr>
          <p:spPr bwMode="auto">
            <a:xfrm>
              <a:off x="1587" y="1270"/>
              <a:ext cx="3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FF3300"/>
                  </a:solidFill>
                </a:rPr>
                <a:t>●</a:t>
              </a:r>
            </a:p>
          </p:txBody>
        </p:sp>
        <p:grpSp>
          <p:nvGrpSpPr>
            <p:cNvPr id="336901" name="Group 5"/>
            <p:cNvGrpSpPr/>
            <p:nvPr/>
          </p:nvGrpSpPr>
          <p:grpSpPr bwMode="auto">
            <a:xfrm>
              <a:off x="0" y="0"/>
              <a:ext cx="3498" cy="2905"/>
              <a:chOff x="0" y="0"/>
              <a:chExt cx="3498" cy="2905"/>
            </a:xfrm>
          </p:grpSpPr>
          <p:grpSp>
            <p:nvGrpSpPr>
              <p:cNvPr id="336902" name="Group 6"/>
              <p:cNvGrpSpPr/>
              <p:nvPr/>
            </p:nvGrpSpPr>
            <p:grpSpPr bwMode="auto">
              <a:xfrm>
                <a:off x="0" y="0"/>
                <a:ext cx="3498" cy="2905"/>
                <a:chOff x="0" y="0"/>
                <a:chExt cx="3498" cy="2905"/>
              </a:xfrm>
            </p:grpSpPr>
            <p:grpSp>
              <p:nvGrpSpPr>
                <p:cNvPr id="336903" name="Group 7"/>
                <p:cNvGrpSpPr/>
                <p:nvPr/>
              </p:nvGrpSpPr>
              <p:grpSpPr bwMode="auto">
                <a:xfrm>
                  <a:off x="0" y="0"/>
                  <a:ext cx="3498" cy="2905"/>
                  <a:chOff x="0" y="0"/>
                  <a:chExt cx="3498" cy="2905"/>
                </a:xfrm>
              </p:grpSpPr>
              <p:sp>
                <p:nvSpPr>
                  <p:cNvPr id="33690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3" y="1224"/>
                    <a:ext cx="315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3200"/>
                      <a:t>O</a:t>
                    </a:r>
                  </a:p>
                </p:txBody>
              </p:sp>
              <p:sp>
                <p:nvSpPr>
                  <p:cNvPr id="33690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90"/>
                    <a:ext cx="2631" cy="2586"/>
                  </a:xfrm>
                  <a:prstGeom prst="line">
                    <a:avLst/>
                  </a:prstGeom>
                  <a:noFill/>
                  <a:ln w="38100">
                    <a:solidFill>
                      <a:srgbClr val="FF00FF"/>
                    </a:solidFill>
                    <a:prstDash val="sysDot"/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690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" y="2540"/>
                    <a:ext cx="301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3200"/>
                      <a:t>C</a:t>
                    </a:r>
                  </a:p>
                </p:txBody>
              </p:sp>
              <p:sp>
                <p:nvSpPr>
                  <p:cNvPr id="336907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97" y="0"/>
                    <a:ext cx="301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3200"/>
                      <a:t>D</a:t>
                    </a:r>
                  </a:p>
                </p:txBody>
              </p:sp>
              <p:sp>
                <p:nvSpPr>
                  <p:cNvPr id="33690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2540"/>
                    <a:ext cx="287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3200"/>
                      <a:t>B</a:t>
                    </a:r>
                  </a:p>
                </p:txBody>
              </p:sp>
              <p:sp>
                <p:nvSpPr>
                  <p:cNvPr id="33690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" y="0"/>
                    <a:ext cx="287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3200"/>
                      <a:t>A</a:t>
                    </a:r>
                  </a:p>
                </p:txBody>
              </p:sp>
            </p:grpSp>
            <p:sp>
              <p:nvSpPr>
                <p:cNvPr id="336910" name="Rectangle 14"/>
                <p:cNvSpPr>
                  <a:spLocks noChangeArrowheads="1"/>
                </p:cNvSpPr>
                <p:nvPr/>
              </p:nvSpPr>
              <p:spPr bwMode="auto">
                <a:xfrm>
                  <a:off x="385" y="90"/>
                  <a:ext cx="2631" cy="2586"/>
                </a:xfrm>
                <a:prstGeom prst="rect">
                  <a:avLst/>
                </a:prstGeom>
                <a:noFill/>
                <a:ln w="38100">
                  <a:solidFill>
                    <a:srgbClr val="0000FF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36911" name="Line 15"/>
              <p:cNvSpPr>
                <a:spLocks noChangeShapeType="1"/>
              </p:cNvSpPr>
              <p:nvPr/>
            </p:nvSpPr>
            <p:spPr bwMode="auto">
              <a:xfrm flipV="1">
                <a:off x="408" y="90"/>
                <a:ext cx="2586" cy="2541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799700">
                                      <p:cBhvr>
                                        <p:cTn id="6" dur="20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2843213" y="3005138"/>
            <a:ext cx="1069975" cy="1111250"/>
          </a:xfrm>
          <a:prstGeom prst="rect">
            <a:avLst/>
          </a:prstGeom>
          <a:solidFill>
            <a:srgbClr val="00FF00"/>
          </a:solidFill>
          <a:ln w="28575">
            <a:solidFill>
              <a:srgbClr val="FF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758825" y="1143000"/>
            <a:ext cx="823277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en-US" sz="2800" b="1">
                <a:latin typeface="Times New Roman" panose="02020603050405020304" pitchFamily="18" charset="0"/>
                <a:ea typeface="楷体_GB2312" pitchFamily="49" charset="-122"/>
              </a:rPr>
              <a:t>6. 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正三角形是中心对称图形吗？正方形呢？正五边形呢？正六边形呢？</a:t>
            </a:r>
            <a:r>
              <a:rPr lang="en-US" sz="2800" b="1">
                <a:latin typeface="Times New Roman" panose="02020603050405020304" pitchFamily="18" charset="0"/>
                <a:ea typeface="楷体_GB2312" pitchFamily="49" charset="-122"/>
              </a:rPr>
              <a:t>……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你能发现什么规律？</a:t>
            </a:r>
          </a:p>
        </p:txBody>
      </p:sp>
      <p:sp>
        <p:nvSpPr>
          <p:cNvPr id="337924" name="AutoShape 4"/>
          <p:cNvSpPr>
            <a:spLocks noChangeArrowheads="1"/>
          </p:cNvSpPr>
          <p:nvPr/>
        </p:nvSpPr>
        <p:spPr bwMode="auto">
          <a:xfrm>
            <a:off x="539750" y="2789238"/>
            <a:ext cx="1570038" cy="1357312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81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25" name="AutoShape 5"/>
          <p:cNvSpPr>
            <a:spLocks noChangeArrowheads="1"/>
          </p:cNvSpPr>
          <p:nvPr/>
        </p:nvSpPr>
        <p:spPr bwMode="auto">
          <a:xfrm>
            <a:off x="4427538" y="2667000"/>
            <a:ext cx="1516062" cy="1439863"/>
          </a:xfrm>
          <a:prstGeom prst="pentagon">
            <a:avLst/>
          </a:prstGeom>
          <a:solidFill>
            <a:srgbClr val="00FF00"/>
          </a:solidFill>
          <a:ln w="381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26" name="AutoShape 6"/>
          <p:cNvSpPr>
            <a:spLocks noChangeArrowheads="1"/>
          </p:cNvSpPr>
          <p:nvPr/>
        </p:nvSpPr>
        <p:spPr bwMode="auto">
          <a:xfrm>
            <a:off x="6804025" y="2774950"/>
            <a:ext cx="1514475" cy="1309688"/>
          </a:xfrm>
          <a:prstGeom prst="hexagon">
            <a:avLst>
              <a:gd name="adj" fmla="val 28909"/>
              <a:gd name="vf" fmla="val 115470"/>
            </a:avLst>
          </a:prstGeom>
          <a:solidFill>
            <a:srgbClr val="00FF00"/>
          </a:solidFill>
          <a:ln w="381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27" name="AutoShape 7"/>
          <p:cNvSpPr>
            <a:spLocks noChangeArrowheads="1"/>
          </p:cNvSpPr>
          <p:nvPr/>
        </p:nvSpPr>
        <p:spPr bwMode="auto">
          <a:xfrm>
            <a:off x="533400" y="2833688"/>
            <a:ext cx="1570038" cy="1357312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2857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28" name="AutoShape 8"/>
          <p:cNvSpPr>
            <a:spLocks noChangeArrowheads="1"/>
          </p:cNvSpPr>
          <p:nvPr/>
        </p:nvSpPr>
        <p:spPr bwMode="auto">
          <a:xfrm>
            <a:off x="4427538" y="2674938"/>
            <a:ext cx="1516062" cy="1439862"/>
          </a:xfrm>
          <a:prstGeom prst="pentagon">
            <a:avLst/>
          </a:prstGeom>
          <a:solidFill>
            <a:srgbClr val="FFFF99"/>
          </a:solidFill>
          <a:ln w="2857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29" name="AutoShape 9"/>
          <p:cNvSpPr>
            <a:spLocks noChangeArrowheads="1"/>
          </p:cNvSpPr>
          <p:nvPr/>
        </p:nvSpPr>
        <p:spPr bwMode="auto">
          <a:xfrm>
            <a:off x="6804025" y="2805113"/>
            <a:ext cx="1512888" cy="1309687"/>
          </a:xfrm>
          <a:prstGeom prst="hexagon">
            <a:avLst>
              <a:gd name="adj" fmla="val 28879"/>
              <a:gd name="vf" fmla="val 115470"/>
            </a:avLst>
          </a:prstGeom>
          <a:solidFill>
            <a:srgbClr val="FFFF99"/>
          </a:solidFill>
          <a:ln w="2857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1116013" y="5068888"/>
            <a:ext cx="7265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ea typeface="华文新魏" panose="02010800040101010101" pitchFamily="2" charset="-122"/>
              </a:rPr>
              <a:t>边数为偶数的正多边形都是中心对称图形。</a:t>
            </a:r>
          </a:p>
        </p:txBody>
      </p:sp>
      <p:sp>
        <p:nvSpPr>
          <p:cNvPr id="337931" name="Rectangle 11"/>
          <p:cNvSpPr>
            <a:spLocks noChangeArrowheads="1"/>
          </p:cNvSpPr>
          <p:nvPr/>
        </p:nvSpPr>
        <p:spPr bwMode="auto">
          <a:xfrm>
            <a:off x="2843213" y="3003550"/>
            <a:ext cx="1069975" cy="1111250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32" name="Text Box 12"/>
          <p:cNvSpPr txBox="1">
            <a:spLocks noChangeArrowheads="1"/>
          </p:cNvSpPr>
          <p:nvPr/>
        </p:nvSpPr>
        <p:spPr bwMode="auto">
          <a:xfrm>
            <a:off x="2971800" y="4191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37933" name="Text Box 13"/>
          <p:cNvSpPr txBox="1">
            <a:spLocks noChangeArrowheads="1"/>
          </p:cNvSpPr>
          <p:nvPr/>
        </p:nvSpPr>
        <p:spPr bwMode="auto">
          <a:xfrm>
            <a:off x="609600" y="4191000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  </a:t>
            </a:r>
            <a:r>
              <a:rPr lang="en-US" sz="36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37934" name="Text Box 14"/>
          <p:cNvSpPr txBox="1">
            <a:spLocks noChangeArrowheads="1"/>
          </p:cNvSpPr>
          <p:nvPr/>
        </p:nvSpPr>
        <p:spPr bwMode="auto">
          <a:xfrm>
            <a:off x="7086600" y="4191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37935" name="Text Box 15"/>
          <p:cNvSpPr txBox="1">
            <a:spLocks noChangeArrowheads="1"/>
          </p:cNvSpPr>
          <p:nvPr/>
        </p:nvSpPr>
        <p:spPr bwMode="auto">
          <a:xfrm>
            <a:off x="4724400" y="4191000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  </a:t>
            </a:r>
            <a:r>
              <a:rPr lang="en-US" sz="3600" b="1">
                <a:solidFill>
                  <a:srgbClr val="FF0000"/>
                </a:solidFill>
              </a:rPr>
              <a:t>×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20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1" dur="2000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5" dur="2000" fill="hold"/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9" dur="2000" fill="hold"/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 animBg="1"/>
      <p:bldP spid="337923" grpId="0" autoUpdateAnimBg="0"/>
      <p:bldP spid="337924" grpId="0" animBg="1"/>
      <p:bldP spid="337925" grpId="0" animBg="1"/>
      <p:bldP spid="337926" grpId="0" animBg="1"/>
      <p:bldP spid="337927" grpId="0" animBg="1"/>
      <p:bldP spid="337927" grpId="1" animBg="1"/>
      <p:bldP spid="337928" grpId="0" animBg="1"/>
      <p:bldP spid="337928" grpId="1" animBg="1"/>
      <p:bldP spid="337929" grpId="0" animBg="1"/>
      <p:bldP spid="337929" grpId="1" animBg="1"/>
      <p:bldP spid="337930" grpId="0" autoUpdateAnimBg="0"/>
      <p:bldP spid="337931" grpId="0" animBg="1"/>
      <p:bldP spid="337931" grpId="1" animBg="1"/>
      <p:bldP spid="337932" grpId="0" autoUpdateAnimBg="0"/>
      <p:bldP spid="337933" grpId="0" autoUpdateAnimBg="0"/>
      <p:bldP spid="337934" grpId="0" autoUpdateAnimBg="0"/>
      <p:bldP spid="33793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542925" y="1552575"/>
            <a:ext cx="82296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选择题：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  （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）下列图形中即是轴对称图形又是中心对称图形的是（        ）       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   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A.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角    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B.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等边三角形   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C.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线段   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D.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平行四边形</a:t>
            </a: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2524125" y="261937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95535" y="4335139"/>
            <a:ext cx="778192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  （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）下列多边形中，是中心对称图形而不是轴对称图形的是（        ）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   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A.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平行四边形  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B.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矩形  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C.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菱形  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D.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正方形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529260" y="4744714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338950" name="Group 6"/>
          <p:cNvGrpSpPr/>
          <p:nvPr/>
        </p:nvGrpSpPr>
        <p:grpSpPr bwMode="auto">
          <a:xfrm>
            <a:off x="2895600" y="381000"/>
            <a:ext cx="4332288" cy="762000"/>
            <a:chOff x="0" y="0"/>
            <a:chExt cx="2729" cy="480"/>
          </a:xfrm>
        </p:grpSpPr>
        <p:sp>
          <p:nvSpPr>
            <p:cNvPr id="338951" name="Text Box 7"/>
            <p:cNvSpPr txBox="1">
              <a:spLocks noChangeArrowheads="1"/>
            </p:cNvSpPr>
            <p:nvPr/>
          </p:nvSpPr>
          <p:spPr bwMode="auto">
            <a:xfrm>
              <a:off x="350" y="0"/>
              <a:ext cx="237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4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   随堂练习</a:t>
              </a:r>
            </a:p>
          </p:txBody>
        </p:sp>
        <p:pic>
          <p:nvPicPr>
            <p:cNvPr id="338952" name="Picture 8" descr="地球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6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autoUpdateAnimBg="0"/>
      <p:bldP spid="338947" grpId="0" autoUpdateAnimBg="0"/>
      <p:bldP spid="338948" grpId="0" autoUpdateAnimBg="0"/>
      <p:bldP spid="33894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879475" y="985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990600" y="762000"/>
            <a:ext cx="5638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判断下列说法是否正确。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395288" y="1412875"/>
            <a:ext cx="82915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  （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）轴对称图形也是中心对称图形。（    ）</a:t>
            </a: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87487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  （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）旋转对称图形也是中心对称图形。（    ）</a:t>
            </a:r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82804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  （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）平行四边形、长方形和正方形都是中心对称图形，对角线的交点是它们的对称中心。（    ）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395288" y="4221163"/>
            <a:ext cx="87487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  （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）角是轴对称图形也是中心对称图形。（      ）</a:t>
            </a:r>
          </a:p>
        </p:txBody>
      </p: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395288" y="4941888"/>
            <a:ext cx="786288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  （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）在成中心对称的两个图形中，对应线段平行（或在同一直线上）且相等。              （    ）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7162800" y="1371600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7315200" y="53340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7543800" y="2057400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7620000" y="33528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7775575" y="4191000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  </a:t>
            </a:r>
            <a:r>
              <a:rPr lang="en-US" sz="3200" b="1">
                <a:solidFill>
                  <a:srgbClr val="FF0000"/>
                </a:solidFill>
              </a:rPr>
              <a:t>×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 autoUpdateAnimBg="0"/>
      <p:bldP spid="339972" grpId="0" autoUpdateAnimBg="0"/>
      <p:bldP spid="339973" grpId="0" autoUpdateAnimBg="0"/>
      <p:bldP spid="339974" grpId="0" autoUpdateAnimBg="0"/>
      <p:bldP spid="339975" grpId="0" autoUpdateAnimBg="0"/>
      <p:bldP spid="339976" grpId="0" autoUpdateAnimBg="0"/>
      <p:bldP spid="339977" grpId="0" autoUpdateAnimBg="0"/>
      <p:bldP spid="339978" grpId="0" autoUpdateAnimBg="0"/>
      <p:bldP spid="339979" grpId="0" autoUpdateAnimBg="0"/>
      <p:bldP spid="339980" grpId="0" autoUpdateAnimBg="0"/>
      <p:bldP spid="33998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912018" y="620688"/>
            <a:ext cx="7472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en-US" sz="2800" b="1">
                <a:latin typeface="Times New Roman" panose="02020603050405020304" pitchFamily="18" charset="0"/>
                <a:ea typeface="楷体_GB2312" pitchFamily="49" charset="-122"/>
              </a:rPr>
              <a:t>3. 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判断下列图形是否是中心对称图形</a:t>
            </a:r>
            <a:r>
              <a:rPr lang="en-US" sz="2800" b="1">
                <a:latin typeface="Times New Roman" panose="02020603050405020304" pitchFamily="18" charset="0"/>
                <a:ea typeface="楷体_GB2312" pitchFamily="49" charset="-122"/>
              </a:rPr>
              <a:t>?</a:t>
            </a:r>
          </a:p>
        </p:txBody>
      </p:sp>
      <p:sp>
        <p:nvSpPr>
          <p:cNvPr id="340995" name="AutoShape 3"/>
          <p:cNvSpPr>
            <a:spLocks noChangeArrowheads="1"/>
          </p:cNvSpPr>
          <p:nvPr/>
        </p:nvSpPr>
        <p:spPr bwMode="auto">
          <a:xfrm>
            <a:off x="3884613" y="1290638"/>
            <a:ext cx="1152525" cy="172878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0996" name="AutoShape 4"/>
          <p:cNvSpPr>
            <a:spLocks noChangeArrowheads="1"/>
          </p:cNvSpPr>
          <p:nvPr/>
        </p:nvSpPr>
        <p:spPr bwMode="auto">
          <a:xfrm>
            <a:off x="5972175" y="1722438"/>
            <a:ext cx="2232025" cy="935037"/>
          </a:xfrm>
          <a:prstGeom prst="parallelogram">
            <a:avLst>
              <a:gd name="adj" fmla="val 5967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0997" name="Line 5"/>
          <p:cNvSpPr>
            <a:spLocks noChangeShapeType="1"/>
          </p:cNvSpPr>
          <p:nvPr/>
        </p:nvSpPr>
        <p:spPr bwMode="auto">
          <a:xfrm>
            <a:off x="1524000" y="2209800"/>
            <a:ext cx="18732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6553200" y="3198813"/>
            <a:ext cx="1441450" cy="14414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1600200" y="3505200"/>
            <a:ext cx="1800225" cy="10080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1000" name="Oval 8"/>
          <p:cNvSpPr>
            <a:spLocks noChangeArrowheads="1"/>
          </p:cNvSpPr>
          <p:nvPr/>
        </p:nvSpPr>
        <p:spPr bwMode="auto">
          <a:xfrm>
            <a:off x="4113213" y="3276600"/>
            <a:ext cx="1441450" cy="14414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>
            <a:off x="1524000" y="2209800"/>
            <a:ext cx="1873250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1002" name="AutoShape 10"/>
          <p:cNvSpPr>
            <a:spLocks noChangeArrowheads="1"/>
          </p:cNvSpPr>
          <p:nvPr/>
        </p:nvSpPr>
        <p:spPr bwMode="auto">
          <a:xfrm>
            <a:off x="3884613" y="1290638"/>
            <a:ext cx="1152525" cy="1728787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525">
            <a:solidFill>
              <a:srgbClr val="9900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1003" name="AutoShape 11"/>
          <p:cNvSpPr>
            <a:spLocks noChangeArrowheads="1"/>
          </p:cNvSpPr>
          <p:nvPr/>
        </p:nvSpPr>
        <p:spPr bwMode="auto">
          <a:xfrm>
            <a:off x="5972175" y="1722438"/>
            <a:ext cx="2232025" cy="935037"/>
          </a:xfrm>
          <a:prstGeom prst="parallelogram">
            <a:avLst>
              <a:gd name="adj" fmla="val 59677"/>
            </a:avLst>
          </a:prstGeom>
          <a:solidFill>
            <a:srgbClr val="00FFFF"/>
          </a:solidFill>
          <a:ln w="9525">
            <a:solidFill>
              <a:srgbClr val="9900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1600200" y="3505200"/>
            <a:ext cx="1800225" cy="1008063"/>
          </a:xfrm>
          <a:prstGeom prst="rect">
            <a:avLst/>
          </a:prstGeom>
          <a:solidFill>
            <a:srgbClr val="00FFFF"/>
          </a:solidFill>
          <a:ln w="9525">
            <a:solidFill>
              <a:srgbClr val="9900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1005" name="Oval 13"/>
          <p:cNvSpPr>
            <a:spLocks noChangeArrowheads="1"/>
          </p:cNvSpPr>
          <p:nvPr/>
        </p:nvSpPr>
        <p:spPr bwMode="auto">
          <a:xfrm>
            <a:off x="4114800" y="3276600"/>
            <a:ext cx="1441450" cy="1441450"/>
          </a:xfrm>
          <a:prstGeom prst="ellipse">
            <a:avLst/>
          </a:prstGeom>
          <a:solidFill>
            <a:srgbClr val="00FFFF">
              <a:alpha val="45000"/>
            </a:srgbClr>
          </a:solidFill>
          <a:ln w="9525">
            <a:solidFill>
              <a:srgbClr val="9900CC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1006" name="Rectangle 14"/>
          <p:cNvSpPr>
            <a:spLocks noChangeArrowheads="1"/>
          </p:cNvSpPr>
          <p:nvPr/>
        </p:nvSpPr>
        <p:spPr bwMode="auto">
          <a:xfrm>
            <a:off x="6553200" y="3200400"/>
            <a:ext cx="1441450" cy="1441450"/>
          </a:xfrm>
          <a:prstGeom prst="rect">
            <a:avLst/>
          </a:prstGeom>
          <a:solidFill>
            <a:srgbClr val="00FFFF">
              <a:alpha val="45000"/>
            </a:srgbClr>
          </a:solidFill>
          <a:ln w="9525">
            <a:solidFill>
              <a:srgbClr val="9900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41007" name="Picture 15" descr="s5a52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4724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1008" name="Picture 16" descr="s5h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4800600"/>
            <a:ext cx="1676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1009" name="Text Box 17"/>
          <p:cNvSpPr txBox="1">
            <a:spLocks noChangeArrowheads="1"/>
          </p:cNvSpPr>
          <p:nvPr/>
        </p:nvSpPr>
        <p:spPr bwMode="auto">
          <a:xfrm>
            <a:off x="2057400" y="24384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4648200" y="2514600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  </a:t>
            </a:r>
            <a:r>
              <a:rPr lang="en-US" sz="36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41011" name="Text Box 19"/>
          <p:cNvSpPr txBox="1">
            <a:spLocks noChangeArrowheads="1"/>
          </p:cNvSpPr>
          <p:nvPr/>
        </p:nvSpPr>
        <p:spPr bwMode="auto">
          <a:xfrm>
            <a:off x="7620000" y="21336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41012" name="Text Box 20"/>
          <p:cNvSpPr txBox="1">
            <a:spLocks noChangeArrowheads="1"/>
          </p:cNvSpPr>
          <p:nvPr/>
        </p:nvSpPr>
        <p:spPr bwMode="auto">
          <a:xfrm>
            <a:off x="1828800" y="43434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5334000" y="4191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41014" name="Text Box 22"/>
          <p:cNvSpPr txBox="1">
            <a:spLocks noChangeArrowheads="1"/>
          </p:cNvSpPr>
          <p:nvPr/>
        </p:nvSpPr>
        <p:spPr bwMode="auto">
          <a:xfrm>
            <a:off x="7848600" y="42672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3810000" y="57912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6781800" y="58674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5" dur="2000" fill="hold"/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9" dur="2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1" dur="2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1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3" dur="2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1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5" dur="2000" fill="hold"/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7" dur="20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9" dur="3000" fill="hold"/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1" dur="3000" fill="hold"/>
                                        <p:tgtEl>
                                          <p:spTgt spid="341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utoUpdateAnimBg="0"/>
      <p:bldP spid="340995" grpId="0" animBg="1"/>
      <p:bldP spid="340996" grpId="0" animBg="1"/>
      <p:bldP spid="340997" grpId="0" animBg="1"/>
      <p:bldP spid="340997" grpId="1" animBg="1"/>
      <p:bldP spid="340998" grpId="0" animBg="1"/>
      <p:bldP spid="340998" grpId="1" animBg="1"/>
      <p:bldP spid="340999" grpId="0" animBg="1"/>
      <p:bldP spid="341000" grpId="0" animBg="1"/>
      <p:bldP spid="341001" grpId="0" animBg="1"/>
      <p:bldP spid="341002" grpId="0" animBg="1"/>
      <p:bldP spid="341002" grpId="1" animBg="1"/>
      <p:bldP spid="341003" grpId="0" animBg="1"/>
      <p:bldP spid="341003" grpId="1" animBg="1"/>
      <p:bldP spid="341004" grpId="0" animBg="1"/>
      <p:bldP spid="341004" grpId="1" animBg="1"/>
      <p:bldP spid="341005" grpId="0" animBg="1"/>
      <p:bldP spid="341005" grpId="1" animBg="1"/>
      <p:bldP spid="341006" grpId="0" animBg="1"/>
      <p:bldP spid="341009" grpId="0" autoUpdateAnimBg="0"/>
      <p:bldP spid="341010" grpId="0" autoUpdateAnimBg="0"/>
      <p:bldP spid="341011" grpId="0" autoUpdateAnimBg="0"/>
      <p:bldP spid="341012" grpId="0" autoUpdateAnimBg="0"/>
      <p:bldP spid="341013" grpId="0" autoUpdateAnimBg="0"/>
      <p:bldP spid="341014" grpId="0" autoUpdateAnimBg="0"/>
      <p:bldP spid="341015" grpId="0" autoUpdateAnimBg="0"/>
      <p:bldP spid="34101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018" name="Group 2"/>
          <p:cNvGrpSpPr/>
          <p:nvPr/>
        </p:nvGrpSpPr>
        <p:grpSpPr bwMode="auto">
          <a:xfrm>
            <a:off x="619125" y="3432175"/>
            <a:ext cx="2663825" cy="2509838"/>
            <a:chOff x="0" y="0"/>
            <a:chExt cx="2937" cy="2823"/>
          </a:xfrm>
        </p:grpSpPr>
        <p:sp>
          <p:nvSpPr>
            <p:cNvPr id="342019" name="Oval 3"/>
            <p:cNvSpPr>
              <a:spLocks noChangeArrowheads="1"/>
            </p:cNvSpPr>
            <p:nvPr/>
          </p:nvSpPr>
          <p:spPr bwMode="auto">
            <a:xfrm>
              <a:off x="1356" y="0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20" name="Line 4"/>
            <p:cNvSpPr>
              <a:spLocks noChangeShapeType="1"/>
            </p:cNvSpPr>
            <p:nvPr/>
          </p:nvSpPr>
          <p:spPr bwMode="auto">
            <a:xfrm>
              <a:off x="1446" y="906"/>
              <a:ext cx="0" cy="10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21" name="Oval 5"/>
            <p:cNvSpPr>
              <a:spLocks noChangeArrowheads="1"/>
            </p:cNvSpPr>
            <p:nvPr/>
          </p:nvSpPr>
          <p:spPr bwMode="auto">
            <a:xfrm>
              <a:off x="1356" y="1887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22" name="Oval 6"/>
            <p:cNvSpPr>
              <a:spLocks noChangeArrowheads="1"/>
            </p:cNvSpPr>
            <p:nvPr/>
          </p:nvSpPr>
          <p:spPr bwMode="auto">
            <a:xfrm rot="16200000">
              <a:off x="378" y="928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23" name="Line 7"/>
            <p:cNvSpPr>
              <a:spLocks noChangeShapeType="1"/>
            </p:cNvSpPr>
            <p:nvPr/>
          </p:nvSpPr>
          <p:spPr bwMode="auto">
            <a:xfrm rot="16200000">
              <a:off x="1452" y="858"/>
              <a:ext cx="0" cy="10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24" name="Oval 8"/>
            <p:cNvSpPr>
              <a:spLocks noChangeArrowheads="1"/>
            </p:cNvSpPr>
            <p:nvPr/>
          </p:nvSpPr>
          <p:spPr bwMode="auto">
            <a:xfrm rot="16200000">
              <a:off x="2379" y="945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2025" name="Group 9"/>
          <p:cNvGrpSpPr/>
          <p:nvPr/>
        </p:nvGrpSpPr>
        <p:grpSpPr bwMode="auto">
          <a:xfrm>
            <a:off x="2916238" y="3573463"/>
            <a:ext cx="2592387" cy="2238375"/>
            <a:chOff x="0" y="0"/>
            <a:chExt cx="2551" cy="2205"/>
          </a:xfrm>
        </p:grpSpPr>
        <p:sp>
          <p:nvSpPr>
            <p:cNvPr id="342026" name="Oval 10"/>
            <p:cNvSpPr>
              <a:spLocks noChangeArrowheads="1"/>
            </p:cNvSpPr>
            <p:nvPr/>
          </p:nvSpPr>
          <p:spPr bwMode="auto">
            <a:xfrm>
              <a:off x="1168" y="0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27" name="Line 11"/>
            <p:cNvSpPr>
              <a:spLocks noChangeShapeType="1"/>
            </p:cNvSpPr>
            <p:nvPr/>
          </p:nvSpPr>
          <p:spPr bwMode="auto">
            <a:xfrm>
              <a:off x="1255" y="890"/>
              <a:ext cx="0" cy="6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28" name="Line 12"/>
            <p:cNvSpPr>
              <a:spLocks noChangeShapeType="1"/>
            </p:cNvSpPr>
            <p:nvPr/>
          </p:nvSpPr>
          <p:spPr bwMode="auto">
            <a:xfrm rot="3151144">
              <a:off x="1004" y="1374"/>
              <a:ext cx="1" cy="6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29" name="Line 13"/>
            <p:cNvSpPr>
              <a:spLocks noChangeShapeType="1"/>
            </p:cNvSpPr>
            <p:nvPr/>
          </p:nvSpPr>
          <p:spPr bwMode="auto">
            <a:xfrm rot="18678270">
              <a:off x="1495" y="1375"/>
              <a:ext cx="1" cy="6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30" name="Oval 14"/>
            <p:cNvSpPr>
              <a:spLocks noChangeArrowheads="1"/>
            </p:cNvSpPr>
            <p:nvPr/>
          </p:nvSpPr>
          <p:spPr bwMode="auto">
            <a:xfrm rot="2985114">
              <a:off x="378" y="1647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31" name="Oval 15"/>
            <p:cNvSpPr>
              <a:spLocks noChangeArrowheads="1"/>
            </p:cNvSpPr>
            <p:nvPr/>
          </p:nvSpPr>
          <p:spPr bwMode="auto">
            <a:xfrm rot="18039163">
              <a:off x="1993" y="1634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2032" name="Group 16"/>
          <p:cNvGrpSpPr/>
          <p:nvPr/>
        </p:nvGrpSpPr>
        <p:grpSpPr bwMode="auto">
          <a:xfrm>
            <a:off x="6086475" y="3657600"/>
            <a:ext cx="2447925" cy="2284413"/>
            <a:chOff x="0" y="0"/>
            <a:chExt cx="2770" cy="2591"/>
          </a:xfrm>
        </p:grpSpPr>
        <p:grpSp>
          <p:nvGrpSpPr>
            <p:cNvPr id="342033" name="Group 17"/>
            <p:cNvGrpSpPr/>
            <p:nvPr/>
          </p:nvGrpSpPr>
          <p:grpSpPr bwMode="auto">
            <a:xfrm>
              <a:off x="715" y="468"/>
              <a:ext cx="1332" cy="1686"/>
              <a:chOff x="0" y="0"/>
              <a:chExt cx="900" cy="928"/>
            </a:xfrm>
          </p:grpSpPr>
          <p:sp>
            <p:nvSpPr>
              <p:cNvPr id="342034" name="Line 18"/>
              <p:cNvSpPr>
                <a:spLocks noChangeShapeType="1"/>
              </p:cNvSpPr>
              <p:nvPr/>
            </p:nvSpPr>
            <p:spPr bwMode="auto">
              <a:xfrm>
                <a:off x="0" y="469"/>
                <a:ext cx="9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35" name="Line 19"/>
              <p:cNvSpPr>
                <a:spLocks noChangeShapeType="1"/>
              </p:cNvSpPr>
              <p:nvPr/>
            </p:nvSpPr>
            <p:spPr bwMode="auto">
              <a:xfrm rot="18166404">
                <a:off x="5" y="450"/>
                <a:ext cx="9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36" name="Line 20"/>
              <p:cNvSpPr>
                <a:spLocks noChangeShapeType="1"/>
              </p:cNvSpPr>
              <p:nvPr/>
            </p:nvSpPr>
            <p:spPr bwMode="auto">
              <a:xfrm rot="2908162">
                <a:off x="7" y="472"/>
                <a:ext cx="90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42037" name="AutoShape 21"/>
            <p:cNvSpPr>
              <a:spLocks noChangeArrowheads="1"/>
            </p:cNvSpPr>
            <p:nvPr/>
          </p:nvSpPr>
          <p:spPr bwMode="auto">
            <a:xfrm>
              <a:off x="310" y="111"/>
              <a:ext cx="720" cy="62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38" name="AutoShape 22"/>
            <p:cNvSpPr>
              <a:spLocks noChangeArrowheads="1"/>
            </p:cNvSpPr>
            <p:nvPr/>
          </p:nvSpPr>
          <p:spPr bwMode="auto">
            <a:xfrm>
              <a:off x="1765" y="1953"/>
              <a:ext cx="720" cy="62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39" name="AutoShape 23"/>
            <p:cNvSpPr>
              <a:spLocks noChangeArrowheads="1"/>
            </p:cNvSpPr>
            <p:nvPr/>
          </p:nvSpPr>
          <p:spPr bwMode="auto">
            <a:xfrm>
              <a:off x="1630" y="0"/>
              <a:ext cx="720" cy="62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0" name="AutoShape 24"/>
            <p:cNvSpPr>
              <a:spLocks noChangeArrowheads="1"/>
            </p:cNvSpPr>
            <p:nvPr/>
          </p:nvSpPr>
          <p:spPr bwMode="auto">
            <a:xfrm>
              <a:off x="400" y="1968"/>
              <a:ext cx="720" cy="62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1" name="AutoShape 25"/>
            <p:cNvSpPr>
              <a:spLocks noChangeArrowheads="1"/>
            </p:cNvSpPr>
            <p:nvPr/>
          </p:nvSpPr>
          <p:spPr bwMode="auto">
            <a:xfrm>
              <a:off x="0" y="1015"/>
              <a:ext cx="720" cy="62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2" name="AutoShape 26"/>
            <p:cNvSpPr>
              <a:spLocks noChangeArrowheads="1"/>
            </p:cNvSpPr>
            <p:nvPr/>
          </p:nvSpPr>
          <p:spPr bwMode="auto">
            <a:xfrm>
              <a:off x="2050" y="1017"/>
              <a:ext cx="720" cy="62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2043" name="Group 27"/>
          <p:cNvGrpSpPr/>
          <p:nvPr/>
        </p:nvGrpSpPr>
        <p:grpSpPr bwMode="auto">
          <a:xfrm>
            <a:off x="619125" y="3432175"/>
            <a:ext cx="2663825" cy="2509838"/>
            <a:chOff x="0" y="0"/>
            <a:chExt cx="2937" cy="2823"/>
          </a:xfrm>
        </p:grpSpPr>
        <p:sp>
          <p:nvSpPr>
            <p:cNvPr id="342044" name="Oval 28"/>
            <p:cNvSpPr>
              <a:spLocks noChangeArrowheads="1"/>
            </p:cNvSpPr>
            <p:nvPr/>
          </p:nvSpPr>
          <p:spPr bwMode="auto">
            <a:xfrm>
              <a:off x="1356" y="0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5" name="Line 29"/>
            <p:cNvSpPr>
              <a:spLocks noChangeShapeType="1"/>
            </p:cNvSpPr>
            <p:nvPr/>
          </p:nvSpPr>
          <p:spPr bwMode="auto">
            <a:xfrm>
              <a:off x="1446" y="906"/>
              <a:ext cx="0" cy="10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6" name="Oval 30"/>
            <p:cNvSpPr>
              <a:spLocks noChangeArrowheads="1"/>
            </p:cNvSpPr>
            <p:nvPr/>
          </p:nvSpPr>
          <p:spPr bwMode="auto">
            <a:xfrm>
              <a:off x="1356" y="1887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7" name="Oval 31"/>
            <p:cNvSpPr>
              <a:spLocks noChangeArrowheads="1"/>
            </p:cNvSpPr>
            <p:nvPr/>
          </p:nvSpPr>
          <p:spPr bwMode="auto">
            <a:xfrm rot="16200000">
              <a:off x="378" y="928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8" name="Line 32"/>
            <p:cNvSpPr>
              <a:spLocks noChangeShapeType="1"/>
            </p:cNvSpPr>
            <p:nvPr/>
          </p:nvSpPr>
          <p:spPr bwMode="auto">
            <a:xfrm rot="16200000">
              <a:off x="1452" y="858"/>
              <a:ext cx="0" cy="10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9" name="Oval 33"/>
            <p:cNvSpPr>
              <a:spLocks noChangeArrowheads="1"/>
            </p:cNvSpPr>
            <p:nvPr/>
          </p:nvSpPr>
          <p:spPr bwMode="auto">
            <a:xfrm rot="16200000">
              <a:off x="2379" y="945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2050" name="Group 34"/>
          <p:cNvGrpSpPr/>
          <p:nvPr/>
        </p:nvGrpSpPr>
        <p:grpSpPr bwMode="auto">
          <a:xfrm>
            <a:off x="628650" y="3432175"/>
            <a:ext cx="2663825" cy="2509838"/>
            <a:chOff x="0" y="0"/>
            <a:chExt cx="2937" cy="2823"/>
          </a:xfrm>
        </p:grpSpPr>
        <p:sp>
          <p:nvSpPr>
            <p:cNvPr id="342051" name="Oval 35"/>
            <p:cNvSpPr>
              <a:spLocks noChangeArrowheads="1"/>
            </p:cNvSpPr>
            <p:nvPr/>
          </p:nvSpPr>
          <p:spPr bwMode="auto">
            <a:xfrm>
              <a:off x="1356" y="0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52" name="Line 36"/>
            <p:cNvSpPr>
              <a:spLocks noChangeShapeType="1"/>
            </p:cNvSpPr>
            <p:nvPr/>
          </p:nvSpPr>
          <p:spPr bwMode="auto">
            <a:xfrm>
              <a:off x="1446" y="906"/>
              <a:ext cx="0" cy="10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53" name="Oval 37"/>
            <p:cNvSpPr>
              <a:spLocks noChangeArrowheads="1"/>
            </p:cNvSpPr>
            <p:nvPr/>
          </p:nvSpPr>
          <p:spPr bwMode="auto">
            <a:xfrm>
              <a:off x="1356" y="1887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54" name="Oval 38"/>
            <p:cNvSpPr>
              <a:spLocks noChangeArrowheads="1"/>
            </p:cNvSpPr>
            <p:nvPr/>
          </p:nvSpPr>
          <p:spPr bwMode="auto">
            <a:xfrm rot="16200000">
              <a:off x="378" y="928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55" name="Line 39"/>
            <p:cNvSpPr>
              <a:spLocks noChangeShapeType="1"/>
            </p:cNvSpPr>
            <p:nvPr/>
          </p:nvSpPr>
          <p:spPr bwMode="auto">
            <a:xfrm rot="16200000">
              <a:off x="1452" y="858"/>
              <a:ext cx="0" cy="10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56" name="Oval 40"/>
            <p:cNvSpPr>
              <a:spLocks noChangeArrowheads="1"/>
            </p:cNvSpPr>
            <p:nvPr/>
          </p:nvSpPr>
          <p:spPr bwMode="auto">
            <a:xfrm rot="16200000">
              <a:off x="2379" y="945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2057" name="Group 41"/>
          <p:cNvGrpSpPr/>
          <p:nvPr/>
        </p:nvGrpSpPr>
        <p:grpSpPr bwMode="auto">
          <a:xfrm>
            <a:off x="6096000" y="3657600"/>
            <a:ext cx="2447925" cy="2284413"/>
            <a:chOff x="0" y="0"/>
            <a:chExt cx="2770" cy="2591"/>
          </a:xfrm>
        </p:grpSpPr>
        <p:grpSp>
          <p:nvGrpSpPr>
            <p:cNvPr id="342058" name="Group 42"/>
            <p:cNvGrpSpPr/>
            <p:nvPr/>
          </p:nvGrpSpPr>
          <p:grpSpPr bwMode="auto">
            <a:xfrm>
              <a:off x="715" y="468"/>
              <a:ext cx="1332" cy="1686"/>
              <a:chOff x="0" y="0"/>
              <a:chExt cx="900" cy="928"/>
            </a:xfrm>
          </p:grpSpPr>
          <p:sp>
            <p:nvSpPr>
              <p:cNvPr id="342059" name="Line 43"/>
              <p:cNvSpPr>
                <a:spLocks noChangeShapeType="1"/>
              </p:cNvSpPr>
              <p:nvPr/>
            </p:nvSpPr>
            <p:spPr bwMode="auto">
              <a:xfrm>
                <a:off x="0" y="469"/>
                <a:ext cx="9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60" name="Line 44"/>
              <p:cNvSpPr>
                <a:spLocks noChangeShapeType="1"/>
              </p:cNvSpPr>
              <p:nvPr/>
            </p:nvSpPr>
            <p:spPr bwMode="auto">
              <a:xfrm rot="18166404">
                <a:off x="5" y="450"/>
                <a:ext cx="9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61" name="Line 45"/>
              <p:cNvSpPr>
                <a:spLocks noChangeShapeType="1"/>
              </p:cNvSpPr>
              <p:nvPr/>
            </p:nvSpPr>
            <p:spPr bwMode="auto">
              <a:xfrm rot="2908162">
                <a:off x="7" y="472"/>
                <a:ext cx="90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42062" name="AutoShape 46"/>
            <p:cNvSpPr>
              <a:spLocks noChangeArrowheads="1"/>
            </p:cNvSpPr>
            <p:nvPr/>
          </p:nvSpPr>
          <p:spPr bwMode="auto">
            <a:xfrm>
              <a:off x="310" y="111"/>
              <a:ext cx="720" cy="62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63" name="AutoShape 47"/>
            <p:cNvSpPr>
              <a:spLocks noChangeArrowheads="1"/>
            </p:cNvSpPr>
            <p:nvPr/>
          </p:nvSpPr>
          <p:spPr bwMode="auto">
            <a:xfrm>
              <a:off x="1765" y="1953"/>
              <a:ext cx="720" cy="62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64" name="AutoShape 48"/>
            <p:cNvSpPr>
              <a:spLocks noChangeArrowheads="1"/>
            </p:cNvSpPr>
            <p:nvPr/>
          </p:nvSpPr>
          <p:spPr bwMode="auto">
            <a:xfrm>
              <a:off x="1630" y="0"/>
              <a:ext cx="720" cy="62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65" name="AutoShape 49"/>
            <p:cNvSpPr>
              <a:spLocks noChangeArrowheads="1"/>
            </p:cNvSpPr>
            <p:nvPr/>
          </p:nvSpPr>
          <p:spPr bwMode="auto">
            <a:xfrm>
              <a:off x="400" y="1968"/>
              <a:ext cx="720" cy="62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66" name="AutoShape 50"/>
            <p:cNvSpPr>
              <a:spLocks noChangeArrowheads="1"/>
            </p:cNvSpPr>
            <p:nvPr/>
          </p:nvSpPr>
          <p:spPr bwMode="auto">
            <a:xfrm>
              <a:off x="0" y="1015"/>
              <a:ext cx="720" cy="62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67" name="AutoShape 51"/>
            <p:cNvSpPr>
              <a:spLocks noChangeArrowheads="1"/>
            </p:cNvSpPr>
            <p:nvPr/>
          </p:nvSpPr>
          <p:spPr bwMode="auto">
            <a:xfrm>
              <a:off x="2050" y="1017"/>
              <a:ext cx="720" cy="62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2068" name="Group 52"/>
          <p:cNvGrpSpPr/>
          <p:nvPr/>
        </p:nvGrpSpPr>
        <p:grpSpPr bwMode="auto">
          <a:xfrm>
            <a:off x="628650" y="3432175"/>
            <a:ext cx="2663825" cy="2509838"/>
            <a:chOff x="0" y="0"/>
            <a:chExt cx="2937" cy="2823"/>
          </a:xfrm>
        </p:grpSpPr>
        <p:sp>
          <p:nvSpPr>
            <p:cNvPr id="342069" name="Oval 53"/>
            <p:cNvSpPr>
              <a:spLocks noChangeArrowheads="1"/>
            </p:cNvSpPr>
            <p:nvPr/>
          </p:nvSpPr>
          <p:spPr bwMode="auto">
            <a:xfrm>
              <a:off x="1356" y="0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70" name="Line 54"/>
            <p:cNvSpPr>
              <a:spLocks noChangeShapeType="1"/>
            </p:cNvSpPr>
            <p:nvPr/>
          </p:nvSpPr>
          <p:spPr bwMode="auto">
            <a:xfrm>
              <a:off x="1446" y="906"/>
              <a:ext cx="0" cy="10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71" name="Oval 55"/>
            <p:cNvSpPr>
              <a:spLocks noChangeArrowheads="1"/>
            </p:cNvSpPr>
            <p:nvPr/>
          </p:nvSpPr>
          <p:spPr bwMode="auto">
            <a:xfrm>
              <a:off x="1356" y="1887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72" name="Oval 56"/>
            <p:cNvSpPr>
              <a:spLocks noChangeArrowheads="1"/>
            </p:cNvSpPr>
            <p:nvPr/>
          </p:nvSpPr>
          <p:spPr bwMode="auto">
            <a:xfrm rot="16200000">
              <a:off x="378" y="928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73" name="Line 57"/>
            <p:cNvSpPr>
              <a:spLocks noChangeShapeType="1"/>
            </p:cNvSpPr>
            <p:nvPr/>
          </p:nvSpPr>
          <p:spPr bwMode="auto">
            <a:xfrm rot="16200000">
              <a:off x="1452" y="858"/>
              <a:ext cx="0" cy="10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74" name="Oval 58"/>
            <p:cNvSpPr>
              <a:spLocks noChangeArrowheads="1"/>
            </p:cNvSpPr>
            <p:nvPr/>
          </p:nvSpPr>
          <p:spPr bwMode="auto">
            <a:xfrm rot="16200000">
              <a:off x="2379" y="945"/>
              <a:ext cx="180" cy="9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42075" name="Picture 59" descr="s5a53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0200" y="609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76" name="Picture 60" descr="s5h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533400"/>
            <a:ext cx="24733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77" name="Text Box 61"/>
          <p:cNvSpPr txBox="1">
            <a:spLocks noChangeArrowheads="1"/>
          </p:cNvSpPr>
          <p:nvPr/>
        </p:nvSpPr>
        <p:spPr bwMode="auto">
          <a:xfrm>
            <a:off x="4427538" y="2492375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42078" name="Text Box 62"/>
          <p:cNvSpPr txBox="1">
            <a:spLocks noChangeArrowheads="1"/>
          </p:cNvSpPr>
          <p:nvPr/>
        </p:nvSpPr>
        <p:spPr bwMode="auto">
          <a:xfrm>
            <a:off x="7162800" y="2514600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  </a:t>
            </a:r>
            <a:r>
              <a:rPr lang="en-US" sz="36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42079" name="Text Box 63"/>
          <p:cNvSpPr txBox="1">
            <a:spLocks noChangeArrowheads="1"/>
          </p:cNvSpPr>
          <p:nvPr/>
        </p:nvSpPr>
        <p:spPr bwMode="auto">
          <a:xfrm>
            <a:off x="2057400" y="5638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42080" name="Text Box 64"/>
          <p:cNvSpPr txBox="1">
            <a:spLocks noChangeArrowheads="1"/>
          </p:cNvSpPr>
          <p:nvPr/>
        </p:nvSpPr>
        <p:spPr bwMode="auto">
          <a:xfrm>
            <a:off x="3962400" y="5715000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  </a:t>
            </a:r>
            <a:r>
              <a:rPr lang="en-US" sz="36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42081" name="Text Box 65"/>
          <p:cNvSpPr txBox="1">
            <a:spLocks noChangeArrowheads="1"/>
          </p:cNvSpPr>
          <p:nvPr/>
        </p:nvSpPr>
        <p:spPr bwMode="auto">
          <a:xfrm>
            <a:off x="7010400" y="5715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grpSp>
        <p:nvGrpSpPr>
          <p:cNvPr id="342082" name="Group 66"/>
          <p:cNvGrpSpPr/>
          <p:nvPr/>
        </p:nvGrpSpPr>
        <p:grpSpPr bwMode="auto">
          <a:xfrm rot="10800000">
            <a:off x="3708400" y="3933825"/>
            <a:ext cx="2592388" cy="2238375"/>
            <a:chOff x="0" y="0"/>
            <a:chExt cx="2551" cy="2205"/>
          </a:xfrm>
        </p:grpSpPr>
        <p:sp>
          <p:nvSpPr>
            <p:cNvPr id="342083" name="Oval 67"/>
            <p:cNvSpPr>
              <a:spLocks noChangeArrowheads="1"/>
            </p:cNvSpPr>
            <p:nvPr/>
          </p:nvSpPr>
          <p:spPr bwMode="auto">
            <a:xfrm>
              <a:off x="1168" y="0"/>
              <a:ext cx="180" cy="93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84" name="Line 68"/>
            <p:cNvSpPr>
              <a:spLocks noChangeShapeType="1"/>
            </p:cNvSpPr>
            <p:nvPr/>
          </p:nvSpPr>
          <p:spPr bwMode="auto">
            <a:xfrm>
              <a:off x="1255" y="890"/>
              <a:ext cx="0" cy="63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85" name="Line 69"/>
            <p:cNvSpPr>
              <a:spLocks noChangeShapeType="1"/>
            </p:cNvSpPr>
            <p:nvPr/>
          </p:nvSpPr>
          <p:spPr bwMode="auto">
            <a:xfrm rot="3151144">
              <a:off x="1004" y="1374"/>
              <a:ext cx="1" cy="63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86" name="Line 70"/>
            <p:cNvSpPr>
              <a:spLocks noChangeShapeType="1"/>
            </p:cNvSpPr>
            <p:nvPr/>
          </p:nvSpPr>
          <p:spPr bwMode="auto">
            <a:xfrm rot="18678270">
              <a:off x="1495" y="1375"/>
              <a:ext cx="1" cy="63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87" name="Oval 71"/>
            <p:cNvSpPr>
              <a:spLocks noChangeArrowheads="1"/>
            </p:cNvSpPr>
            <p:nvPr/>
          </p:nvSpPr>
          <p:spPr bwMode="auto">
            <a:xfrm rot="2985114">
              <a:off x="378" y="1647"/>
              <a:ext cx="180" cy="93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88" name="Oval 72"/>
            <p:cNvSpPr>
              <a:spLocks noChangeArrowheads="1"/>
            </p:cNvSpPr>
            <p:nvPr/>
          </p:nvSpPr>
          <p:spPr bwMode="auto">
            <a:xfrm rot="18039163">
              <a:off x="1993" y="1634"/>
              <a:ext cx="180" cy="93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2089" name="Group 73"/>
          <p:cNvGrpSpPr/>
          <p:nvPr/>
        </p:nvGrpSpPr>
        <p:grpSpPr bwMode="auto">
          <a:xfrm flipH="1" flipV="1">
            <a:off x="2411413" y="2492375"/>
            <a:ext cx="4968875" cy="2159000"/>
            <a:chOff x="0" y="0"/>
            <a:chExt cx="2358" cy="953"/>
          </a:xfrm>
        </p:grpSpPr>
        <p:sp>
          <p:nvSpPr>
            <p:cNvPr id="342090" name="AutoShape 74"/>
            <p:cNvSpPr>
              <a:spLocks noChangeArrowheads="1"/>
            </p:cNvSpPr>
            <p:nvPr/>
          </p:nvSpPr>
          <p:spPr bwMode="auto">
            <a:xfrm>
              <a:off x="0" y="0"/>
              <a:ext cx="2358" cy="953"/>
            </a:xfrm>
            <a:prstGeom prst="parallelogram">
              <a:avLst>
                <a:gd name="adj" fmla="val 6185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2091" name="Line 75"/>
            <p:cNvSpPr>
              <a:spLocks noChangeShapeType="1"/>
            </p:cNvSpPr>
            <p:nvPr/>
          </p:nvSpPr>
          <p:spPr bwMode="auto">
            <a:xfrm>
              <a:off x="599" y="0"/>
              <a:ext cx="1158" cy="95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42092" name="Line 76"/>
            <p:cNvSpPr>
              <a:spLocks noChangeShapeType="1"/>
            </p:cNvSpPr>
            <p:nvPr/>
          </p:nvSpPr>
          <p:spPr bwMode="auto">
            <a:xfrm flipV="1">
              <a:off x="0" y="0"/>
              <a:ext cx="2358" cy="95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42093" name="Group 77"/>
          <p:cNvGrpSpPr/>
          <p:nvPr/>
        </p:nvGrpSpPr>
        <p:grpSpPr bwMode="auto">
          <a:xfrm flipH="1" flipV="1">
            <a:off x="4427538" y="981075"/>
            <a:ext cx="4968875" cy="2159000"/>
            <a:chOff x="0" y="0"/>
            <a:chExt cx="2358" cy="953"/>
          </a:xfrm>
        </p:grpSpPr>
        <p:sp>
          <p:nvSpPr>
            <p:cNvPr id="342094" name="AutoShape 78"/>
            <p:cNvSpPr>
              <a:spLocks noChangeArrowheads="1"/>
            </p:cNvSpPr>
            <p:nvPr/>
          </p:nvSpPr>
          <p:spPr bwMode="auto">
            <a:xfrm>
              <a:off x="0" y="0"/>
              <a:ext cx="2358" cy="953"/>
            </a:xfrm>
            <a:prstGeom prst="parallelogram">
              <a:avLst>
                <a:gd name="adj" fmla="val 6185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2095" name="Line 79"/>
            <p:cNvSpPr>
              <a:spLocks noChangeShapeType="1"/>
            </p:cNvSpPr>
            <p:nvPr/>
          </p:nvSpPr>
          <p:spPr bwMode="auto">
            <a:xfrm>
              <a:off x="599" y="0"/>
              <a:ext cx="1158" cy="95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42096" name="Line 80"/>
            <p:cNvSpPr>
              <a:spLocks noChangeShapeType="1"/>
            </p:cNvSpPr>
            <p:nvPr/>
          </p:nvSpPr>
          <p:spPr bwMode="auto">
            <a:xfrm flipV="1">
              <a:off x="0" y="0"/>
              <a:ext cx="2358" cy="95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42097" name="Group 81"/>
          <p:cNvGrpSpPr/>
          <p:nvPr/>
        </p:nvGrpSpPr>
        <p:grpSpPr bwMode="auto">
          <a:xfrm flipH="1" flipV="1">
            <a:off x="1763713" y="4076700"/>
            <a:ext cx="4968875" cy="2159000"/>
            <a:chOff x="0" y="0"/>
            <a:chExt cx="2358" cy="953"/>
          </a:xfrm>
        </p:grpSpPr>
        <p:sp>
          <p:nvSpPr>
            <p:cNvPr id="342098" name="AutoShape 82"/>
            <p:cNvSpPr>
              <a:spLocks noChangeArrowheads="1"/>
            </p:cNvSpPr>
            <p:nvPr/>
          </p:nvSpPr>
          <p:spPr bwMode="auto">
            <a:xfrm>
              <a:off x="0" y="0"/>
              <a:ext cx="2358" cy="953"/>
            </a:xfrm>
            <a:prstGeom prst="parallelogram">
              <a:avLst>
                <a:gd name="adj" fmla="val 6185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2099" name="Line 83"/>
            <p:cNvSpPr>
              <a:spLocks noChangeShapeType="1"/>
            </p:cNvSpPr>
            <p:nvPr/>
          </p:nvSpPr>
          <p:spPr bwMode="auto">
            <a:xfrm>
              <a:off x="599" y="0"/>
              <a:ext cx="1158" cy="95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42100" name="Line 84"/>
            <p:cNvSpPr>
              <a:spLocks noChangeShapeType="1"/>
            </p:cNvSpPr>
            <p:nvPr/>
          </p:nvSpPr>
          <p:spPr bwMode="auto">
            <a:xfrm flipV="1">
              <a:off x="0" y="0"/>
              <a:ext cx="2358" cy="95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42101" name="Group 85"/>
          <p:cNvGrpSpPr/>
          <p:nvPr/>
        </p:nvGrpSpPr>
        <p:grpSpPr bwMode="auto">
          <a:xfrm rot="-68710876">
            <a:off x="1583531" y="3753644"/>
            <a:ext cx="4968875" cy="2592388"/>
            <a:chOff x="0" y="0"/>
            <a:chExt cx="3130" cy="1633"/>
          </a:xfrm>
        </p:grpSpPr>
        <p:grpSp>
          <p:nvGrpSpPr>
            <p:cNvPr id="342102" name="Group 86"/>
            <p:cNvGrpSpPr/>
            <p:nvPr/>
          </p:nvGrpSpPr>
          <p:grpSpPr bwMode="auto">
            <a:xfrm flipH="1" flipV="1">
              <a:off x="0" y="227"/>
              <a:ext cx="3130" cy="1360"/>
              <a:chOff x="0" y="0"/>
              <a:chExt cx="2358" cy="953"/>
            </a:xfrm>
          </p:grpSpPr>
          <p:sp>
            <p:nvSpPr>
              <p:cNvPr id="342103" name="AutoShape 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8" cy="953"/>
              </a:xfrm>
              <a:prstGeom prst="parallelogram">
                <a:avLst>
                  <a:gd name="adj" fmla="val 6185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2104" name="Line 88"/>
              <p:cNvSpPr>
                <a:spLocks noChangeShapeType="1"/>
              </p:cNvSpPr>
              <p:nvPr/>
            </p:nvSpPr>
            <p:spPr bwMode="auto">
              <a:xfrm>
                <a:off x="599" y="0"/>
                <a:ext cx="1158" cy="95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2105" name="Line 89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2358" cy="95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42106" name="Group 90"/>
            <p:cNvGrpSpPr/>
            <p:nvPr/>
          </p:nvGrpSpPr>
          <p:grpSpPr bwMode="auto">
            <a:xfrm rot="3912848">
              <a:off x="972" y="112"/>
              <a:ext cx="1633" cy="1410"/>
              <a:chOff x="0" y="0"/>
              <a:chExt cx="2551" cy="2205"/>
            </a:xfrm>
          </p:grpSpPr>
          <p:sp>
            <p:nvSpPr>
              <p:cNvPr id="342107" name="Oval 91"/>
              <p:cNvSpPr>
                <a:spLocks noChangeArrowheads="1"/>
              </p:cNvSpPr>
              <p:nvPr/>
            </p:nvSpPr>
            <p:spPr bwMode="auto">
              <a:xfrm>
                <a:off x="1168" y="0"/>
                <a:ext cx="180" cy="93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108" name="Line 92"/>
              <p:cNvSpPr>
                <a:spLocks noChangeShapeType="1"/>
              </p:cNvSpPr>
              <p:nvPr/>
            </p:nvSpPr>
            <p:spPr bwMode="auto">
              <a:xfrm>
                <a:off x="1255" y="890"/>
                <a:ext cx="0" cy="6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109" name="Line 93"/>
              <p:cNvSpPr>
                <a:spLocks noChangeShapeType="1"/>
              </p:cNvSpPr>
              <p:nvPr/>
            </p:nvSpPr>
            <p:spPr bwMode="auto">
              <a:xfrm rot="3151144">
                <a:off x="1004" y="1374"/>
                <a:ext cx="1" cy="6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110" name="Line 94"/>
              <p:cNvSpPr>
                <a:spLocks noChangeShapeType="1"/>
              </p:cNvSpPr>
              <p:nvPr/>
            </p:nvSpPr>
            <p:spPr bwMode="auto">
              <a:xfrm rot="18678270">
                <a:off x="1495" y="1375"/>
                <a:ext cx="1" cy="6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111" name="Oval 95"/>
              <p:cNvSpPr>
                <a:spLocks noChangeArrowheads="1"/>
              </p:cNvSpPr>
              <p:nvPr/>
            </p:nvSpPr>
            <p:spPr bwMode="auto">
              <a:xfrm rot="2985114">
                <a:off x="378" y="1647"/>
                <a:ext cx="180" cy="93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112" name="Oval 96"/>
              <p:cNvSpPr>
                <a:spLocks noChangeArrowheads="1"/>
              </p:cNvSpPr>
              <p:nvPr/>
            </p:nvSpPr>
            <p:spPr bwMode="auto">
              <a:xfrm rot="18039163">
                <a:off x="1993" y="1634"/>
                <a:ext cx="180" cy="93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342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3000" fill="hold"/>
                                        <p:tgtEl>
                                          <p:spTgt spid="34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4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2000" fill="hold"/>
                                        <p:tgtEl>
                                          <p:spTgt spid="342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4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2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2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2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77" grpId="0" autoUpdateAnimBg="0"/>
      <p:bldP spid="342078" grpId="0" autoUpdateAnimBg="0"/>
      <p:bldP spid="342079" grpId="0" autoUpdateAnimBg="0"/>
      <p:bldP spid="342080" grpId="0" autoUpdateAnimBg="0"/>
      <p:bldP spid="34208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s5h60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1250" y="4745038"/>
            <a:ext cx="158432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043" name="Picture 3" descr="s5h60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5438" y="4887913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044" name="Picture 4" descr="s5h60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0850" y="4816475"/>
            <a:ext cx="16557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045" name="Picture 5" descr="s5h60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0975" y="3232150"/>
            <a:ext cx="18732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6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15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.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观察图形，并回答下面的问题：</a:t>
            </a: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）哪些只是轴对称图形？</a:t>
            </a: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）哪些只是中心对称图形？</a:t>
            </a: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）哪些既是轴对称图形，又是中心对称图形？</a:t>
            </a:r>
          </a:p>
        </p:txBody>
      </p:sp>
      <p:sp>
        <p:nvSpPr>
          <p:cNvPr id="343047" name="AutoShape 7"/>
          <p:cNvSpPr>
            <a:spLocks noChangeArrowheads="1"/>
          </p:cNvSpPr>
          <p:nvPr/>
        </p:nvSpPr>
        <p:spPr bwMode="auto">
          <a:xfrm>
            <a:off x="895350" y="3448050"/>
            <a:ext cx="2160588" cy="647700"/>
          </a:xfrm>
          <a:prstGeom prst="parallelogram">
            <a:avLst>
              <a:gd name="adj" fmla="val 83395"/>
            </a:avLst>
          </a:prstGeom>
          <a:solidFill>
            <a:schemeClr val="bg1"/>
          </a:solidFill>
          <a:ln w="3810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43048" name="Group 8"/>
          <p:cNvGrpSpPr/>
          <p:nvPr/>
        </p:nvGrpSpPr>
        <p:grpSpPr bwMode="auto">
          <a:xfrm>
            <a:off x="6727825" y="3087688"/>
            <a:ext cx="1392238" cy="1223962"/>
            <a:chOff x="0" y="0"/>
            <a:chExt cx="877" cy="771"/>
          </a:xfrm>
        </p:grpSpPr>
        <p:sp>
          <p:nvSpPr>
            <p:cNvPr id="343049" name="Line 9"/>
            <p:cNvSpPr>
              <a:spLocks noChangeShapeType="1"/>
            </p:cNvSpPr>
            <p:nvPr/>
          </p:nvSpPr>
          <p:spPr bwMode="auto">
            <a:xfrm flipH="1">
              <a:off x="91" y="0"/>
              <a:ext cx="362" cy="7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50" name="Line 10"/>
            <p:cNvSpPr>
              <a:spLocks noChangeShapeType="1"/>
            </p:cNvSpPr>
            <p:nvPr/>
          </p:nvSpPr>
          <p:spPr bwMode="auto">
            <a:xfrm>
              <a:off x="453" y="0"/>
              <a:ext cx="318" cy="7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51" name="Line 11"/>
            <p:cNvSpPr>
              <a:spLocks noChangeShapeType="1"/>
            </p:cNvSpPr>
            <p:nvPr/>
          </p:nvSpPr>
          <p:spPr bwMode="auto">
            <a:xfrm>
              <a:off x="0" y="272"/>
              <a:ext cx="87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52" name="Line 12"/>
            <p:cNvSpPr>
              <a:spLocks noChangeShapeType="1"/>
            </p:cNvSpPr>
            <p:nvPr/>
          </p:nvSpPr>
          <p:spPr bwMode="auto">
            <a:xfrm>
              <a:off x="0" y="272"/>
              <a:ext cx="772" cy="4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53" name="Line 13"/>
            <p:cNvSpPr>
              <a:spLocks noChangeShapeType="1"/>
            </p:cNvSpPr>
            <p:nvPr/>
          </p:nvSpPr>
          <p:spPr bwMode="auto">
            <a:xfrm flipH="1">
              <a:off x="91" y="272"/>
              <a:ext cx="771" cy="45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3054" name="Text Box 14"/>
          <p:cNvSpPr txBox="1">
            <a:spLocks noChangeArrowheads="1"/>
          </p:cNvSpPr>
          <p:nvPr/>
        </p:nvSpPr>
        <p:spPr bwMode="auto">
          <a:xfrm>
            <a:off x="1327150" y="4168775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（１）</a:t>
            </a:r>
          </a:p>
        </p:txBody>
      </p:sp>
      <p:sp>
        <p:nvSpPr>
          <p:cNvPr id="343055" name="Text Box 15"/>
          <p:cNvSpPr txBox="1">
            <a:spLocks noChangeArrowheads="1"/>
          </p:cNvSpPr>
          <p:nvPr/>
        </p:nvSpPr>
        <p:spPr bwMode="auto">
          <a:xfrm>
            <a:off x="6800850" y="4240213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（３）</a:t>
            </a:r>
          </a:p>
        </p:txBody>
      </p:sp>
      <p:sp>
        <p:nvSpPr>
          <p:cNvPr id="343056" name="Text Box 16"/>
          <p:cNvSpPr txBox="1">
            <a:spLocks noChangeArrowheads="1"/>
          </p:cNvSpPr>
          <p:nvPr/>
        </p:nvSpPr>
        <p:spPr bwMode="auto">
          <a:xfrm>
            <a:off x="4279900" y="4313238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（２）</a:t>
            </a:r>
          </a:p>
        </p:txBody>
      </p:sp>
      <p:sp>
        <p:nvSpPr>
          <p:cNvPr id="343057" name="Text Box 17"/>
          <p:cNvSpPr txBox="1">
            <a:spLocks noChangeArrowheads="1"/>
          </p:cNvSpPr>
          <p:nvPr/>
        </p:nvSpPr>
        <p:spPr bwMode="auto">
          <a:xfrm>
            <a:off x="1400175" y="64008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（４）</a:t>
            </a:r>
          </a:p>
        </p:txBody>
      </p:sp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4351338" y="6400800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（５）</a:t>
            </a:r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7016750" y="64008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（６）</a:t>
            </a:r>
          </a:p>
        </p:txBody>
      </p:sp>
      <p:sp>
        <p:nvSpPr>
          <p:cNvPr id="343060" name="Text Box 20"/>
          <p:cNvSpPr txBox="1">
            <a:spLocks noChangeArrowheads="1"/>
          </p:cNvSpPr>
          <p:nvPr/>
        </p:nvSpPr>
        <p:spPr bwMode="auto">
          <a:xfrm>
            <a:off x="5181600" y="1208088"/>
            <a:ext cx="3167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）（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）（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343061" name="Text Box 21"/>
          <p:cNvSpPr txBox="1">
            <a:spLocks noChangeArrowheads="1"/>
          </p:cNvSpPr>
          <p:nvPr/>
        </p:nvSpPr>
        <p:spPr bwMode="auto">
          <a:xfrm>
            <a:off x="5334000" y="17414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343062" name="Text Box 22"/>
          <p:cNvSpPr txBox="1">
            <a:spLocks noChangeArrowheads="1"/>
          </p:cNvSpPr>
          <p:nvPr/>
        </p:nvSpPr>
        <p:spPr bwMode="auto">
          <a:xfrm>
            <a:off x="6911975" y="2667000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）（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799700">
                                      <p:cBhvr>
                                        <p:cTn id="11" dur="20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799700">
                                      <p:cBhvr>
                                        <p:cTn id="15" dur="20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30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6" grpId="0" autoUpdateAnimBg="0"/>
      <p:bldP spid="343060" grpId="0" autoUpdateAnimBg="0"/>
      <p:bldP spid="343061" grpId="0" autoUpdateAnimBg="0"/>
      <p:bldP spid="34306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685800" y="1752600"/>
            <a:ext cx="8135938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en-US" sz="2800" b="1">
                <a:latin typeface="Times New Roman" panose="02020603050405020304" pitchFamily="18" charset="0"/>
                <a:ea typeface="楷体_GB2312" pitchFamily="49" charset="-122"/>
              </a:rPr>
              <a:t>5. 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在①线段、 ②角、 ③等腰三角形、 ④等腰梯形、⑤平行四边形、 ⑥矩形、 ⑦菱形、 ⑧正方形和⑨圆中，是轴对称图形的有</a:t>
            </a:r>
            <a:r>
              <a:rPr lang="en-US" sz="2800" b="1">
                <a:latin typeface="Times New Roman" panose="02020603050405020304" pitchFamily="18" charset="0"/>
                <a:ea typeface="楷体_GB2312" pitchFamily="49" charset="-122"/>
              </a:rPr>
              <a:t>______________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ea typeface="楷体_GB2312" pitchFamily="49" charset="-122"/>
              </a:rPr>
              <a:t>_______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，是中心对称图形的有</a:t>
            </a:r>
            <a:r>
              <a:rPr lang="en-US" sz="2800" b="1">
                <a:latin typeface="Times New Roman" panose="02020603050405020304" pitchFamily="18" charset="0"/>
                <a:ea typeface="楷体_GB2312" pitchFamily="49" charset="-122"/>
              </a:rPr>
              <a:t>____________</a:t>
            </a:r>
            <a:r>
              <a:rPr lang="en-US" sz="2800" b="1">
                <a:latin typeface="Times New Roman" panose="02020603050405020304" pitchFamily="18" charset="0"/>
                <a:ea typeface="仿宋_GB2312" pitchFamily="49" charset="-122"/>
              </a:rPr>
              <a:t>___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，既是轴对称图形又是中心对称图形的有</a:t>
            </a:r>
            <a:r>
              <a:rPr lang="en-US" sz="2800" b="1">
                <a:latin typeface="Times New Roman" panose="02020603050405020304" pitchFamily="18" charset="0"/>
                <a:ea typeface="楷体_GB2312" pitchFamily="49" charset="-122"/>
              </a:rPr>
              <a:t>____________.                                                                  </a:t>
            </a:r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5791200" y="3263900"/>
            <a:ext cx="289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①⑤⑥⑦⑧⑨</a:t>
            </a:r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5867400" y="2654300"/>
            <a:ext cx="2743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①②③④</a:t>
            </a:r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auto">
          <a:xfrm>
            <a:off x="914400" y="4178300"/>
            <a:ext cx="2519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①⑥⑦⑧⑨</a:t>
            </a:r>
          </a:p>
        </p:txBody>
      </p:sp>
      <p:sp>
        <p:nvSpPr>
          <p:cNvPr id="344070" name="Rectangle 6"/>
          <p:cNvSpPr>
            <a:spLocks noChangeArrowheads="1"/>
          </p:cNvSpPr>
          <p:nvPr/>
        </p:nvSpPr>
        <p:spPr bwMode="auto">
          <a:xfrm>
            <a:off x="609600" y="3187700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⑥⑦⑧⑨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autoUpdateAnimBg="0"/>
      <p:bldP spid="344067" grpId="0" autoUpdateAnimBg="0"/>
      <p:bldP spid="344068" grpId="0" autoUpdateAnimBg="0"/>
      <p:bldP spid="344069" grpId="0" autoUpdateAnimBg="0"/>
      <p:bldP spid="34407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Text Box 2"/>
          <p:cNvSpPr txBox="1">
            <a:spLocks noChangeArrowheads="1"/>
          </p:cNvSpPr>
          <p:nvPr/>
        </p:nvSpPr>
        <p:spPr bwMode="auto">
          <a:xfrm>
            <a:off x="653256" y="1247775"/>
            <a:ext cx="806608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800" b="1" dirty="0">
                <a:latin typeface="Times New Roman" panose="02020603050405020304" pitchFamily="18" charset="0"/>
                <a:ea typeface="楷体_GB2312" pitchFamily="49" charset="-122"/>
              </a:rPr>
              <a:t>7.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下面的扑克牌中，哪些牌面是中心对称图形？</a:t>
            </a:r>
          </a:p>
        </p:txBody>
      </p:sp>
      <p:grpSp>
        <p:nvGrpSpPr>
          <p:cNvPr id="345091" name="Group 3"/>
          <p:cNvGrpSpPr>
            <a:grpSpLocks noChangeAspect="1"/>
          </p:cNvGrpSpPr>
          <p:nvPr/>
        </p:nvGrpSpPr>
        <p:grpSpPr bwMode="auto">
          <a:xfrm>
            <a:off x="1311275" y="2624138"/>
            <a:ext cx="6384925" cy="1311275"/>
            <a:chOff x="0" y="0"/>
            <a:chExt cx="4022" cy="826"/>
          </a:xfrm>
        </p:grpSpPr>
        <p:pic>
          <p:nvPicPr>
            <p:cNvPr id="345092" name="Picture 4" descr="未命名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2" y="0"/>
              <a:ext cx="62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5093" name="Picture 5" descr="未命名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1" y="0"/>
              <a:ext cx="62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5094" name="Picture 6" descr="未命名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24" y="0"/>
              <a:ext cx="60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5095" name="Picture 7" descr="未命名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2" y="0"/>
              <a:ext cx="62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5096" name="Picture 8" descr="未命名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5097" name="Picture 9" descr="未命名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1275" y="4495800"/>
            <a:ext cx="1009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8" name="Picture 10" descr="未命名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1950" y="4495800"/>
            <a:ext cx="984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9" name="Picture 11" descr="未命名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25" y="4495800"/>
            <a:ext cx="965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100" name="Picture 12" descr="未命名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113" y="4495800"/>
            <a:ext cx="984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101" name="Picture 13" descr="未命名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700" y="4495800"/>
            <a:ext cx="9731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102" name="Rectangle 14"/>
          <p:cNvSpPr>
            <a:spLocks noChangeArrowheads="1"/>
          </p:cNvSpPr>
          <p:nvPr/>
        </p:nvSpPr>
        <p:spPr bwMode="auto">
          <a:xfrm>
            <a:off x="755650" y="3933825"/>
            <a:ext cx="7489825" cy="1944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5103" name="Text Box 15"/>
          <p:cNvSpPr txBox="1">
            <a:spLocks noChangeArrowheads="1"/>
          </p:cNvSpPr>
          <p:nvPr/>
        </p:nvSpPr>
        <p:spPr bwMode="auto">
          <a:xfrm>
            <a:off x="1447800" y="3810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45104" name="Text Box 16"/>
          <p:cNvSpPr txBox="1">
            <a:spLocks noChangeArrowheads="1"/>
          </p:cNvSpPr>
          <p:nvPr/>
        </p:nvSpPr>
        <p:spPr bwMode="auto">
          <a:xfrm>
            <a:off x="4038600" y="3733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5410200" y="3733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45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2000" fill="hold"/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6" dur="2000" fill="hold"/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 autoUpdateAnimBg="0"/>
      <p:bldP spid="345102" grpId="0" animBg="1"/>
      <p:bldP spid="345103" grpId="0" autoUpdateAnimBg="0"/>
      <p:bldP spid="345104" grpId="0" autoUpdateAnimBg="0"/>
      <p:bldP spid="34510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385762" y="905074"/>
            <a:ext cx="8362702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_GB2312" pitchFamily="49" charset="-122"/>
              </a:rPr>
              <a:t>8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.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在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26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个英文大写正体字母中，哪些字母是中心对称图形？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612775" y="2133600"/>
            <a:ext cx="79216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 B  C  D  E  F  G  H   I   J   K  L  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  O  P  Q  R  S  T  U  V  W  X  Y  Z</a:t>
            </a:r>
          </a:p>
        </p:txBody>
      </p:sp>
      <p:sp>
        <p:nvSpPr>
          <p:cNvPr id="346116" name="Oval 4"/>
          <p:cNvSpPr>
            <a:spLocks noChangeArrowheads="1"/>
          </p:cNvSpPr>
          <p:nvPr/>
        </p:nvSpPr>
        <p:spPr bwMode="auto">
          <a:xfrm>
            <a:off x="4495800" y="2133600"/>
            <a:ext cx="504825" cy="6477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6117" name="Oval 5"/>
          <p:cNvSpPr>
            <a:spLocks noChangeArrowheads="1"/>
          </p:cNvSpPr>
          <p:nvPr/>
        </p:nvSpPr>
        <p:spPr bwMode="auto">
          <a:xfrm>
            <a:off x="5105400" y="2133600"/>
            <a:ext cx="504825" cy="6477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6118" name="Oval 6"/>
          <p:cNvSpPr>
            <a:spLocks noChangeArrowheads="1"/>
          </p:cNvSpPr>
          <p:nvPr/>
        </p:nvSpPr>
        <p:spPr bwMode="auto">
          <a:xfrm>
            <a:off x="612775" y="2924175"/>
            <a:ext cx="504825" cy="6477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6119" name="Oval 7"/>
          <p:cNvSpPr>
            <a:spLocks noChangeArrowheads="1"/>
          </p:cNvSpPr>
          <p:nvPr/>
        </p:nvSpPr>
        <p:spPr bwMode="auto">
          <a:xfrm>
            <a:off x="1189038" y="2924175"/>
            <a:ext cx="504825" cy="6477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6120" name="Oval 8"/>
          <p:cNvSpPr>
            <a:spLocks noChangeArrowheads="1"/>
          </p:cNvSpPr>
          <p:nvPr/>
        </p:nvSpPr>
        <p:spPr bwMode="auto">
          <a:xfrm>
            <a:off x="3429000" y="2971800"/>
            <a:ext cx="504825" cy="6477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6121" name="Oval 9"/>
          <p:cNvSpPr>
            <a:spLocks noChangeArrowheads="1"/>
          </p:cNvSpPr>
          <p:nvPr/>
        </p:nvSpPr>
        <p:spPr bwMode="auto">
          <a:xfrm>
            <a:off x="6248400" y="2971800"/>
            <a:ext cx="504825" cy="6477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6122" name="Oval 10"/>
          <p:cNvSpPr>
            <a:spLocks noChangeArrowheads="1"/>
          </p:cNvSpPr>
          <p:nvPr/>
        </p:nvSpPr>
        <p:spPr bwMode="auto">
          <a:xfrm>
            <a:off x="7315200" y="2971800"/>
            <a:ext cx="504825" cy="6477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46123" name="Group 11"/>
          <p:cNvGrpSpPr/>
          <p:nvPr/>
        </p:nvGrpSpPr>
        <p:grpSpPr bwMode="auto">
          <a:xfrm>
            <a:off x="1404938" y="4221163"/>
            <a:ext cx="720725" cy="1296987"/>
            <a:chOff x="884" y="2840"/>
            <a:chExt cx="454" cy="817"/>
          </a:xfrm>
        </p:grpSpPr>
        <p:sp>
          <p:nvSpPr>
            <p:cNvPr id="346124" name="Rectangle 12"/>
            <p:cNvSpPr>
              <a:spLocks noChangeArrowheads="1"/>
            </p:cNvSpPr>
            <p:nvPr/>
          </p:nvSpPr>
          <p:spPr bwMode="auto">
            <a:xfrm>
              <a:off x="884" y="2840"/>
              <a:ext cx="91" cy="8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6125" name="Rectangle 13"/>
            <p:cNvSpPr>
              <a:spLocks noChangeArrowheads="1"/>
            </p:cNvSpPr>
            <p:nvPr/>
          </p:nvSpPr>
          <p:spPr bwMode="auto">
            <a:xfrm>
              <a:off x="1247" y="2840"/>
              <a:ext cx="91" cy="8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6126" name="Rectangle 14"/>
            <p:cNvSpPr>
              <a:spLocks noChangeArrowheads="1"/>
            </p:cNvSpPr>
            <p:nvPr/>
          </p:nvSpPr>
          <p:spPr bwMode="auto">
            <a:xfrm rot="-1648902">
              <a:off x="1066" y="2840"/>
              <a:ext cx="91" cy="8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6127" name="Group 15"/>
          <p:cNvGrpSpPr/>
          <p:nvPr/>
        </p:nvGrpSpPr>
        <p:grpSpPr bwMode="auto">
          <a:xfrm>
            <a:off x="1404938" y="4221163"/>
            <a:ext cx="720725" cy="1296987"/>
            <a:chOff x="884" y="2840"/>
            <a:chExt cx="454" cy="817"/>
          </a:xfrm>
        </p:grpSpPr>
        <p:sp>
          <p:nvSpPr>
            <p:cNvPr id="346128" name="Rectangle 16"/>
            <p:cNvSpPr>
              <a:spLocks noChangeArrowheads="1"/>
            </p:cNvSpPr>
            <p:nvPr/>
          </p:nvSpPr>
          <p:spPr bwMode="auto">
            <a:xfrm>
              <a:off x="884" y="2840"/>
              <a:ext cx="91" cy="8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6129" name="Rectangle 17"/>
            <p:cNvSpPr>
              <a:spLocks noChangeArrowheads="1"/>
            </p:cNvSpPr>
            <p:nvPr/>
          </p:nvSpPr>
          <p:spPr bwMode="auto">
            <a:xfrm>
              <a:off x="1247" y="2840"/>
              <a:ext cx="91" cy="8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6130" name="Rectangle 18"/>
            <p:cNvSpPr>
              <a:spLocks noChangeArrowheads="1"/>
            </p:cNvSpPr>
            <p:nvPr/>
          </p:nvSpPr>
          <p:spPr bwMode="auto">
            <a:xfrm rot="-1648902">
              <a:off x="1066" y="2840"/>
              <a:ext cx="91" cy="8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6131" name="Group 19"/>
          <p:cNvGrpSpPr/>
          <p:nvPr/>
        </p:nvGrpSpPr>
        <p:grpSpPr bwMode="auto">
          <a:xfrm>
            <a:off x="3781425" y="4149725"/>
            <a:ext cx="720725" cy="1368425"/>
            <a:chOff x="2109" y="2795"/>
            <a:chExt cx="454" cy="862"/>
          </a:xfrm>
        </p:grpSpPr>
        <p:grpSp>
          <p:nvGrpSpPr>
            <p:cNvPr id="346132" name="Group 20"/>
            <p:cNvGrpSpPr/>
            <p:nvPr/>
          </p:nvGrpSpPr>
          <p:grpSpPr bwMode="auto">
            <a:xfrm>
              <a:off x="2109" y="2795"/>
              <a:ext cx="453" cy="454"/>
              <a:chOff x="2109" y="2795"/>
              <a:chExt cx="453" cy="454"/>
            </a:xfrm>
          </p:grpSpPr>
          <p:sp>
            <p:nvSpPr>
              <p:cNvPr id="346133" name="Oval 21"/>
              <p:cNvSpPr>
                <a:spLocks noChangeArrowheads="1"/>
              </p:cNvSpPr>
              <p:nvPr/>
            </p:nvSpPr>
            <p:spPr bwMode="auto">
              <a:xfrm>
                <a:off x="2109" y="2795"/>
                <a:ext cx="453" cy="4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6134" name="Oval 22"/>
              <p:cNvSpPr>
                <a:spLocks noChangeArrowheads="1"/>
              </p:cNvSpPr>
              <p:nvPr/>
            </p:nvSpPr>
            <p:spPr bwMode="auto">
              <a:xfrm>
                <a:off x="2200" y="2886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6135" name="Group 23"/>
            <p:cNvGrpSpPr/>
            <p:nvPr/>
          </p:nvGrpSpPr>
          <p:grpSpPr bwMode="auto">
            <a:xfrm>
              <a:off x="2109" y="3203"/>
              <a:ext cx="453" cy="454"/>
              <a:chOff x="2109" y="2795"/>
              <a:chExt cx="453" cy="454"/>
            </a:xfrm>
          </p:grpSpPr>
          <p:sp>
            <p:nvSpPr>
              <p:cNvPr id="346136" name="Oval 24"/>
              <p:cNvSpPr>
                <a:spLocks noChangeArrowheads="1"/>
              </p:cNvSpPr>
              <p:nvPr/>
            </p:nvSpPr>
            <p:spPr bwMode="auto">
              <a:xfrm>
                <a:off x="2109" y="2795"/>
                <a:ext cx="453" cy="4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6137" name="Oval 25"/>
              <p:cNvSpPr>
                <a:spLocks noChangeArrowheads="1"/>
              </p:cNvSpPr>
              <p:nvPr/>
            </p:nvSpPr>
            <p:spPr bwMode="auto">
              <a:xfrm>
                <a:off x="2200" y="2886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46138" name="AutoShape 26"/>
            <p:cNvSpPr>
              <a:spLocks noChangeArrowheads="1"/>
            </p:cNvSpPr>
            <p:nvPr/>
          </p:nvSpPr>
          <p:spPr bwMode="auto">
            <a:xfrm rot="1513763">
              <a:off x="2336" y="3022"/>
              <a:ext cx="227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6139" name="AutoShape 27"/>
            <p:cNvSpPr>
              <a:spLocks noChangeArrowheads="1"/>
            </p:cNvSpPr>
            <p:nvPr/>
          </p:nvSpPr>
          <p:spPr bwMode="auto">
            <a:xfrm rot="1513763">
              <a:off x="2109" y="3249"/>
              <a:ext cx="227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6140" name="Group 28"/>
          <p:cNvGrpSpPr/>
          <p:nvPr/>
        </p:nvGrpSpPr>
        <p:grpSpPr bwMode="auto">
          <a:xfrm>
            <a:off x="3781425" y="4149725"/>
            <a:ext cx="720725" cy="1368425"/>
            <a:chOff x="2109" y="2795"/>
            <a:chExt cx="454" cy="862"/>
          </a:xfrm>
        </p:grpSpPr>
        <p:grpSp>
          <p:nvGrpSpPr>
            <p:cNvPr id="346141" name="Group 29"/>
            <p:cNvGrpSpPr/>
            <p:nvPr/>
          </p:nvGrpSpPr>
          <p:grpSpPr bwMode="auto">
            <a:xfrm>
              <a:off x="2109" y="2795"/>
              <a:ext cx="453" cy="454"/>
              <a:chOff x="2109" y="2795"/>
              <a:chExt cx="453" cy="454"/>
            </a:xfrm>
          </p:grpSpPr>
          <p:sp>
            <p:nvSpPr>
              <p:cNvPr id="346142" name="Oval 30"/>
              <p:cNvSpPr>
                <a:spLocks noChangeArrowheads="1"/>
              </p:cNvSpPr>
              <p:nvPr/>
            </p:nvSpPr>
            <p:spPr bwMode="auto">
              <a:xfrm>
                <a:off x="2109" y="2795"/>
                <a:ext cx="453" cy="4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6143" name="Oval 31"/>
              <p:cNvSpPr>
                <a:spLocks noChangeArrowheads="1"/>
              </p:cNvSpPr>
              <p:nvPr/>
            </p:nvSpPr>
            <p:spPr bwMode="auto">
              <a:xfrm>
                <a:off x="2200" y="2886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6144" name="Group 32"/>
            <p:cNvGrpSpPr/>
            <p:nvPr/>
          </p:nvGrpSpPr>
          <p:grpSpPr bwMode="auto">
            <a:xfrm>
              <a:off x="2109" y="3203"/>
              <a:ext cx="453" cy="454"/>
              <a:chOff x="2109" y="2795"/>
              <a:chExt cx="453" cy="454"/>
            </a:xfrm>
          </p:grpSpPr>
          <p:sp>
            <p:nvSpPr>
              <p:cNvPr id="346145" name="Oval 33"/>
              <p:cNvSpPr>
                <a:spLocks noChangeArrowheads="1"/>
              </p:cNvSpPr>
              <p:nvPr/>
            </p:nvSpPr>
            <p:spPr bwMode="auto">
              <a:xfrm>
                <a:off x="2109" y="2795"/>
                <a:ext cx="453" cy="4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6146" name="Oval 34"/>
              <p:cNvSpPr>
                <a:spLocks noChangeArrowheads="1"/>
              </p:cNvSpPr>
              <p:nvPr/>
            </p:nvSpPr>
            <p:spPr bwMode="auto">
              <a:xfrm>
                <a:off x="2200" y="2886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46147" name="AutoShape 35"/>
            <p:cNvSpPr>
              <a:spLocks noChangeArrowheads="1"/>
            </p:cNvSpPr>
            <p:nvPr/>
          </p:nvSpPr>
          <p:spPr bwMode="auto">
            <a:xfrm rot="1513763">
              <a:off x="2336" y="3022"/>
              <a:ext cx="227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6148" name="AutoShape 36"/>
            <p:cNvSpPr>
              <a:spLocks noChangeArrowheads="1"/>
            </p:cNvSpPr>
            <p:nvPr/>
          </p:nvSpPr>
          <p:spPr bwMode="auto">
            <a:xfrm rot="1513763">
              <a:off x="2109" y="3249"/>
              <a:ext cx="227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6149" name="Group 37"/>
          <p:cNvGrpSpPr/>
          <p:nvPr/>
        </p:nvGrpSpPr>
        <p:grpSpPr bwMode="auto">
          <a:xfrm>
            <a:off x="5868988" y="4294188"/>
            <a:ext cx="1584325" cy="1081087"/>
            <a:chOff x="3606" y="2976"/>
            <a:chExt cx="998" cy="681"/>
          </a:xfrm>
        </p:grpSpPr>
        <p:sp>
          <p:nvSpPr>
            <p:cNvPr id="346150" name="Rectangle 38"/>
            <p:cNvSpPr>
              <a:spLocks noChangeArrowheads="1"/>
            </p:cNvSpPr>
            <p:nvPr/>
          </p:nvSpPr>
          <p:spPr bwMode="auto">
            <a:xfrm>
              <a:off x="3651" y="2976"/>
              <a:ext cx="90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6151" name="Rectangle 39"/>
            <p:cNvSpPr>
              <a:spLocks noChangeArrowheads="1"/>
            </p:cNvSpPr>
            <p:nvPr/>
          </p:nvSpPr>
          <p:spPr bwMode="auto">
            <a:xfrm>
              <a:off x="3651" y="3521"/>
              <a:ext cx="90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6152" name="Rectangle 40"/>
            <p:cNvSpPr>
              <a:spLocks noChangeArrowheads="1"/>
            </p:cNvSpPr>
            <p:nvPr/>
          </p:nvSpPr>
          <p:spPr bwMode="auto">
            <a:xfrm rot="-2071673">
              <a:off x="3606" y="3249"/>
              <a:ext cx="998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6153" name="Group 41"/>
          <p:cNvGrpSpPr/>
          <p:nvPr/>
        </p:nvGrpSpPr>
        <p:grpSpPr bwMode="auto">
          <a:xfrm>
            <a:off x="5868988" y="4294188"/>
            <a:ext cx="1584325" cy="1081087"/>
            <a:chOff x="3606" y="2976"/>
            <a:chExt cx="998" cy="681"/>
          </a:xfrm>
        </p:grpSpPr>
        <p:sp>
          <p:nvSpPr>
            <p:cNvPr id="346154" name="Rectangle 42"/>
            <p:cNvSpPr>
              <a:spLocks noChangeArrowheads="1"/>
            </p:cNvSpPr>
            <p:nvPr/>
          </p:nvSpPr>
          <p:spPr bwMode="auto">
            <a:xfrm>
              <a:off x="3651" y="2976"/>
              <a:ext cx="90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6155" name="Rectangle 43"/>
            <p:cNvSpPr>
              <a:spLocks noChangeArrowheads="1"/>
            </p:cNvSpPr>
            <p:nvPr/>
          </p:nvSpPr>
          <p:spPr bwMode="auto">
            <a:xfrm>
              <a:off x="3651" y="3521"/>
              <a:ext cx="90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6156" name="Rectangle 44"/>
            <p:cNvSpPr>
              <a:spLocks noChangeArrowheads="1"/>
            </p:cNvSpPr>
            <p:nvPr/>
          </p:nvSpPr>
          <p:spPr bwMode="auto">
            <a:xfrm rot="-2071673">
              <a:off x="3606" y="3249"/>
              <a:ext cx="998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46157" name="Rectangle 45"/>
          <p:cNvSpPr>
            <a:spLocks noChangeArrowheads="1"/>
          </p:cNvSpPr>
          <p:nvPr/>
        </p:nvSpPr>
        <p:spPr bwMode="auto">
          <a:xfrm>
            <a:off x="469900" y="3789363"/>
            <a:ext cx="8064500" cy="2232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4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5" dur="2000" fill="hold"/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9" dur="2000" fill="hold"/>
                                        <p:tgtEl>
                                          <p:spTgt spid="346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3" dur="2000" fill="hold"/>
                                        <p:tgtEl>
                                          <p:spTgt spid="34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/>
      <p:bldP spid="346115" grpId="0"/>
      <p:bldP spid="346116" grpId="0" animBg="1"/>
      <p:bldP spid="346117" grpId="0" animBg="1"/>
      <p:bldP spid="346118" grpId="0" animBg="1"/>
      <p:bldP spid="346119" grpId="0" animBg="1"/>
      <p:bldP spid="346120" grpId="0" animBg="1"/>
      <p:bldP spid="346121" grpId="0" animBg="1"/>
      <p:bldP spid="346122" grpId="0" animBg="1"/>
      <p:bldP spid="3461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379413" y="1641475"/>
            <a:ext cx="78898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/>
              <a:t>     在平面内将一个图形绕某一定点旋转180°，图形的这种变化叫做</a:t>
            </a:r>
            <a:r>
              <a:rPr lang="zh-CN" altLang="en-US" sz="2800" b="1" dirty="0">
                <a:solidFill>
                  <a:srgbClr val="FF3300"/>
                </a:solidFill>
              </a:rPr>
              <a:t>中心对称</a:t>
            </a:r>
            <a:r>
              <a:rPr lang="zh-CN" altLang="en-US" sz="2800" b="1" dirty="0"/>
              <a:t>，这个定点叫做</a:t>
            </a:r>
            <a:r>
              <a:rPr lang="zh-CN" altLang="en-US" sz="2800" b="1" dirty="0">
                <a:solidFill>
                  <a:srgbClr val="FF3300"/>
                </a:solidFill>
              </a:rPr>
              <a:t>对称中心</a:t>
            </a:r>
            <a:r>
              <a:rPr lang="zh-CN" altLang="en-US" sz="2800" b="1" dirty="0"/>
              <a:t>.一个图形经过中心对称能与另一个图形重合，就说</a:t>
            </a:r>
            <a:r>
              <a:rPr lang="zh-CN" altLang="en-US" sz="2800" b="1" dirty="0">
                <a:solidFill>
                  <a:srgbClr val="FF3300"/>
                </a:solidFill>
              </a:rPr>
              <a:t>这两个图形关于这个定点成中心对称.</a:t>
            </a:r>
          </a:p>
        </p:txBody>
      </p:sp>
      <p:pic>
        <p:nvPicPr>
          <p:cNvPr id="328707" name="Picture 2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4365625"/>
            <a:ext cx="87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8708" name="Group 4"/>
          <p:cNvGrpSpPr/>
          <p:nvPr/>
        </p:nvGrpSpPr>
        <p:grpSpPr bwMode="auto">
          <a:xfrm>
            <a:off x="4932363" y="4652963"/>
            <a:ext cx="3455987" cy="1547812"/>
            <a:chOff x="0" y="0"/>
            <a:chExt cx="2177" cy="975"/>
          </a:xfrm>
        </p:grpSpPr>
        <p:pic>
          <p:nvPicPr>
            <p:cNvPr id="328709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89" y="1"/>
              <a:ext cx="1088" cy="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8710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83" y="0"/>
              <a:ext cx="92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8711" name="Text Box 7"/>
            <p:cNvSpPr txBox="1">
              <a:spLocks noChangeArrowheads="1"/>
            </p:cNvSpPr>
            <p:nvPr/>
          </p:nvSpPr>
          <p:spPr bwMode="auto">
            <a:xfrm>
              <a:off x="1452" y="744"/>
              <a:ext cx="4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solidFill>
                    <a:srgbClr val="009BC0"/>
                  </a:solidFill>
                </a:rPr>
                <a:t>C</a:t>
              </a:r>
            </a:p>
          </p:txBody>
        </p:sp>
        <p:sp>
          <p:nvSpPr>
            <p:cNvPr id="328712" name="Text Box 8"/>
            <p:cNvSpPr txBox="1">
              <a:spLocks noChangeArrowheads="1"/>
            </p:cNvSpPr>
            <p:nvPr/>
          </p:nvSpPr>
          <p:spPr bwMode="auto">
            <a:xfrm>
              <a:off x="0" y="698"/>
              <a:ext cx="4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solidFill>
                    <a:srgbClr val="009BC0"/>
                  </a:solidFill>
                </a:rPr>
                <a:t>B</a:t>
              </a:r>
            </a:p>
          </p:txBody>
        </p:sp>
      </p:grpSp>
      <p:grpSp>
        <p:nvGrpSpPr>
          <p:cNvPr id="328713" name="Group 9"/>
          <p:cNvGrpSpPr/>
          <p:nvPr/>
        </p:nvGrpSpPr>
        <p:grpSpPr bwMode="auto">
          <a:xfrm>
            <a:off x="285974" y="-4539"/>
            <a:ext cx="6049962" cy="1079501"/>
            <a:chOff x="0" y="0"/>
            <a:chExt cx="1776" cy="544"/>
          </a:xfrm>
        </p:grpSpPr>
        <p:grpSp>
          <p:nvGrpSpPr>
            <p:cNvPr id="328714" name="Group 10"/>
            <p:cNvGrpSpPr/>
            <p:nvPr/>
          </p:nvGrpSpPr>
          <p:grpSpPr bwMode="auto">
            <a:xfrm>
              <a:off x="0" y="0"/>
              <a:ext cx="1680" cy="544"/>
              <a:chOff x="0" y="0"/>
              <a:chExt cx="4176" cy="550"/>
            </a:xfrm>
          </p:grpSpPr>
          <p:sp>
            <p:nvSpPr>
              <p:cNvPr id="328715" name="AutoShape 11"/>
              <p:cNvSpPr>
                <a:spLocks noChangeArrowheads="1"/>
              </p:cNvSpPr>
              <p:nvPr/>
            </p:nvSpPr>
            <p:spPr bwMode="auto">
              <a:xfrm>
                <a:off x="0" y="22"/>
                <a:ext cx="4080" cy="5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EDED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000099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716" name="Text Box 12"/>
              <p:cNvSpPr txBox="1">
                <a:spLocks noChangeArrowheads="1"/>
              </p:cNvSpPr>
              <p:nvPr/>
            </p:nvSpPr>
            <p:spPr bwMode="auto">
              <a:xfrm>
                <a:off x="48" y="0"/>
                <a:ext cx="4128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endParaRPr lang="zh-CN" altLang="en-US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</a:endParaRPr>
              </a:p>
            </p:txBody>
          </p:sp>
        </p:grpSp>
        <p:pic>
          <p:nvPicPr>
            <p:cNvPr id="328717" name="Picture 13" descr="打开书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2" y="102"/>
              <a:ext cx="39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8718" name="Text Box 14"/>
            <p:cNvSpPr txBox="1">
              <a:spLocks noChangeArrowheads="1"/>
            </p:cNvSpPr>
            <p:nvPr/>
          </p:nvSpPr>
          <p:spPr bwMode="auto">
            <a:xfrm>
              <a:off x="48" y="102"/>
              <a:ext cx="1728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folHlin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知 识           链  接    </a:t>
              </a:r>
            </a:p>
          </p:txBody>
        </p:sp>
      </p:grpSp>
      <p:sp>
        <p:nvSpPr>
          <p:cNvPr id="328719" name="Text Box 15"/>
          <p:cNvSpPr txBox="1">
            <a:spLocks noChangeArrowheads="1"/>
          </p:cNvSpPr>
          <p:nvPr/>
        </p:nvSpPr>
        <p:spPr bwMode="auto">
          <a:xfrm>
            <a:off x="379413" y="1123950"/>
            <a:ext cx="429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</a:rPr>
              <a:t>1、中心对称、成中心对称</a:t>
            </a:r>
          </a:p>
        </p:txBody>
      </p:sp>
      <p:sp>
        <p:nvSpPr>
          <p:cNvPr id="328720" name="Text Box 16"/>
          <p:cNvSpPr txBox="1">
            <a:spLocks noChangeArrowheads="1"/>
          </p:cNvSpPr>
          <p:nvPr/>
        </p:nvSpPr>
        <p:spPr bwMode="auto">
          <a:xfrm>
            <a:off x="372368" y="3438525"/>
            <a:ext cx="3916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2、中心对称的基本性质</a:t>
            </a:r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223963" y="4011613"/>
            <a:ext cx="741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</a:rPr>
              <a:t>成中心对称的两个图形中，对应点的连线经过对称中心，且被对称中心平分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bldLvl="0" autoUpdateAnimBg="0"/>
      <p:bldP spid="328719" grpId="0" bldLvl="0" autoUpdateAnimBg="0"/>
      <p:bldP spid="328720" grpId="0" bldLvl="0" autoUpdateAnimBg="0"/>
      <p:bldP spid="328721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4"/>
          <p:cNvSpPr txBox="1">
            <a:spLocks noChangeArrowheads="1"/>
          </p:cNvSpPr>
          <p:nvPr/>
        </p:nvSpPr>
        <p:spPr bwMode="auto">
          <a:xfrm>
            <a:off x="0" y="836712"/>
            <a:ext cx="9144000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已知如图，在矩形</a:t>
            </a:r>
            <a:r>
              <a:rPr lang="en-US" sz="33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ABCD</a:t>
            </a:r>
            <a:r>
              <a:rPr lang="zh-CN" altLang="en-US" sz="3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中，</a:t>
            </a:r>
            <a:r>
              <a:rPr lang="en-US" sz="33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AD</a:t>
            </a:r>
            <a:r>
              <a:rPr lang="en-US" sz="3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&gt;</a:t>
            </a:r>
            <a:r>
              <a:rPr lang="en-US" sz="33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AB</a:t>
            </a:r>
            <a:r>
              <a:rPr lang="zh-CN" altLang="en-US" sz="3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sz="33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O </a:t>
            </a:r>
            <a:r>
              <a:rPr lang="zh-CN" altLang="en-US" sz="3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为对角线的交点，过</a:t>
            </a:r>
            <a:r>
              <a:rPr lang="en-US" sz="33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zh-CN" altLang="en-US" sz="3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 一直线分别交</a:t>
            </a:r>
            <a:r>
              <a:rPr lang="en-US" sz="33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BC</a:t>
            </a:r>
            <a:r>
              <a:rPr lang="zh-CN" altLang="en-US" sz="3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sz="33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AD</a:t>
            </a:r>
            <a:r>
              <a:rPr lang="zh-CN" altLang="en-US" sz="3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于</a:t>
            </a:r>
            <a:r>
              <a:rPr lang="en-US" sz="33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3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sz="33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zh-CN" altLang="en-US" sz="3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sz="3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）探索：梯形</a:t>
            </a:r>
            <a:r>
              <a:rPr lang="en-US" sz="33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ABMN</a:t>
            </a:r>
            <a:r>
              <a:rPr lang="zh-CN" altLang="en-US" sz="3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的面积是否等于梯形</a:t>
            </a:r>
            <a:r>
              <a:rPr lang="en-US" sz="33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CDNM</a:t>
            </a:r>
            <a:r>
              <a:rPr lang="zh-CN" altLang="en-US" sz="3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的面积？</a:t>
            </a:r>
          </a:p>
        </p:txBody>
      </p:sp>
      <p:grpSp>
        <p:nvGrpSpPr>
          <p:cNvPr id="347139" name="Group 3"/>
          <p:cNvGrpSpPr/>
          <p:nvPr/>
        </p:nvGrpSpPr>
        <p:grpSpPr bwMode="auto">
          <a:xfrm>
            <a:off x="1503363" y="3776663"/>
            <a:ext cx="2320925" cy="2051050"/>
            <a:chOff x="0" y="0"/>
            <a:chExt cx="876" cy="774"/>
          </a:xfrm>
        </p:grpSpPr>
        <p:sp>
          <p:nvSpPr>
            <p:cNvPr id="347140" name="AutoShape 9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76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41" name="Freeform 11"/>
            <p:cNvSpPr/>
            <p:nvPr/>
          </p:nvSpPr>
          <p:spPr bwMode="auto">
            <a:xfrm>
              <a:off x="72" y="72"/>
              <a:ext cx="732" cy="630"/>
            </a:xfrm>
            <a:custGeom>
              <a:avLst/>
              <a:gdLst>
                <a:gd name="T0" fmla="*/ 0 w 732"/>
                <a:gd name="T1" fmla="*/ 0 h 630"/>
                <a:gd name="T2" fmla="*/ 0 w 732"/>
                <a:gd name="T3" fmla="*/ 630 h 630"/>
                <a:gd name="T4" fmla="*/ 366 w 732"/>
                <a:gd name="T5" fmla="*/ 630 h 630"/>
                <a:gd name="T6" fmla="*/ 732 w 732"/>
                <a:gd name="T7" fmla="*/ 0 h 630"/>
                <a:gd name="T8" fmla="*/ 0 w 732"/>
                <a:gd name="T9" fmla="*/ 0 h 630"/>
                <a:gd name="T10" fmla="*/ 0 w 732"/>
                <a:gd name="T11" fmla="*/ 0 h 630"/>
                <a:gd name="T12" fmla="*/ 732 w 732"/>
                <a:gd name="T13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32" h="630">
                  <a:moveTo>
                    <a:pt x="0" y="0"/>
                  </a:moveTo>
                  <a:lnTo>
                    <a:pt x="0" y="630"/>
                  </a:lnTo>
                  <a:lnTo>
                    <a:pt x="366" y="630"/>
                  </a:lnTo>
                  <a:lnTo>
                    <a:pt x="7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 cmpd="sng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7142" name="Group 6"/>
          <p:cNvGrpSpPr/>
          <p:nvPr/>
        </p:nvGrpSpPr>
        <p:grpSpPr bwMode="auto">
          <a:xfrm>
            <a:off x="2543175" y="3776663"/>
            <a:ext cx="2320925" cy="2049462"/>
            <a:chOff x="0" y="0"/>
            <a:chExt cx="876" cy="774"/>
          </a:xfrm>
        </p:grpSpPr>
        <p:sp>
          <p:nvSpPr>
            <p:cNvPr id="347143" name="AutoShape 1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76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44" name="Freeform 15"/>
            <p:cNvSpPr/>
            <p:nvPr/>
          </p:nvSpPr>
          <p:spPr bwMode="auto">
            <a:xfrm>
              <a:off x="72" y="72"/>
              <a:ext cx="732" cy="630"/>
            </a:xfrm>
            <a:custGeom>
              <a:avLst/>
              <a:gdLst>
                <a:gd name="T0" fmla="*/ 366 w 732"/>
                <a:gd name="T1" fmla="*/ 0 h 630"/>
                <a:gd name="T2" fmla="*/ 0 w 732"/>
                <a:gd name="T3" fmla="*/ 630 h 630"/>
                <a:gd name="T4" fmla="*/ 732 w 732"/>
                <a:gd name="T5" fmla="*/ 630 h 630"/>
                <a:gd name="T6" fmla="*/ 732 w 732"/>
                <a:gd name="T7" fmla="*/ 0 h 630"/>
                <a:gd name="T8" fmla="*/ 366 w 732"/>
                <a:gd name="T9" fmla="*/ 0 h 630"/>
                <a:gd name="T10" fmla="*/ 0 w 732"/>
                <a:gd name="T11" fmla="*/ 0 h 630"/>
                <a:gd name="T12" fmla="*/ 732 w 732"/>
                <a:gd name="T13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32" h="630">
                  <a:moveTo>
                    <a:pt x="366" y="0"/>
                  </a:moveTo>
                  <a:lnTo>
                    <a:pt x="0" y="630"/>
                  </a:lnTo>
                  <a:lnTo>
                    <a:pt x="732" y="630"/>
                  </a:lnTo>
                  <a:lnTo>
                    <a:pt x="732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FF00"/>
            </a:solidFill>
            <a:ln w="0" cmpd="sng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7145" name="Group 9"/>
          <p:cNvGrpSpPr/>
          <p:nvPr/>
        </p:nvGrpSpPr>
        <p:grpSpPr bwMode="auto">
          <a:xfrm>
            <a:off x="1500188" y="3738563"/>
            <a:ext cx="3389312" cy="2100262"/>
            <a:chOff x="0" y="0"/>
            <a:chExt cx="2135" cy="1292"/>
          </a:xfrm>
        </p:grpSpPr>
        <p:grpSp>
          <p:nvGrpSpPr>
            <p:cNvPr id="347146" name="Group 10"/>
            <p:cNvGrpSpPr/>
            <p:nvPr/>
          </p:nvGrpSpPr>
          <p:grpSpPr bwMode="auto">
            <a:xfrm>
              <a:off x="0" y="0"/>
              <a:ext cx="1511" cy="1292"/>
              <a:chOff x="0" y="0"/>
              <a:chExt cx="876" cy="774"/>
            </a:xfrm>
          </p:grpSpPr>
          <p:sp>
            <p:nvSpPr>
              <p:cNvPr id="347147" name="AutoShape 25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76" cy="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148" name="Freeform 26"/>
              <p:cNvSpPr/>
              <p:nvPr/>
            </p:nvSpPr>
            <p:spPr bwMode="auto">
              <a:xfrm>
                <a:off x="72" y="72"/>
                <a:ext cx="732" cy="630"/>
              </a:xfrm>
              <a:custGeom>
                <a:avLst/>
                <a:gdLst>
                  <a:gd name="T0" fmla="*/ 0 w 732"/>
                  <a:gd name="T1" fmla="*/ 0 h 630"/>
                  <a:gd name="T2" fmla="*/ 0 w 732"/>
                  <a:gd name="T3" fmla="*/ 630 h 630"/>
                  <a:gd name="T4" fmla="*/ 366 w 732"/>
                  <a:gd name="T5" fmla="*/ 630 h 630"/>
                  <a:gd name="T6" fmla="*/ 732 w 732"/>
                  <a:gd name="T7" fmla="*/ 0 h 630"/>
                  <a:gd name="T8" fmla="*/ 0 w 732"/>
                  <a:gd name="T9" fmla="*/ 0 h 630"/>
                  <a:gd name="T10" fmla="*/ 0 w 732"/>
                  <a:gd name="T11" fmla="*/ 0 h 630"/>
                  <a:gd name="T12" fmla="*/ 732 w 732"/>
                  <a:gd name="T13" fmla="*/ 63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32" h="630">
                    <a:moveTo>
                      <a:pt x="0" y="0"/>
                    </a:moveTo>
                    <a:lnTo>
                      <a:pt x="0" y="630"/>
                    </a:lnTo>
                    <a:lnTo>
                      <a:pt x="366" y="630"/>
                    </a:lnTo>
                    <a:lnTo>
                      <a:pt x="7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 cmpd="sng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7149" name="Group 13"/>
            <p:cNvGrpSpPr/>
            <p:nvPr/>
          </p:nvGrpSpPr>
          <p:grpSpPr bwMode="auto">
            <a:xfrm>
              <a:off x="647" y="0"/>
              <a:ext cx="1488" cy="1291"/>
              <a:chOff x="0" y="0"/>
              <a:chExt cx="876" cy="774"/>
            </a:xfrm>
          </p:grpSpPr>
          <p:sp>
            <p:nvSpPr>
              <p:cNvPr id="347150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76" cy="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151" name="Freeform 29"/>
              <p:cNvSpPr/>
              <p:nvPr/>
            </p:nvSpPr>
            <p:spPr bwMode="auto">
              <a:xfrm>
                <a:off x="72" y="72"/>
                <a:ext cx="732" cy="630"/>
              </a:xfrm>
              <a:custGeom>
                <a:avLst/>
                <a:gdLst>
                  <a:gd name="T0" fmla="*/ 366 w 732"/>
                  <a:gd name="T1" fmla="*/ 0 h 630"/>
                  <a:gd name="T2" fmla="*/ 0 w 732"/>
                  <a:gd name="T3" fmla="*/ 630 h 630"/>
                  <a:gd name="T4" fmla="*/ 732 w 732"/>
                  <a:gd name="T5" fmla="*/ 630 h 630"/>
                  <a:gd name="T6" fmla="*/ 732 w 732"/>
                  <a:gd name="T7" fmla="*/ 0 h 630"/>
                  <a:gd name="T8" fmla="*/ 366 w 732"/>
                  <a:gd name="T9" fmla="*/ 0 h 630"/>
                  <a:gd name="T10" fmla="*/ 0 w 732"/>
                  <a:gd name="T11" fmla="*/ 0 h 630"/>
                  <a:gd name="T12" fmla="*/ 732 w 732"/>
                  <a:gd name="T13" fmla="*/ 63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32" h="630">
                    <a:moveTo>
                      <a:pt x="366" y="0"/>
                    </a:moveTo>
                    <a:lnTo>
                      <a:pt x="0" y="630"/>
                    </a:lnTo>
                    <a:lnTo>
                      <a:pt x="732" y="630"/>
                    </a:lnTo>
                    <a:lnTo>
                      <a:pt x="732" y="0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 cmpd="sng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34715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341688"/>
            <a:ext cx="4114800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53" name="Oval 21"/>
          <p:cNvSpPr>
            <a:spLocks noChangeArrowheads="1"/>
          </p:cNvSpPr>
          <p:nvPr/>
        </p:nvSpPr>
        <p:spPr bwMode="auto">
          <a:xfrm>
            <a:off x="3124200" y="4695825"/>
            <a:ext cx="179388" cy="1793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347154" name="Line 35"/>
          <p:cNvSpPr>
            <a:spLocks noChangeShapeType="1"/>
          </p:cNvSpPr>
          <p:nvPr/>
        </p:nvSpPr>
        <p:spPr bwMode="auto">
          <a:xfrm flipV="1">
            <a:off x="1676400" y="3962400"/>
            <a:ext cx="2971800" cy="1676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155" name="AutoShape 3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7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145"/>
                  </p:tgtEl>
                </p:cond>
              </p:nextCondLst>
            </p:seq>
          </p:childTnLst>
        </p:cTn>
      </p:par>
    </p:tnLst>
    <p:bldLst>
      <p:bldP spid="3471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62" name="Group 2"/>
          <p:cNvGrpSpPr/>
          <p:nvPr/>
        </p:nvGrpSpPr>
        <p:grpSpPr bwMode="auto">
          <a:xfrm>
            <a:off x="250825" y="2514600"/>
            <a:ext cx="5791200" cy="4343400"/>
            <a:chOff x="0" y="0"/>
            <a:chExt cx="2135" cy="1323"/>
          </a:xfrm>
        </p:grpSpPr>
        <p:grpSp>
          <p:nvGrpSpPr>
            <p:cNvPr id="348163" name="Group 3"/>
            <p:cNvGrpSpPr/>
            <p:nvPr/>
          </p:nvGrpSpPr>
          <p:grpSpPr bwMode="auto">
            <a:xfrm>
              <a:off x="0" y="0"/>
              <a:ext cx="1511" cy="1323"/>
              <a:chOff x="0" y="0"/>
              <a:chExt cx="876" cy="774"/>
            </a:xfrm>
          </p:grpSpPr>
          <p:sp>
            <p:nvSpPr>
              <p:cNvPr id="348164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76" cy="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165" name="Freeform 53"/>
              <p:cNvSpPr/>
              <p:nvPr/>
            </p:nvSpPr>
            <p:spPr bwMode="auto">
              <a:xfrm>
                <a:off x="72" y="72"/>
                <a:ext cx="732" cy="630"/>
              </a:xfrm>
              <a:custGeom>
                <a:avLst/>
                <a:gdLst>
                  <a:gd name="T0" fmla="*/ 0 w 732"/>
                  <a:gd name="T1" fmla="*/ 0 h 630"/>
                  <a:gd name="T2" fmla="*/ 0 w 732"/>
                  <a:gd name="T3" fmla="*/ 630 h 630"/>
                  <a:gd name="T4" fmla="*/ 366 w 732"/>
                  <a:gd name="T5" fmla="*/ 630 h 630"/>
                  <a:gd name="T6" fmla="*/ 732 w 732"/>
                  <a:gd name="T7" fmla="*/ 0 h 630"/>
                  <a:gd name="T8" fmla="*/ 0 w 732"/>
                  <a:gd name="T9" fmla="*/ 0 h 630"/>
                  <a:gd name="T10" fmla="*/ 0 w 732"/>
                  <a:gd name="T11" fmla="*/ 0 h 630"/>
                  <a:gd name="T12" fmla="*/ 732 w 732"/>
                  <a:gd name="T13" fmla="*/ 63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32" h="630">
                    <a:moveTo>
                      <a:pt x="0" y="0"/>
                    </a:moveTo>
                    <a:lnTo>
                      <a:pt x="0" y="630"/>
                    </a:lnTo>
                    <a:lnTo>
                      <a:pt x="366" y="630"/>
                    </a:lnTo>
                    <a:lnTo>
                      <a:pt x="7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8100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48166" name="AutoShape 54"/>
            <p:cNvSpPr>
              <a:spLocks noChangeAspect="1" noChangeArrowheads="1" noTextEdit="1"/>
            </p:cNvSpPr>
            <p:nvPr/>
          </p:nvSpPr>
          <p:spPr bwMode="auto">
            <a:xfrm>
              <a:off x="647" y="0"/>
              <a:ext cx="1488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67" name="Freeform 55"/>
            <p:cNvSpPr/>
            <p:nvPr/>
          </p:nvSpPr>
          <p:spPr bwMode="auto">
            <a:xfrm>
              <a:off x="769" y="123"/>
              <a:ext cx="1244" cy="1076"/>
            </a:xfrm>
            <a:custGeom>
              <a:avLst/>
              <a:gdLst>
                <a:gd name="T0" fmla="*/ 366 w 732"/>
                <a:gd name="T1" fmla="*/ 0 h 630"/>
                <a:gd name="T2" fmla="*/ 0 w 732"/>
                <a:gd name="T3" fmla="*/ 630 h 630"/>
                <a:gd name="T4" fmla="*/ 732 w 732"/>
                <a:gd name="T5" fmla="*/ 630 h 630"/>
                <a:gd name="T6" fmla="*/ 732 w 732"/>
                <a:gd name="T7" fmla="*/ 0 h 630"/>
                <a:gd name="T8" fmla="*/ 366 w 732"/>
                <a:gd name="T9" fmla="*/ 0 h 630"/>
                <a:gd name="T10" fmla="*/ 0 w 732"/>
                <a:gd name="T11" fmla="*/ 0 h 630"/>
                <a:gd name="T12" fmla="*/ 732 w 732"/>
                <a:gd name="T13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32" h="630">
                  <a:moveTo>
                    <a:pt x="366" y="0"/>
                  </a:moveTo>
                  <a:lnTo>
                    <a:pt x="0" y="630"/>
                  </a:lnTo>
                  <a:lnTo>
                    <a:pt x="732" y="630"/>
                  </a:lnTo>
                  <a:lnTo>
                    <a:pt x="732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FF00"/>
            </a:solidFill>
            <a:ln w="38100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168" name="Group 8"/>
          <p:cNvGrpSpPr/>
          <p:nvPr/>
        </p:nvGrpSpPr>
        <p:grpSpPr bwMode="auto">
          <a:xfrm>
            <a:off x="-1468438" y="1844675"/>
            <a:ext cx="9180513" cy="5913438"/>
            <a:chOff x="0" y="0"/>
            <a:chExt cx="5788" cy="3725"/>
          </a:xfrm>
        </p:grpSpPr>
        <p:sp>
          <p:nvSpPr>
            <p:cNvPr id="348169" name="Rectangle 57"/>
            <p:cNvSpPr>
              <a:spLocks noChangeArrowheads="1"/>
            </p:cNvSpPr>
            <p:nvPr/>
          </p:nvSpPr>
          <p:spPr bwMode="auto">
            <a:xfrm>
              <a:off x="0" y="509"/>
              <a:ext cx="1920" cy="2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48170" name="Rectangle 58"/>
            <p:cNvSpPr>
              <a:spLocks noChangeArrowheads="1"/>
            </p:cNvSpPr>
            <p:nvPr/>
          </p:nvSpPr>
          <p:spPr bwMode="auto">
            <a:xfrm>
              <a:off x="3868" y="509"/>
              <a:ext cx="1920" cy="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48171" name="Rectangle 59"/>
            <p:cNvSpPr>
              <a:spLocks noChangeArrowheads="1"/>
            </p:cNvSpPr>
            <p:nvPr/>
          </p:nvSpPr>
          <p:spPr bwMode="auto">
            <a:xfrm>
              <a:off x="1084" y="0"/>
              <a:ext cx="3984" cy="1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48172" name="Rectangle 60"/>
            <p:cNvSpPr>
              <a:spLocks noChangeArrowheads="1"/>
            </p:cNvSpPr>
            <p:nvPr/>
          </p:nvSpPr>
          <p:spPr bwMode="auto">
            <a:xfrm>
              <a:off x="1084" y="2429"/>
              <a:ext cx="3984" cy="1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8173" name="Group 13"/>
          <p:cNvGrpSpPr/>
          <p:nvPr/>
        </p:nvGrpSpPr>
        <p:grpSpPr bwMode="auto">
          <a:xfrm>
            <a:off x="1400175" y="3521075"/>
            <a:ext cx="3635375" cy="2598738"/>
            <a:chOff x="0" y="0"/>
            <a:chExt cx="2290" cy="1637"/>
          </a:xfrm>
        </p:grpSpPr>
        <p:sp>
          <p:nvSpPr>
            <p:cNvPr id="348174" name="Oval 62"/>
            <p:cNvSpPr>
              <a:spLocks noChangeArrowheads="1"/>
            </p:cNvSpPr>
            <p:nvPr/>
          </p:nvSpPr>
          <p:spPr bwMode="auto">
            <a:xfrm>
              <a:off x="1066" y="721"/>
              <a:ext cx="113" cy="11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48175" name="Line 63"/>
            <p:cNvSpPr>
              <a:spLocks noChangeShapeType="1"/>
            </p:cNvSpPr>
            <p:nvPr/>
          </p:nvSpPr>
          <p:spPr bwMode="auto">
            <a:xfrm>
              <a:off x="143" y="241"/>
              <a:ext cx="0" cy="1103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76" name="Line 64"/>
            <p:cNvSpPr>
              <a:spLocks noChangeShapeType="1"/>
            </p:cNvSpPr>
            <p:nvPr/>
          </p:nvSpPr>
          <p:spPr bwMode="auto">
            <a:xfrm>
              <a:off x="143" y="241"/>
              <a:ext cx="1921" cy="0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77" name="Line 65"/>
            <p:cNvSpPr>
              <a:spLocks noChangeShapeType="1"/>
            </p:cNvSpPr>
            <p:nvPr/>
          </p:nvSpPr>
          <p:spPr bwMode="auto">
            <a:xfrm>
              <a:off x="2064" y="241"/>
              <a:ext cx="0" cy="1103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78" name="Line 66"/>
            <p:cNvSpPr>
              <a:spLocks noChangeShapeType="1"/>
            </p:cNvSpPr>
            <p:nvPr/>
          </p:nvSpPr>
          <p:spPr bwMode="auto">
            <a:xfrm>
              <a:off x="143" y="1344"/>
              <a:ext cx="1921" cy="0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79" name="Rectangle 67"/>
            <p:cNvSpPr>
              <a:spLocks noChangeArrowheads="1"/>
            </p:cNvSpPr>
            <p:nvPr/>
          </p:nvSpPr>
          <p:spPr bwMode="auto">
            <a:xfrm>
              <a:off x="1459" y="10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/>
            </a:p>
          </p:txBody>
        </p:sp>
        <p:sp>
          <p:nvSpPr>
            <p:cNvPr id="348180" name="Rectangle 68"/>
            <p:cNvSpPr>
              <a:spLocks noChangeArrowheads="1"/>
            </p:cNvSpPr>
            <p:nvPr/>
          </p:nvSpPr>
          <p:spPr bwMode="auto">
            <a:xfrm>
              <a:off x="661" y="1365"/>
              <a:ext cx="1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/>
            </a:p>
          </p:txBody>
        </p:sp>
        <p:sp>
          <p:nvSpPr>
            <p:cNvPr id="348181" name="Rectangle 69"/>
            <p:cNvSpPr>
              <a:spLocks noChangeArrowheads="1"/>
            </p:cNvSpPr>
            <p:nvPr/>
          </p:nvSpPr>
          <p:spPr bwMode="auto">
            <a:xfrm>
              <a:off x="976" y="651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/>
            </a:p>
          </p:txBody>
        </p:sp>
        <p:sp>
          <p:nvSpPr>
            <p:cNvPr id="348182" name="Rectangle 70"/>
            <p:cNvSpPr>
              <a:spLocks noChangeArrowheads="1"/>
            </p:cNvSpPr>
            <p:nvPr/>
          </p:nvSpPr>
          <p:spPr bwMode="auto">
            <a:xfrm>
              <a:off x="2151" y="21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/>
            </a:p>
          </p:txBody>
        </p:sp>
        <p:sp>
          <p:nvSpPr>
            <p:cNvPr id="348183" name="Rectangle 71"/>
            <p:cNvSpPr>
              <a:spLocks noChangeArrowheads="1"/>
            </p:cNvSpPr>
            <p:nvPr/>
          </p:nvSpPr>
          <p:spPr bwMode="auto">
            <a:xfrm>
              <a:off x="2088" y="1396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/>
            </a:p>
          </p:txBody>
        </p:sp>
        <p:sp>
          <p:nvSpPr>
            <p:cNvPr id="348184" name="Rectangle 72"/>
            <p:cNvSpPr>
              <a:spLocks noChangeArrowheads="1"/>
            </p:cNvSpPr>
            <p:nvPr/>
          </p:nvSpPr>
          <p:spPr bwMode="auto">
            <a:xfrm>
              <a:off x="31" y="1407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/>
            </a:p>
          </p:txBody>
        </p:sp>
        <p:sp>
          <p:nvSpPr>
            <p:cNvPr id="348185" name="Rectangle 73"/>
            <p:cNvSpPr>
              <a:spLocks noChangeArrowheads="1"/>
            </p:cNvSpPr>
            <p:nvPr/>
          </p:nvSpPr>
          <p:spPr bwMode="auto">
            <a:xfrm>
              <a:off x="0" y="0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/>
            </a:p>
          </p:txBody>
        </p:sp>
      </p:grpSp>
      <p:sp>
        <p:nvSpPr>
          <p:cNvPr id="348186" name="Oval 74"/>
          <p:cNvSpPr>
            <a:spLocks noChangeArrowheads="1"/>
          </p:cNvSpPr>
          <p:nvPr/>
        </p:nvSpPr>
        <p:spPr bwMode="auto">
          <a:xfrm>
            <a:off x="3113088" y="4665663"/>
            <a:ext cx="179387" cy="1793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348187" name="AutoShape 75">
            <a:hlinkClick r:id="rId2"/>
          </p:cNvPr>
          <p:cNvSpPr>
            <a:spLocks noChangeArrowheads="1"/>
          </p:cNvSpPr>
          <p:nvPr/>
        </p:nvSpPr>
        <p:spPr bwMode="auto">
          <a:xfrm>
            <a:off x="8751888" y="6523038"/>
            <a:ext cx="381000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8188" name="Line 76"/>
          <p:cNvSpPr>
            <a:spLocks noChangeShapeType="1"/>
          </p:cNvSpPr>
          <p:nvPr/>
        </p:nvSpPr>
        <p:spPr bwMode="auto">
          <a:xfrm flipV="1">
            <a:off x="1665288" y="3932238"/>
            <a:ext cx="2971800" cy="1676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189" name="Group 29"/>
          <p:cNvGrpSpPr/>
          <p:nvPr/>
        </p:nvGrpSpPr>
        <p:grpSpPr bwMode="auto">
          <a:xfrm>
            <a:off x="5364163" y="3284538"/>
            <a:ext cx="3581400" cy="2362200"/>
            <a:chOff x="0" y="0"/>
            <a:chExt cx="2256" cy="1488"/>
          </a:xfrm>
        </p:grpSpPr>
        <p:grpSp>
          <p:nvGrpSpPr>
            <p:cNvPr id="348190" name="Group 30"/>
            <p:cNvGrpSpPr/>
            <p:nvPr/>
          </p:nvGrpSpPr>
          <p:grpSpPr bwMode="auto">
            <a:xfrm>
              <a:off x="-1210" y="-2"/>
              <a:ext cx="3475" cy="1501"/>
              <a:chOff x="0" y="0"/>
              <a:chExt cx="5516880" cy="2383536"/>
            </a:xfrm>
          </p:grpSpPr>
          <p:pic>
            <p:nvPicPr>
              <p:cNvPr id="348191" name="AutoShape 19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0"/>
                <a:ext cx="5516880" cy="2383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192" name="Text Box 32"/>
              <p:cNvSpPr txBox="1">
                <a:spLocks noChangeArrowheads="1"/>
              </p:cNvSpPr>
              <p:nvPr/>
            </p:nvSpPr>
            <p:spPr bwMode="auto">
              <a:xfrm>
                <a:off x="2413843" y="359784"/>
                <a:ext cx="2339517" cy="1539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48193" name="Text Box 20"/>
            <p:cNvSpPr txBox="1">
              <a:spLocks noChangeArrowheads="1"/>
            </p:cNvSpPr>
            <p:nvPr/>
          </p:nvSpPr>
          <p:spPr bwMode="auto">
            <a:xfrm>
              <a:off x="96" y="192"/>
              <a:ext cx="2112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600" b="1">
                  <a:solidFill>
                    <a:srgbClr val="660033"/>
                  </a:solidFill>
                  <a:ea typeface="黑体" panose="02010609060101010101" pitchFamily="49" charset="-122"/>
                </a:rPr>
                <a:t>过对称中心的直线平分矩形的面积</a:t>
              </a:r>
            </a:p>
          </p:txBody>
        </p:sp>
      </p:grpSp>
      <p:sp>
        <p:nvSpPr>
          <p:cNvPr id="348194" name="AutoShape 2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6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4" descr="小棋盘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/>
          </a:p>
        </p:txBody>
      </p:sp>
      <p:sp>
        <p:nvSpPr>
          <p:cNvPr id="349187" name="Text Box 5" descr="小棋盘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/>
          </a:p>
        </p:txBody>
      </p:sp>
      <p:sp>
        <p:nvSpPr>
          <p:cNvPr id="349188" name="Rectangle 6"/>
          <p:cNvSpPr>
            <a:spLocks noChangeArrowheads="1"/>
          </p:cNvSpPr>
          <p:nvPr/>
        </p:nvSpPr>
        <p:spPr bwMode="auto">
          <a:xfrm>
            <a:off x="6629400" y="2819400"/>
            <a:ext cx="1524000" cy="15240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9189" name="AutoShape 7"/>
          <p:cNvSpPr>
            <a:spLocks noChangeArrowheads="1"/>
          </p:cNvSpPr>
          <p:nvPr/>
        </p:nvSpPr>
        <p:spPr bwMode="auto">
          <a:xfrm>
            <a:off x="3733800" y="3048000"/>
            <a:ext cx="1981200" cy="1447800"/>
          </a:xfrm>
          <a:prstGeom prst="diamond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9190" name="AutoShape 8"/>
          <p:cNvSpPr>
            <a:spLocks noChangeArrowheads="1"/>
          </p:cNvSpPr>
          <p:nvPr/>
        </p:nvSpPr>
        <p:spPr bwMode="auto">
          <a:xfrm>
            <a:off x="685800" y="3124200"/>
            <a:ext cx="2133600" cy="1204913"/>
          </a:xfrm>
          <a:prstGeom prst="parallelogram">
            <a:avLst>
              <a:gd name="adj" fmla="val 44269"/>
            </a:avLst>
          </a:prstGeom>
          <a:solidFill>
            <a:srgbClr val="FFFF00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49191" name="Group 7"/>
          <p:cNvGrpSpPr/>
          <p:nvPr/>
        </p:nvGrpSpPr>
        <p:grpSpPr bwMode="auto">
          <a:xfrm>
            <a:off x="685800" y="3124200"/>
            <a:ext cx="2133600" cy="1219200"/>
            <a:chOff x="0" y="0"/>
            <a:chExt cx="1344" cy="768"/>
          </a:xfrm>
        </p:grpSpPr>
        <p:sp>
          <p:nvSpPr>
            <p:cNvPr id="349192" name="Line 10"/>
            <p:cNvSpPr>
              <a:spLocks noChangeShapeType="1"/>
            </p:cNvSpPr>
            <p:nvPr/>
          </p:nvSpPr>
          <p:spPr bwMode="auto">
            <a:xfrm flipV="1">
              <a:off x="0" y="0"/>
              <a:ext cx="1344" cy="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93" name="Line 11"/>
            <p:cNvSpPr>
              <a:spLocks noChangeShapeType="1"/>
            </p:cNvSpPr>
            <p:nvPr/>
          </p:nvSpPr>
          <p:spPr bwMode="auto">
            <a:xfrm>
              <a:off x="336" y="0"/>
              <a:ext cx="672" cy="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9194" name="Group 10"/>
          <p:cNvGrpSpPr/>
          <p:nvPr/>
        </p:nvGrpSpPr>
        <p:grpSpPr bwMode="auto">
          <a:xfrm>
            <a:off x="3733800" y="3048000"/>
            <a:ext cx="1981200" cy="1447800"/>
            <a:chOff x="0" y="0"/>
            <a:chExt cx="1248" cy="912"/>
          </a:xfrm>
        </p:grpSpPr>
        <p:sp>
          <p:nvSpPr>
            <p:cNvPr id="349195" name="Line 12"/>
            <p:cNvSpPr>
              <a:spLocks noChangeShapeType="1"/>
            </p:cNvSpPr>
            <p:nvPr/>
          </p:nvSpPr>
          <p:spPr bwMode="auto">
            <a:xfrm>
              <a:off x="624" y="0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96" name="Line 13"/>
            <p:cNvSpPr>
              <a:spLocks noChangeShapeType="1"/>
            </p:cNvSpPr>
            <p:nvPr/>
          </p:nvSpPr>
          <p:spPr bwMode="auto">
            <a:xfrm>
              <a:off x="0" y="453"/>
              <a:ext cx="12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9197" name="Group 13"/>
          <p:cNvGrpSpPr/>
          <p:nvPr/>
        </p:nvGrpSpPr>
        <p:grpSpPr bwMode="auto">
          <a:xfrm>
            <a:off x="6629400" y="2819400"/>
            <a:ext cx="1524000" cy="1524000"/>
            <a:chOff x="0" y="0"/>
            <a:chExt cx="960" cy="960"/>
          </a:xfrm>
        </p:grpSpPr>
        <p:sp>
          <p:nvSpPr>
            <p:cNvPr id="349198" name="Line 14"/>
            <p:cNvSpPr>
              <a:spLocks noChangeShapeType="1"/>
            </p:cNvSpPr>
            <p:nvPr/>
          </p:nvSpPr>
          <p:spPr bwMode="auto">
            <a:xfrm>
              <a:off x="0" y="0"/>
              <a:ext cx="96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99" name="Line 15"/>
            <p:cNvSpPr>
              <a:spLocks noChangeShapeType="1"/>
            </p:cNvSpPr>
            <p:nvPr/>
          </p:nvSpPr>
          <p:spPr bwMode="auto">
            <a:xfrm flipV="1">
              <a:off x="0" y="0"/>
              <a:ext cx="96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9200" name="AutoShape 9"/>
          <p:cNvSpPr>
            <a:spLocks noChangeArrowheads="1"/>
          </p:cNvSpPr>
          <p:nvPr/>
        </p:nvSpPr>
        <p:spPr bwMode="auto">
          <a:xfrm flipH="1">
            <a:off x="1690688" y="3657600"/>
            <a:ext cx="127000" cy="123825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9201" name="AutoShape 16"/>
          <p:cNvSpPr>
            <a:spLocks noChangeArrowheads="1"/>
          </p:cNvSpPr>
          <p:nvPr/>
        </p:nvSpPr>
        <p:spPr bwMode="auto">
          <a:xfrm flipH="1">
            <a:off x="4662488" y="3700463"/>
            <a:ext cx="127000" cy="123825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9202" name="AutoShape 17"/>
          <p:cNvSpPr>
            <a:spLocks noChangeArrowheads="1"/>
          </p:cNvSpPr>
          <p:nvPr/>
        </p:nvSpPr>
        <p:spPr bwMode="auto">
          <a:xfrm flipH="1">
            <a:off x="7343775" y="3524250"/>
            <a:ext cx="127000" cy="123825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9203" name="Line 18"/>
          <p:cNvSpPr>
            <a:spLocks noChangeShapeType="1"/>
          </p:cNvSpPr>
          <p:nvPr/>
        </p:nvSpPr>
        <p:spPr bwMode="auto">
          <a:xfrm flipH="1">
            <a:off x="1552575" y="2743200"/>
            <a:ext cx="3810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204" name="Line 19"/>
          <p:cNvSpPr>
            <a:spLocks noChangeShapeType="1"/>
          </p:cNvSpPr>
          <p:nvPr/>
        </p:nvSpPr>
        <p:spPr bwMode="auto">
          <a:xfrm rot="933514" flipH="1">
            <a:off x="7224713" y="2590800"/>
            <a:ext cx="3810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205" name="Line 20"/>
          <p:cNvSpPr>
            <a:spLocks noChangeShapeType="1"/>
          </p:cNvSpPr>
          <p:nvPr/>
        </p:nvSpPr>
        <p:spPr bwMode="auto">
          <a:xfrm rot="17358365" flipH="1">
            <a:off x="4557713" y="2781300"/>
            <a:ext cx="3810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9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9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00" grpId="0" animBg="1" autoUpdateAnimBg="0"/>
      <p:bldP spid="349201" grpId="0" animBg="1" autoUpdateAnimBg="0"/>
      <p:bldP spid="349202" grpId="0" animBg="1" autoUpdateAnimBg="0"/>
      <p:bldP spid="349203" grpId="0" animBg="1"/>
      <p:bldP spid="349204" grpId="0" animBg="1"/>
      <p:bldP spid="3492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WordArt 2"/>
          <p:cNvSpPr>
            <a:spLocks noChangeArrowheads="1" noChangeShapeType="1"/>
          </p:cNvSpPr>
          <p:nvPr/>
        </p:nvSpPr>
        <p:spPr bwMode="auto">
          <a:xfrm>
            <a:off x="395288" y="619919"/>
            <a:ext cx="24479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试一试</a:t>
            </a: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179388" y="1916832"/>
            <a:ext cx="7777162" cy="39322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</a:rPr>
              <a:t>正方形</a:t>
            </a:r>
            <a:r>
              <a:rPr lang="en-US" sz="2800" b="1" dirty="0">
                <a:solidFill>
                  <a:srgbClr val="000000"/>
                </a:solidFill>
              </a:rPr>
              <a:t>ABCD</a:t>
            </a:r>
            <a:r>
              <a:rPr lang="zh-CN" altLang="en-US" sz="2800" b="1" dirty="0">
                <a:solidFill>
                  <a:srgbClr val="000000"/>
                </a:solidFill>
              </a:rPr>
              <a:t>的边长为</a:t>
            </a:r>
            <a:r>
              <a:rPr lang="en-US" sz="2800" b="1" dirty="0">
                <a:solidFill>
                  <a:srgbClr val="000000"/>
                </a:solidFill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</a:rPr>
              <a:t>，对</a:t>
            </a:r>
          </a:p>
          <a:p>
            <a:r>
              <a:rPr lang="zh-CN" altLang="en-US" sz="2800" b="1" dirty="0">
                <a:solidFill>
                  <a:srgbClr val="000000"/>
                </a:solidFill>
              </a:rPr>
              <a:t>角线</a:t>
            </a:r>
            <a:r>
              <a:rPr lang="en-US" sz="2800" b="1" dirty="0">
                <a:solidFill>
                  <a:srgbClr val="000000"/>
                </a:solidFill>
              </a:rPr>
              <a:t>AC</a:t>
            </a:r>
            <a:r>
              <a:rPr lang="zh-CN" altLang="en-US" sz="2800" b="1" dirty="0">
                <a:solidFill>
                  <a:srgbClr val="000000"/>
                </a:solidFill>
              </a:rPr>
              <a:t>、</a:t>
            </a:r>
            <a:r>
              <a:rPr lang="en-US" sz="2800" b="1" dirty="0">
                <a:solidFill>
                  <a:srgbClr val="000000"/>
                </a:solidFill>
              </a:rPr>
              <a:t>BD</a:t>
            </a:r>
            <a:r>
              <a:rPr lang="zh-CN" altLang="en-US" sz="2800" b="1" dirty="0">
                <a:solidFill>
                  <a:srgbClr val="000000"/>
                </a:solidFill>
              </a:rPr>
              <a:t>交于点</a:t>
            </a:r>
            <a:r>
              <a:rPr lang="en-US" sz="2800" b="1" dirty="0">
                <a:solidFill>
                  <a:srgbClr val="000000"/>
                </a:solidFill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</a:rPr>
              <a:t>，另一</a:t>
            </a:r>
          </a:p>
          <a:p>
            <a:r>
              <a:rPr lang="zh-CN" altLang="en-US" sz="2800" b="1" dirty="0">
                <a:solidFill>
                  <a:srgbClr val="000000"/>
                </a:solidFill>
              </a:rPr>
              <a:t>个与它全等的正方形</a:t>
            </a:r>
            <a:r>
              <a:rPr lang="en-US" sz="2800" b="1" dirty="0">
                <a:solidFill>
                  <a:srgbClr val="000000"/>
                </a:solidFill>
              </a:rPr>
              <a:t>EFGO</a:t>
            </a:r>
            <a:r>
              <a:rPr lang="zh-CN" altLang="en-US" sz="2800" b="1" dirty="0">
                <a:solidFill>
                  <a:srgbClr val="000000"/>
                </a:solidFill>
              </a:rPr>
              <a:t>绕</a:t>
            </a:r>
          </a:p>
          <a:p>
            <a:r>
              <a:rPr lang="zh-CN" altLang="en-US" sz="2800" b="1" dirty="0">
                <a:solidFill>
                  <a:srgbClr val="000000"/>
                </a:solidFill>
              </a:rPr>
              <a:t>点</a:t>
            </a:r>
            <a:r>
              <a:rPr lang="en-US" sz="2800" b="1" dirty="0">
                <a:solidFill>
                  <a:srgbClr val="000000"/>
                </a:solidFill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</a:rPr>
              <a:t>旋转，</a:t>
            </a:r>
            <a:r>
              <a:rPr lang="en-US" sz="2800" b="1" dirty="0">
                <a:solidFill>
                  <a:srgbClr val="000000"/>
                </a:solidFill>
              </a:rPr>
              <a:t>OE</a:t>
            </a:r>
            <a:r>
              <a:rPr lang="zh-CN" altLang="en-US" sz="2800" b="1" dirty="0">
                <a:solidFill>
                  <a:srgbClr val="000000"/>
                </a:solidFill>
              </a:rPr>
              <a:t>、</a:t>
            </a:r>
            <a:r>
              <a:rPr lang="en-US" sz="2800" b="1" dirty="0">
                <a:solidFill>
                  <a:srgbClr val="000000"/>
                </a:solidFill>
              </a:rPr>
              <a:t>OG</a:t>
            </a:r>
            <a:r>
              <a:rPr lang="zh-CN" altLang="en-US" sz="2800" b="1" dirty="0">
                <a:solidFill>
                  <a:srgbClr val="000000"/>
                </a:solidFill>
              </a:rPr>
              <a:t>与</a:t>
            </a:r>
            <a:r>
              <a:rPr lang="en-US" sz="2800" b="1" dirty="0">
                <a:solidFill>
                  <a:srgbClr val="000000"/>
                </a:solidFill>
              </a:rPr>
              <a:t>AB</a:t>
            </a:r>
            <a:r>
              <a:rPr lang="zh-CN" altLang="en-US" sz="2800" b="1" dirty="0">
                <a:solidFill>
                  <a:srgbClr val="000000"/>
                </a:solidFill>
              </a:rPr>
              <a:t>、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BC</a:t>
            </a:r>
            <a:r>
              <a:rPr lang="zh-CN" altLang="en-US" sz="2800" b="1" dirty="0">
                <a:solidFill>
                  <a:srgbClr val="000000"/>
                </a:solidFill>
              </a:rPr>
              <a:t>分别交于点</a:t>
            </a:r>
            <a:r>
              <a:rPr lang="en-US" sz="2800" b="1" dirty="0">
                <a:solidFill>
                  <a:srgbClr val="000000"/>
                </a:solidFill>
              </a:rPr>
              <a:t>P</a:t>
            </a:r>
            <a:r>
              <a:rPr lang="zh-CN" altLang="en-US" sz="2800" b="1" dirty="0">
                <a:solidFill>
                  <a:srgbClr val="000000"/>
                </a:solidFill>
              </a:rPr>
              <a:t>和点</a:t>
            </a:r>
            <a:r>
              <a:rPr lang="en-US" sz="2800" b="1" dirty="0">
                <a:solidFill>
                  <a:srgbClr val="000000"/>
                </a:solidFill>
              </a:rPr>
              <a:t>Q</a:t>
            </a:r>
            <a:endParaRPr lang="zh-CN" altLang="en-US" sz="2800" b="1" dirty="0">
              <a:solidFill>
                <a:srgbClr val="000000"/>
              </a:solidFill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（</a:t>
            </a: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）你认为△</a:t>
            </a: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APO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与△</a:t>
            </a: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BQO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有什么关系？</a:t>
            </a:r>
          </a:p>
          <a:p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（</a:t>
            </a: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）试求两个正方形重叠部分的面积。在旋转过程中，它们重叠部分的面积发生改变吗？若不变，你能求出来是多少吗？</a:t>
            </a:r>
          </a:p>
        </p:txBody>
      </p:sp>
      <p:pic>
        <p:nvPicPr>
          <p:cNvPr id="350212" name="Picture 4" descr="RJ37]U7EU{OY3JI3W_5FVWN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5850" y="619919"/>
            <a:ext cx="424815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3" name="音频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0" fill="hold"/>
                                        <p:tgtEl>
                                          <p:spTgt spid="350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3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71463" y="596900"/>
            <a:ext cx="844073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  如图</a:t>
            </a:r>
            <a:r>
              <a:rPr 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ABCD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是一块正方形的土地，要在这块土地上修筑两条笔直的互相垂直的小路，把这块土地分成面积相等的四部分，你有哪些不同的方案？画出图形，说明理由。</a:t>
            </a:r>
            <a:endParaRPr lang="en-US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512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644900"/>
            <a:ext cx="23495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12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100" y="3687763"/>
            <a:ext cx="23495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12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3275" y="3702050"/>
            <a:ext cx="23495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238" name="WordArt 7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4668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0699998" lon="19799998" rev="0"/>
              </a:camera>
              <a:lightRig rig="legacyFlat3" dir="b"/>
            </a:scene3d>
            <a:sp3d extrusionH="430200" prstMaterial="legacyMatte">
              <a:extrusionClr>
                <a:srgbClr val="FF9900"/>
              </a:extrusionClr>
            </a:sp3d>
          </a:bodyPr>
          <a:lstStyle/>
          <a:p>
            <a:pPr algn="ctr"/>
            <a:r>
              <a:rPr lang="zh-CN" altLang="en-US" sz="3600" b="1">
                <a:ln w="9525"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600" b="1">
                <a:ln w="9525"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>
                <a:ln w="9525"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  <p:sp>
        <p:nvSpPr>
          <p:cNvPr id="351239" name="Text Box 10" descr="小棋盘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/>
          </a:p>
        </p:txBody>
      </p:sp>
      <p:sp>
        <p:nvSpPr>
          <p:cNvPr id="351240" name="Text Box 11" descr="小棋盘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58" name="Group 2"/>
          <p:cNvGrpSpPr/>
          <p:nvPr/>
        </p:nvGrpSpPr>
        <p:grpSpPr bwMode="auto">
          <a:xfrm>
            <a:off x="5148263" y="764406"/>
            <a:ext cx="3168650" cy="3168650"/>
            <a:chOff x="0" y="0"/>
            <a:chExt cx="2112" cy="2111"/>
          </a:xfrm>
        </p:grpSpPr>
        <p:pic>
          <p:nvPicPr>
            <p:cNvPr id="352259" name="Picture 9" descr="4468782_151819067236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6"/>
              <a:ext cx="2104" cy="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2260" name="Line 10"/>
            <p:cNvSpPr>
              <a:spLocks noChangeShapeType="1"/>
            </p:cNvSpPr>
            <p:nvPr/>
          </p:nvSpPr>
          <p:spPr bwMode="auto">
            <a:xfrm flipH="1">
              <a:off x="0" y="0"/>
              <a:ext cx="2112" cy="211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61" name="Line 11"/>
            <p:cNvSpPr>
              <a:spLocks noChangeShapeType="1"/>
            </p:cNvSpPr>
            <p:nvPr/>
          </p:nvSpPr>
          <p:spPr bwMode="auto">
            <a:xfrm>
              <a:off x="0" y="6"/>
              <a:ext cx="2104" cy="2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2262" name="Group 6"/>
          <p:cNvGrpSpPr/>
          <p:nvPr/>
        </p:nvGrpSpPr>
        <p:grpSpPr bwMode="auto">
          <a:xfrm>
            <a:off x="827088" y="691381"/>
            <a:ext cx="3097212" cy="3168650"/>
            <a:chOff x="0" y="0"/>
            <a:chExt cx="846" cy="846"/>
          </a:xfrm>
        </p:grpSpPr>
        <p:pic>
          <p:nvPicPr>
            <p:cNvPr id="352263" name="Picture 4" descr="4468782_151819067236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842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2264" name="Line 5"/>
            <p:cNvSpPr>
              <a:spLocks noChangeShapeType="1"/>
            </p:cNvSpPr>
            <p:nvPr/>
          </p:nvSpPr>
          <p:spPr bwMode="auto">
            <a:xfrm>
              <a:off x="436" y="0"/>
              <a:ext cx="0" cy="84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65" name="Line 6"/>
            <p:cNvSpPr>
              <a:spLocks noChangeShapeType="1"/>
            </p:cNvSpPr>
            <p:nvPr/>
          </p:nvSpPr>
          <p:spPr bwMode="auto">
            <a:xfrm>
              <a:off x="0" y="418"/>
              <a:ext cx="846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620713"/>
            <a:ext cx="4826000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3283" name="Line 3"/>
          <p:cNvSpPr>
            <a:spLocks noChangeShapeType="1"/>
          </p:cNvSpPr>
          <p:nvPr/>
        </p:nvSpPr>
        <p:spPr bwMode="auto">
          <a:xfrm>
            <a:off x="2051050" y="620713"/>
            <a:ext cx="4826000" cy="44640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53284" name="Line 4"/>
          <p:cNvSpPr>
            <a:spLocks noChangeShapeType="1"/>
          </p:cNvSpPr>
          <p:nvPr/>
        </p:nvSpPr>
        <p:spPr bwMode="auto">
          <a:xfrm flipH="1">
            <a:off x="2051050" y="620713"/>
            <a:ext cx="4826000" cy="439261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685800" y="17526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Tahoma" panose="020B0604030504040204" pitchFamily="34" charset="0"/>
              </a:rPr>
              <a:t>对比轴对称图形与中心对称图形：</a:t>
            </a:r>
          </a:p>
        </p:txBody>
      </p:sp>
      <p:graphicFrame>
        <p:nvGraphicFramePr>
          <p:cNvPr id="354307" name="Group 3"/>
          <p:cNvGraphicFramePr>
            <a:graphicFrameLocks noGrp="1"/>
          </p:cNvGraphicFramePr>
          <p:nvPr/>
        </p:nvGraphicFramePr>
        <p:xfrm>
          <a:off x="762000" y="2971800"/>
          <a:ext cx="7848600" cy="2613027"/>
        </p:xfrm>
        <a:graphic>
          <a:graphicData uri="http://schemas.openxmlformats.org/drawingml/2006/table">
            <a:tbl>
              <a:tblPr/>
              <a:tblGrid>
                <a:gridCol w="3925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07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轴对称图形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07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中心对称图形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4324" name="Text Box 20"/>
          <p:cNvSpPr txBox="1">
            <a:spLocks noChangeArrowheads="1"/>
          </p:cNvSpPr>
          <p:nvPr/>
        </p:nvSpPr>
        <p:spPr bwMode="auto">
          <a:xfrm>
            <a:off x="1050925" y="3767138"/>
            <a:ext cx="342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2400" b="1">
                <a:latin typeface="Tahoma" panose="020B0604030504040204" pitchFamily="34" charset="0"/>
              </a:rPr>
              <a:t>有一条对称轴</a:t>
            </a:r>
            <a:r>
              <a:rPr lang="en-US" sz="2400" b="1">
                <a:latin typeface="Times New Roman" panose="02020603050405020304"/>
              </a:rPr>
              <a:t>——</a:t>
            </a:r>
            <a:r>
              <a:rPr lang="zh-CN" altLang="en-US" sz="2400" b="1">
                <a:latin typeface="Tahoma" panose="020B0604030504040204" pitchFamily="34" charset="0"/>
              </a:rPr>
              <a:t>直线</a:t>
            </a:r>
          </a:p>
        </p:txBody>
      </p:sp>
      <p:sp>
        <p:nvSpPr>
          <p:cNvPr id="354325" name="Text Box 21"/>
          <p:cNvSpPr txBox="1">
            <a:spLocks noChangeArrowheads="1"/>
          </p:cNvSpPr>
          <p:nvPr/>
        </p:nvSpPr>
        <p:spPr bwMode="auto">
          <a:xfrm>
            <a:off x="5083175" y="3695700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2800" b="1">
                <a:latin typeface="Tahoma" panose="020B0604030504040204" pitchFamily="34" charset="0"/>
              </a:rPr>
              <a:t>有一个对称中心</a:t>
            </a:r>
          </a:p>
        </p:txBody>
      </p:sp>
      <p:sp>
        <p:nvSpPr>
          <p:cNvPr id="354326" name="Text Box 22"/>
          <p:cNvSpPr txBox="1">
            <a:spLocks noChangeArrowheads="1"/>
          </p:cNvSpPr>
          <p:nvPr/>
        </p:nvSpPr>
        <p:spPr bwMode="auto">
          <a:xfrm>
            <a:off x="1122363" y="4414838"/>
            <a:ext cx="284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图形沿轴对折</a:t>
            </a:r>
            <a:endParaRPr lang="zh-CN" altLang="en-US" sz="2800" b="1" baseline="30000">
              <a:latin typeface="Tahoma" panose="020B0604030504040204" pitchFamily="34" charset="0"/>
            </a:endParaRPr>
          </a:p>
        </p:txBody>
      </p:sp>
      <p:sp>
        <p:nvSpPr>
          <p:cNvPr id="354327" name="Text Box 23"/>
          <p:cNvSpPr txBox="1">
            <a:spLocks noChangeArrowheads="1"/>
          </p:cNvSpPr>
          <p:nvPr/>
        </p:nvSpPr>
        <p:spPr bwMode="auto">
          <a:xfrm>
            <a:off x="4722813" y="4414838"/>
            <a:ext cx="401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图形绕这个点旋转</a:t>
            </a:r>
            <a:r>
              <a:rPr lang="en-US" sz="2800" b="1">
                <a:latin typeface="Tahoma" panose="020B0604030504040204" pitchFamily="34" charset="0"/>
              </a:rPr>
              <a:t>180</a:t>
            </a:r>
            <a:r>
              <a:rPr lang="en-US" sz="2800" b="1" baseline="30000">
                <a:latin typeface="Tahoma" panose="020B0604030504040204" pitchFamily="34" charset="0"/>
              </a:rPr>
              <a:t>O</a:t>
            </a:r>
            <a:r>
              <a:rPr lang="en-US" sz="2800" b="1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54328" name="Text Box 24"/>
          <p:cNvSpPr txBox="1">
            <a:spLocks noChangeArrowheads="1"/>
          </p:cNvSpPr>
          <p:nvPr/>
        </p:nvSpPr>
        <p:spPr bwMode="auto">
          <a:xfrm>
            <a:off x="711200" y="4991100"/>
            <a:ext cx="411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对折部分与另一部分重合</a:t>
            </a:r>
          </a:p>
        </p:txBody>
      </p:sp>
      <p:sp>
        <p:nvSpPr>
          <p:cNvPr id="354329" name="Text Box 25"/>
          <p:cNvSpPr txBox="1">
            <a:spLocks noChangeArrowheads="1"/>
          </p:cNvSpPr>
          <p:nvPr/>
        </p:nvSpPr>
        <p:spPr bwMode="auto">
          <a:xfrm>
            <a:off x="5083175" y="5064125"/>
            <a:ext cx="304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旋转后与原图重合</a:t>
            </a:r>
          </a:p>
        </p:txBody>
      </p:sp>
      <p:pic>
        <p:nvPicPr>
          <p:cNvPr id="354330" name="Picture 26" descr="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1524000"/>
            <a:ext cx="949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31" name="AutoShap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6096000"/>
            <a:ext cx="1828800" cy="485775"/>
          </a:xfrm>
          <a:prstGeom prst="leftArrow">
            <a:avLst>
              <a:gd name="adj1" fmla="val 50000"/>
              <a:gd name="adj2" fmla="val 94118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4332" name="AutoShape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10400" y="6096000"/>
            <a:ext cx="1447800" cy="485775"/>
          </a:xfrm>
          <a:prstGeom prst="rightArrow">
            <a:avLst>
              <a:gd name="adj1" fmla="val 50000"/>
              <a:gd name="adj2" fmla="val 7451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4333" name="Text Box 29"/>
          <p:cNvSpPr txBox="1">
            <a:spLocks noChangeArrowheads="1"/>
          </p:cNvSpPr>
          <p:nvPr/>
        </p:nvSpPr>
        <p:spPr bwMode="auto">
          <a:xfrm>
            <a:off x="1981200" y="6172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表后</a:t>
            </a:r>
            <a:r>
              <a:rPr lang="en-US" b="1"/>
              <a:t>-</a:t>
            </a:r>
            <a:r>
              <a:rPr lang="zh-CN" altLang="en-US" b="1"/>
              <a:t>返</a:t>
            </a:r>
            <a:r>
              <a:rPr lang="en-US" b="1"/>
              <a:t>3</a:t>
            </a:r>
          </a:p>
        </p:txBody>
      </p:sp>
      <p:sp>
        <p:nvSpPr>
          <p:cNvPr id="354334" name="Text Box 30"/>
          <p:cNvSpPr txBox="1">
            <a:spLocks noChangeArrowheads="1"/>
          </p:cNvSpPr>
          <p:nvPr/>
        </p:nvSpPr>
        <p:spPr bwMode="auto">
          <a:xfrm>
            <a:off x="7086600" y="6172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接下张</a:t>
            </a:r>
          </a:p>
        </p:txBody>
      </p:sp>
      <p:sp>
        <p:nvSpPr>
          <p:cNvPr id="354335" name="WordArt 31"/>
          <p:cNvSpPr>
            <a:spLocks noChangeArrowheads="1" noChangeShapeType="1"/>
          </p:cNvSpPr>
          <p:nvPr/>
        </p:nvSpPr>
        <p:spPr bwMode="auto">
          <a:xfrm>
            <a:off x="1219200" y="304800"/>
            <a:ext cx="22860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221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60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比一比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24" grpId="0" autoUpdateAnimBg="0"/>
      <p:bldP spid="354325" grpId="0" autoUpdateAnimBg="0"/>
      <p:bldP spid="354326" grpId="0" autoUpdateAnimBg="0"/>
      <p:bldP spid="354327" grpId="0" autoUpdateAnimBg="0"/>
      <p:bldP spid="354328" grpId="0" autoUpdateAnimBg="0"/>
      <p:bldP spid="35432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2915816" y="548680"/>
            <a:ext cx="3446462" cy="654050"/>
          </a:xfrm>
          <a:noFill/>
        </p:spPr>
        <p:txBody>
          <a:bodyPr anchor="b"/>
          <a:lstStyle/>
          <a:p>
            <a:r>
              <a:rPr lang="zh-CN" altLang="en-US" b="1" dirty="0"/>
              <a:t>学以致用</a:t>
            </a:r>
          </a:p>
        </p:txBody>
      </p:sp>
      <p:sp>
        <p:nvSpPr>
          <p:cNvPr id="355330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484784"/>
            <a:ext cx="7696200" cy="208823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dirty="0"/>
              <a:t>  </a:t>
            </a:r>
            <a:r>
              <a:rPr lang="en-US" dirty="0">
                <a:solidFill>
                  <a:srgbClr val="000066"/>
                </a:solidFill>
              </a:rPr>
              <a:t>3.</a:t>
            </a:r>
            <a:r>
              <a:rPr lang="zh-CN" altLang="en-US" dirty="0">
                <a:solidFill>
                  <a:srgbClr val="000066"/>
                </a:solidFill>
              </a:rPr>
              <a:t>如图</a:t>
            </a:r>
            <a:r>
              <a:rPr lang="en-US" dirty="0">
                <a:solidFill>
                  <a:srgbClr val="000066"/>
                </a:solidFill>
              </a:rPr>
              <a:t>,</a:t>
            </a:r>
            <a:r>
              <a:rPr lang="zh-CN" altLang="en-US" dirty="0">
                <a:solidFill>
                  <a:srgbClr val="000066"/>
                </a:solidFill>
              </a:rPr>
              <a:t>在矩形</a:t>
            </a:r>
            <a:r>
              <a:rPr lang="en-US" dirty="0">
                <a:solidFill>
                  <a:srgbClr val="000066"/>
                </a:solidFill>
              </a:rPr>
              <a:t>ABCD</a:t>
            </a:r>
            <a:r>
              <a:rPr lang="zh-CN" altLang="en-US" dirty="0">
                <a:solidFill>
                  <a:srgbClr val="000066"/>
                </a:solidFill>
              </a:rPr>
              <a:t>中</a:t>
            </a:r>
            <a:r>
              <a:rPr lang="en-US" dirty="0">
                <a:solidFill>
                  <a:srgbClr val="000066"/>
                </a:solidFill>
              </a:rPr>
              <a:t>,</a:t>
            </a:r>
            <a:r>
              <a:rPr lang="zh-CN" altLang="en-US" dirty="0">
                <a:solidFill>
                  <a:srgbClr val="000066"/>
                </a:solidFill>
              </a:rPr>
              <a:t>已知</a:t>
            </a:r>
            <a:r>
              <a:rPr lang="en-US" dirty="0">
                <a:solidFill>
                  <a:srgbClr val="000066"/>
                </a:solidFill>
              </a:rPr>
              <a:t>AB=2,AD=4,</a:t>
            </a:r>
            <a:r>
              <a:rPr lang="zh-CN" altLang="en-US" dirty="0">
                <a:solidFill>
                  <a:srgbClr val="000066"/>
                </a:solidFill>
              </a:rPr>
              <a:t>对角线</a:t>
            </a:r>
            <a:r>
              <a:rPr lang="en-US" dirty="0">
                <a:solidFill>
                  <a:srgbClr val="000066"/>
                </a:solidFill>
              </a:rPr>
              <a:t>AC.BD</a:t>
            </a:r>
            <a:r>
              <a:rPr lang="zh-CN" altLang="en-US" dirty="0">
                <a:solidFill>
                  <a:srgbClr val="000066"/>
                </a:solidFill>
              </a:rPr>
              <a:t>交于点</a:t>
            </a:r>
            <a:r>
              <a:rPr lang="en-US" dirty="0">
                <a:solidFill>
                  <a:srgbClr val="000066"/>
                </a:solidFill>
              </a:rPr>
              <a:t>O,EF</a:t>
            </a:r>
            <a:r>
              <a:rPr lang="zh-CN" altLang="en-US" dirty="0">
                <a:solidFill>
                  <a:srgbClr val="000066"/>
                </a:solidFill>
              </a:rPr>
              <a:t>经过点</a:t>
            </a:r>
            <a:r>
              <a:rPr lang="en-US" dirty="0">
                <a:solidFill>
                  <a:srgbClr val="000066"/>
                </a:solidFill>
              </a:rPr>
              <a:t>O</a:t>
            </a:r>
            <a:r>
              <a:rPr lang="zh-CN" altLang="en-US" dirty="0">
                <a:solidFill>
                  <a:srgbClr val="000066"/>
                </a:solidFill>
              </a:rPr>
              <a:t>交</a:t>
            </a:r>
            <a:r>
              <a:rPr lang="en-US" dirty="0">
                <a:solidFill>
                  <a:srgbClr val="000066"/>
                </a:solidFill>
              </a:rPr>
              <a:t>AD</a:t>
            </a:r>
            <a:r>
              <a:rPr lang="zh-CN" altLang="en-US" dirty="0">
                <a:solidFill>
                  <a:srgbClr val="000066"/>
                </a:solidFill>
              </a:rPr>
              <a:t>于点</a:t>
            </a:r>
            <a:r>
              <a:rPr lang="en-US" dirty="0">
                <a:solidFill>
                  <a:srgbClr val="000066"/>
                </a:solidFill>
              </a:rPr>
              <a:t>E,</a:t>
            </a:r>
            <a:r>
              <a:rPr lang="zh-CN" altLang="en-US" dirty="0">
                <a:solidFill>
                  <a:srgbClr val="000066"/>
                </a:solidFill>
              </a:rPr>
              <a:t>交</a:t>
            </a:r>
            <a:r>
              <a:rPr lang="en-US" dirty="0">
                <a:solidFill>
                  <a:srgbClr val="000066"/>
                </a:solidFill>
              </a:rPr>
              <a:t>BC</a:t>
            </a:r>
            <a:r>
              <a:rPr lang="zh-CN" altLang="en-US" dirty="0">
                <a:solidFill>
                  <a:srgbClr val="000066"/>
                </a:solidFill>
              </a:rPr>
              <a:t>于点</a:t>
            </a:r>
            <a:r>
              <a:rPr lang="en-US" dirty="0">
                <a:solidFill>
                  <a:srgbClr val="000066"/>
                </a:solidFill>
              </a:rPr>
              <a:t>F,</a:t>
            </a:r>
            <a:r>
              <a:rPr lang="zh-CN" altLang="en-US" dirty="0">
                <a:solidFill>
                  <a:srgbClr val="000066"/>
                </a:solidFill>
              </a:rPr>
              <a:t>求图中阴影部分的面积。</a:t>
            </a:r>
          </a:p>
        </p:txBody>
      </p:sp>
      <p:pic>
        <p:nvPicPr>
          <p:cNvPr id="3553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3284538"/>
            <a:ext cx="360045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54" name="Group 2"/>
          <p:cNvGrpSpPr/>
          <p:nvPr/>
        </p:nvGrpSpPr>
        <p:grpSpPr bwMode="auto">
          <a:xfrm>
            <a:off x="1752600" y="1988840"/>
            <a:ext cx="5410200" cy="4843462"/>
            <a:chOff x="0" y="0"/>
            <a:chExt cx="3120" cy="2793"/>
          </a:xfrm>
        </p:grpSpPr>
        <p:sp>
          <p:nvSpPr>
            <p:cNvPr id="356355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3120" cy="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56" name="Freeform 5"/>
            <p:cNvSpPr/>
            <p:nvPr/>
          </p:nvSpPr>
          <p:spPr bwMode="auto">
            <a:xfrm>
              <a:off x="444" y="1391"/>
              <a:ext cx="2185" cy="946"/>
            </a:xfrm>
            <a:custGeom>
              <a:avLst/>
              <a:gdLst>
                <a:gd name="T0" fmla="*/ 0 w 2185"/>
                <a:gd name="T1" fmla="*/ 946 h 946"/>
                <a:gd name="T2" fmla="*/ 818 w 2185"/>
                <a:gd name="T3" fmla="*/ 0 h 946"/>
                <a:gd name="T4" fmla="*/ 2185 w 2185"/>
                <a:gd name="T5" fmla="*/ 0 h 946"/>
                <a:gd name="T6" fmla="*/ 2185 w 2185"/>
                <a:gd name="T7" fmla="*/ 946 h 946"/>
                <a:gd name="T8" fmla="*/ 0 w 2185"/>
                <a:gd name="T9" fmla="*/ 946 h 946"/>
                <a:gd name="T10" fmla="*/ 0 w 2185"/>
                <a:gd name="T11" fmla="*/ 0 h 946"/>
                <a:gd name="T12" fmla="*/ 2185 w 2185"/>
                <a:gd name="T13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85" h="946">
                  <a:moveTo>
                    <a:pt x="0" y="946"/>
                  </a:moveTo>
                  <a:lnTo>
                    <a:pt x="818" y="0"/>
                  </a:lnTo>
                  <a:lnTo>
                    <a:pt x="2185" y="0"/>
                  </a:lnTo>
                  <a:lnTo>
                    <a:pt x="2185" y="946"/>
                  </a:lnTo>
                  <a:lnTo>
                    <a:pt x="0" y="946"/>
                  </a:lnTo>
                  <a:close/>
                </a:path>
              </a:pathLst>
            </a:custGeom>
            <a:solidFill>
              <a:srgbClr val="00FF00"/>
            </a:solidFill>
            <a:ln w="0" cmpd="sng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57" name="Freeform 6"/>
            <p:cNvSpPr/>
            <p:nvPr/>
          </p:nvSpPr>
          <p:spPr bwMode="auto">
            <a:xfrm>
              <a:off x="444" y="362"/>
              <a:ext cx="818" cy="1975"/>
            </a:xfrm>
            <a:custGeom>
              <a:avLst/>
              <a:gdLst>
                <a:gd name="T0" fmla="*/ 0 w 818"/>
                <a:gd name="T1" fmla="*/ 0 h 1975"/>
                <a:gd name="T2" fmla="*/ 0 w 818"/>
                <a:gd name="T3" fmla="*/ 1975 h 1975"/>
                <a:gd name="T4" fmla="*/ 818 w 818"/>
                <a:gd name="T5" fmla="*/ 1029 h 1975"/>
                <a:gd name="T6" fmla="*/ 818 w 818"/>
                <a:gd name="T7" fmla="*/ 0 h 1975"/>
                <a:gd name="T8" fmla="*/ 0 w 818"/>
                <a:gd name="T9" fmla="*/ 0 h 1975"/>
                <a:gd name="T10" fmla="*/ 0 w 818"/>
                <a:gd name="T11" fmla="*/ 0 h 1975"/>
                <a:gd name="T12" fmla="*/ 818 w 818"/>
                <a:gd name="T13" fmla="*/ 1975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18" h="1975">
                  <a:moveTo>
                    <a:pt x="0" y="0"/>
                  </a:moveTo>
                  <a:lnTo>
                    <a:pt x="0" y="1975"/>
                  </a:lnTo>
                  <a:lnTo>
                    <a:pt x="818" y="1029"/>
                  </a:lnTo>
                  <a:lnTo>
                    <a:pt x="8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 cmpd="sng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58" name="Line 7"/>
            <p:cNvSpPr>
              <a:spLocks noChangeShapeType="1"/>
            </p:cNvSpPr>
            <p:nvPr/>
          </p:nvSpPr>
          <p:spPr bwMode="auto">
            <a:xfrm>
              <a:off x="444" y="362"/>
              <a:ext cx="1" cy="1975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59" name="Line 8"/>
            <p:cNvSpPr>
              <a:spLocks noChangeShapeType="1"/>
            </p:cNvSpPr>
            <p:nvPr/>
          </p:nvSpPr>
          <p:spPr bwMode="auto">
            <a:xfrm>
              <a:off x="444" y="2337"/>
              <a:ext cx="2185" cy="1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60" name="Line 9"/>
            <p:cNvSpPr>
              <a:spLocks noChangeShapeType="1"/>
            </p:cNvSpPr>
            <p:nvPr/>
          </p:nvSpPr>
          <p:spPr bwMode="auto">
            <a:xfrm>
              <a:off x="2629" y="1391"/>
              <a:ext cx="1" cy="946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61" name="Line 10"/>
            <p:cNvSpPr>
              <a:spLocks noChangeShapeType="1"/>
            </p:cNvSpPr>
            <p:nvPr/>
          </p:nvSpPr>
          <p:spPr bwMode="auto">
            <a:xfrm>
              <a:off x="1262" y="1391"/>
              <a:ext cx="1367" cy="1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62" name="Line 11"/>
            <p:cNvSpPr>
              <a:spLocks noChangeShapeType="1"/>
            </p:cNvSpPr>
            <p:nvPr/>
          </p:nvSpPr>
          <p:spPr bwMode="auto">
            <a:xfrm>
              <a:off x="1262" y="362"/>
              <a:ext cx="1" cy="1029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63" name="Line 12"/>
            <p:cNvSpPr>
              <a:spLocks noChangeShapeType="1"/>
            </p:cNvSpPr>
            <p:nvPr/>
          </p:nvSpPr>
          <p:spPr bwMode="auto">
            <a:xfrm>
              <a:off x="444" y="362"/>
              <a:ext cx="818" cy="1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64" name="Rectangle 13"/>
            <p:cNvSpPr>
              <a:spLocks noChangeArrowheads="1"/>
            </p:cNvSpPr>
            <p:nvPr/>
          </p:nvSpPr>
          <p:spPr bwMode="auto">
            <a:xfrm>
              <a:off x="230" y="152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/>
            </a:p>
          </p:txBody>
        </p:sp>
        <p:sp>
          <p:nvSpPr>
            <p:cNvPr id="356365" name="Rectangle 14"/>
            <p:cNvSpPr>
              <a:spLocks noChangeArrowheads="1"/>
            </p:cNvSpPr>
            <p:nvPr/>
          </p:nvSpPr>
          <p:spPr bwMode="auto">
            <a:xfrm>
              <a:off x="230" y="2220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/>
            </a:p>
          </p:txBody>
        </p:sp>
        <p:sp>
          <p:nvSpPr>
            <p:cNvPr id="356366" name="Rectangle 15"/>
            <p:cNvSpPr>
              <a:spLocks noChangeArrowheads="1"/>
            </p:cNvSpPr>
            <p:nvPr/>
          </p:nvSpPr>
          <p:spPr bwMode="auto">
            <a:xfrm>
              <a:off x="1410" y="140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en-US"/>
            </a:p>
          </p:txBody>
        </p:sp>
        <p:sp>
          <p:nvSpPr>
            <p:cNvPr id="356367" name="Rectangle 16"/>
            <p:cNvSpPr>
              <a:spLocks noChangeArrowheads="1"/>
            </p:cNvSpPr>
            <p:nvPr/>
          </p:nvSpPr>
          <p:spPr bwMode="auto">
            <a:xfrm>
              <a:off x="1398" y="1063"/>
              <a:ext cx="17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E</a:t>
              </a:r>
              <a:endParaRPr lang="en-US"/>
            </a:p>
          </p:txBody>
        </p:sp>
        <p:sp>
          <p:nvSpPr>
            <p:cNvPr id="356368" name="Rectangle 17"/>
            <p:cNvSpPr>
              <a:spLocks noChangeArrowheads="1"/>
            </p:cNvSpPr>
            <p:nvPr/>
          </p:nvSpPr>
          <p:spPr bwMode="auto">
            <a:xfrm>
              <a:off x="2789" y="1262"/>
              <a:ext cx="18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/>
            </a:p>
          </p:txBody>
        </p:sp>
        <p:sp>
          <p:nvSpPr>
            <p:cNvPr id="356369" name="Rectangle 18"/>
            <p:cNvSpPr>
              <a:spLocks noChangeArrowheads="1"/>
            </p:cNvSpPr>
            <p:nvPr/>
          </p:nvSpPr>
          <p:spPr bwMode="auto">
            <a:xfrm>
              <a:off x="2777" y="2326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dirty="0"/>
            </a:p>
          </p:txBody>
        </p:sp>
      </p:grpSp>
      <p:sp>
        <p:nvSpPr>
          <p:cNvPr id="356370" name="AutoShape 3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58175" y="5562600"/>
            <a:ext cx="457200" cy="304800"/>
          </a:xfrm>
          <a:prstGeom prst="flowChartProcess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1905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6371" name="AutoShape 3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29600" y="6019800"/>
            <a:ext cx="457200" cy="304800"/>
          </a:xfrm>
          <a:prstGeom prst="flowChartProcess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1905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6372" name="AutoShape 3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29600" y="6477000"/>
            <a:ext cx="457200" cy="304800"/>
          </a:xfrm>
          <a:prstGeom prst="flowChartProcess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1905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6373" name="Text Box 41"/>
          <p:cNvSpPr txBox="1">
            <a:spLocks noChangeArrowheads="1"/>
          </p:cNvSpPr>
          <p:nvPr/>
        </p:nvSpPr>
        <p:spPr bwMode="auto">
          <a:xfrm>
            <a:off x="0" y="228600"/>
            <a:ext cx="9144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如图，下面一块</a:t>
            </a:r>
            <a:r>
              <a:rPr lang="zh-CN" altLang="en-US" sz="3600" b="1" dirty="0">
                <a:ea typeface="黑体" panose="02010609060101010101" pitchFamily="49" charset="-122"/>
              </a:rPr>
              <a:t>“</a:t>
            </a:r>
            <a:r>
              <a:rPr 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sz="3600" b="1" dirty="0">
                <a:ea typeface="黑体" panose="02010609060101010101" pitchFamily="49" charset="-122"/>
              </a:rPr>
              <a:t>”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型钢板，怎样用一条直线把它分成面积相等的两个部分呢？画出草图，并说明理由</a:t>
            </a:r>
            <a:r>
              <a:rPr 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56374" name="WordArt 4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24384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挑战自我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Line 2"/>
          <p:cNvSpPr>
            <a:spLocks noChangeShapeType="1"/>
          </p:cNvSpPr>
          <p:nvPr/>
        </p:nvSpPr>
        <p:spPr bwMode="auto">
          <a:xfrm>
            <a:off x="1512888" y="2827338"/>
            <a:ext cx="1943100" cy="0"/>
          </a:xfrm>
          <a:prstGeom prst="line">
            <a:avLst/>
          </a:prstGeom>
          <a:noFill/>
          <a:ln w="41275">
            <a:solidFill>
              <a:srgbClr val="336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9731" name="Oval 3"/>
          <p:cNvSpPr>
            <a:spLocks noChangeArrowheads="1"/>
          </p:cNvSpPr>
          <p:nvPr/>
        </p:nvSpPr>
        <p:spPr bwMode="auto">
          <a:xfrm>
            <a:off x="5256213" y="2060575"/>
            <a:ext cx="1404937" cy="140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29732" name="Group 4"/>
          <p:cNvGrpSpPr/>
          <p:nvPr/>
        </p:nvGrpSpPr>
        <p:grpSpPr bwMode="auto">
          <a:xfrm>
            <a:off x="5940425" y="2528888"/>
            <a:ext cx="576263" cy="457200"/>
            <a:chOff x="0" y="0"/>
            <a:chExt cx="363" cy="288"/>
          </a:xfrm>
        </p:grpSpPr>
        <p:sp>
          <p:nvSpPr>
            <p:cNvPr id="32973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29734" name="Oval 6"/>
            <p:cNvSpPr>
              <a:spLocks noChangeArrowheads="1"/>
            </p:cNvSpPr>
            <p:nvPr/>
          </p:nvSpPr>
          <p:spPr bwMode="auto">
            <a:xfrm flipV="1">
              <a:off x="1" y="13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33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5148263" y="3573463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（</a:t>
            </a:r>
            <a:r>
              <a:rPr lang="en-US" sz="2400">
                <a:latin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</a:rPr>
              <a:t>）圆</a:t>
            </a: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4787900" y="5589588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（</a:t>
            </a:r>
            <a:r>
              <a:rPr lang="en-US" sz="2400">
                <a:latin typeface="Times New Roman" panose="02020603050405020304" pitchFamily="18" charset="0"/>
              </a:rPr>
              <a:t>4</a:t>
            </a:r>
            <a:r>
              <a:rPr lang="zh-CN" altLang="en-US" sz="2400">
                <a:latin typeface="Times New Roman" panose="02020603050405020304" pitchFamily="18" charset="0"/>
              </a:rPr>
              <a:t>） 正方形</a:t>
            </a:r>
          </a:p>
        </p:txBody>
      </p:sp>
      <p:grpSp>
        <p:nvGrpSpPr>
          <p:cNvPr id="329737" name="Group 9"/>
          <p:cNvGrpSpPr/>
          <p:nvPr/>
        </p:nvGrpSpPr>
        <p:grpSpPr bwMode="auto">
          <a:xfrm>
            <a:off x="1330325" y="4152900"/>
            <a:ext cx="2017713" cy="1147763"/>
            <a:chOff x="0" y="0"/>
            <a:chExt cx="2631" cy="2359"/>
          </a:xfrm>
        </p:grpSpPr>
        <p:sp>
          <p:nvSpPr>
            <p:cNvPr id="329738" name="AutoShap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31" cy="2359"/>
            </a:xfrm>
            <a:prstGeom prst="flowChartInputOutpu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29739" name="Group 11"/>
            <p:cNvGrpSpPr/>
            <p:nvPr/>
          </p:nvGrpSpPr>
          <p:grpSpPr bwMode="auto">
            <a:xfrm>
              <a:off x="0" y="0"/>
              <a:ext cx="2631" cy="2359"/>
              <a:chOff x="0" y="0"/>
              <a:chExt cx="2631" cy="2359"/>
            </a:xfrm>
          </p:grpSpPr>
          <p:sp>
            <p:nvSpPr>
              <p:cNvPr id="329740" name="Line 12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2631" cy="23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41" name="Line 13"/>
              <p:cNvSpPr>
                <a:spLocks noChangeShapeType="1"/>
              </p:cNvSpPr>
              <p:nvPr/>
            </p:nvSpPr>
            <p:spPr bwMode="auto">
              <a:xfrm>
                <a:off x="544" y="0"/>
                <a:ext cx="1543" cy="23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29742" name="Text Box 14"/>
          <p:cNvSpPr txBox="1">
            <a:spLocks noChangeArrowheads="1"/>
          </p:cNvSpPr>
          <p:nvPr/>
        </p:nvSpPr>
        <p:spPr bwMode="auto">
          <a:xfrm>
            <a:off x="1295400" y="346551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（</a:t>
            </a:r>
            <a:r>
              <a:rPr lang="en-US" sz="2400">
                <a:latin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</a:rPr>
              <a:t>）线段</a:t>
            </a:r>
          </a:p>
        </p:txBody>
      </p:sp>
      <p:sp>
        <p:nvSpPr>
          <p:cNvPr id="329743" name="Rectangle 15"/>
          <p:cNvSpPr>
            <a:spLocks noChangeArrowheads="1"/>
          </p:cNvSpPr>
          <p:nvPr/>
        </p:nvSpPr>
        <p:spPr bwMode="auto">
          <a:xfrm>
            <a:off x="865188" y="5472113"/>
            <a:ext cx="247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</a:rPr>
              <a:t>（</a:t>
            </a:r>
            <a:r>
              <a:rPr lang="en-US" sz="2400">
                <a:latin typeface="Times New Roman" panose="02020603050405020304" pitchFamily="18" charset="0"/>
              </a:rPr>
              <a:t>3</a:t>
            </a:r>
            <a:r>
              <a:rPr lang="zh-CN" altLang="en-US" sz="2400">
                <a:latin typeface="Times New Roman" panose="02020603050405020304" pitchFamily="18" charset="0"/>
              </a:rPr>
              <a:t>）平行四边形</a:t>
            </a:r>
          </a:p>
        </p:txBody>
      </p:sp>
      <p:sp>
        <p:nvSpPr>
          <p:cNvPr id="329744" name="Line 16"/>
          <p:cNvSpPr>
            <a:spLocks noChangeShapeType="1"/>
          </p:cNvSpPr>
          <p:nvPr/>
        </p:nvSpPr>
        <p:spPr bwMode="auto">
          <a:xfrm>
            <a:off x="1512888" y="2827338"/>
            <a:ext cx="1943100" cy="0"/>
          </a:xfrm>
          <a:prstGeom prst="line">
            <a:avLst/>
          </a:prstGeom>
          <a:noFill/>
          <a:ln w="41275">
            <a:solidFill>
              <a:srgbClr val="000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1152525" y="24669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3455988" y="24669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3492500" y="404813"/>
            <a:ext cx="215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ea typeface="黑体" panose="02010609060101010101" pitchFamily="49" charset="-122"/>
              </a:rPr>
              <a:t>观   察</a:t>
            </a:r>
          </a:p>
        </p:txBody>
      </p:sp>
      <p:sp>
        <p:nvSpPr>
          <p:cNvPr id="329748" name="Text Box 20"/>
          <p:cNvSpPr txBox="1">
            <a:spLocks noChangeArrowheads="1"/>
          </p:cNvSpPr>
          <p:nvPr/>
        </p:nvSpPr>
        <p:spPr bwMode="auto">
          <a:xfrm>
            <a:off x="1042988" y="1196752"/>
            <a:ext cx="6769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将下面的图形绕</a:t>
            </a:r>
            <a:r>
              <a:rPr lang="en-US" sz="2800" b="1" i="1" dirty="0">
                <a:latin typeface="Times New Roman" panose="02020603050405020304" pitchFamily="18" charset="0"/>
              </a:rPr>
              <a:t>O</a:t>
            </a:r>
            <a:r>
              <a:rPr lang="zh-CN" altLang="en-US" sz="2800" b="1" dirty="0">
                <a:latin typeface="Times New Roman" panose="02020603050405020304" pitchFamily="18" charset="0"/>
              </a:rPr>
              <a:t>点旋转</a:t>
            </a:r>
            <a:r>
              <a:rPr lang="en-US" sz="2800" b="1" dirty="0">
                <a:latin typeface="Times New Roman" panose="02020603050405020304" pitchFamily="18" charset="0"/>
              </a:rPr>
              <a:t>180°</a:t>
            </a:r>
            <a:r>
              <a:rPr lang="zh-CN" altLang="en-US" sz="2800" b="1" dirty="0">
                <a:latin typeface="Times New Roman" panose="02020603050405020304" pitchFamily="18" charset="0"/>
              </a:rPr>
              <a:t>，你有什么发现？</a:t>
            </a:r>
          </a:p>
        </p:txBody>
      </p:sp>
      <p:grpSp>
        <p:nvGrpSpPr>
          <p:cNvPr id="329749" name="Group 21"/>
          <p:cNvGrpSpPr/>
          <p:nvPr/>
        </p:nvGrpSpPr>
        <p:grpSpPr bwMode="auto">
          <a:xfrm>
            <a:off x="1331913" y="4152900"/>
            <a:ext cx="2017712" cy="1147763"/>
            <a:chOff x="0" y="0"/>
            <a:chExt cx="1271" cy="723"/>
          </a:xfrm>
        </p:grpSpPr>
        <p:sp>
          <p:nvSpPr>
            <p:cNvPr id="329750" name="AutoShape 2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71" cy="723"/>
            </a:xfrm>
            <a:prstGeom prst="flowChartInputOutput">
              <a:avLst/>
            </a:prstGeom>
            <a:solidFill>
              <a:srgbClr val="00FF00">
                <a:alpha val="40999"/>
              </a:srgb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29751" name="Group 23"/>
            <p:cNvGrpSpPr/>
            <p:nvPr/>
          </p:nvGrpSpPr>
          <p:grpSpPr bwMode="auto">
            <a:xfrm>
              <a:off x="0" y="0"/>
              <a:ext cx="1271" cy="723"/>
              <a:chOff x="0" y="0"/>
              <a:chExt cx="2631" cy="2359"/>
            </a:xfrm>
          </p:grpSpPr>
          <p:sp>
            <p:nvSpPr>
              <p:cNvPr id="329752" name="Line 24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2631" cy="23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53" name="Line 25"/>
              <p:cNvSpPr>
                <a:spLocks noChangeShapeType="1"/>
              </p:cNvSpPr>
              <p:nvPr/>
            </p:nvSpPr>
            <p:spPr bwMode="auto">
              <a:xfrm>
                <a:off x="544" y="0"/>
                <a:ext cx="1543" cy="23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29754" name="Text Box 26"/>
          <p:cNvSpPr txBox="1">
            <a:spLocks noChangeArrowheads="1"/>
          </p:cNvSpPr>
          <p:nvPr/>
        </p:nvSpPr>
        <p:spPr bwMode="auto">
          <a:xfrm>
            <a:off x="2124075" y="4724400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29755" name="Oval 27"/>
          <p:cNvSpPr>
            <a:spLocks noChangeArrowheads="1"/>
          </p:cNvSpPr>
          <p:nvPr/>
        </p:nvSpPr>
        <p:spPr bwMode="auto">
          <a:xfrm>
            <a:off x="5256213" y="2060575"/>
            <a:ext cx="1404937" cy="1404938"/>
          </a:xfrm>
          <a:prstGeom prst="ellipse">
            <a:avLst/>
          </a:prstGeom>
          <a:solidFill>
            <a:srgbClr val="FFFF00">
              <a:alpha val="31999"/>
            </a:srgbClr>
          </a:solidFill>
          <a:ln w="9525">
            <a:solidFill>
              <a:srgbClr val="0000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29756" name="Group 28"/>
          <p:cNvGrpSpPr/>
          <p:nvPr/>
        </p:nvGrpSpPr>
        <p:grpSpPr bwMode="auto">
          <a:xfrm>
            <a:off x="2447925" y="2395538"/>
            <a:ext cx="682625" cy="457200"/>
            <a:chOff x="0" y="0"/>
            <a:chExt cx="430" cy="288"/>
          </a:xfrm>
        </p:grpSpPr>
        <p:sp>
          <p:nvSpPr>
            <p:cNvPr id="329757" name="Text Box 29"/>
            <p:cNvSpPr txBox="1">
              <a:spLocks noChangeArrowheads="1"/>
            </p:cNvSpPr>
            <p:nvPr/>
          </p:nvSpPr>
          <p:spPr bwMode="auto">
            <a:xfrm>
              <a:off x="21" y="0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29758" name="AutoShape 30"/>
            <p:cNvSpPr>
              <a:spLocks noChangeArrowheads="1"/>
            </p:cNvSpPr>
            <p:nvPr/>
          </p:nvSpPr>
          <p:spPr bwMode="auto">
            <a:xfrm>
              <a:off x="0" y="250"/>
              <a:ext cx="22" cy="22"/>
            </a:xfrm>
            <a:prstGeom prst="flowChartConnector">
              <a:avLst/>
            </a:prstGeom>
            <a:solidFill>
              <a:srgbClr val="FF0000"/>
            </a:solidFill>
            <a:ln w="444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9759" name="Line 31"/>
          <p:cNvSpPr>
            <a:spLocks noChangeShapeType="1"/>
          </p:cNvSpPr>
          <p:nvPr/>
        </p:nvSpPr>
        <p:spPr bwMode="auto">
          <a:xfrm>
            <a:off x="5976938" y="1844675"/>
            <a:ext cx="0" cy="18002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9760" name="Rectangle 32"/>
          <p:cNvSpPr>
            <a:spLocks noChangeArrowheads="1"/>
          </p:cNvSpPr>
          <p:nvPr/>
        </p:nvSpPr>
        <p:spPr bwMode="auto">
          <a:xfrm>
            <a:off x="5292725" y="4184650"/>
            <a:ext cx="1189038" cy="118903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9761" name="Rectangle 33"/>
          <p:cNvSpPr>
            <a:spLocks noChangeArrowheads="1"/>
          </p:cNvSpPr>
          <p:nvPr/>
        </p:nvSpPr>
        <p:spPr bwMode="auto">
          <a:xfrm>
            <a:off x="5291138" y="4184650"/>
            <a:ext cx="1189037" cy="1189038"/>
          </a:xfrm>
          <a:prstGeom prst="rect">
            <a:avLst/>
          </a:prstGeom>
          <a:solidFill>
            <a:srgbClr val="00FFFF">
              <a:alpha val="48999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29762" name="Group 34"/>
          <p:cNvGrpSpPr/>
          <p:nvPr/>
        </p:nvGrpSpPr>
        <p:grpSpPr bwMode="auto">
          <a:xfrm>
            <a:off x="5292725" y="4149725"/>
            <a:ext cx="1187450" cy="1189038"/>
            <a:chOff x="0" y="0"/>
            <a:chExt cx="748" cy="749"/>
          </a:xfrm>
        </p:grpSpPr>
        <p:sp>
          <p:nvSpPr>
            <p:cNvPr id="329763" name="Line 35"/>
            <p:cNvSpPr>
              <a:spLocks noChangeShapeType="1"/>
            </p:cNvSpPr>
            <p:nvPr/>
          </p:nvSpPr>
          <p:spPr bwMode="auto">
            <a:xfrm>
              <a:off x="0" y="0"/>
              <a:ext cx="725" cy="7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64" name="Line 36"/>
            <p:cNvSpPr>
              <a:spLocks noChangeShapeType="1"/>
            </p:cNvSpPr>
            <p:nvPr/>
          </p:nvSpPr>
          <p:spPr bwMode="auto">
            <a:xfrm flipV="1">
              <a:off x="0" y="0"/>
              <a:ext cx="748" cy="7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65" name="Text Box 37"/>
            <p:cNvSpPr txBox="1">
              <a:spLocks noChangeArrowheads="1"/>
            </p:cNvSpPr>
            <p:nvPr/>
          </p:nvSpPr>
          <p:spPr bwMode="auto">
            <a:xfrm>
              <a:off x="90" y="25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2000" fill="hold"/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3" dur="2000" fill="hold"/>
                                        <p:tgtEl>
                                          <p:spTgt spid="3297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nimBg="1"/>
      <p:bldP spid="329755" grpId="0" animBg="1"/>
      <p:bldP spid="329759" grpId="0" animBg="1"/>
      <p:bldP spid="329759" grpId="1" animBg="1"/>
      <p:bldP spid="3297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378" name="Group 2"/>
          <p:cNvGrpSpPr/>
          <p:nvPr/>
        </p:nvGrpSpPr>
        <p:grpSpPr bwMode="auto">
          <a:xfrm>
            <a:off x="1752600" y="1772816"/>
            <a:ext cx="5410200" cy="4843462"/>
            <a:chOff x="0" y="0"/>
            <a:chExt cx="3120" cy="2793"/>
          </a:xfrm>
        </p:grpSpPr>
        <p:sp>
          <p:nvSpPr>
            <p:cNvPr id="357379" name="AutoShape 2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3120" cy="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380" name="Freeform 28"/>
            <p:cNvSpPr/>
            <p:nvPr/>
          </p:nvSpPr>
          <p:spPr bwMode="auto">
            <a:xfrm>
              <a:off x="444" y="1391"/>
              <a:ext cx="2185" cy="946"/>
            </a:xfrm>
            <a:custGeom>
              <a:avLst/>
              <a:gdLst>
                <a:gd name="T0" fmla="*/ 0 w 2185"/>
                <a:gd name="T1" fmla="*/ 946 h 946"/>
                <a:gd name="T2" fmla="*/ 818 w 2185"/>
                <a:gd name="T3" fmla="*/ 0 h 946"/>
                <a:gd name="T4" fmla="*/ 2185 w 2185"/>
                <a:gd name="T5" fmla="*/ 0 h 946"/>
                <a:gd name="T6" fmla="*/ 2185 w 2185"/>
                <a:gd name="T7" fmla="*/ 946 h 946"/>
                <a:gd name="T8" fmla="*/ 0 w 2185"/>
                <a:gd name="T9" fmla="*/ 946 h 946"/>
                <a:gd name="T10" fmla="*/ 0 w 2185"/>
                <a:gd name="T11" fmla="*/ 0 h 946"/>
                <a:gd name="T12" fmla="*/ 2185 w 2185"/>
                <a:gd name="T13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85" h="946">
                  <a:moveTo>
                    <a:pt x="0" y="946"/>
                  </a:moveTo>
                  <a:lnTo>
                    <a:pt x="818" y="0"/>
                  </a:lnTo>
                  <a:lnTo>
                    <a:pt x="2185" y="0"/>
                  </a:lnTo>
                  <a:lnTo>
                    <a:pt x="2185" y="946"/>
                  </a:lnTo>
                  <a:lnTo>
                    <a:pt x="0" y="946"/>
                  </a:lnTo>
                  <a:close/>
                </a:path>
              </a:pathLst>
            </a:custGeom>
            <a:solidFill>
              <a:srgbClr val="00FF00"/>
            </a:solidFill>
            <a:ln w="0" cmpd="sng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381" name="Freeform 29"/>
            <p:cNvSpPr/>
            <p:nvPr/>
          </p:nvSpPr>
          <p:spPr bwMode="auto">
            <a:xfrm>
              <a:off x="444" y="362"/>
              <a:ext cx="818" cy="1975"/>
            </a:xfrm>
            <a:custGeom>
              <a:avLst/>
              <a:gdLst>
                <a:gd name="T0" fmla="*/ 0 w 818"/>
                <a:gd name="T1" fmla="*/ 0 h 1975"/>
                <a:gd name="T2" fmla="*/ 0 w 818"/>
                <a:gd name="T3" fmla="*/ 1975 h 1975"/>
                <a:gd name="T4" fmla="*/ 818 w 818"/>
                <a:gd name="T5" fmla="*/ 1029 h 1975"/>
                <a:gd name="T6" fmla="*/ 818 w 818"/>
                <a:gd name="T7" fmla="*/ 0 h 1975"/>
                <a:gd name="T8" fmla="*/ 0 w 818"/>
                <a:gd name="T9" fmla="*/ 0 h 1975"/>
                <a:gd name="T10" fmla="*/ 0 w 818"/>
                <a:gd name="T11" fmla="*/ 0 h 1975"/>
                <a:gd name="T12" fmla="*/ 818 w 818"/>
                <a:gd name="T13" fmla="*/ 1975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18" h="1975">
                  <a:moveTo>
                    <a:pt x="0" y="0"/>
                  </a:moveTo>
                  <a:lnTo>
                    <a:pt x="0" y="1975"/>
                  </a:lnTo>
                  <a:lnTo>
                    <a:pt x="818" y="1029"/>
                  </a:lnTo>
                  <a:lnTo>
                    <a:pt x="8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 cmpd="sng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382" name="Line 30"/>
            <p:cNvSpPr>
              <a:spLocks noChangeShapeType="1"/>
            </p:cNvSpPr>
            <p:nvPr/>
          </p:nvSpPr>
          <p:spPr bwMode="auto">
            <a:xfrm>
              <a:off x="444" y="362"/>
              <a:ext cx="1" cy="1975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383" name="Line 31"/>
            <p:cNvSpPr>
              <a:spLocks noChangeShapeType="1"/>
            </p:cNvSpPr>
            <p:nvPr/>
          </p:nvSpPr>
          <p:spPr bwMode="auto">
            <a:xfrm>
              <a:off x="444" y="2337"/>
              <a:ext cx="2185" cy="1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384" name="Line 32"/>
            <p:cNvSpPr>
              <a:spLocks noChangeShapeType="1"/>
            </p:cNvSpPr>
            <p:nvPr/>
          </p:nvSpPr>
          <p:spPr bwMode="auto">
            <a:xfrm>
              <a:off x="2629" y="1391"/>
              <a:ext cx="1" cy="946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385" name="Line 33"/>
            <p:cNvSpPr>
              <a:spLocks noChangeShapeType="1"/>
            </p:cNvSpPr>
            <p:nvPr/>
          </p:nvSpPr>
          <p:spPr bwMode="auto">
            <a:xfrm>
              <a:off x="1262" y="1391"/>
              <a:ext cx="1367" cy="1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386" name="Line 34"/>
            <p:cNvSpPr>
              <a:spLocks noChangeShapeType="1"/>
            </p:cNvSpPr>
            <p:nvPr/>
          </p:nvSpPr>
          <p:spPr bwMode="auto">
            <a:xfrm>
              <a:off x="1262" y="362"/>
              <a:ext cx="1" cy="1029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387" name="Line 35"/>
            <p:cNvSpPr>
              <a:spLocks noChangeShapeType="1"/>
            </p:cNvSpPr>
            <p:nvPr/>
          </p:nvSpPr>
          <p:spPr bwMode="auto">
            <a:xfrm>
              <a:off x="444" y="362"/>
              <a:ext cx="818" cy="1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388" name="Rectangle 36"/>
            <p:cNvSpPr>
              <a:spLocks noChangeArrowheads="1"/>
            </p:cNvSpPr>
            <p:nvPr/>
          </p:nvSpPr>
          <p:spPr bwMode="auto">
            <a:xfrm>
              <a:off x="230" y="152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/>
            </a:p>
          </p:txBody>
        </p:sp>
        <p:sp>
          <p:nvSpPr>
            <p:cNvPr id="357389" name="Rectangle 37"/>
            <p:cNvSpPr>
              <a:spLocks noChangeArrowheads="1"/>
            </p:cNvSpPr>
            <p:nvPr/>
          </p:nvSpPr>
          <p:spPr bwMode="auto">
            <a:xfrm>
              <a:off x="230" y="2220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/>
            </a:p>
          </p:txBody>
        </p:sp>
        <p:sp>
          <p:nvSpPr>
            <p:cNvPr id="357390" name="Rectangle 38"/>
            <p:cNvSpPr>
              <a:spLocks noChangeArrowheads="1"/>
            </p:cNvSpPr>
            <p:nvPr/>
          </p:nvSpPr>
          <p:spPr bwMode="auto">
            <a:xfrm>
              <a:off x="1410" y="140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en-US"/>
            </a:p>
          </p:txBody>
        </p:sp>
        <p:sp>
          <p:nvSpPr>
            <p:cNvPr id="357391" name="Rectangle 39"/>
            <p:cNvSpPr>
              <a:spLocks noChangeArrowheads="1"/>
            </p:cNvSpPr>
            <p:nvPr/>
          </p:nvSpPr>
          <p:spPr bwMode="auto">
            <a:xfrm>
              <a:off x="1398" y="1063"/>
              <a:ext cx="17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E</a:t>
              </a:r>
              <a:endParaRPr lang="en-US"/>
            </a:p>
          </p:txBody>
        </p:sp>
        <p:sp>
          <p:nvSpPr>
            <p:cNvPr id="357392" name="Rectangle 40"/>
            <p:cNvSpPr>
              <a:spLocks noChangeArrowheads="1"/>
            </p:cNvSpPr>
            <p:nvPr/>
          </p:nvSpPr>
          <p:spPr bwMode="auto">
            <a:xfrm>
              <a:off x="2789" y="1262"/>
              <a:ext cx="18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/>
            </a:p>
          </p:txBody>
        </p:sp>
        <p:sp>
          <p:nvSpPr>
            <p:cNvPr id="357393" name="Rectangle 41"/>
            <p:cNvSpPr>
              <a:spLocks noChangeArrowheads="1"/>
            </p:cNvSpPr>
            <p:nvPr/>
          </p:nvSpPr>
          <p:spPr bwMode="auto">
            <a:xfrm>
              <a:off x="2777" y="2326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/>
            </a:p>
          </p:txBody>
        </p:sp>
      </p:grpSp>
      <p:grpSp>
        <p:nvGrpSpPr>
          <p:cNvPr id="357394" name="Group 18"/>
          <p:cNvGrpSpPr/>
          <p:nvPr/>
        </p:nvGrpSpPr>
        <p:grpSpPr bwMode="auto">
          <a:xfrm>
            <a:off x="2543175" y="2458616"/>
            <a:ext cx="1333500" cy="1676400"/>
            <a:chOff x="0" y="0"/>
            <a:chExt cx="840" cy="1056"/>
          </a:xfrm>
        </p:grpSpPr>
        <p:sp>
          <p:nvSpPr>
            <p:cNvPr id="357395" name="Line 51"/>
            <p:cNvSpPr>
              <a:spLocks noChangeShapeType="1"/>
            </p:cNvSpPr>
            <p:nvPr/>
          </p:nvSpPr>
          <p:spPr bwMode="auto">
            <a:xfrm>
              <a:off x="0" y="0"/>
              <a:ext cx="840" cy="1056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396" name="Line 52"/>
            <p:cNvSpPr>
              <a:spLocks noChangeShapeType="1"/>
            </p:cNvSpPr>
            <p:nvPr/>
          </p:nvSpPr>
          <p:spPr bwMode="auto">
            <a:xfrm flipH="1">
              <a:off x="0" y="0"/>
              <a:ext cx="840" cy="1056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7397" name="Group 21"/>
          <p:cNvGrpSpPr/>
          <p:nvPr/>
        </p:nvGrpSpPr>
        <p:grpSpPr bwMode="auto">
          <a:xfrm>
            <a:off x="2566988" y="4230266"/>
            <a:ext cx="3648075" cy="1581150"/>
            <a:chOff x="0" y="0"/>
            <a:chExt cx="2298" cy="996"/>
          </a:xfrm>
        </p:grpSpPr>
        <p:sp>
          <p:nvSpPr>
            <p:cNvPr id="357398" name="Line 60"/>
            <p:cNvSpPr>
              <a:spLocks noChangeShapeType="1"/>
            </p:cNvSpPr>
            <p:nvPr/>
          </p:nvSpPr>
          <p:spPr bwMode="auto">
            <a:xfrm flipH="1">
              <a:off x="0" y="0"/>
              <a:ext cx="2298" cy="996"/>
            </a:xfrm>
            <a:prstGeom prst="line">
              <a:avLst/>
            </a:prstGeom>
            <a:noFill/>
            <a:ln w="58801">
              <a:solidFill>
                <a:srgbClr val="9933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399" name="Line 61"/>
            <p:cNvSpPr>
              <a:spLocks noChangeShapeType="1"/>
            </p:cNvSpPr>
            <p:nvPr/>
          </p:nvSpPr>
          <p:spPr bwMode="auto">
            <a:xfrm>
              <a:off x="0" y="0"/>
              <a:ext cx="2298" cy="996"/>
            </a:xfrm>
            <a:prstGeom prst="line">
              <a:avLst/>
            </a:prstGeom>
            <a:noFill/>
            <a:ln w="58801">
              <a:solidFill>
                <a:srgbClr val="9933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7400" name="AutoShape 8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58175" y="5595938"/>
            <a:ext cx="457200" cy="304800"/>
          </a:xfrm>
          <a:prstGeom prst="flowChartProcess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1905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7401" name="AutoShape 8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29600" y="6053138"/>
            <a:ext cx="457200" cy="304800"/>
          </a:xfrm>
          <a:prstGeom prst="flowChartProcess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1905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7402" name="AutoShape 8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29600" y="6510338"/>
            <a:ext cx="457200" cy="304800"/>
          </a:xfrm>
          <a:prstGeom prst="flowChartProcess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1905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57403" name="Group 27"/>
          <p:cNvGrpSpPr/>
          <p:nvPr/>
        </p:nvGrpSpPr>
        <p:grpSpPr bwMode="auto">
          <a:xfrm>
            <a:off x="2747963" y="2434803"/>
            <a:ext cx="3543300" cy="3371850"/>
            <a:chOff x="0" y="0"/>
            <a:chExt cx="2232" cy="2124"/>
          </a:xfrm>
        </p:grpSpPr>
        <p:sp>
          <p:nvSpPr>
            <p:cNvPr id="357404" name="Freeform 94"/>
            <p:cNvSpPr/>
            <p:nvPr/>
          </p:nvSpPr>
          <p:spPr bwMode="auto">
            <a:xfrm>
              <a:off x="0" y="0"/>
              <a:ext cx="738" cy="1092"/>
            </a:xfrm>
            <a:custGeom>
              <a:avLst/>
              <a:gdLst>
                <a:gd name="T0" fmla="*/ 0 w 738"/>
                <a:gd name="T1" fmla="*/ 0 h 1092"/>
                <a:gd name="T2" fmla="*/ 696 w 738"/>
                <a:gd name="T3" fmla="*/ 1092 h 1092"/>
                <a:gd name="T4" fmla="*/ 738 w 738"/>
                <a:gd name="T5" fmla="*/ 1092 h 1092"/>
                <a:gd name="T6" fmla="*/ 738 w 738"/>
                <a:gd name="T7" fmla="*/ 6 h 1092"/>
                <a:gd name="T8" fmla="*/ 0 w 738"/>
                <a:gd name="T9" fmla="*/ 0 h 1092"/>
                <a:gd name="T10" fmla="*/ 0 w 738"/>
                <a:gd name="T11" fmla="*/ 0 h 1092"/>
                <a:gd name="T12" fmla="*/ 738 w 738"/>
                <a:gd name="T13" fmla="*/ 109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38" h="1092">
                  <a:moveTo>
                    <a:pt x="0" y="0"/>
                  </a:moveTo>
                  <a:lnTo>
                    <a:pt x="696" y="1092"/>
                  </a:lnTo>
                  <a:lnTo>
                    <a:pt x="738" y="1092"/>
                  </a:lnTo>
                  <a:lnTo>
                    <a:pt x="73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 cmpd="sng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05" name="Freeform 98"/>
            <p:cNvSpPr/>
            <p:nvPr/>
          </p:nvSpPr>
          <p:spPr bwMode="auto">
            <a:xfrm>
              <a:off x="708" y="1128"/>
              <a:ext cx="1524" cy="996"/>
            </a:xfrm>
            <a:custGeom>
              <a:avLst/>
              <a:gdLst>
                <a:gd name="T0" fmla="*/ 0 w 1524"/>
                <a:gd name="T1" fmla="*/ 6 h 996"/>
                <a:gd name="T2" fmla="*/ 1524 w 1524"/>
                <a:gd name="T3" fmla="*/ 0 h 996"/>
                <a:gd name="T4" fmla="*/ 1512 w 1524"/>
                <a:gd name="T5" fmla="*/ 990 h 996"/>
                <a:gd name="T6" fmla="*/ 636 w 1524"/>
                <a:gd name="T7" fmla="*/ 996 h 996"/>
                <a:gd name="T8" fmla="*/ 0 w 1524"/>
                <a:gd name="T9" fmla="*/ 6 h 996"/>
                <a:gd name="T10" fmla="*/ 0 w 1524"/>
                <a:gd name="T11" fmla="*/ 0 h 996"/>
                <a:gd name="T12" fmla="*/ 1524 w 1524"/>
                <a:gd name="T13" fmla="*/ 996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524" h="996">
                  <a:moveTo>
                    <a:pt x="0" y="6"/>
                  </a:moveTo>
                  <a:lnTo>
                    <a:pt x="1524" y="0"/>
                  </a:lnTo>
                  <a:lnTo>
                    <a:pt x="1512" y="990"/>
                  </a:lnTo>
                  <a:lnTo>
                    <a:pt x="636" y="99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00"/>
            </a:solidFill>
            <a:ln w="0" cmpd="sng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7406" name="Freeform 102"/>
          <p:cNvSpPr/>
          <p:nvPr/>
        </p:nvSpPr>
        <p:spPr bwMode="auto">
          <a:xfrm>
            <a:off x="2543175" y="2425278"/>
            <a:ext cx="2266950" cy="3371850"/>
          </a:xfrm>
          <a:custGeom>
            <a:avLst/>
            <a:gdLst>
              <a:gd name="T0" fmla="*/ 0 w 1428"/>
              <a:gd name="T1" fmla="*/ 2124 h 2124"/>
              <a:gd name="T2" fmla="*/ 0 w 1428"/>
              <a:gd name="T3" fmla="*/ 0 h 2124"/>
              <a:gd name="T4" fmla="*/ 84 w 1428"/>
              <a:gd name="T5" fmla="*/ 0 h 2124"/>
              <a:gd name="T6" fmla="*/ 1428 w 1428"/>
              <a:gd name="T7" fmla="*/ 2112 h 2124"/>
              <a:gd name="T8" fmla="*/ 0 w 1428"/>
              <a:gd name="T9" fmla="*/ 2124 h 2124"/>
              <a:gd name="T10" fmla="*/ 0 w 1428"/>
              <a:gd name="T11" fmla="*/ 0 h 2124"/>
              <a:gd name="T12" fmla="*/ 1428 w 1428"/>
              <a:gd name="T13" fmla="*/ 2124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428" h="2124">
                <a:moveTo>
                  <a:pt x="0" y="2124"/>
                </a:moveTo>
                <a:lnTo>
                  <a:pt x="0" y="0"/>
                </a:lnTo>
                <a:lnTo>
                  <a:pt x="84" y="0"/>
                </a:lnTo>
                <a:lnTo>
                  <a:pt x="1428" y="2112"/>
                </a:lnTo>
                <a:lnTo>
                  <a:pt x="0" y="2124"/>
                </a:lnTo>
                <a:close/>
              </a:path>
            </a:pathLst>
          </a:custGeom>
          <a:solidFill>
            <a:srgbClr val="FF6600"/>
          </a:solidFill>
          <a:ln w="0" cmpd="sng">
            <a:solidFill>
              <a:srgbClr val="FF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57407" name="Group 31"/>
          <p:cNvGrpSpPr/>
          <p:nvPr/>
        </p:nvGrpSpPr>
        <p:grpSpPr bwMode="auto">
          <a:xfrm>
            <a:off x="2152650" y="3908003"/>
            <a:ext cx="1755775" cy="549275"/>
            <a:chOff x="0" y="0"/>
            <a:chExt cx="1106" cy="346"/>
          </a:xfrm>
        </p:grpSpPr>
        <p:sp>
          <p:nvSpPr>
            <p:cNvPr id="357408" name="Line 45"/>
            <p:cNvSpPr>
              <a:spLocks noChangeShapeType="1"/>
            </p:cNvSpPr>
            <p:nvPr/>
          </p:nvSpPr>
          <p:spPr bwMode="auto">
            <a:xfrm>
              <a:off x="246" y="182"/>
              <a:ext cx="860" cy="1"/>
            </a:xfrm>
            <a:prstGeom prst="line">
              <a:avLst/>
            </a:prstGeom>
            <a:noFill/>
            <a:ln w="58801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09" name="Rectangle 46"/>
            <p:cNvSpPr>
              <a:spLocks noChangeArrowheads="1"/>
            </p:cNvSpPr>
            <p:nvPr/>
          </p:nvSpPr>
          <p:spPr bwMode="auto">
            <a:xfrm>
              <a:off x="0" y="0"/>
              <a:ext cx="20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/>
            </a:p>
          </p:txBody>
        </p:sp>
      </p:grpSp>
      <p:sp>
        <p:nvSpPr>
          <p:cNvPr id="357410" name="Line 72"/>
          <p:cNvSpPr>
            <a:spLocks noChangeShapeType="1"/>
          </p:cNvSpPr>
          <p:nvPr/>
        </p:nvSpPr>
        <p:spPr bwMode="auto">
          <a:xfrm>
            <a:off x="2286000" y="1772816"/>
            <a:ext cx="2978150" cy="465455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57411" name="Group 35"/>
          <p:cNvGrpSpPr/>
          <p:nvPr/>
        </p:nvGrpSpPr>
        <p:grpSpPr bwMode="auto">
          <a:xfrm>
            <a:off x="2433638" y="2992016"/>
            <a:ext cx="893762" cy="838200"/>
            <a:chOff x="0" y="0"/>
            <a:chExt cx="563" cy="528"/>
          </a:xfrm>
        </p:grpSpPr>
        <p:sp>
          <p:nvSpPr>
            <p:cNvPr id="357412" name="Oval 54"/>
            <p:cNvSpPr>
              <a:spLocks noChangeArrowheads="1"/>
            </p:cNvSpPr>
            <p:nvPr/>
          </p:nvSpPr>
          <p:spPr bwMode="auto">
            <a:xfrm>
              <a:off x="450" y="129"/>
              <a:ext cx="113" cy="11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pic>
          <p:nvPicPr>
            <p:cNvPr id="357413" name="Picture 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479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7414" name="Group 38"/>
          <p:cNvGrpSpPr/>
          <p:nvPr/>
        </p:nvGrpSpPr>
        <p:grpSpPr bwMode="auto">
          <a:xfrm>
            <a:off x="3595688" y="4716041"/>
            <a:ext cx="852487" cy="641350"/>
            <a:chOff x="0" y="0"/>
            <a:chExt cx="537" cy="404"/>
          </a:xfrm>
        </p:grpSpPr>
        <p:sp>
          <p:nvSpPr>
            <p:cNvPr id="357415" name="Oval 63"/>
            <p:cNvSpPr>
              <a:spLocks noChangeArrowheads="1"/>
            </p:cNvSpPr>
            <p:nvPr/>
          </p:nvSpPr>
          <p:spPr bwMode="auto">
            <a:xfrm>
              <a:off x="424" y="129"/>
              <a:ext cx="113" cy="11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57416" name="Text Box 66"/>
            <p:cNvSpPr txBox="1">
              <a:spLocks noChangeArrowheads="1"/>
            </p:cNvSpPr>
            <p:nvPr/>
          </p:nvSpPr>
          <p:spPr bwMode="auto">
            <a:xfrm>
              <a:off x="0" y="0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sz="3600" b="1" i="1">
                  <a:latin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357417" name="WordArt 42"/>
          <p:cNvSpPr>
            <a:spLocks noChangeArrowheads="1" noChangeShapeType="1" noTextEdit="1"/>
          </p:cNvSpPr>
          <p:nvPr/>
        </p:nvSpPr>
        <p:spPr bwMode="auto">
          <a:xfrm>
            <a:off x="304800" y="735360"/>
            <a:ext cx="24384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挑战自我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6" grpId="0" animBg="1"/>
      <p:bldP spid="3574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77" descr="小棋盘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/>
          </a:p>
        </p:txBody>
      </p:sp>
      <p:grpSp>
        <p:nvGrpSpPr>
          <p:cNvPr id="358403" name="Group 3"/>
          <p:cNvGrpSpPr/>
          <p:nvPr/>
        </p:nvGrpSpPr>
        <p:grpSpPr bwMode="auto">
          <a:xfrm>
            <a:off x="1752600" y="1700808"/>
            <a:ext cx="5410200" cy="4843462"/>
            <a:chOff x="0" y="0"/>
            <a:chExt cx="3120" cy="2793"/>
          </a:xfrm>
        </p:grpSpPr>
        <p:sp>
          <p:nvSpPr>
            <p:cNvPr id="35840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3120" cy="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05" name="Freeform 5"/>
            <p:cNvSpPr/>
            <p:nvPr/>
          </p:nvSpPr>
          <p:spPr bwMode="auto">
            <a:xfrm>
              <a:off x="444" y="1391"/>
              <a:ext cx="2185" cy="946"/>
            </a:xfrm>
            <a:custGeom>
              <a:avLst/>
              <a:gdLst>
                <a:gd name="T0" fmla="*/ 0 w 2185"/>
                <a:gd name="T1" fmla="*/ 946 h 946"/>
                <a:gd name="T2" fmla="*/ 818 w 2185"/>
                <a:gd name="T3" fmla="*/ 0 h 946"/>
                <a:gd name="T4" fmla="*/ 2185 w 2185"/>
                <a:gd name="T5" fmla="*/ 0 h 946"/>
                <a:gd name="T6" fmla="*/ 2185 w 2185"/>
                <a:gd name="T7" fmla="*/ 946 h 946"/>
                <a:gd name="T8" fmla="*/ 0 w 2185"/>
                <a:gd name="T9" fmla="*/ 946 h 946"/>
                <a:gd name="T10" fmla="*/ 0 w 2185"/>
                <a:gd name="T11" fmla="*/ 0 h 946"/>
                <a:gd name="T12" fmla="*/ 2185 w 2185"/>
                <a:gd name="T13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85" h="946">
                  <a:moveTo>
                    <a:pt x="0" y="946"/>
                  </a:moveTo>
                  <a:lnTo>
                    <a:pt x="818" y="0"/>
                  </a:lnTo>
                  <a:lnTo>
                    <a:pt x="2185" y="0"/>
                  </a:lnTo>
                  <a:lnTo>
                    <a:pt x="2185" y="946"/>
                  </a:lnTo>
                  <a:lnTo>
                    <a:pt x="0" y="946"/>
                  </a:lnTo>
                  <a:close/>
                </a:path>
              </a:pathLst>
            </a:custGeom>
            <a:solidFill>
              <a:srgbClr val="00FF00"/>
            </a:solidFill>
            <a:ln w="0" cmpd="sng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06" name="Freeform 6"/>
            <p:cNvSpPr/>
            <p:nvPr/>
          </p:nvSpPr>
          <p:spPr bwMode="auto">
            <a:xfrm>
              <a:off x="444" y="362"/>
              <a:ext cx="818" cy="1975"/>
            </a:xfrm>
            <a:custGeom>
              <a:avLst/>
              <a:gdLst>
                <a:gd name="T0" fmla="*/ 0 w 818"/>
                <a:gd name="T1" fmla="*/ 0 h 1975"/>
                <a:gd name="T2" fmla="*/ 0 w 818"/>
                <a:gd name="T3" fmla="*/ 1975 h 1975"/>
                <a:gd name="T4" fmla="*/ 818 w 818"/>
                <a:gd name="T5" fmla="*/ 1029 h 1975"/>
                <a:gd name="T6" fmla="*/ 818 w 818"/>
                <a:gd name="T7" fmla="*/ 0 h 1975"/>
                <a:gd name="T8" fmla="*/ 0 w 818"/>
                <a:gd name="T9" fmla="*/ 0 h 1975"/>
                <a:gd name="T10" fmla="*/ 0 w 818"/>
                <a:gd name="T11" fmla="*/ 0 h 1975"/>
                <a:gd name="T12" fmla="*/ 818 w 818"/>
                <a:gd name="T13" fmla="*/ 1975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18" h="1975">
                  <a:moveTo>
                    <a:pt x="0" y="0"/>
                  </a:moveTo>
                  <a:lnTo>
                    <a:pt x="0" y="1975"/>
                  </a:lnTo>
                  <a:lnTo>
                    <a:pt x="818" y="1029"/>
                  </a:lnTo>
                  <a:lnTo>
                    <a:pt x="8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 cmpd="sng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07" name="Line 7"/>
            <p:cNvSpPr>
              <a:spLocks noChangeShapeType="1"/>
            </p:cNvSpPr>
            <p:nvPr/>
          </p:nvSpPr>
          <p:spPr bwMode="auto">
            <a:xfrm>
              <a:off x="444" y="362"/>
              <a:ext cx="1" cy="1975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08" name="Line 8"/>
            <p:cNvSpPr>
              <a:spLocks noChangeShapeType="1"/>
            </p:cNvSpPr>
            <p:nvPr/>
          </p:nvSpPr>
          <p:spPr bwMode="auto">
            <a:xfrm>
              <a:off x="444" y="2337"/>
              <a:ext cx="2185" cy="1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09" name="Line 9"/>
            <p:cNvSpPr>
              <a:spLocks noChangeShapeType="1"/>
            </p:cNvSpPr>
            <p:nvPr/>
          </p:nvSpPr>
          <p:spPr bwMode="auto">
            <a:xfrm>
              <a:off x="2629" y="1391"/>
              <a:ext cx="1" cy="946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10" name="Line 10"/>
            <p:cNvSpPr>
              <a:spLocks noChangeShapeType="1"/>
            </p:cNvSpPr>
            <p:nvPr/>
          </p:nvSpPr>
          <p:spPr bwMode="auto">
            <a:xfrm>
              <a:off x="1262" y="1391"/>
              <a:ext cx="1367" cy="1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11" name="Line 11"/>
            <p:cNvSpPr>
              <a:spLocks noChangeShapeType="1"/>
            </p:cNvSpPr>
            <p:nvPr/>
          </p:nvSpPr>
          <p:spPr bwMode="auto">
            <a:xfrm>
              <a:off x="1262" y="362"/>
              <a:ext cx="1" cy="1029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12" name="Line 12"/>
            <p:cNvSpPr>
              <a:spLocks noChangeShapeType="1"/>
            </p:cNvSpPr>
            <p:nvPr/>
          </p:nvSpPr>
          <p:spPr bwMode="auto">
            <a:xfrm>
              <a:off x="444" y="362"/>
              <a:ext cx="818" cy="1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13" name="Rectangle 13"/>
            <p:cNvSpPr>
              <a:spLocks noChangeArrowheads="1"/>
            </p:cNvSpPr>
            <p:nvPr/>
          </p:nvSpPr>
          <p:spPr bwMode="auto">
            <a:xfrm>
              <a:off x="230" y="152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/>
            </a:p>
          </p:txBody>
        </p:sp>
        <p:sp>
          <p:nvSpPr>
            <p:cNvPr id="358414" name="Rectangle 14"/>
            <p:cNvSpPr>
              <a:spLocks noChangeArrowheads="1"/>
            </p:cNvSpPr>
            <p:nvPr/>
          </p:nvSpPr>
          <p:spPr bwMode="auto">
            <a:xfrm>
              <a:off x="230" y="2220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/>
            </a:p>
          </p:txBody>
        </p:sp>
        <p:sp>
          <p:nvSpPr>
            <p:cNvPr id="358415" name="Rectangle 15"/>
            <p:cNvSpPr>
              <a:spLocks noChangeArrowheads="1"/>
            </p:cNvSpPr>
            <p:nvPr/>
          </p:nvSpPr>
          <p:spPr bwMode="auto">
            <a:xfrm>
              <a:off x="1410" y="140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en-US"/>
            </a:p>
          </p:txBody>
        </p:sp>
        <p:sp>
          <p:nvSpPr>
            <p:cNvPr id="358416" name="Rectangle 16"/>
            <p:cNvSpPr>
              <a:spLocks noChangeArrowheads="1"/>
            </p:cNvSpPr>
            <p:nvPr/>
          </p:nvSpPr>
          <p:spPr bwMode="auto">
            <a:xfrm>
              <a:off x="1398" y="1063"/>
              <a:ext cx="17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E</a:t>
              </a:r>
              <a:endParaRPr lang="en-US"/>
            </a:p>
          </p:txBody>
        </p:sp>
        <p:sp>
          <p:nvSpPr>
            <p:cNvPr id="358417" name="Rectangle 17"/>
            <p:cNvSpPr>
              <a:spLocks noChangeArrowheads="1"/>
            </p:cNvSpPr>
            <p:nvPr/>
          </p:nvSpPr>
          <p:spPr bwMode="auto">
            <a:xfrm>
              <a:off x="2789" y="1262"/>
              <a:ext cx="18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/>
            </a:p>
          </p:txBody>
        </p:sp>
        <p:sp>
          <p:nvSpPr>
            <p:cNvPr id="358418" name="Rectangle 18"/>
            <p:cNvSpPr>
              <a:spLocks noChangeArrowheads="1"/>
            </p:cNvSpPr>
            <p:nvPr/>
          </p:nvSpPr>
          <p:spPr bwMode="auto">
            <a:xfrm>
              <a:off x="2777" y="2326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/>
            </a:p>
          </p:txBody>
        </p:sp>
      </p:grpSp>
      <p:sp>
        <p:nvSpPr>
          <p:cNvPr id="358419" name="AutoShape 19"/>
          <p:cNvSpPr>
            <a:spLocks noChangeAspect="1" noChangeArrowheads="1" noTextEdit="1"/>
          </p:cNvSpPr>
          <p:nvPr/>
        </p:nvSpPr>
        <p:spPr bwMode="auto">
          <a:xfrm>
            <a:off x="1781175" y="3605808"/>
            <a:ext cx="2362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20" name="AutoShape 23"/>
          <p:cNvSpPr>
            <a:spLocks noChangeAspect="1" noChangeArrowheads="1" noTextEdit="1"/>
          </p:cNvSpPr>
          <p:nvPr/>
        </p:nvSpPr>
        <p:spPr bwMode="auto">
          <a:xfrm>
            <a:off x="2314575" y="2158008"/>
            <a:ext cx="1790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21" name="AutoShape 40"/>
          <p:cNvSpPr>
            <a:spLocks noChangeAspect="1" noChangeArrowheads="1" noTextEdit="1"/>
          </p:cNvSpPr>
          <p:nvPr/>
        </p:nvSpPr>
        <p:spPr bwMode="auto">
          <a:xfrm>
            <a:off x="942975" y="2238970"/>
            <a:ext cx="82073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58422" name="Group 22"/>
          <p:cNvGrpSpPr/>
          <p:nvPr/>
        </p:nvGrpSpPr>
        <p:grpSpPr bwMode="auto">
          <a:xfrm>
            <a:off x="2533650" y="2358033"/>
            <a:ext cx="1400175" cy="3352800"/>
            <a:chOff x="0" y="0"/>
            <a:chExt cx="882" cy="2112"/>
          </a:xfrm>
        </p:grpSpPr>
        <p:sp>
          <p:nvSpPr>
            <p:cNvPr id="358423" name="Line 48"/>
            <p:cNvSpPr>
              <a:spLocks noChangeShapeType="1"/>
            </p:cNvSpPr>
            <p:nvPr/>
          </p:nvSpPr>
          <p:spPr bwMode="auto">
            <a:xfrm>
              <a:off x="18" y="0"/>
              <a:ext cx="864" cy="2112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58424" name="Line 50"/>
            <p:cNvSpPr>
              <a:spLocks noChangeShapeType="1"/>
            </p:cNvSpPr>
            <p:nvPr/>
          </p:nvSpPr>
          <p:spPr bwMode="auto">
            <a:xfrm rot="2630718">
              <a:off x="0" y="0"/>
              <a:ext cx="864" cy="2112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58425" name="Group 25"/>
          <p:cNvGrpSpPr/>
          <p:nvPr/>
        </p:nvGrpSpPr>
        <p:grpSpPr bwMode="auto">
          <a:xfrm>
            <a:off x="4048125" y="3758208"/>
            <a:ext cx="2286000" cy="2286000"/>
            <a:chOff x="0" y="0"/>
            <a:chExt cx="1440" cy="1440"/>
          </a:xfrm>
        </p:grpSpPr>
        <p:sp>
          <p:nvSpPr>
            <p:cNvPr id="358426" name="Line 51"/>
            <p:cNvSpPr>
              <a:spLocks noChangeShapeType="1"/>
            </p:cNvSpPr>
            <p:nvPr/>
          </p:nvSpPr>
          <p:spPr bwMode="auto">
            <a:xfrm flipV="1">
              <a:off x="0" y="231"/>
              <a:ext cx="1440" cy="100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58427" name="Line 52"/>
            <p:cNvSpPr>
              <a:spLocks noChangeShapeType="1"/>
            </p:cNvSpPr>
            <p:nvPr/>
          </p:nvSpPr>
          <p:spPr bwMode="auto">
            <a:xfrm rot="15064037" flipV="1">
              <a:off x="-78" y="216"/>
              <a:ext cx="1440" cy="100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358428" name="Line 54"/>
          <p:cNvSpPr>
            <a:spLocks noChangeShapeType="1"/>
          </p:cNvSpPr>
          <p:nvPr/>
        </p:nvSpPr>
        <p:spPr bwMode="auto">
          <a:xfrm>
            <a:off x="1905000" y="3301008"/>
            <a:ext cx="487680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429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58175" y="5595938"/>
            <a:ext cx="457200" cy="304800"/>
          </a:xfrm>
          <a:prstGeom prst="flowChartProcess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1905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8430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29600" y="6053138"/>
            <a:ext cx="457200" cy="304800"/>
          </a:xfrm>
          <a:prstGeom prst="flowChartProcess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1905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8431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29600" y="6510338"/>
            <a:ext cx="457200" cy="304800"/>
          </a:xfrm>
          <a:prstGeom prst="flowChartProcess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1905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58432" name="Group 32"/>
          <p:cNvGrpSpPr/>
          <p:nvPr/>
        </p:nvGrpSpPr>
        <p:grpSpPr bwMode="auto">
          <a:xfrm>
            <a:off x="2557463" y="2362795"/>
            <a:ext cx="3724275" cy="3090863"/>
            <a:chOff x="0" y="0"/>
            <a:chExt cx="2346" cy="1947"/>
          </a:xfrm>
        </p:grpSpPr>
        <p:sp>
          <p:nvSpPr>
            <p:cNvPr id="358433" name="Freeform 63"/>
            <p:cNvSpPr/>
            <p:nvPr/>
          </p:nvSpPr>
          <p:spPr bwMode="auto">
            <a:xfrm>
              <a:off x="906" y="1119"/>
              <a:ext cx="1440" cy="828"/>
            </a:xfrm>
            <a:custGeom>
              <a:avLst/>
              <a:gdLst>
                <a:gd name="T0" fmla="*/ 1440 w 1440"/>
                <a:gd name="T1" fmla="*/ 6 h 828"/>
                <a:gd name="T2" fmla="*/ 0 w 1440"/>
                <a:gd name="T3" fmla="*/ 0 h 828"/>
                <a:gd name="T4" fmla="*/ 0 w 1440"/>
                <a:gd name="T5" fmla="*/ 108 h 828"/>
                <a:gd name="T6" fmla="*/ 1434 w 1440"/>
                <a:gd name="T7" fmla="*/ 828 h 828"/>
                <a:gd name="T8" fmla="*/ 1440 w 1440"/>
                <a:gd name="T9" fmla="*/ 6 h 828"/>
                <a:gd name="T10" fmla="*/ 0 w 1440"/>
                <a:gd name="T11" fmla="*/ 0 h 828"/>
                <a:gd name="T12" fmla="*/ 1440 w 1440"/>
                <a:gd name="T13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440" h="828">
                  <a:moveTo>
                    <a:pt x="1440" y="6"/>
                  </a:moveTo>
                  <a:lnTo>
                    <a:pt x="0" y="0"/>
                  </a:lnTo>
                  <a:lnTo>
                    <a:pt x="0" y="108"/>
                  </a:lnTo>
                  <a:lnTo>
                    <a:pt x="1434" y="828"/>
                  </a:lnTo>
                  <a:lnTo>
                    <a:pt x="1440" y="6"/>
                  </a:lnTo>
                  <a:close/>
                </a:path>
              </a:pathLst>
            </a:custGeom>
            <a:solidFill>
              <a:srgbClr val="FF6600"/>
            </a:solidFill>
            <a:ln w="0" cmpd="sng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34" name="Freeform 64"/>
            <p:cNvSpPr/>
            <p:nvPr/>
          </p:nvSpPr>
          <p:spPr bwMode="auto">
            <a:xfrm>
              <a:off x="0" y="0"/>
              <a:ext cx="864" cy="1218"/>
            </a:xfrm>
            <a:custGeom>
              <a:avLst/>
              <a:gdLst>
                <a:gd name="T0" fmla="*/ 0 w 864"/>
                <a:gd name="T1" fmla="*/ 0 h 1218"/>
                <a:gd name="T2" fmla="*/ 0 w 864"/>
                <a:gd name="T3" fmla="*/ 780 h 1218"/>
                <a:gd name="T4" fmla="*/ 864 w 864"/>
                <a:gd name="T5" fmla="*/ 1218 h 1218"/>
                <a:gd name="T6" fmla="*/ 858 w 864"/>
                <a:gd name="T7" fmla="*/ 0 h 1218"/>
                <a:gd name="T8" fmla="*/ 0 w 864"/>
                <a:gd name="T9" fmla="*/ 0 h 1218"/>
                <a:gd name="T10" fmla="*/ 0 w 864"/>
                <a:gd name="T11" fmla="*/ 0 h 1218"/>
                <a:gd name="T12" fmla="*/ 864 w 864"/>
                <a:gd name="T13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64" h="1218">
                  <a:moveTo>
                    <a:pt x="0" y="0"/>
                  </a:moveTo>
                  <a:lnTo>
                    <a:pt x="0" y="780"/>
                  </a:lnTo>
                  <a:lnTo>
                    <a:pt x="864" y="1218"/>
                  </a:lnTo>
                  <a:lnTo>
                    <a:pt x="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0" cmpd="sng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435" name="Freeform 69"/>
          <p:cNvSpPr/>
          <p:nvPr/>
        </p:nvSpPr>
        <p:spPr bwMode="auto">
          <a:xfrm>
            <a:off x="2538413" y="3667720"/>
            <a:ext cx="3743325" cy="2057400"/>
          </a:xfrm>
          <a:custGeom>
            <a:avLst/>
            <a:gdLst>
              <a:gd name="T0" fmla="*/ 12 w 2358"/>
              <a:gd name="T1" fmla="*/ 0 h 1296"/>
              <a:gd name="T2" fmla="*/ 0 w 2358"/>
              <a:gd name="T3" fmla="*/ 1290 h 1296"/>
              <a:gd name="T4" fmla="*/ 2358 w 2358"/>
              <a:gd name="T5" fmla="*/ 1296 h 1296"/>
              <a:gd name="T6" fmla="*/ 2358 w 2358"/>
              <a:gd name="T7" fmla="*/ 1164 h 1296"/>
              <a:gd name="T8" fmla="*/ 12 w 2358"/>
              <a:gd name="T9" fmla="*/ 0 h 1296"/>
              <a:gd name="T10" fmla="*/ 0 w 2358"/>
              <a:gd name="T11" fmla="*/ 0 h 1296"/>
              <a:gd name="T12" fmla="*/ 2358 w 2358"/>
              <a:gd name="T13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358" h="1296">
                <a:moveTo>
                  <a:pt x="12" y="0"/>
                </a:moveTo>
                <a:lnTo>
                  <a:pt x="0" y="1290"/>
                </a:lnTo>
                <a:lnTo>
                  <a:pt x="2358" y="1296"/>
                </a:lnTo>
                <a:lnTo>
                  <a:pt x="2358" y="1164"/>
                </a:lnTo>
                <a:lnTo>
                  <a:pt x="12" y="0"/>
                </a:lnTo>
                <a:close/>
              </a:path>
            </a:pathLst>
          </a:custGeom>
          <a:solidFill>
            <a:srgbClr val="FFFF00"/>
          </a:solidFill>
          <a:ln w="0" cmpd="sng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58436" name="Group 36"/>
          <p:cNvGrpSpPr/>
          <p:nvPr/>
        </p:nvGrpSpPr>
        <p:grpSpPr bwMode="auto">
          <a:xfrm>
            <a:off x="2438400" y="3682008"/>
            <a:ext cx="893763" cy="838200"/>
            <a:chOff x="0" y="0"/>
            <a:chExt cx="563" cy="528"/>
          </a:xfrm>
        </p:grpSpPr>
        <p:sp>
          <p:nvSpPr>
            <p:cNvPr id="358437" name="Oval 28"/>
            <p:cNvSpPr>
              <a:spLocks noChangeArrowheads="1"/>
            </p:cNvSpPr>
            <p:nvPr/>
          </p:nvSpPr>
          <p:spPr bwMode="auto">
            <a:xfrm>
              <a:off x="450" y="129"/>
              <a:ext cx="113" cy="11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pic>
          <p:nvPicPr>
            <p:cNvPr id="358438" name="Picture 2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479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39" name="Group 39"/>
          <p:cNvGrpSpPr/>
          <p:nvPr/>
        </p:nvGrpSpPr>
        <p:grpSpPr bwMode="auto">
          <a:xfrm>
            <a:off x="4386263" y="4655145"/>
            <a:ext cx="852487" cy="641350"/>
            <a:chOff x="0" y="0"/>
            <a:chExt cx="537" cy="404"/>
          </a:xfrm>
        </p:grpSpPr>
        <p:sp>
          <p:nvSpPr>
            <p:cNvPr id="358440" name="Oval 35"/>
            <p:cNvSpPr>
              <a:spLocks noChangeArrowheads="1"/>
            </p:cNvSpPr>
            <p:nvPr/>
          </p:nvSpPr>
          <p:spPr bwMode="auto">
            <a:xfrm>
              <a:off x="424" y="129"/>
              <a:ext cx="113" cy="11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58441" name="Text Box 36"/>
            <p:cNvSpPr txBox="1">
              <a:spLocks noChangeArrowheads="1"/>
            </p:cNvSpPr>
            <p:nvPr/>
          </p:nvSpPr>
          <p:spPr bwMode="auto">
            <a:xfrm>
              <a:off x="0" y="0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sz="3600" b="1" i="1"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358442" name="Group 42"/>
          <p:cNvGrpSpPr/>
          <p:nvPr/>
        </p:nvGrpSpPr>
        <p:grpSpPr bwMode="auto">
          <a:xfrm>
            <a:off x="3733800" y="4139208"/>
            <a:ext cx="330200" cy="2149475"/>
            <a:chOff x="0" y="0"/>
            <a:chExt cx="208" cy="1354"/>
          </a:xfrm>
        </p:grpSpPr>
        <p:sp>
          <p:nvSpPr>
            <p:cNvPr id="358443" name="Line 45"/>
            <p:cNvSpPr>
              <a:spLocks noChangeShapeType="1"/>
            </p:cNvSpPr>
            <p:nvPr/>
          </p:nvSpPr>
          <p:spPr bwMode="auto">
            <a:xfrm rot="5400000">
              <a:off x="-359" y="498"/>
              <a:ext cx="1008" cy="1"/>
            </a:xfrm>
            <a:prstGeom prst="line">
              <a:avLst/>
            </a:prstGeom>
            <a:noFill/>
            <a:ln w="58801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44" name="Rectangle 46"/>
            <p:cNvSpPr>
              <a:spLocks noChangeArrowheads="1"/>
            </p:cNvSpPr>
            <p:nvPr/>
          </p:nvSpPr>
          <p:spPr bwMode="auto">
            <a:xfrm>
              <a:off x="0" y="1008"/>
              <a:ext cx="20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/>
            </a:p>
          </p:txBody>
        </p:sp>
      </p:grpSp>
      <p:sp>
        <p:nvSpPr>
          <p:cNvPr id="358445" name="WordArt 42"/>
          <p:cNvSpPr>
            <a:spLocks noChangeArrowheads="1" noChangeShapeType="1" noTextEdit="1"/>
          </p:cNvSpPr>
          <p:nvPr/>
        </p:nvSpPr>
        <p:spPr bwMode="auto">
          <a:xfrm>
            <a:off x="304800" y="663352"/>
            <a:ext cx="24384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挑战自我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8" grpId="0" animBg="1"/>
      <p:bldP spid="3584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426" name="Group 2"/>
          <p:cNvGrpSpPr/>
          <p:nvPr/>
        </p:nvGrpSpPr>
        <p:grpSpPr bwMode="auto">
          <a:xfrm>
            <a:off x="3957638" y="2063775"/>
            <a:ext cx="2768600" cy="2133600"/>
            <a:chOff x="0" y="0"/>
            <a:chExt cx="1744" cy="1344"/>
          </a:xfrm>
        </p:grpSpPr>
        <p:sp>
          <p:nvSpPr>
            <p:cNvPr id="359427" name="Rectangle 36"/>
            <p:cNvSpPr>
              <a:spLocks noChangeArrowheads="1"/>
            </p:cNvSpPr>
            <p:nvPr/>
          </p:nvSpPr>
          <p:spPr bwMode="auto">
            <a:xfrm>
              <a:off x="0" y="240"/>
              <a:ext cx="1488" cy="1104"/>
            </a:xfrm>
            <a:prstGeom prst="rect">
              <a:avLst/>
            </a:prstGeom>
            <a:solidFill>
              <a:srgbClr val="66FFFF"/>
            </a:solidFill>
            <a:ln w="50800">
              <a:solidFill>
                <a:srgbClr val="000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59428" name="Rectangle 62"/>
            <p:cNvSpPr>
              <a:spLocks noChangeArrowheads="1"/>
            </p:cNvSpPr>
            <p:nvPr/>
          </p:nvSpPr>
          <p:spPr bwMode="auto">
            <a:xfrm>
              <a:off x="1536" y="0"/>
              <a:ext cx="20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6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G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59429" name="Group 5"/>
          <p:cNvGrpSpPr/>
          <p:nvPr/>
        </p:nvGrpSpPr>
        <p:grpSpPr bwMode="auto">
          <a:xfrm>
            <a:off x="4038600" y="2117750"/>
            <a:ext cx="2305050" cy="2286000"/>
            <a:chOff x="0" y="0"/>
            <a:chExt cx="1452" cy="1440"/>
          </a:xfrm>
        </p:grpSpPr>
        <p:sp>
          <p:nvSpPr>
            <p:cNvPr id="359430" name="Line 27"/>
            <p:cNvSpPr>
              <a:spLocks noChangeShapeType="1"/>
            </p:cNvSpPr>
            <p:nvPr/>
          </p:nvSpPr>
          <p:spPr bwMode="auto">
            <a:xfrm flipV="1">
              <a:off x="0" y="219"/>
              <a:ext cx="1452" cy="102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59431" name="Line 28"/>
            <p:cNvSpPr>
              <a:spLocks noChangeShapeType="1"/>
            </p:cNvSpPr>
            <p:nvPr/>
          </p:nvSpPr>
          <p:spPr bwMode="auto">
            <a:xfrm rot="15064037" flipV="1">
              <a:off x="-60" y="216"/>
              <a:ext cx="1440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59432" name="Group 8"/>
          <p:cNvGrpSpPr/>
          <p:nvPr/>
        </p:nvGrpSpPr>
        <p:grpSpPr bwMode="auto">
          <a:xfrm>
            <a:off x="1763713" y="1814538"/>
            <a:ext cx="5410200" cy="4843462"/>
            <a:chOff x="0" y="0"/>
            <a:chExt cx="3120" cy="2793"/>
          </a:xfrm>
        </p:grpSpPr>
        <p:sp>
          <p:nvSpPr>
            <p:cNvPr id="35943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3120" cy="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34" name="Freeform 5"/>
            <p:cNvSpPr/>
            <p:nvPr/>
          </p:nvSpPr>
          <p:spPr bwMode="auto">
            <a:xfrm>
              <a:off x="444" y="1391"/>
              <a:ext cx="2185" cy="946"/>
            </a:xfrm>
            <a:custGeom>
              <a:avLst/>
              <a:gdLst>
                <a:gd name="T0" fmla="*/ 0 w 2185"/>
                <a:gd name="T1" fmla="*/ 946 h 946"/>
                <a:gd name="T2" fmla="*/ 818 w 2185"/>
                <a:gd name="T3" fmla="*/ 0 h 946"/>
                <a:gd name="T4" fmla="*/ 2185 w 2185"/>
                <a:gd name="T5" fmla="*/ 0 h 946"/>
                <a:gd name="T6" fmla="*/ 2185 w 2185"/>
                <a:gd name="T7" fmla="*/ 946 h 946"/>
                <a:gd name="T8" fmla="*/ 0 w 2185"/>
                <a:gd name="T9" fmla="*/ 946 h 946"/>
                <a:gd name="T10" fmla="*/ 0 w 2185"/>
                <a:gd name="T11" fmla="*/ 0 h 946"/>
                <a:gd name="T12" fmla="*/ 2185 w 2185"/>
                <a:gd name="T13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85" h="946">
                  <a:moveTo>
                    <a:pt x="0" y="946"/>
                  </a:moveTo>
                  <a:lnTo>
                    <a:pt x="818" y="0"/>
                  </a:lnTo>
                  <a:lnTo>
                    <a:pt x="2185" y="0"/>
                  </a:lnTo>
                  <a:lnTo>
                    <a:pt x="2185" y="946"/>
                  </a:lnTo>
                  <a:lnTo>
                    <a:pt x="0" y="946"/>
                  </a:lnTo>
                  <a:close/>
                </a:path>
              </a:pathLst>
            </a:custGeom>
            <a:solidFill>
              <a:srgbClr val="00FF00"/>
            </a:solidFill>
            <a:ln w="0" cmpd="sng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35" name="Freeform 6"/>
            <p:cNvSpPr/>
            <p:nvPr/>
          </p:nvSpPr>
          <p:spPr bwMode="auto">
            <a:xfrm>
              <a:off x="444" y="362"/>
              <a:ext cx="818" cy="1975"/>
            </a:xfrm>
            <a:custGeom>
              <a:avLst/>
              <a:gdLst>
                <a:gd name="T0" fmla="*/ 0 w 818"/>
                <a:gd name="T1" fmla="*/ 0 h 1975"/>
                <a:gd name="T2" fmla="*/ 0 w 818"/>
                <a:gd name="T3" fmla="*/ 1975 h 1975"/>
                <a:gd name="T4" fmla="*/ 818 w 818"/>
                <a:gd name="T5" fmla="*/ 1029 h 1975"/>
                <a:gd name="T6" fmla="*/ 818 w 818"/>
                <a:gd name="T7" fmla="*/ 0 h 1975"/>
                <a:gd name="T8" fmla="*/ 0 w 818"/>
                <a:gd name="T9" fmla="*/ 0 h 1975"/>
                <a:gd name="T10" fmla="*/ 0 w 818"/>
                <a:gd name="T11" fmla="*/ 0 h 1975"/>
                <a:gd name="T12" fmla="*/ 818 w 818"/>
                <a:gd name="T13" fmla="*/ 1975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18" h="1975">
                  <a:moveTo>
                    <a:pt x="0" y="0"/>
                  </a:moveTo>
                  <a:lnTo>
                    <a:pt x="0" y="1975"/>
                  </a:lnTo>
                  <a:lnTo>
                    <a:pt x="818" y="1029"/>
                  </a:lnTo>
                  <a:lnTo>
                    <a:pt x="8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 cmpd="sng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36" name="Line 7"/>
            <p:cNvSpPr>
              <a:spLocks noChangeShapeType="1"/>
            </p:cNvSpPr>
            <p:nvPr/>
          </p:nvSpPr>
          <p:spPr bwMode="auto">
            <a:xfrm>
              <a:off x="444" y="362"/>
              <a:ext cx="1" cy="1975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37" name="Line 8"/>
            <p:cNvSpPr>
              <a:spLocks noChangeShapeType="1"/>
            </p:cNvSpPr>
            <p:nvPr/>
          </p:nvSpPr>
          <p:spPr bwMode="auto">
            <a:xfrm>
              <a:off x="444" y="2337"/>
              <a:ext cx="2185" cy="1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38" name="Line 9"/>
            <p:cNvSpPr>
              <a:spLocks noChangeShapeType="1"/>
            </p:cNvSpPr>
            <p:nvPr/>
          </p:nvSpPr>
          <p:spPr bwMode="auto">
            <a:xfrm>
              <a:off x="2629" y="1391"/>
              <a:ext cx="1" cy="946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39" name="Line 10"/>
            <p:cNvSpPr>
              <a:spLocks noChangeShapeType="1"/>
            </p:cNvSpPr>
            <p:nvPr/>
          </p:nvSpPr>
          <p:spPr bwMode="auto">
            <a:xfrm>
              <a:off x="1262" y="1391"/>
              <a:ext cx="1367" cy="1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40" name="Line 11"/>
            <p:cNvSpPr>
              <a:spLocks noChangeShapeType="1"/>
            </p:cNvSpPr>
            <p:nvPr/>
          </p:nvSpPr>
          <p:spPr bwMode="auto">
            <a:xfrm>
              <a:off x="1262" y="362"/>
              <a:ext cx="1" cy="1029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41" name="Line 12"/>
            <p:cNvSpPr>
              <a:spLocks noChangeShapeType="1"/>
            </p:cNvSpPr>
            <p:nvPr/>
          </p:nvSpPr>
          <p:spPr bwMode="auto">
            <a:xfrm>
              <a:off x="444" y="362"/>
              <a:ext cx="818" cy="1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42" name="Rectangle 13"/>
            <p:cNvSpPr>
              <a:spLocks noChangeArrowheads="1"/>
            </p:cNvSpPr>
            <p:nvPr/>
          </p:nvSpPr>
          <p:spPr bwMode="auto">
            <a:xfrm>
              <a:off x="230" y="152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/>
            </a:p>
          </p:txBody>
        </p:sp>
        <p:sp>
          <p:nvSpPr>
            <p:cNvPr id="359443" name="Rectangle 14"/>
            <p:cNvSpPr>
              <a:spLocks noChangeArrowheads="1"/>
            </p:cNvSpPr>
            <p:nvPr/>
          </p:nvSpPr>
          <p:spPr bwMode="auto">
            <a:xfrm>
              <a:off x="230" y="2220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/>
            </a:p>
          </p:txBody>
        </p:sp>
        <p:sp>
          <p:nvSpPr>
            <p:cNvPr id="359444" name="Rectangle 15"/>
            <p:cNvSpPr>
              <a:spLocks noChangeArrowheads="1"/>
            </p:cNvSpPr>
            <p:nvPr/>
          </p:nvSpPr>
          <p:spPr bwMode="auto">
            <a:xfrm>
              <a:off x="1410" y="140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en-US"/>
            </a:p>
          </p:txBody>
        </p:sp>
        <p:sp>
          <p:nvSpPr>
            <p:cNvPr id="359445" name="Rectangle 16"/>
            <p:cNvSpPr>
              <a:spLocks noChangeArrowheads="1"/>
            </p:cNvSpPr>
            <p:nvPr/>
          </p:nvSpPr>
          <p:spPr bwMode="auto">
            <a:xfrm>
              <a:off x="1398" y="1063"/>
              <a:ext cx="17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E</a:t>
              </a:r>
              <a:endParaRPr lang="en-US"/>
            </a:p>
          </p:txBody>
        </p:sp>
        <p:sp>
          <p:nvSpPr>
            <p:cNvPr id="359446" name="Rectangle 17"/>
            <p:cNvSpPr>
              <a:spLocks noChangeArrowheads="1"/>
            </p:cNvSpPr>
            <p:nvPr/>
          </p:nvSpPr>
          <p:spPr bwMode="auto">
            <a:xfrm>
              <a:off x="2789" y="1262"/>
              <a:ext cx="18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/>
            </a:p>
          </p:txBody>
        </p:sp>
        <p:sp>
          <p:nvSpPr>
            <p:cNvPr id="359447" name="Rectangle 18"/>
            <p:cNvSpPr>
              <a:spLocks noChangeArrowheads="1"/>
            </p:cNvSpPr>
            <p:nvPr/>
          </p:nvSpPr>
          <p:spPr bwMode="auto">
            <a:xfrm>
              <a:off x="2777" y="2326"/>
              <a:ext cx="1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/>
            </a:p>
          </p:txBody>
        </p:sp>
      </p:grpSp>
      <p:sp>
        <p:nvSpPr>
          <p:cNvPr id="359448" name="AutoShape 19"/>
          <p:cNvSpPr>
            <a:spLocks noChangeAspect="1" noChangeArrowheads="1" noTextEdit="1"/>
          </p:cNvSpPr>
          <p:nvPr/>
        </p:nvSpPr>
        <p:spPr bwMode="auto">
          <a:xfrm>
            <a:off x="1781175" y="3719538"/>
            <a:ext cx="2362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449" name="AutoShape 20"/>
          <p:cNvSpPr>
            <a:spLocks noChangeAspect="1" noChangeArrowheads="1" noTextEdit="1"/>
          </p:cNvSpPr>
          <p:nvPr/>
        </p:nvSpPr>
        <p:spPr bwMode="auto">
          <a:xfrm>
            <a:off x="2314575" y="2271738"/>
            <a:ext cx="1790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59450" name="Group 26"/>
          <p:cNvGrpSpPr/>
          <p:nvPr/>
        </p:nvGrpSpPr>
        <p:grpSpPr bwMode="auto">
          <a:xfrm>
            <a:off x="2562225" y="1628800"/>
            <a:ext cx="3686175" cy="5000625"/>
            <a:chOff x="0" y="0"/>
            <a:chExt cx="2322" cy="3150"/>
          </a:xfrm>
        </p:grpSpPr>
        <p:sp>
          <p:nvSpPr>
            <p:cNvPr id="359451" name="Line 25"/>
            <p:cNvSpPr>
              <a:spLocks noChangeShapeType="1"/>
            </p:cNvSpPr>
            <p:nvPr/>
          </p:nvSpPr>
          <p:spPr bwMode="auto">
            <a:xfrm>
              <a:off x="0" y="516"/>
              <a:ext cx="2322" cy="213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59452" name="Line 26"/>
            <p:cNvSpPr>
              <a:spLocks noChangeShapeType="1"/>
            </p:cNvSpPr>
            <p:nvPr/>
          </p:nvSpPr>
          <p:spPr bwMode="auto">
            <a:xfrm rot="2630718" flipH="1">
              <a:off x="1053" y="0"/>
              <a:ext cx="228" cy="3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359453" name="AutoShape 3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58175" y="5595938"/>
            <a:ext cx="457200" cy="304800"/>
          </a:xfrm>
          <a:prstGeom prst="flowChartProcess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1905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9454" name="AutoShape 4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29600" y="6053138"/>
            <a:ext cx="457200" cy="304800"/>
          </a:xfrm>
          <a:prstGeom prst="flowChartProcess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1905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9455" name="AutoShape 4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29600" y="6510338"/>
            <a:ext cx="457200" cy="304800"/>
          </a:xfrm>
          <a:prstGeom prst="flowChartProcess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1905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9456" name="Freeform 45"/>
          <p:cNvSpPr/>
          <p:nvPr/>
        </p:nvSpPr>
        <p:spPr bwMode="auto">
          <a:xfrm>
            <a:off x="2971800" y="4267225"/>
            <a:ext cx="3314700" cy="1571625"/>
          </a:xfrm>
          <a:custGeom>
            <a:avLst/>
            <a:gdLst>
              <a:gd name="T0" fmla="*/ 864 w 2088"/>
              <a:gd name="T1" fmla="*/ 0 h 990"/>
              <a:gd name="T2" fmla="*/ 0 w 2088"/>
              <a:gd name="T3" fmla="*/ 990 h 990"/>
              <a:gd name="T4" fmla="*/ 2082 w 2088"/>
              <a:gd name="T5" fmla="*/ 984 h 990"/>
              <a:gd name="T6" fmla="*/ 2088 w 2088"/>
              <a:gd name="T7" fmla="*/ 0 h 990"/>
              <a:gd name="T8" fmla="*/ 864 w 2088"/>
              <a:gd name="T9" fmla="*/ 0 h 990"/>
              <a:gd name="T10" fmla="*/ 0 w 2088"/>
              <a:gd name="T11" fmla="*/ 0 h 990"/>
              <a:gd name="T12" fmla="*/ 2088 w 2088"/>
              <a:gd name="T13" fmla="*/ 99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088" h="990">
                <a:moveTo>
                  <a:pt x="864" y="0"/>
                </a:moveTo>
                <a:lnTo>
                  <a:pt x="0" y="990"/>
                </a:lnTo>
                <a:lnTo>
                  <a:pt x="2082" y="984"/>
                </a:lnTo>
                <a:lnTo>
                  <a:pt x="2088" y="0"/>
                </a:lnTo>
                <a:lnTo>
                  <a:pt x="864" y="0"/>
                </a:lnTo>
                <a:close/>
              </a:path>
            </a:pathLst>
          </a:custGeom>
          <a:solidFill>
            <a:srgbClr val="FFFF00"/>
          </a:solidFill>
          <a:ln w="0" cmpd="sng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59457" name="Group 33"/>
          <p:cNvGrpSpPr/>
          <p:nvPr/>
        </p:nvGrpSpPr>
        <p:grpSpPr bwMode="auto">
          <a:xfrm>
            <a:off x="2559050" y="2478113"/>
            <a:ext cx="1724025" cy="3362325"/>
            <a:chOff x="0" y="0"/>
            <a:chExt cx="1074" cy="2118"/>
          </a:xfrm>
        </p:grpSpPr>
        <p:sp>
          <p:nvSpPr>
            <p:cNvPr id="359458" name="Freeform 49"/>
            <p:cNvSpPr/>
            <p:nvPr/>
          </p:nvSpPr>
          <p:spPr bwMode="auto">
            <a:xfrm>
              <a:off x="6" y="1110"/>
              <a:ext cx="1068" cy="1008"/>
            </a:xfrm>
            <a:custGeom>
              <a:avLst/>
              <a:gdLst>
                <a:gd name="T0" fmla="*/ 0 w 1068"/>
                <a:gd name="T1" fmla="*/ 1008 h 1008"/>
                <a:gd name="T2" fmla="*/ 204 w 1068"/>
                <a:gd name="T3" fmla="*/ 1002 h 1008"/>
                <a:gd name="T4" fmla="*/ 1068 w 1068"/>
                <a:gd name="T5" fmla="*/ 12 h 1008"/>
                <a:gd name="T6" fmla="*/ 858 w 1068"/>
                <a:gd name="T7" fmla="*/ 0 h 1008"/>
                <a:gd name="T8" fmla="*/ 0 w 1068"/>
                <a:gd name="T9" fmla="*/ 1008 h 1008"/>
                <a:gd name="T10" fmla="*/ 0 w 1068"/>
                <a:gd name="T11" fmla="*/ 0 h 1008"/>
                <a:gd name="T12" fmla="*/ 1068 w 1068"/>
                <a:gd name="T13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068" h="1008">
                  <a:moveTo>
                    <a:pt x="0" y="1008"/>
                  </a:moveTo>
                  <a:lnTo>
                    <a:pt x="204" y="1002"/>
                  </a:lnTo>
                  <a:lnTo>
                    <a:pt x="1068" y="12"/>
                  </a:lnTo>
                  <a:lnTo>
                    <a:pt x="858" y="0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rgbClr val="FF6600"/>
            </a:solidFill>
            <a:ln w="0" cmpd="sng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59" name="Freeform 50"/>
            <p:cNvSpPr/>
            <p:nvPr/>
          </p:nvSpPr>
          <p:spPr bwMode="auto">
            <a:xfrm>
              <a:off x="0" y="0"/>
              <a:ext cx="864" cy="2118"/>
            </a:xfrm>
            <a:custGeom>
              <a:avLst/>
              <a:gdLst>
                <a:gd name="T0" fmla="*/ 0 w 864"/>
                <a:gd name="T1" fmla="*/ 0 h 2118"/>
                <a:gd name="T2" fmla="*/ 6 w 864"/>
                <a:gd name="T3" fmla="*/ 2118 h 2118"/>
                <a:gd name="T4" fmla="*/ 864 w 864"/>
                <a:gd name="T5" fmla="*/ 1110 h 2118"/>
                <a:gd name="T6" fmla="*/ 858 w 864"/>
                <a:gd name="T7" fmla="*/ 6 h 2118"/>
                <a:gd name="T8" fmla="*/ 0 w 864"/>
                <a:gd name="T9" fmla="*/ 0 h 2118"/>
                <a:gd name="T10" fmla="*/ 0 w 864"/>
                <a:gd name="T11" fmla="*/ 0 h 2118"/>
                <a:gd name="T12" fmla="*/ 864 w 864"/>
                <a:gd name="T13" fmla="*/ 2118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64" h="2118">
                  <a:moveTo>
                    <a:pt x="0" y="0"/>
                  </a:moveTo>
                  <a:lnTo>
                    <a:pt x="6" y="2118"/>
                  </a:lnTo>
                  <a:lnTo>
                    <a:pt x="864" y="1110"/>
                  </a:lnTo>
                  <a:lnTo>
                    <a:pt x="85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0" cmpd="sng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9460" name="Group 36"/>
          <p:cNvGrpSpPr/>
          <p:nvPr/>
        </p:nvGrpSpPr>
        <p:grpSpPr bwMode="auto">
          <a:xfrm>
            <a:off x="4114800" y="4076725"/>
            <a:ext cx="760413" cy="904875"/>
            <a:chOff x="0" y="0"/>
            <a:chExt cx="479" cy="570"/>
          </a:xfrm>
        </p:grpSpPr>
        <p:sp>
          <p:nvSpPr>
            <p:cNvPr id="359461" name="Oval 31"/>
            <p:cNvSpPr>
              <a:spLocks noChangeArrowheads="1"/>
            </p:cNvSpPr>
            <p:nvPr/>
          </p:nvSpPr>
          <p:spPr bwMode="auto">
            <a:xfrm>
              <a:off x="114" y="0"/>
              <a:ext cx="113" cy="11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pic>
          <p:nvPicPr>
            <p:cNvPr id="359462" name="Picture 3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"/>
              <a:ext cx="479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9463" name="Group 39"/>
          <p:cNvGrpSpPr/>
          <p:nvPr/>
        </p:nvGrpSpPr>
        <p:grpSpPr bwMode="auto">
          <a:xfrm>
            <a:off x="4572000" y="2968650"/>
            <a:ext cx="636588" cy="641350"/>
            <a:chOff x="0" y="0"/>
            <a:chExt cx="401" cy="404"/>
          </a:xfrm>
        </p:grpSpPr>
        <p:sp>
          <p:nvSpPr>
            <p:cNvPr id="359464" name="Oval 34"/>
            <p:cNvSpPr>
              <a:spLocks noChangeArrowheads="1"/>
            </p:cNvSpPr>
            <p:nvPr/>
          </p:nvSpPr>
          <p:spPr bwMode="auto">
            <a:xfrm>
              <a:off x="288" y="164"/>
              <a:ext cx="113" cy="11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59465" name="Text Box 35"/>
            <p:cNvSpPr txBox="1">
              <a:spLocks noChangeArrowheads="1"/>
            </p:cNvSpPr>
            <p:nvPr/>
          </p:nvSpPr>
          <p:spPr bwMode="auto">
            <a:xfrm>
              <a:off x="0" y="0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sz="3600" b="1" i="1">
                  <a:latin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359466" name="WordArt 55"/>
          <p:cNvSpPr>
            <a:spLocks noChangeArrowheads="1" noChangeShapeType="1" noTextEdit="1"/>
          </p:cNvSpPr>
          <p:nvPr/>
        </p:nvSpPr>
        <p:spPr bwMode="auto">
          <a:xfrm>
            <a:off x="304800" y="908720"/>
            <a:ext cx="24384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变式训练：</a:t>
            </a:r>
          </a:p>
        </p:txBody>
      </p:sp>
      <p:sp>
        <p:nvSpPr>
          <p:cNvPr id="359467" name="Line 29"/>
          <p:cNvSpPr>
            <a:spLocks noChangeShapeType="1"/>
          </p:cNvSpPr>
          <p:nvPr/>
        </p:nvSpPr>
        <p:spPr bwMode="auto">
          <a:xfrm flipH="1">
            <a:off x="2492375" y="1781200"/>
            <a:ext cx="3962400" cy="4572000"/>
          </a:xfrm>
          <a:prstGeom prst="line">
            <a:avLst/>
          </a:prstGeom>
          <a:noFill/>
          <a:ln w="50800">
            <a:solidFill>
              <a:srgbClr val="00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56" grpId="0" animBg="1"/>
      <p:bldP spid="3594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450" name="Group 2"/>
          <p:cNvGrpSpPr/>
          <p:nvPr/>
        </p:nvGrpSpPr>
        <p:grpSpPr bwMode="auto">
          <a:xfrm>
            <a:off x="152400" y="0"/>
            <a:ext cx="3124200" cy="990600"/>
            <a:chOff x="144" y="144"/>
            <a:chExt cx="1968" cy="624"/>
          </a:xfrm>
        </p:grpSpPr>
        <p:sp>
          <p:nvSpPr>
            <p:cNvPr id="360451" name="AutoShape 3"/>
            <p:cNvSpPr>
              <a:spLocks noChangeArrowheads="1"/>
            </p:cNvSpPr>
            <p:nvPr/>
          </p:nvSpPr>
          <p:spPr bwMode="auto">
            <a:xfrm>
              <a:off x="144" y="144"/>
              <a:ext cx="1536" cy="624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0452" name="Text Box 4"/>
            <p:cNvSpPr txBox="1">
              <a:spLocks noChangeArrowheads="1"/>
            </p:cNvSpPr>
            <p:nvPr/>
          </p:nvSpPr>
          <p:spPr bwMode="auto">
            <a:xfrm>
              <a:off x="192" y="192"/>
              <a:ext cx="192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CN" altLang="en-US" sz="4000" b="1" dirty="0">
                  <a:solidFill>
                    <a:srgbClr val="FF3300"/>
                  </a:solidFill>
                </a:rPr>
                <a:t>走进中考</a:t>
              </a:r>
            </a:p>
          </p:txBody>
        </p:sp>
      </p:grpSp>
      <p:grpSp>
        <p:nvGrpSpPr>
          <p:cNvPr id="360453" name="Group 5"/>
          <p:cNvGrpSpPr/>
          <p:nvPr/>
        </p:nvGrpSpPr>
        <p:grpSpPr bwMode="auto">
          <a:xfrm>
            <a:off x="0" y="1125538"/>
            <a:ext cx="8988425" cy="2941637"/>
            <a:chOff x="0" y="864"/>
            <a:chExt cx="5662" cy="1853"/>
          </a:xfrm>
        </p:grpSpPr>
        <p:sp>
          <p:nvSpPr>
            <p:cNvPr id="360454" name="Rectangle 6"/>
            <p:cNvSpPr>
              <a:spLocks noChangeArrowheads="1"/>
            </p:cNvSpPr>
            <p:nvPr/>
          </p:nvSpPr>
          <p:spPr bwMode="auto">
            <a:xfrm>
              <a:off x="96" y="864"/>
              <a:ext cx="556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FontTx/>
                <a:buNone/>
              </a:pPr>
              <a:r>
                <a:rPr lang="en-US" altLang="zh-CN" sz="3600" b="1" dirty="0"/>
                <a:t>1:</a:t>
              </a:r>
              <a:r>
                <a:rPr lang="zh-CN" altLang="en-US" sz="3600" b="1" dirty="0"/>
                <a:t>（</a:t>
              </a:r>
              <a:r>
                <a:rPr lang="en-US" altLang="zh-CN" sz="3600" b="1" dirty="0"/>
                <a:t>2010</a:t>
              </a:r>
              <a:r>
                <a:rPr lang="zh-CN" altLang="en-US" sz="3600" b="1" dirty="0"/>
                <a:t>山东青岛）下列图形中，</a:t>
              </a:r>
            </a:p>
            <a:p>
              <a:pPr>
                <a:buFontTx/>
                <a:buNone/>
              </a:pPr>
              <a:r>
                <a:rPr lang="zh-CN" altLang="en-US" sz="3600" b="1" dirty="0"/>
                <a:t>                            中心对称图形有（    ）．</a:t>
              </a:r>
            </a:p>
          </p:txBody>
        </p:sp>
        <p:pic>
          <p:nvPicPr>
            <p:cNvPr id="360455" name="图片 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584"/>
              <a:ext cx="5616" cy="1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179388" y="4076700"/>
            <a:ext cx="8320087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b="1" dirty="0"/>
              <a:t>2</a:t>
            </a:r>
            <a:r>
              <a:rPr lang="zh-CN" altLang="en-US" sz="2800" b="1" dirty="0"/>
              <a:t>、（</a:t>
            </a:r>
            <a:r>
              <a:rPr lang="en-US" altLang="zh-CN" sz="2800" b="1" dirty="0"/>
              <a:t>2013</a:t>
            </a:r>
            <a:r>
              <a:rPr lang="zh-CN" altLang="en-US" sz="2800" b="1" dirty="0"/>
              <a:t>毕节）在下列图形中既是轴对称图形又是</a:t>
            </a:r>
          </a:p>
          <a:p>
            <a:r>
              <a:rPr lang="zh-CN" altLang="en-US" sz="2800" b="1" dirty="0"/>
              <a:t>中心对称图形的是（　　）</a:t>
            </a:r>
          </a:p>
          <a:p>
            <a:r>
              <a:rPr lang="zh-CN" altLang="en-US" sz="2800" b="1" dirty="0"/>
              <a:t>①线段，②角，③等边三角形，④圆，</a:t>
            </a:r>
          </a:p>
          <a:p>
            <a:r>
              <a:rPr lang="zh-CN" altLang="en-US" sz="2800" b="1" dirty="0"/>
              <a:t>⑤平行四边形，⑥矩形．</a:t>
            </a:r>
          </a:p>
          <a:p>
            <a:r>
              <a:rPr lang="zh-CN" altLang="en-US" sz="2800" b="1" dirty="0"/>
              <a:t>　	</a:t>
            </a:r>
            <a:r>
              <a:rPr lang="en-US" altLang="zh-CN" sz="2800" b="1" dirty="0"/>
              <a:t>A</a:t>
            </a:r>
            <a:r>
              <a:rPr lang="zh-CN" altLang="en-US" sz="2800" b="1" dirty="0"/>
              <a:t>．③④⑥	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．①③⑥	</a:t>
            </a:r>
            <a:r>
              <a:rPr lang="en-US" altLang="zh-CN" sz="2800" b="1" dirty="0"/>
              <a:t>C</a:t>
            </a:r>
            <a:r>
              <a:rPr lang="zh-CN" altLang="en-US" sz="2800" b="1" dirty="0"/>
              <a:t>．④⑤⑥	</a:t>
            </a:r>
            <a:r>
              <a:rPr lang="en-US" altLang="zh-CN" sz="2800" b="1" dirty="0"/>
              <a:t>D</a:t>
            </a:r>
            <a:r>
              <a:rPr lang="zh-CN" altLang="en-US" sz="2800" b="1" dirty="0"/>
              <a:t>．①④⑥</a:t>
            </a:r>
          </a:p>
        </p:txBody>
      </p:sp>
      <p:sp>
        <p:nvSpPr>
          <p:cNvPr id="360457" name="Rectangle 9"/>
          <p:cNvSpPr>
            <a:spLocks noChangeArrowheads="1"/>
          </p:cNvSpPr>
          <p:nvPr/>
        </p:nvSpPr>
        <p:spPr bwMode="auto">
          <a:xfrm>
            <a:off x="3635375" y="450532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b="1">
                <a:solidFill>
                  <a:srgbClr val="0033CC"/>
                </a:solidFill>
              </a:rPr>
              <a:t>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04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474" name="Group 2"/>
          <p:cNvGrpSpPr/>
          <p:nvPr/>
        </p:nvGrpSpPr>
        <p:grpSpPr bwMode="auto">
          <a:xfrm>
            <a:off x="0" y="0"/>
            <a:ext cx="9144000" cy="3444875"/>
            <a:chOff x="0" y="0"/>
            <a:chExt cx="5760" cy="2170"/>
          </a:xfrm>
        </p:grpSpPr>
        <p:sp>
          <p:nvSpPr>
            <p:cNvPr id="3614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444" cy="1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FontTx/>
                <a:buNone/>
              </a:pPr>
              <a:r>
                <a:rPr lang="en-US" altLang="zh-CN" sz="3600" dirty="0">
                  <a:latin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600" dirty="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．</a:t>
              </a:r>
              <a:r>
                <a:rPr lang="zh-CN" altLang="en-US" sz="3600" dirty="0">
                  <a:latin typeface="宋体" panose="02010600030101010101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3600" dirty="0">
                  <a:latin typeface="宋体" panose="02010600030101010101" pitchFamily="2" charset="-122"/>
                  <a:cs typeface="Times New Roman" panose="02020603050405020304" pitchFamily="18" charset="0"/>
                </a:rPr>
                <a:t>2010</a:t>
              </a:r>
              <a:r>
                <a:rPr lang="zh-CN" altLang="en-US" sz="3600" dirty="0">
                  <a:latin typeface="宋体" panose="02010600030101010101" pitchFamily="2" charset="-122"/>
                  <a:cs typeface="Times New Roman" panose="02020603050405020304" pitchFamily="18" charset="0"/>
                </a:rPr>
                <a:t>甘肃兰州）观察下列银行标志，</a:t>
              </a:r>
            </a:p>
            <a:p>
              <a:pPr>
                <a:buFontTx/>
                <a:buNone/>
              </a:pPr>
              <a:r>
                <a:rPr lang="zh-CN" altLang="en-US" sz="3600" dirty="0">
                  <a:latin typeface="宋体" panose="02010600030101010101" pitchFamily="2" charset="-122"/>
                  <a:cs typeface="Times New Roman" panose="02020603050405020304" pitchFamily="18" charset="0"/>
                </a:rPr>
                <a:t>从图案看既是轴对称图形又是中心对称图</a:t>
              </a:r>
            </a:p>
            <a:p>
              <a:pPr>
                <a:buFontTx/>
                <a:buNone/>
              </a:pPr>
              <a:r>
                <a:rPr lang="zh-CN" altLang="en-US" sz="3600" dirty="0">
                  <a:latin typeface="宋体" panose="02010600030101010101" pitchFamily="2" charset="-122"/>
                  <a:cs typeface="Times New Roman" panose="02020603050405020304" pitchFamily="18" charset="0"/>
                </a:rPr>
                <a:t>形的有（      ）</a:t>
              </a:r>
              <a:endParaRPr lang="zh-CN" altLang="en-US" sz="2800" dirty="0"/>
            </a:p>
            <a:p>
              <a:pPr eaLnBrk="0" hangingPunct="0">
                <a:buFontTx/>
                <a:buNone/>
              </a:pPr>
              <a:endParaRPr lang="zh-CN" altLang="en-US" sz="5400" dirty="0"/>
            </a:p>
          </p:txBody>
        </p:sp>
        <p:pic>
          <p:nvPicPr>
            <p:cNvPr id="361476" name="图片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04"/>
              <a:ext cx="5760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1477" name="Rectangle 5"/>
            <p:cNvSpPr>
              <a:spLocks noChangeArrowheads="1"/>
            </p:cNvSpPr>
            <p:nvPr/>
          </p:nvSpPr>
          <p:spPr bwMode="auto">
            <a:xfrm>
              <a:off x="144" y="1920"/>
              <a:ext cx="52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FontTx/>
                <a:buNone/>
              </a:pPr>
              <a:r>
                <a:rPr lang="zh-CN" altLang="en-US" sz="1000">
                  <a:latin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2000">
                  <a:latin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000">
                  <a:latin typeface="宋体" panose="02010600030101010101" pitchFamily="2" charset="-122"/>
                  <a:cs typeface="Times New Roman" panose="02020603050405020304" pitchFamily="18" charset="0"/>
                </a:rPr>
                <a:t>．</a:t>
              </a:r>
              <a:r>
                <a:rPr lang="en-US" altLang="zh-CN" sz="2000">
                  <a:latin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>
                  <a:latin typeface="宋体" panose="02010600030101010101" pitchFamily="2" charset="-122"/>
                  <a:cs typeface="Times New Roman" panose="02020603050405020304" pitchFamily="18" charset="0"/>
                </a:rPr>
                <a:t>个          	</a:t>
              </a:r>
              <a:r>
                <a:rPr lang="en-US" altLang="zh-CN" sz="2000">
                  <a:latin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000">
                  <a:latin typeface="宋体" panose="02010600030101010101" pitchFamily="2" charset="-122"/>
                  <a:cs typeface="Times New Roman" panose="02020603050405020304" pitchFamily="18" charset="0"/>
                </a:rPr>
                <a:t>．</a:t>
              </a:r>
              <a:r>
                <a:rPr lang="en-US" altLang="zh-CN" sz="2000">
                  <a:latin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000">
                  <a:latin typeface="宋体" panose="02010600030101010101" pitchFamily="2" charset="-122"/>
                  <a:cs typeface="Times New Roman" panose="02020603050405020304" pitchFamily="18" charset="0"/>
                </a:rPr>
                <a:t>个         </a:t>
              </a:r>
              <a:r>
                <a:rPr lang="zh-CN" altLang="en-US" sz="2000">
                  <a:solidFill>
                    <a:srgbClr val="00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lang="en-US" altLang="zh-CN" sz="2000">
                  <a:solidFill>
                    <a:srgbClr val="00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zh-CN" altLang="en-US" sz="2000">
                  <a:solidFill>
                    <a:srgbClr val="00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．</a:t>
              </a:r>
              <a:r>
                <a:rPr lang="en-US" altLang="zh-CN" sz="2000">
                  <a:solidFill>
                    <a:srgbClr val="00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000">
                  <a:solidFill>
                    <a:srgbClr val="00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个              </a:t>
              </a:r>
              <a:r>
                <a:rPr lang="en-US" altLang="zh-CN" sz="2000">
                  <a:solidFill>
                    <a:srgbClr val="00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r>
                <a:rPr lang="zh-CN" altLang="en-US" sz="2000">
                  <a:solidFill>
                    <a:srgbClr val="00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．</a:t>
              </a:r>
              <a:r>
                <a:rPr lang="en-US" altLang="zh-CN" sz="2000">
                  <a:solidFill>
                    <a:srgbClr val="00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000">
                  <a:solidFill>
                    <a:srgbClr val="00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个</a:t>
              </a:r>
              <a:endParaRPr lang="zh-CN" altLang="en-US" sz="3600"/>
            </a:p>
          </p:txBody>
        </p:sp>
      </p:grpSp>
      <p:sp>
        <p:nvSpPr>
          <p:cNvPr id="361478" name="Rectangle 6"/>
          <p:cNvSpPr>
            <a:spLocks noChangeArrowheads="1"/>
          </p:cNvSpPr>
          <p:nvPr/>
        </p:nvSpPr>
        <p:spPr bwMode="auto">
          <a:xfrm>
            <a:off x="0" y="3641725"/>
            <a:ext cx="91106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义乌）下列图形中，既是轴对称图形又是中心对称</a:t>
            </a:r>
          </a:p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图形的有（　　）</a:t>
            </a:r>
            <a:endParaRPr lang="zh-CN" altLang="en-US" sz="2800" b="1"/>
          </a:p>
        </p:txBody>
      </p:sp>
      <p:pic>
        <p:nvPicPr>
          <p:cNvPr id="361479" name="Picture24" descr="菁优网：http://www.jyeoo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652963"/>
            <a:ext cx="5329237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480" name="Rectangle 8"/>
          <p:cNvSpPr>
            <a:spLocks noChangeArrowheads="1"/>
          </p:cNvSpPr>
          <p:nvPr/>
        </p:nvSpPr>
        <p:spPr bwMode="auto">
          <a:xfrm>
            <a:off x="179388" y="5805488"/>
            <a:ext cx="6819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个	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个	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个	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endParaRPr lang="zh-CN" altLang="en-US" sz="2800" b="1"/>
          </a:p>
        </p:txBody>
      </p:sp>
      <p:sp>
        <p:nvSpPr>
          <p:cNvPr id="361481" name="Rectangle 9"/>
          <p:cNvSpPr>
            <a:spLocks noChangeArrowheads="1"/>
          </p:cNvSpPr>
          <p:nvPr/>
        </p:nvSpPr>
        <p:spPr bwMode="auto">
          <a:xfrm>
            <a:off x="1979613" y="4000500"/>
            <a:ext cx="50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b="1">
                <a:solidFill>
                  <a:srgbClr val="0033CC"/>
                </a:solidFill>
              </a:rPr>
              <a:t>C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1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图片 1095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2476545"/>
            <a:ext cx="866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499" name="图片 1096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2400345"/>
            <a:ext cx="863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0" name="图片 1097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2476545"/>
            <a:ext cx="8540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1" name="图片 1098" descr="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7800" y="2476545"/>
            <a:ext cx="8540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2" name="图片 1099" descr="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38400" y="2476545"/>
            <a:ext cx="8540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3" name="图片 1100" descr="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5600" y="2400345"/>
            <a:ext cx="8540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4" name="图片 1101" descr="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1200" y="2400345"/>
            <a:ext cx="8540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5" name="图片 1102" descr="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96200" y="2400345"/>
            <a:ext cx="9207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6" name="图片 1103" descr="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4305345"/>
            <a:ext cx="112553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7" name="图片 1104" descr="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4305345"/>
            <a:ext cx="10144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8" name="图片 1105" descr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4305345"/>
            <a:ext cx="10144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9" name="图片 1106" descr="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4305345"/>
            <a:ext cx="10144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10" name="Rectangle 14"/>
          <p:cNvSpPr>
            <a:spLocks noChangeArrowheads="1"/>
          </p:cNvSpPr>
          <p:nvPr/>
        </p:nvSpPr>
        <p:spPr bwMode="auto">
          <a:xfrm>
            <a:off x="228600" y="548680"/>
            <a:ext cx="8388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zh-CN" altLang="en-US" sz="3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2010 </a:t>
            </a:r>
            <a:r>
              <a:rPr lang="zh-CN" altLang="en-US" sz="3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广东珠海）</a:t>
            </a:r>
            <a:r>
              <a:rPr lang="zh-CN" altLang="en-US" sz="3600" dirty="0">
                <a:latin typeface="宋体" panose="02010600030101010101" pitchFamily="2" charset="-122"/>
                <a:cs typeface="Times New Roman" panose="02020603050405020304" pitchFamily="18" charset="0"/>
              </a:rPr>
              <a:t>现有如图</a:t>
            </a:r>
            <a:r>
              <a:rPr lang="en-US" altLang="zh-CN" sz="3600" dirty="0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600" dirty="0">
                <a:latin typeface="宋体" panose="02010600030101010101" pitchFamily="2" charset="-122"/>
                <a:cs typeface="Times New Roman" panose="02020603050405020304" pitchFamily="18" charset="0"/>
              </a:rPr>
              <a:t>所示的</a:t>
            </a:r>
          </a:p>
          <a:p>
            <a:pPr>
              <a:buFontTx/>
              <a:buNone/>
            </a:pPr>
            <a:r>
              <a:rPr lang="zh-CN" altLang="en-US" sz="3600" dirty="0">
                <a:latin typeface="宋体" panose="02010600030101010101" pitchFamily="2" charset="-122"/>
                <a:cs typeface="Times New Roman" panose="02020603050405020304" pitchFamily="18" charset="0"/>
              </a:rPr>
              <a:t>四张牌，若只将其中一张牌旋转</a:t>
            </a:r>
            <a:r>
              <a:rPr lang="en-US" altLang="zh-CN" sz="3600" dirty="0">
                <a:latin typeface="宋体" panose="02010600030101010101" pitchFamily="2" charset="-122"/>
                <a:cs typeface="Times New Roman" panose="02020603050405020304" pitchFamily="18" charset="0"/>
              </a:rPr>
              <a:t>180</a:t>
            </a:r>
            <a:r>
              <a:rPr lang="zh-CN" altLang="en-US" sz="3600" dirty="0">
                <a:latin typeface="宋体" panose="02010600030101010101" pitchFamily="2" charset="-122"/>
                <a:cs typeface="Times New Roman" panose="02020603050405020304" pitchFamily="18" charset="0"/>
              </a:rPr>
              <a:t>后</a:t>
            </a:r>
          </a:p>
          <a:p>
            <a:pPr>
              <a:buFontTx/>
              <a:buNone/>
            </a:pPr>
            <a:r>
              <a:rPr lang="zh-CN" altLang="en-US" sz="3600" dirty="0">
                <a:latin typeface="宋体" panose="02010600030101010101" pitchFamily="2" charset="-122"/>
                <a:cs typeface="Times New Roman" panose="02020603050405020304" pitchFamily="18" charset="0"/>
              </a:rPr>
              <a:t>得到图</a:t>
            </a:r>
            <a:r>
              <a:rPr lang="en-US" altLang="zh-CN" sz="3600" dirty="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600" dirty="0">
                <a:latin typeface="宋体" panose="02010600030101010101" pitchFamily="2" charset="-122"/>
                <a:cs typeface="Times New Roman" panose="02020603050405020304" pitchFamily="18" charset="0"/>
              </a:rPr>
              <a:t>，则旋转的牌是（    ）</a:t>
            </a:r>
            <a:endParaRPr lang="zh-CN" altLang="en-US" sz="5400" dirty="0"/>
          </a:p>
        </p:txBody>
      </p:sp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756356" y="5868561"/>
            <a:ext cx="48237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733425" eaLnBrk="0" hangingPunct="0">
              <a:buFontTx/>
              <a:buNone/>
            </a:pPr>
            <a:r>
              <a:rPr lang="en-US" altLang="zh-CN" sz="32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3200" dirty="0">
                <a:latin typeface="宋体" panose="02010600030101010101" pitchFamily="2" charset="-122"/>
                <a:cs typeface="Times New Roman" panose="02020603050405020304" pitchFamily="18" charset="0"/>
              </a:rPr>
              <a:t>.   B      C     </a:t>
            </a:r>
            <a:r>
              <a:rPr lang="en-US" altLang="zh-CN" sz="32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en-US" altLang="zh-CN" sz="2400" dirty="0"/>
          </a:p>
        </p:txBody>
      </p:sp>
      <p:sp>
        <p:nvSpPr>
          <p:cNvPr id="362512" name="Text Box 16"/>
          <p:cNvSpPr txBox="1">
            <a:spLocks noChangeArrowheads="1"/>
          </p:cNvSpPr>
          <p:nvPr/>
        </p:nvSpPr>
        <p:spPr bwMode="auto">
          <a:xfrm>
            <a:off x="1447800" y="3695745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/>
              <a:t>图</a:t>
            </a:r>
            <a:r>
              <a:rPr lang="en-US" altLang="zh-CN" sz="3200" b="1"/>
              <a:t>1                                  </a:t>
            </a:r>
            <a:r>
              <a:rPr lang="zh-CN" altLang="en-US" sz="3200" b="1"/>
              <a:t>图</a:t>
            </a:r>
            <a:r>
              <a:rPr lang="en-US" altLang="zh-CN" sz="32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0" y="549275"/>
            <a:ext cx="89646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00025">
              <a:buFontTx/>
              <a:buNone/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2010 </a:t>
            </a:r>
            <a:r>
              <a:rPr lang="zh-CN" altLang="en-US" sz="2800" b="1" dirty="0"/>
              <a:t>江苏连云港）下列四个多边形：</a:t>
            </a:r>
          </a:p>
          <a:p>
            <a:pPr indent="200025">
              <a:buFontTx/>
              <a:buNone/>
            </a:pPr>
            <a:r>
              <a:rPr lang="zh-CN" altLang="en-US" sz="2800" b="1" dirty="0"/>
              <a:t>①正三角形；②正方形；③正五边形；④正六边形．</a:t>
            </a:r>
          </a:p>
          <a:p>
            <a:pPr indent="200025">
              <a:buFontTx/>
              <a:buNone/>
            </a:pPr>
            <a:r>
              <a:rPr lang="zh-CN" altLang="en-US" sz="2800" b="1" dirty="0"/>
              <a:t>其中，既是轴对称图形又是中心对称图形的是（         ）</a:t>
            </a:r>
          </a:p>
          <a:p>
            <a:pPr indent="200025">
              <a:buFontTx/>
              <a:buNone/>
            </a:pPr>
            <a:r>
              <a:rPr lang="en-US" altLang="zh-CN" sz="2800" b="1" dirty="0"/>
              <a:t>A</a:t>
            </a:r>
            <a:r>
              <a:rPr lang="zh-CN" altLang="en-US" sz="2800" b="1" dirty="0"/>
              <a:t>．①②     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．②③    </a:t>
            </a:r>
            <a:r>
              <a:rPr lang="en-US" altLang="zh-CN" sz="2800" b="1" dirty="0"/>
              <a:t>C</a:t>
            </a:r>
            <a:r>
              <a:rPr lang="zh-CN" altLang="en-US" sz="2800" b="1" dirty="0"/>
              <a:t>．②④         </a:t>
            </a:r>
            <a:r>
              <a:rPr lang="en-US" altLang="zh-CN" sz="2800" b="1" dirty="0"/>
              <a:t>D</a:t>
            </a:r>
            <a:r>
              <a:rPr lang="zh-CN" altLang="en-US" sz="2800" b="1" dirty="0"/>
              <a:t>．①④</a:t>
            </a:r>
          </a:p>
        </p:txBody>
      </p:sp>
      <p:grpSp>
        <p:nvGrpSpPr>
          <p:cNvPr id="363523" name="Group 3"/>
          <p:cNvGrpSpPr/>
          <p:nvPr/>
        </p:nvGrpSpPr>
        <p:grpSpPr bwMode="auto">
          <a:xfrm>
            <a:off x="611188" y="4365625"/>
            <a:ext cx="1219200" cy="1143000"/>
            <a:chOff x="0" y="0"/>
            <a:chExt cx="1198" cy="1198"/>
          </a:xfrm>
        </p:grpSpPr>
        <p:sp>
          <p:nvSpPr>
            <p:cNvPr id="363524" name="Freeform 4"/>
            <p:cNvSpPr/>
            <p:nvPr/>
          </p:nvSpPr>
          <p:spPr bwMode="auto">
            <a:xfrm>
              <a:off x="301" y="599"/>
              <a:ext cx="298" cy="298"/>
            </a:xfrm>
            <a:custGeom>
              <a:avLst/>
              <a:gdLst>
                <a:gd name="T0" fmla="*/ 0 w 298"/>
                <a:gd name="T1" fmla="*/ 0 h 298"/>
                <a:gd name="T2" fmla="*/ 0 w 298"/>
                <a:gd name="T3" fmla="*/ 298 h 298"/>
                <a:gd name="T4" fmla="*/ 298 w 298"/>
                <a:gd name="T5" fmla="*/ 0 h 298"/>
                <a:gd name="T6" fmla="*/ 0 w 298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" h="298">
                  <a:moveTo>
                    <a:pt x="0" y="0"/>
                  </a:moveTo>
                  <a:lnTo>
                    <a:pt x="0" y="298"/>
                  </a:lnTo>
                  <a:lnTo>
                    <a:pt x="298" y="0"/>
                  </a:lnTo>
                  <a:lnTo>
                    <a:pt x="0" y="0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C0C0C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25" name="Freeform 5"/>
            <p:cNvSpPr/>
            <p:nvPr/>
          </p:nvSpPr>
          <p:spPr bwMode="auto">
            <a:xfrm>
              <a:off x="301" y="301"/>
              <a:ext cx="298" cy="298"/>
            </a:xfrm>
            <a:custGeom>
              <a:avLst/>
              <a:gdLst>
                <a:gd name="T0" fmla="*/ 298 w 298"/>
                <a:gd name="T1" fmla="*/ 0 h 298"/>
                <a:gd name="T2" fmla="*/ 0 w 298"/>
                <a:gd name="T3" fmla="*/ 0 h 298"/>
                <a:gd name="T4" fmla="*/ 298 w 298"/>
                <a:gd name="T5" fmla="*/ 298 h 298"/>
                <a:gd name="T6" fmla="*/ 298 w 298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" h="298">
                  <a:moveTo>
                    <a:pt x="298" y="0"/>
                  </a:moveTo>
                  <a:lnTo>
                    <a:pt x="0" y="0"/>
                  </a:lnTo>
                  <a:lnTo>
                    <a:pt x="298" y="298"/>
                  </a:lnTo>
                  <a:lnTo>
                    <a:pt x="298" y="0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C0C0C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26" name="Freeform 6"/>
            <p:cNvSpPr/>
            <p:nvPr/>
          </p:nvSpPr>
          <p:spPr bwMode="auto">
            <a:xfrm>
              <a:off x="599" y="301"/>
              <a:ext cx="298" cy="298"/>
            </a:xfrm>
            <a:custGeom>
              <a:avLst/>
              <a:gdLst>
                <a:gd name="T0" fmla="*/ 0 w 298"/>
                <a:gd name="T1" fmla="*/ 298 h 298"/>
                <a:gd name="T2" fmla="*/ 298 w 298"/>
                <a:gd name="T3" fmla="*/ 298 h 298"/>
                <a:gd name="T4" fmla="*/ 298 w 298"/>
                <a:gd name="T5" fmla="*/ 0 h 298"/>
                <a:gd name="T6" fmla="*/ 0 w 298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" h="298">
                  <a:moveTo>
                    <a:pt x="0" y="298"/>
                  </a:moveTo>
                  <a:lnTo>
                    <a:pt x="298" y="298"/>
                  </a:lnTo>
                  <a:lnTo>
                    <a:pt x="298" y="0"/>
                  </a:lnTo>
                  <a:lnTo>
                    <a:pt x="0" y="298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C0C0C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27" name="Freeform 7"/>
            <p:cNvSpPr/>
            <p:nvPr/>
          </p:nvSpPr>
          <p:spPr bwMode="auto">
            <a:xfrm>
              <a:off x="599" y="599"/>
              <a:ext cx="298" cy="298"/>
            </a:xfrm>
            <a:custGeom>
              <a:avLst/>
              <a:gdLst>
                <a:gd name="T0" fmla="*/ 298 w 298"/>
                <a:gd name="T1" fmla="*/ 298 h 298"/>
                <a:gd name="T2" fmla="*/ 0 w 298"/>
                <a:gd name="T3" fmla="*/ 0 h 298"/>
                <a:gd name="T4" fmla="*/ 0 w 298"/>
                <a:gd name="T5" fmla="*/ 298 h 298"/>
                <a:gd name="T6" fmla="*/ 298 w 298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" h="298">
                  <a:moveTo>
                    <a:pt x="298" y="298"/>
                  </a:moveTo>
                  <a:lnTo>
                    <a:pt x="0" y="0"/>
                  </a:lnTo>
                  <a:lnTo>
                    <a:pt x="0" y="298"/>
                  </a:lnTo>
                  <a:lnTo>
                    <a:pt x="298" y="298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C0C0C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28" name="Line 8"/>
            <p:cNvSpPr>
              <a:spLocks noChangeShapeType="1"/>
            </p:cNvSpPr>
            <p:nvPr/>
          </p:nvSpPr>
          <p:spPr bwMode="auto">
            <a:xfrm flipH="1">
              <a:off x="897" y="599"/>
              <a:ext cx="301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29" name="Line 9"/>
            <p:cNvSpPr>
              <a:spLocks noChangeShapeType="1"/>
            </p:cNvSpPr>
            <p:nvPr/>
          </p:nvSpPr>
          <p:spPr bwMode="auto">
            <a:xfrm>
              <a:off x="599" y="897"/>
              <a:ext cx="2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30" name="Line 10"/>
            <p:cNvSpPr>
              <a:spLocks noChangeShapeType="1"/>
            </p:cNvSpPr>
            <p:nvPr/>
          </p:nvSpPr>
          <p:spPr bwMode="auto">
            <a:xfrm>
              <a:off x="599" y="599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31" name="Line 11"/>
            <p:cNvSpPr>
              <a:spLocks noChangeShapeType="1"/>
            </p:cNvSpPr>
            <p:nvPr/>
          </p:nvSpPr>
          <p:spPr bwMode="auto">
            <a:xfrm>
              <a:off x="599" y="599"/>
              <a:ext cx="5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32" name="Line 12"/>
            <p:cNvSpPr>
              <a:spLocks noChangeShapeType="1"/>
            </p:cNvSpPr>
            <p:nvPr/>
          </p:nvSpPr>
          <p:spPr bwMode="auto">
            <a:xfrm>
              <a:off x="599" y="599"/>
              <a:ext cx="298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33" name="Line 13"/>
            <p:cNvSpPr>
              <a:spLocks noChangeShapeType="1"/>
            </p:cNvSpPr>
            <p:nvPr/>
          </p:nvSpPr>
          <p:spPr bwMode="auto">
            <a:xfrm>
              <a:off x="599" y="0"/>
              <a:ext cx="298" cy="3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34" name="Line 14"/>
            <p:cNvSpPr>
              <a:spLocks noChangeShapeType="1"/>
            </p:cNvSpPr>
            <p:nvPr/>
          </p:nvSpPr>
          <p:spPr bwMode="auto">
            <a:xfrm flipH="1">
              <a:off x="599" y="301"/>
              <a:ext cx="298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35" name="Line 15"/>
            <p:cNvSpPr>
              <a:spLocks noChangeShapeType="1"/>
            </p:cNvSpPr>
            <p:nvPr/>
          </p:nvSpPr>
          <p:spPr bwMode="auto">
            <a:xfrm>
              <a:off x="897" y="301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36" name="Line 16"/>
            <p:cNvSpPr>
              <a:spLocks noChangeShapeType="1"/>
            </p:cNvSpPr>
            <p:nvPr/>
          </p:nvSpPr>
          <p:spPr bwMode="auto">
            <a:xfrm>
              <a:off x="599" y="599"/>
              <a:ext cx="2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37" name="Line 17"/>
            <p:cNvSpPr>
              <a:spLocks noChangeShapeType="1"/>
            </p:cNvSpPr>
            <p:nvPr/>
          </p:nvSpPr>
          <p:spPr bwMode="auto">
            <a:xfrm>
              <a:off x="599" y="0"/>
              <a:ext cx="0" cy="5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38" name="Line 18"/>
            <p:cNvSpPr>
              <a:spLocks noChangeShapeType="1"/>
            </p:cNvSpPr>
            <p:nvPr/>
          </p:nvSpPr>
          <p:spPr bwMode="auto">
            <a:xfrm flipH="1">
              <a:off x="0" y="301"/>
              <a:ext cx="301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39" name="Line 19"/>
            <p:cNvSpPr>
              <a:spLocks noChangeShapeType="1"/>
            </p:cNvSpPr>
            <p:nvPr/>
          </p:nvSpPr>
          <p:spPr bwMode="auto">
            <a:xfrm>
              <a:off x="301" y="301"/>
              <a:ext cx="298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0" name="Line 20"/>
            <p:cNvSpPr>
              <a:spLocks noChangeShapeType="1"/>
            </p:cNvSpPr>
            <p:nvPr/>
          </p:nvSpPr>
          <p:spPr bwMode="auto">
            <a:xfrm>
              <a:off x="301" y="301"/>
              <a:ext cx="2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1" name="Line 21"/>
            <p:cNvSpPr>
              <a:spLocks noChangeShapeType="1"/>
            </p:cNvSpPr>
            <p:nvPr/>
          </p:nvSpPr>
          <p:spPr bwMode="auto">
            <a:xfrm>
              <a:off x="599" y="301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2" name="Line 22"/>
            <p:cNvSpPr>
              <a:spLocks noChangeShapeType="1"/>
            </p:cNvSpPr>
            <p:nvPr/>
          </p:nvSpPr>
          <p:spPr bwMode="auto">
            <a:xfrm>
              <a:off x="0" y="599"/>
              <a:ext cx="5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3" name="Line 23"/>
            <p:cNvSpPr>
              <a:spLocks noChangeShapeType="1"/>
            </p:cNvSpPr>
            <p:nvPr/>
          </p:nvSpPr>
          <p:spPr bwMode="auto">
            <a:xfrm>
              <a:off x="301" y="897"/>
              <a:ext cx="298" cy="3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4" name="Line 24"/>
            <p:cNvSpPr>
              <a:spLocks noChangeShapeType="1"/>
            </p:cNvSpPr>
            <p:nvPr/>
          </p:nvSpPr>
          <p:spPr bwMode="auto">
            <a:xfrm flipH="1">
              <a:off x="301" y="599"/>
              <a:ext cx="298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5" name="Line 25"/>
            <p:cNvSpPr>
              <a:spLocks noChangeShapeType="1"/>
            </p:cNvSpPr>
            <p:nvPr/>
          </p:nvSpPr>
          <p:spPr bwMode="auto">
            <a:xfrm>
              <a:off x="301" y="599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6" name="Line 26"/>
            <p:cNvSpPr>
              <a:spLocks noChangeShapeType="1"/>
            </p:cNvSpPr>
            <p:nvPr/>
          </p:nvSpPr>
          <p:spPr bwMode="auto">
            <a:xfrm>
              <a:off x="301" y="599"/>
              <a:ext cx="2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7" name="Line 27"/>
            <p:cNvSpPr>
              <a:spLocks noChangeShapeType="1"/>
            </p:cNvSpPr>
            <p:nvPr/>
          </p:nvSpPr>
          <p:spPr bwMode="auto">
            <a:xfrm>
              <a:off x="599" y="599"/>
              <a:ext cx="0" cy="5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3548" name="Group 28"/>
          <p:cNvGrpSpPr/>
          <p:nvPr/>
        </p:nvGrpSpPr>
        <p:grpSpPr bwMode="auto">
          <a:xfrm>
            <a:off x="4067175" y="4437063"/>
            <a:ext cx="990600" cy="990600"/>
            <a:chOff x="0" y="0"/>
            <a:chExt cx="1048" cy="907"/>
          </a:xfrm>
        </p:grpSpPr>
        <p:sp>
          <p:nvSpPr>
            <p:cNvPr id="363549" name="Freeform 29"/>
            <p:cNvSpPr/>
            <p:nvPr/>
          </p:nvSpPr>
          <p:spPr bwMode="auto">
            <a:xfrm>
              <a:off x="0" y="453"/>
              <a:ext cx="326" cy="454"/>
            </a:xfrm>
            <a:custGeom>
              <a:avLst/>
              <a:gdLst>
                <a:gd name="T0" fmla="*/ 326 w 326"/>
                <a:gd name="T1" fmla="*/ 265 h 454"/>
                <a:gd name="T2" fmla="*/ 263 w 326"/>
                <a:gd name="T3" fmla="*/ 0 h 454"/>
                <a:gd name="T4" fmla="*/ 0 w 326"/>
                <a:gd name="T5" fmla="*/ 454 h 454"/>
                <a:gd name="T6" fmla="*/ 326 w 326"/>
                <a:gd name="T7" fmla="*/ 265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" h="454">
                  <a:moveTo>
                    <a:pt x="326" y="265"/>
                  </a:moveTo>
                  <a:lnTo>
                    <a:pt x="263" y="0"/>
                  </a:lnTo>
                  <a:lnTo>
                    <a:pt x="0" y="454"/>
                  </a:lnTo>
                  <a:lnTo>
                    <a:pt x="326" y="265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C0C0C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0" name="Freeform 30"/>
            <p:cNvSpPr/>
            <p:nvPr/>
          </p:nvSpPr>
          <p:spPr bwMode="auto">
            <a:xfrm>
              <a:off x="326" y="606"/>
              <a:ext cx="198" cy="301"/>
            </a:xfrm>
            <a:custGeom>
              <a:avLst/>
              <a:gdLst>
                <a:gd name="T0" fmla="*/ 198 w 198"/>
                <a:gd name="T1" fmla="*/ 0 h 301"/>
                <a:gd name="T2" fmla="*/ 0 w 198"/>
                <a:gd name="T3" fmla="*/ 112 h 301"/>
                <a:gd name="T4" fmla="*/ 198 w 198"/>
                <a:gd name="T5" fmla="*/ 301 h 301"/>
                <a:gd name="T6" fmla="*/ 198 w 198"/>
                <a:gd name="T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301">
                  <a:moveTo>
                    <a:pt x="198" y="0"/>
                  </a:moveTo>
                  <a:lnTo>
                    <a:pt x="0" y="112"/>
                  </a:lnTo>
                  <a:lnTo>
                    <a:pt x="198" y="301"/>
                  </a:lnTo>
                  <a:lnTo>
                    <a:pt x="198" y="0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C0C0C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1" name="Freeform 31"/>
            <p:cNvSpPr/>
            <p:nvPr/>
          </p:nvSpPr>
          <p:spPr bwMode="auto">
            <a:xfrm>
              <a:off x="263" y="376"/>
              <a:ext cx="261" cy="230"/>
            </a:xfrm>
            <a:custGeom>
              <a:avLst/>
              <a:gdLst>
                <a:gd name="T0" fmla="*/ 261 w 261"/>
                <a:gd name="T1" fmla="*/ 0 h 230"/>
                <a:gd name="T2" fmla="*/ 0 w 261"/>
                <a:gd name="T3" fmla="*/ 77 h 230"/>
                <a:gd name="T4" fmla="*/ 261 w 261"/>
                <a:gd name="T5" fmla="*/ 230 h 230"/>
                <a:gd name="T6" fmla="*/ 261 w 261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30">
                  <a:moveTo>
                    <a:pt x="261" y="0"/>
                  </a:moveTo>
                  <a:lnTo>
                    <a:pt x="0" y="77"/>
                  </a:lnTo>
                  <a:lnTo>
                    <a:pt x="261" y="230"/>
                  </a:lnTo>
                  <a:lnTo>
                    <a:pt x="261" y="0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C0C0C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2" name="Freeform 32"/>
            <p:cNvSpPr/>
            <p:nvPr/>
          </p:nvSpPr>
          <p:spPr bwMode="auto">
            <a:xfrm>
              <a:off x="524" y="0"/>
              <a:ext cx="261" cy="453"/>
            </a:xfrm>
            <a:custGeom>
              <a:avLst/>
              <a:gdLst>
                <a:gd name="T0" fmla="*/ 0 w 261"/>
                <a:gd name="T1" fmla="*/ 0 h 453"/>
                <a:gd name="T2" fmla="*/ 0 w 261"/>
                <a:gd name="T3" fmla="*/ 376 h 453"/>
                <a:gd name="T4" fmla="*/ 261 w 261"/>
                <a:gd name="T5" fmla="*/ 453 h 453"/>
                <a:gd name="T6" fmla="*/ 0 w 261"/>
                <a:gd name="T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453">
                  <a:moveTo>
                    <a:pt x="0" y="0"/>
                  </a:moveTo>
                  <a:lnTo>
                    <a:pt x="0" y="376"/>
                  </a:lnTo>
                  <a:lnTo>
                    <a:pt x="261" y="453"/>
                  </a:lnTo>
                  <a:lnTo>
                    <a:pt x="0" y="0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C0C0C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3" name="Freeform 33"/>
            <p:cNvSpPr/>
            <p:nvPr/>
          </p:nvSpPr>
          <p:spPr bwMode="auto">
            <a:xfrm>
              <a:off x="524" y="453"/>
              <a:ext cx="261" cy="265"/>
            </a:xfrm>
            <a:custGeom>
              <a:avLst/>
              <a:gdLst>
                <a:gd name="T0" fmla="*/ 261 w 261"/>
                <a:gd name="T1" fmla="*/ 0 h 265"/>
                <a:gd name="T2" fmla="*/ 198 w 261"/>
                <a:gd name="T3" fmla="*/ 265 h 265"/>
                <a:gd name="T4" fmla="*/ 0 w 261"/>
                <a:gd name="T5" fmla="*/ 153 h 265"/>
                <a:gd name="T6" fmla="*/ 261 w 261"/>
                <a:gd name="T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5">
                  <a:moveTo>
                    <a:pt x="261" y="0"/>
                  </a:moveTo>
                  <a:lnTo>
                    <a:pt x="198" y="265"/>
                  </a:lnTo>
                  <a:lnTo>
                    <a:pt x="0" y="153"/>
                  </a:lnTo>
                  <a:lnTo>
                    <a:pt x="261" y="0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C0C0C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4" name="Freeform 34"/>
            <p:cNvSpPr/>
            <p:nvPr/>
          </p:nvSpPr>
          <p:spPr bwMode="auto">
            <a:xfrm>
              <a:off x="524" y="718"/>
              <a:ext cx="524" cy="189"/>
            </a:xfrm>
            <a:custGeom>
              <a:avLst/>
              <a:gdLst>
                <a:gd name="T0" fmla="*/ 524 w 524"/>
                <a:gd name="T1" fmla="*/ 189 h 189"/>
                <a:gd name="T2" fmla="*/ 198 w 524"/>
                <a:gd name="T3" fmla="*/ 0 h 189"/>
                <a:gd name="T4" fmla="*/ 0 w 524"/>
                <a:gd name="T5" fmla="*/ 189 h 189"/>
                <a:gd name="T6" fmla="*/ 524 w 524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189">
                  <a:moveTo>
                    <a:pt x="524" y="189"/>
                  </a:moveTo>
                  <a:lnTo>
                    <a:pt x="198" y="0"/>
                  </a:lnTo>
                  <a:lnTo>
                    <a:pt x="0" y="189"/>
                  </a:lnTo>
                  <a:lnTo>
                    <a:pt x="524" y="189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C0C0C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5" name="Line 35"/>
            <p:cNvSpPr>
              <a:spLocks noChangeShapeType="1"/>
            </p:cNvSpPr>
            <p:nvPr/>
          </p:nvSpPr>
          <p:spPr bwMode="auto">
            <a:xfrm>
              <a:off x="0" y="907"/>
              <a:ext cx="10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6" name="Line 36"/>
            <p:cNvSpPr>
              <a:spLocks noChangeShapeType="1"/>
            </p:cNvSpPr>
            <p:nvPr/>
          </p:nvSpPr>
          <p:spPr bwMode="auto">
            <a:xfrm flipH="1">
              <a:off x="0" y="0"/>
              <a:ext cx="524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7" name="Line 37"/>
            <p:cNvSpPr>
              <a:spLocks noChangeShapeType="1"/>
            </p:cNvSpPr>
            <p:nvPr/>
          </p:nvSpPr>
          <p:spPr bwMode="auto">
            <a:xfrm>
              <a:off x="524" y="0"/>
              <a:ext cx="524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8" name="Line 38"/>
            <p:cNvSpPr>
              <a:spLocks noChangeShapeType="1"/>
            </p:cNvSpPr>
            <p:nvPr/>
          </p:nvSpPr>
          <p:spPr bwMode="auto">
            <a:xfrm>
              <a:off x="524" y="0"/>
              <a:ext cx="0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9" name="Line 39"/>
            <p:cNvSpPr>
              <a:spLocks noChangeShapeType="1"/>
            </p:cNvSpPr>
            <p:nvPr/>
          </p:nvSpPr>
          <p:spPr bwMode="auto">
            <a:xfrm flipH="1">
              <a:off x="0" y="453"/>
              <a:ext cx="785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60" name="Line 40"/>
            <p:cNvSpPr>
              <a:spLocks noChangeShapeType="1"/>
            </p:cNvSpPr>
            <p:nvPr/>
          </p:nvSpPr>
          <p:spPr bwMode="auto">
            <a:xfrm>
              <a:off x="263" y="453"/>
              <a:ext cx="785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61" name="Line 41"/>
            <p:cNvSpPr>
              <a:spLocks noChangeShapeType="1"/>
            </p:cNvSpPr>
            <p:nvPr/>
          </p:nvSpPr>
          <p:spPr bwMode="auto">
            <a:xfrm>
              <a:off x="524" y="606"/>
              <a:ext cx="0" cy="3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62" name="Line 42"/>
            <p:cNvSpPr>
              <a:spLocks noChangeShapeType="1"/>
            </p:cNvSpPr>
            <p:nvPr/>
          </p:nvSpPr>
          <p:spPr bwMode="auto">
            <a:xfrm flipH="1">
              <a:off x="722" y="453"/>
              <a:ext cx="63" cy="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63" name="Line 43"/>
            <p:cNvSpPr>
              <a:spLocks noChangeShapeType="1"/>
            </p:cNvSpPr>
            <p:nvPr/>
          </p:nvSpPr>
          <p:spPr bwMode="auto">
            <a:xfrm>
              <a:off x="524" y="376"/>
              <a:ext cx="261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64" name="Line 44"/>
            <p:cNvSpPr>
              <a:spLocks noChangeShapeType="1"/>
            </p:cNvSpPr>
            <p:nvPr/>
          </p:nvSpPr>
          <p:spPr bwMode="auto">
            <a:xfrm flipH="1">
              <a:off x="263" y="376"/>
              <a:ext cx="261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65" name="Line 45"/>
            <p:cNvSpPr>
              <a:spLocks noChangeShapeType="1"/>
            </p:cNvSpPr>
            <p:nvPr/>
          </p:nvSpPr>
          <p:spPr bwMode="auto">
            <a:xfrm>
              <a:off x="263" y="453"/>
              <a:ext cx="63" cy="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66" name="Line 46"/>
            <p:cNvSpPr>
              <a:spLocks noChangeShapeType="1"/>
            </p:cNvSpPr>
            <p:nvPr/>
          </p:nvSpPr>
          <p:spPr bwMode="auto">
            <a:xfrm>
              <a:off x="326" y="718"/>
              <a:ext cx="198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67" name="Line 47"/>
            <p:cNvSpPr>
              <a:spLocks noChangeShapeType="1"/>
            </p:cNvSpPr>
            <p:nvPr/>
          </p:nvSpPr>
          <p:spPr bwMode="auto">
            <a:xfrm flipH="1">
              <a:off x="524" y="718"/>
              <a:ext cx="198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3568" name="Group 48"/>
          <p:cNvGrpSpPr/>
          <p:nvPr/>
        </p:nvGrpSpPr>
        <p:grpSpPr bwMode="auto">
          <a:xfrm>
            <a:off x="5651500" y="4437063"/>
            <a:ext cx="1066800" cy="914400"/>
            <a:chOff x="0" y="0"/>
            <a:chExt cx="1048" cy="907"/>
          </a:xfrm>
        </p:grpSpPr>
        <p:sp>
          <p:nvSpPr>
            <p:cNvPr id="363569" name="Freeform 49"/>
            <p:cNvSpPr/>
            <p:nvPr/>
          </p:nvSpPr>
          <p:spPr bwMode="auto">
            <a:xfrm>
              <a:off x="0" y="0"/>
              <a:ext cx="1048" cy="907"/>
            </a:xfrm>
            <a:custGeom>
              <a:avLst/>
              <a:gdLst>
                <a:gd name="T0" fmla="*/ 524 w 1048"/>
                <a:gd name="T1" fmla="*/ 0 h 907"/>
                <a:gd name="T2" fmla="*/ 0 w 1048"/>
                <a:gd name="T3" fmla="*/ 907 h 907"/>
                <a:gd name="T4" fmla="*/ 1048 w 1048"/>
                <a:gd name="T5" fmla="*/ 907 h 907"/>
                <a:gd name="T6" fmla="*/ 524 w 1048"/>
                <a:gd name="T7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8" h="907">
                  <a:moveTo>
                    <a:pt x="524" y="0"/>
                  </a:moveTo>
                  <a:lnTo>
                    <a:pt x="0" y="907"/>
                  </a:lnTo>
                  <a:lnTo>
                    <a:pt x="1048" y="907"/>
                  </a:lnTo>
                  <a:lnTo>
                    <a:pt x="524" y="0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C0C0C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70" name="Line 50"/>
            <p:cNvSpPr>
              <a:spLocks noChangeShapeType="1"/>
            </p:cNvSpPr>
            <p:nvPr/>
          </p:nvSpPr>
          <p:spPr bwMode="auto">
            <a:xfrm>
              <a:off x="0" y="907"/>
              <a:ext cx="10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71" name="Line 51"/>
            <p:cNvSpPr>
              <a:spLocks noChangeShapeType="1"/>
            </p:cNvSpPr>
            <p:nvPr/>
          </p:nvSpPr>
          <p:spPr bwMode="auto">
            <a:xfrm flipH="1">
              <a:off x="0" y="0"/>
              <a:ext cx="524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72" name="Line 52"/>
            <p:cNvSpPr>
              <a:spLocks noChangeShapeType="1"/>
            </p:cNvSpPr>
            <p:nvPr/>
          </p:nvSpPr>
          <p:spPr bwMode="auto">
            <a:xfrm>
              <a:off x="524" y="0"/>
              <a:ext cx="524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73" name="Oval 53"/>
            <p:cNvSpPr>
              <a:spLocks noChangeArrowheads="1"/>
            </p:cNvSpPr>
            <p:nvPr/>
          </p:nvSpPr>
          <p:spPr bwMode="auto">
            <a:xfrm>
              <a:off x="221" y="300"/>
              <a:ext cx="601" cy="6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74" name="Freeform 54"/>
            <p:cNvSpPr/>
            <p:nvPr/>
          </p:nvSpPr>
          <p:spPr bwMode="auto">
            <a:xfrm>
              <a:off x="263" y="453"/>
              <a:ext cx="522" cy="454"/>
            </a:xfrm>
            <a:custGeom>
              <a:avLst/>
              <a:gdLst>
                <a:gd name="T0" fmla="*/ 522 w 522"/>
                <a:gd name="T1" fmla="*/ 0 h 454"/>
                <a:gd name="T2" fmla="*/ 0 w 522"/>
                <a:gd name="T3" fmla="*/ 0 h 454"/>
                <a:gd name="T4" fmla="*/ 261 w 522"/>
                <a:gd name="T5" fmla="*/ 454 h 454"/>
                <a:gd name="T6" fmla="*/ 522 w 522"/>
                <a:gd name="T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454">
                  <a:moveTo>
                    <a:pt x="522" y="0"/>
                  </a:moveTo>
                  <a:lnTo>
                    <a:pt x="0" y="0"/>
                  </a:lnTo>
                  <a:lnTo>
                    <a:pt x="261" y="454"/>
                  </a:lnTo>
                  <a:lnTo>
                    <a:pt x="522" y="0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C0C0C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75" name="Line 55"/>
            <p:cNvSpPr>
              <a:spLocks noChangeShapeType="1"/>
            </p:cNvSpPr>
            <p:nvPr/>
          </p:nvSpPr>
          <p:spPr bwMode="auto">
            <a:xfrm>
              <a:off x="263" y="453"/>
              <a:ext cx="5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76" name="Line 56"/>
            <p:cNvSpPr>
              <a:spLocks noChangeShapeType="1"/>
            </p:cNvSpPr>
            <p:nvPr/>
          </p:nvSpPr>
          <p:spPr bwMode="auto">
            <a:xfrm>
              <a:off x="263" y="453"/>
              <a:ext cx="261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77" name="Line 57"/>
            <p:cNvSpPr>
              <a:spLocks noChangeShapeType="1"/>
            </p:cNvSpPr>
            <p:nvPr/>
          </p:nvSpPr>
          <p:spPr bwMode="auto">
            <a:xfrm flipH="1">
              <a:off x="524" y="453"/>
              <a:ext cx="261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3578" name="Group 58"/>
          <p:cNvGrpSpPr/>
          <p:nvPr/>
        </p:nvGrpSpPr>
        <p:grpSpPr bwMode="auto">
          <a:xfrm>
            <a:off x="2195513" y="4365625"/>
            <a:ext cx="1143000" cy="1219200"/>
            <a:chOff x="0" y="0"/>
            <a:chExt cx="1263" cy="1264"/>
          </a:xfrm>
        </p:grpSpPr>
        <p:sp>
          <p:nvSpPr>
            <p:cNvPr id="363579" name="Freeform 59"/>
            <p:cNvSpPr/>
            <p:nvPr/>
          </p:nvSpPr>
          <p:spPr bwMode="auto">
            <a:xfrm>
              <a:off x="633" y="3"/>
              <a:ext cx="60" cy="208"/>
            </a:xfrm>
            <a:custGeom>
              <a:avLst/>
              <a:gdLst>
                <a:gd name="T0" fmla="*/ 64 w 64"/>
                <a:gd name="T1" fmla="*/ 202 h 223"/>
                <a:gd name="T2" fmla="*/ 0 w 64"/>
                <a:gd name="T3" fmla="*/ 223 h 223"/>
                <a:gd name="T4" fmla="*/ 0 w 64"/>
                <a:gd name="T5" fmla="*/ 0 h 223"/>
                <a:gd name="T6" fmla="*/ 64 w 64"/>
                <a:gd name="T7" fmla="*/ 20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23">
                  <a:moveTo>
                    <a:pt x="64" y="202"/>
                  </a:moveTo>
                  <a:lnTo>
                    <a:pt x="0" y="223"/>
                  </a:lnTo>
                  <a:lnTo>
                    <a:pt x="0" y="0"/>
                  </a:lnTo>
                  <a:lnTo>
                    <a:pt x="64" y="202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0" name="Freeform 60"/>
            <p:cNvSpPr/>
            <p:nvPr/>
          </p:nvSpPr>
          <p:spPr bwMode="auto">
            <a:xfrm>
              <a:off x="782" y="336"/>
              <a:ext cx="148" cy="178"/>
            </a:xfrm>
            <a:custGeom>
              <a:avLst/>
              <a:gdLst>
                <a:gd name="T0" fmla="*/ 159 w 159"/>
                <a:gd name="T1" fmla="*/ 0 h 191"/>
                <a:gd name="T2" fmla="*/ 101 w 159"/>
                <a:gd name="T3" fmla="*/ 191 h 191"/>
                <a:gd name="T4" fmla="*/ 0 w 159"/>
                <a:gd name="T5" fmla="*/ 159 h 191"/>
                <a:gd name="T6" fmla="*/ 159 w 159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91">
                  <a:moveTo>
                    <a:pt x="159" y="0"/>
                  </a:moveTo>
                  <a:lnTo>
                    <a:pt x="101" y="191"/>
                  </a:lnTo>
                  <a:lnTo>
                    <a:pt x="0" y="159"/>
                  </a:lnTo>
                  <a:lnTo>
                    <a:pt x="159" y="0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1" name="Freeform 61"/>
            <p:cNvSpPr/>
            <p:nvPr/>
          </p:nvSpPr>
          <p:spPr bwMode="auto">
            <a:xfrm>
              <a:off x="1055" y="573"/>
              <a:ext cx="208" cy="60"/>
            </a:xfrm>
            <a:custGeom>
              <a:avLst/>
              <a:gdLst>
                <a:gd name="T0" fmla="*/ 223 w 223"/>
                <a:gd name="T1" fmla="*/ 64 h 64"/>
                <a:gd name="T2" fmla="*/ 0 w 223"/>
                <a:gd name="T3" fmla="*/ 64 h 64"/>
                <a:gd name="T4" fmla="*/ 21 w 223"/>
                <a:gd name="T5" fmla="*/ 0 h 64"/>
                <a:gd name="T6" fmla="*/ 223 w 22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64">
                  <a:moveTo>
                    <a:pt x="223" y="64"/>
                  </a:moveTo>
                  <a:lnTo>
                    <a:pt x="0" y="64"/>
                  </a:lnTo>
                  <a:lnTo>
                    <a:pt x="21" y="0"/>
                  </a:lnTo>
                  <a:lnTo>
                    <a:pt x="223" y="64"/>
                  </a:lnTo>
                  <a:close/>
                </a:path>
              </a:pathLst>
            </a:custGeom>
            <a:pattFill prst="lt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2" name="Line 62"/>
            <p:cNvSpPr>
              <a:spLocks noChangeShapeType="1"/>
            </p:cNvSpPr>
            <p:nvPr/>
          </p:nvSpPr>
          <p:spPr bwMode="auto">
            <a:xfrm>
              <a:off x="633" y="633"/>
              <a:ext cx="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3" name="Line 63"/>
            <p:cNvSpPr>
              <a:spLocks noChangeShapeType="1"/>
            </p:cNvSpPr>
            <p:nvPr/>
          </p:nvSpPr>
          <p:spPr bwMode="auto">
            <a:xfrm>
              <a:off x="782" y="484"/>
              <a:ext cx="481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4" name="Line 64"/>
            <p:cNvSpPr>
              <a:spLocks noChangeShapeType="1"/>
            </p:cNvSpPr>
            <p:nvPr/>
          </p:nvSpPr>
          <p:spPr bwMode="auto">
            <a:xfrm>
              <a:off x="633" y="3"/>
              <a:ext cx="149" cy="4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5" name="Line 65"/>
            <p:cNvSpPr>
              <a:spLocks noChangeShapeType="1"/>
            </p:cNvSpPr>
            <p:nvPr/>
          </p:nvSpPr>
          <p:spPr bwMode="auto">
            <a:xfrm flipH="1">
              <a:off x="876" y="336"/>
              <a:ext cx="54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6" name="Line 66"/>
            <p:cNvSpPr>
              <a:spLocks noChangeShapeType="1"/>
            </p:cNvSpPr>
            <p:nvPr/>
          </p:nvSpPr>
          <p:spPr bwMode="auto">
            <a:xfrm flipH="1">
              <a:off x="752" y="336"/>
              <a:ext cx="178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7" name="Line 67"/>
            <p:cNvSpPr>
              <a:spLocks noChangeShapeType="1"/>
            </p:cNvSpPr>
            <p:nvPr/>
          </p:nvSpPr>
          <p:spPr bwMode="auto">
            <a:xfrm flipH="1">
              <a:off x="782" y="336"/>
              <a:ext cx="148" cy="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8" name="Line 68"/>
            <p:cNvSpPr>
              <a:spLocks noChangeShapeType="1"/>
            </p:cNvSpPr>
            <p:nvPr/>
          </p:nvSpPr>
          <p:spPr bwMode="auto">
            <a:xfrm flipH="1">
              <a:off x="633" y="484"/>
              <a:ext cx="149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9" name="Line 69"/>
            <p:cNvSpPr>
              <a:spLocks noChangeShapeType="1"/>
            </p:cNvSpPr>
            <p:nvPr/>
          </p:nvSpPr>
          <p:spPr bwMode="auto">
            <a:xfrm>
              <a:off x="633" y="3"/>
              <a:ext cx="0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90" name="Line 70"/>
            <p:cNvSpPr>
              <a:spLocks noChangeShapeType="1"/>
            </p:cNvSpPr>
            <p:nvPr/>
          </p:nvSpPr>
          <p:spPr bwMode="auto">
            <a:xfrm>
              <a:off x="633" y="633"/>
              <a:ext cx="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91" name="Freeform 71"/>
            <p:cNvSpPr/>
            <p:nvPr/>
          </p:nvSpPr>
          <p:spPr bwMode="auto">
            <a:xfrm flipH="1">
              <a:off x="572" y="0"/>
              <a:ext cx="60" cy="208"/>
            </a:xfrm>
            <a:custGeom>
              <a:avLst/>
              <a:gdLst>
                <a:gd name="T0" fmla="*/ 64 w 64"/>
                <a:gd name="T1" fmla="*/ 202 h 223"/>
                <a:gd name="T2" fmla="*/ 0 w 64"/>
                <a:gd name="T3" fmla="*/ 223 h 223"/>
                <a:gd name="T4" fmla="*/ 0 w 64"/>
                <a:gd name="T5" fmla="*/ 0 h 223"/>
                <a:gd name="T6" fmla="*/ 64 w 64"/>
                <a:gd name="T7" fmla="*/ 20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23">
                  <a:moveTo>
                    <a:pt x="64" y="202"/>
                  </a:moveTo>
                  <a:lnTo>
                    <a:pt x="0" y="223"/>
                  </a:lnTo>
                  <a:lnTo>
                    <a:pt x="0" y="0"/>
                  </a:lnTo>
                  <a:lnTo>
                    <a:pt x="64" y="202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92" name="Freeform 72"/>
            <p:cNvSpPr/>
            <p:nvPr/>
          </p:nvSpPr>
          <p:spPr bwMode="auto">
            <a:xfrm flipH="1">
              <a:off x="335" y="333"/>
              <a:ext cx="148" cy="178"/>
            </a:xfrm>
            <a:custGeom>
              <a:avLst/>
              <a:gdLst>
                <a:gd name="T0" fmla="*/ 159 w 159"/>
                <a:gd name="T1" fmla="*/ 0 h 191"/>
                <a:gd name="T2" fmla="*/ 101 w 159"/>
                <a:gd name="T3" fmla="*/ 191 h 191"/>
                <a:gd name="T4" fmla="*/ 0 w 159"/>
                <a:gd name="T5" fmla="*/ 159 h 191"/>
                <a:gd name="T6" fmla="*/ 159 w 159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91">
                  <a:moveTo>
                    <a:pt x="159" y="0"/>
                  </a:moveTo>
                  <a:lnTo>
                    <a:pt x="101" y="191"/>
                  </a:lnTo>
                  <a:lnTo>
                    <a:pt x="0" y="159"/>
                  </a:lnTo>
                  <a:lnTo>
                    <a:pt x="159" y="0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93" name="Freeform 73"/>
            <p:cNvSpPr/>
            <p:nvPr/>
          </p:nvSpPr>
          <p:spPr bwMode="auto">
            <a:xfrm flipH="1">
              <a:off x="2" y="570"/>
              <a:ext cx="208" cy="60"/>
            </a:xfrm>
            <a:custGeom>
              <a:avLst/>
              <a:gdLst>
                <a:gd name="T0" fmla="*/ 223 w 223"/>
                <a:gd name="T1" fmla="*/ 64 h 64"/>
                <a:gd name="T2" fmla="*/ 0 w 223"/>
                <a:gd name="T3" fmla="*/ 64 h 64"/>
                <a:gd name="T4" fmla="*/ 21 w 223"/>
                <a:gd name="T5" fmla="*/ 0 h 64"/>
                <a:gd name="T6" fmla="*/ 223 w 22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64">
                  <a:moveTo>
                    <a:pt x="223" y="64"/>
                  </a:moveTo>
                  <a:lnTo>
                    <a:pt x="0" y="64"/>
                  </a:lnTo>
                  <a:lnTo>
                    <a:pt x="21" y="0"/>
                  </a:lnTo>
                  <a:lnTo>
                    <a:pt x="223" y="64"/>
                  </a:lnTo>
                  <a:close/>
                </a:path>
              </a:pathLst>
            </a:custGeom>
            <a:pattFill prst="lt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94" name="Line 74"/>
            <p:cNvSpPr>
              <a:spLocks noChangeShapeType="1"/>
            </p:cNvSpPr>
            <p:nvPr/>
          </p:nvSpPr>
          <p:spPr bwMode="auto">
            <a:xfrm flipH="1">
              <a:off x="2" y="630"/>
              <a:ext cx="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95" name="Line 75"/>
            <p:cNvSpPr>
              <a:spLocks noChangeShapeType="1"/>
            </p:cNvSpPr>
            <p:nvPr/>
          </p:nvSpPr>
          <p:spPr bwMode="auto">
            <a:xfrm flipH="1">
              <a:off x="2" y="481"/>
              <a:ext cx="481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96" name="Line 76"/>
            <p:cNvSpPr>
              <a:spLocks noChangeShapeType="1"/>
            </p:cNvSpPr>
            <p:nvPr/>
          </p:nvSpPr>
          <p:spPr bwMode="auto">
            <a:xfrm flipH="1">
              <a:off x="483" y="0"/>
              <a:ext cx="149" cy="4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97" name="Line 77"/>
            <p:cNvSpPr>
              <a:spLocks noChangeShapeType="1"/>
            </p:cNvSpPr>
            <p:nvPr/>
          </p:nvSpPr>
          <p:spPr bwMode="auto">
            <a:xfrm>
              <a:off x="335" y="333"/>
              <a:ext cx="54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98" name="Line 78"/>
            <p:cNvSpPr>
              <a:spLocks noChangeShapeType="1"/>
            </p:cNvSpPr>
            <p:nvPr/>
          </p:nvSpPr>
          <p:spPr bwMode="auto">
            <a:xfrm>
              <a:off x="335" y="333"/>
              <a:ext cx="178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99" name="Line 79"/>
            <p:cNvSpPr>
              <a:spLocks noChangeShapeType="1"/>
            </p:cNvSpPr>
            <p:nvPr/>
          </p:nvSpPr>
          <p:spPr bwMode="auto">
            <a:xfrm>
              <a:off x="335" y="333"/>
              <a:ext cx="148" cy="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00" name="Line 80"/>
            <p:cNvSpPr>
              <a:spLocks noChangeShapeType="1"/>
            </p:cNvSpPr>
            <p:nvPr/>
          </p:nvSpPr>
          <p:spPr bwMode="auto">
            <a:xfrm>
              <a:off x="483" y="481"/>
              <a:ext cx="149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01" name="Line 81"/>
            <p:cNvSpPr>
              <a:spLocks noChangeShapeType="1"/>
            </p:cNvSpPr>
            <p:nvPr/>
          </p:nvSpPr>
          <p:spPr bwMode="auto">
            <a:xfrm flipH="1">
              <a:off x="632" y="0"/>
              <a:ext cx="0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02" name="Line 82"/>
            <p:cNvSpPr>
              <a:spLocks noChangeShapeType="1"/>
            </p:cNvSpPr>
            <p:nvPr/>
          </p:nvSpPr>
          <p:spPr bwMode="auto">
            <a:xfrm flipH="1">
              <a:off x="2" y="630"/>
              <a:ext cx="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03" name="Freeform 83"/>
            <p:cNvSpPr/>
            <p:nvPr/>
          </p:nvSpPr>
          <p:spPr bwMode="auto">
            <a:xfrm flipV="1">
              <a:off x="631" y="1053"/>
              <a:ext cx="60" cy="208"/>
            </a:xfrm>
            <a:custGeom>
              <a:avLst/>
              <a:gdLst>
                <a:gd name="T0" fmla="*/ 64 w 64"/>
                <a:gd name="T1" fmla="*/ 202 h 223"/>
                <a:gd name="T2" fmla="*/ 0 w 64"/>
                <a:gd name="T3" fmla="*/ 223 h 223"/>
                <a:gd name="T4" fmla="*/ 0 w 64"/>
                <a:gd name="T5" fmla="*/ 0 h 223"/>
                <a:gd name="T6" fmla="*/ 64 w 64"/>
                <a:gd name="T7" fmla="*/ 20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23">
                  <a:moveTo>
                    <a:pt x="64" y="202"/>
                  </a:moveTo>
                  <a:lnTo>
                    <a:pt x="0" y="223"/>
                  </a:lnTo>
                  <a:lnTo>
                    <a:pt x="0" y="0"/>
                  </a:lnTo>
                  <a:lnTo>
                    <a:pt x="64" y="202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04" name="Freeform 84"/>
            <p:cNvSpPr/>
            <p:nvPr/>
          </p:nvSpPr>
          <p:spPr bwMode="auto">
            <a:xfrm flipV="1">
              <a:off x="780" y="750"/>
              <a:ext cx="148" cy="178"/>
            </a:xfrm>
            <a:custGeom>
              <a:avLst/>
              <a:gdLst>
                <a:gd name="T0" fmla="*/ 159 w 159"/>
                <a:gd name="T1" fmla="*/ 0 h 191"/>
                <a:gd name="T2" fmla="*/ 101 w 159"/>
                <a:gd name="T3" fmla="*/ 191 h 191"/>
                <a:gd name="T4" fmla="*/ 0 w 159"/>
                <a:gd name="T5" fmla="*/ 159 h 191"/>
                <a:gd name="T6" fmla="*/ 159 w 159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91">
                  <a:moveTo>
                    <a:pt x="159" y="0"/>
                  </a:moveTo>
                  <a:lnTo>
                    <a:pt x="101" y="191"/>
                  </a:lnTo>
                  <a:lnTo>
                    <a:pt x="0" y="159"/>
                  </a:lnTo>
                  <a:lnTo>
                    <a:pt x="159" y="0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05" name="Freeform 85"/>
            <p:cNvSpPr/>
            <p:nvPr/>
          </p:nvSpPr>
          <p:spPr bwMode="auto">
            <a:xfrm flipV="1">
              <a:off x="1053" y="631"/>
              <a:ext cx="208" cy="60"/>
            </a:xfrm>
            <a:custGeom>
              <a:avLst/>
              <a:gdLst>
                <a:gd name="T0" fmla="*/ 223 w 223"/>
                <a:gd name="T1" fmla="*/ 64 h 64"/>
                <a:gd name="T2" fmla="*/ 0 w 223"/>
                <a:gd name="T3" fmla="*/ 64 h 64"/>
                <a:gd name="T4" fmla="*/ 21 w 223"/>
                <a:gd name="T5" fmla="*/ 0 h 64"/>
                <a:gd name="T6" fmla="*/ 223 w 22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64">
                  <a:moveTo>
                    <a:pt x="223" y="64"/>
                  </a:moveTo>
                  <a:lnTo>
                    <a:pt x="0" y="64"/>
                  </a:lnTo>
                  <a:lnTo>
                    <a:pt x="21" y="0"/>
                  </a:lnTo>
                  <a:lnTo>
                    <a:pt x="223" y="64"/>
                  </a:lnTo>
                  <a:close/>
                </a:path>
              </a:pathLst>
            </a:custGeom>
            <a:pattFill prst="lt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06" name="Line 86"/>
            <p:cNvSpPr>
              <a:spLocks noChangeShapeType="1"/>
            </p:cNvSpPr>
            <p:nvPr/>
          </p:nvSpPr>
          <p:spPr bwMode="auto">
            <a:xfrm flipV="1">
              <a:off x="631" y="631"/>
              <a:ext cx="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07" name="Line 87"/>
            <p:cNvSpPr>
              <a:spLocks noChangeShapeType="1"/>
            </p:cNvSpPr>
            <p:nvPr/>
          </p:nvSpPr>
          <p:spPr bwMode="auto">
            <a:xfrm flipV="1">
              <a:off x="780" y="631"/>
              <a:ext cx="481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08" name="Line 88"/>
            <p:cNvSpPr>
              <a:spLocks noChangeShapeType="1"/>
            </p:cNvSpPr>
            <p:nvPr/>
          </p:nvSpPr>
          <p:spPr bwMode="auto">
            <a:xfrm flipV="1">
              <a:off x="631" y="780"/>
              <a:ext cx="149" cy="4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09" name="Line 89"/>
            <p:cNvSpPr>
              <a:spLocks noChangeShapeType="1"/>
            </p:cNvSpPr>
            <p:nvPr/>
          </p:nvSpPr>
          <p:spPr bwMode="auto">
            <a:xfrm flipH="1" flipV="1">
              <a:off x="874" y="750"/>
              <a:ext cx="54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10" name="Line 90"/>
            <p:cNvSpPr>
              <a:spLocks noChangeShapeType="1"/>
            </p:cNvSpPr>
            <p:nvPr/>
          </p:nvSpPr>
          <p:spPr bwMode="auto">
            <a:xfrm flipH="1" flipV="1">
              <a:off x="750" y="874"/>
              <a:ext cx="178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11" name="Line 91"/>
            <p:cNvSpPr>
              <a:spLocks noChangeShapeType="1"/>
            </p:cNvSpPr>
            <p:nvPr/>
          </p:nvSpPr>
          <p:spPr bwMode="auto">
            <a:xfrm flipH="1" flipV="1">
              <a:off x="780" y="780"/>
              <a:ext cx="148" cy="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12" name="Line 92"/>
            <p:cNvSpPr>
              <a:spLocks noChangeShapeType="1"/>
            </p:cNvSpPr>
            <p:nvPr/>
          </p:nvSpPr>
          <p:spPr bwMode="auto">
            <a:xfrm flipH="1" flipV="1">
              <a:off x="631" y="631"/>
              <a:ext cx="149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13" name="Line 93"/>
            <p:cNvSpPr>
              <a:spLocks noChangeShapeType="1"/>
            </p:cNvSpPr>
            <p:nvPr/>
          </p:nvSpPr>
          <p:spPr bwMode="auto">
            <a:xfrm flipV="1">
              <a:off x="631" y="631"/>
              <a:ext cx="0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14" name="Line 94"/>
            <p:cNvSpPr>
              <a:spLocks noChangeShapeType="1"/>
            </p:cNvSpPr>
            <p:nvPr/>
          </p:nvSpPr>
          <p:spPr bwMode="auto">
            <a:xfrm flipV="1">
              <a:off x="631" y="631"/>
              <a:ext cx="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15" name="Freeform 95"/>
            <p:cNvSpPr/>
            <p:nvPr/>
          </p:nvSpPr>
          <p:spPr bwMode="auto">
            <a:xfrm flipH="1" flipV="1">
              <a:off x="570" y="1056"/>
              <a:ext cx="60" cy="208"/>
            </a:xfrm>
            <a:custGeom>
              <a:avLst/>
              <a:gdLst>
                <a:gd name="T0" fmla="*/ 64 w 64"/>
                <a:gd name="T1" fmla="*/ 202 h 223"/>
                <a:gd name="T2" fmla="*/ 0 w 64"/>
                <a:gd name="T3" fmla="*/ 223 h 223"/>
                <a:gd name="T4" fmla="*/ 0 w 64"/>
                <a:gd name="T5" fmla="*/ 0 h 223"/>
                <a:gd name="T6" fmla="*/ 64 w 64"/>
                <a:gd name="T7" fmla="*/ 20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23">
                  <a:moveTo>
                    <a:pt x="64" y="202"/>
                  </a:moveTo>
                  <a:lnTo>
                    <a:pt x="0" y="223"/>
                  </a:lnTo>
                  <a:lnTo>
                    <a:pt x="0" y="0"/>
                  </a:lnTo>
                  <a:lnTo>
                    <a:pt x="64" y="202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16" name="Freeform 96"/>
            <p:cNvSpPr/>
            <p:nvPr/>
          </p:nvSpPr>
          <p:spPr bwMode="auto">
            <a:xfrm flipH="1" flipV="1">
              <a:off x="333" y="753"/>
              <a:ext cx="148" cy="178"/>
            </a:xfrm>
            <a:custGeom>
              <a:avLst/>
              <a:gdLst>
                <a:gd name="T0" fmla="*/ 159 w 159"/>
                <a:gd name="T1" fmla="*/ 0 h 191"/>
                <a:gd name="T2" fmla="*/ 101 w 159"/>
                <a:gd name="T3" fmla="*/ 191 h 191"/>
                <a:gd name="T4" fmla="*/ 0 w 159"/>
                <a:gd name="T5" fmla="*/ 159 h 191"/>
                <a:gd name="T6" fmla="*/ 159 w 159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91">
                  <a:moveTo>
                    <a:pt x="159" y="0"/>
                  </a:moveTo>
                  <a:lnTo>
                    <a:pt x="101" y="191"/>
                  </a:lnTo>
                  <a:lnTo>
                    <a:pt x="0" y="159"/>
                  </a:lnTo>
                  <a:lnTo>
                    <a:pt x="159" y="0"/>
                  </a:ln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17" name="Freeform 97"/>
            <p:cNvSpPr/>
            <p:nvPr/>
          </p:nvSpPr>
          <p:spPr bwMode="auto">
            <a:xfrm flipH="1" flipV="1">
              <a:off x="0" y="634"/>
              <a:ext cx="208" cy="60"/>
            </a:xfrm>
            <a:custGeom>
              <a:avLst/>
              <a:gdLst>
                <a:gd name="T0" fmla="*/ 223 w 223"/>
                <a:gd name="T1" fmla="*/ 64 h 64"/>
                <a:gd name="T2" fmla="*/ 0 w 223"/>
                <a:gd name="T3" fmla="*/ 64 h 64"/>
                <a:gd name="T4" fmla="*/ 21 w 223"/>
                <a:gd name="T5" fmla="*/ 0 h 64"/>
                <a:gd name="T6" fmla="*/ 223 w 22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64">
                  <a:moveTo>
                    <a:pt x="223" y="64"/>
                  </a:moveTo>
                  <a:lnTo>
                    <a:pt x="0" y="64"/>
                  </a:lnTo>
                  <a:lnTo>
                    <a:pt x="21" y="0"/>
                  </a:lnTo>
                  <a:lnTo>
                    <a:pt x="223" y="64"/>
                  </a:lnTo>
                  <a:close/>
                </a:path>
              </a:pathLst>
            </a:custGeom>
            <a:pattFill prst="lt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18" name="Line 98"/>
            <p:cNvSpPr>
              <a:spLocks noChangeShapeType="1"/>
            </p:cNvSpPr>
            <p:nvPr/>
          </p:nvSpPr>
          <p:spPr bwMode="auto">
            <a:xfrm flipH="1" flipV="1">
              <a:off x="0" y="634"/>
              <a:ext cx="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19" name="Line 99"/>
            <p:cNvSpPr>
              <a:spLocks noChangeShapeType="1"/>
            </p:cNvSpPr>
            <p:nvPr/>
          </p:nvSpPr>
          <p:spPr bwMode="auto">
            <a:xfrm flipH="1" flipV="1">
              <a:off x="0" y="634"/>
              <a:ext cx="481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20" name="Line 100"/>
            <p:cNvSpPr>
              <a:spLocks noChangeShapeType="1"/>
            </p:cNvSpPr>
            <p:nvPr/>
          </p:nvSpPr>
          <p:spPr bwMode="auto">
            <a:xfrm flipH="1" flipV="1">
              <a:off x="481" y="783"/>
              <a:ext cx="149" cy="4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21" name="Line 101"/>
            <p:cNvSpPr>
              <a:spLocks noChangeShapeType="1"/>
            </p:cNvSpPr>
            <p:nvPr/>
          </p:nvSpPr>
          <p:spPr bwMode="auto">
            <a:xfrm flipV="1">
              <a:off x="333" y="753"/>
              <a:ext cx="54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22" name="Line 102"/>
            <p:cNvSpPr>
              <a:spLocks noChangeShapeType="1"/>
            </p:cNvSpPr>
            <p:nvPr/>
          </p:nvSpPr>
          <p:spPr bwMode="auto">
            <a:xfrm flipV="1">
              <a:off x="333" y="877"/>
              <a:ext cx="178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23" name="Line 103"/>
            <p:cNvSpPr>
              <a:spLocks noChangeShapeType="1"/>
            </p:cNvSpPr>
            <p:nvPr/>
          </p:nvSpPr>
          <p:spPr bwMode="auto">
            <a:xfrm flipV="1">
              <a:off x="333" y="783"/>
              <a:ext cx="148" cy="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24" name="Line 104"/>
            <p:cNvSpPr>
              <a:spLocks noChangeShapeType="1"/>
            </p:cNvSpPr>
            <p:nvPr/>
          </p:nvSpPr>
          <p:spPr bwMode="auto">
            <a:xfrm flipV="1">
              <a:off x="481" y="634"/>
              <a:ext cx="149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25" name="Line 105"/>
            <p:cNvSpPr>
              <a:spLocks noChangeShapeType="1"/>
            </p:cNvSpPr>
            <p:nvPr/>
          </p:nvSpPr>
          <p:spPr bwMode="auto">
            <a:xfrm flipH="1" flipV="1">
              <a:off x="630" y="634"/>
              <a:ext cx="0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626" name="Line 106"/>
            <p:cNvSpPr>
              <a:spLocks noChangeShapeType="1"/>
            </p:cNvSpPr>
            <p:nvPr/>
          </p:nvSpPr>
          <p:spPr bwMode="auto">
            <a:xfrm flipH="1" flipV="1">
              <a:off x="0" y="634"/>
              <a:ext cx="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3627" name="Rectangle 107"/>
          <p:cNvSpPr>
            <a:spLocks noChangeArrowheads="1"/>
          </p:cNvSpPr>
          <p:nvPr/>
        </p:nvSpPr>
        <p:spPr bwMode="auto">
          <a:xfrm>
            <a:off x="179388" y="2525107"/>
            <a:ext cx="84970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None/>
              <a:tabLst>
                <a:tab pos="266700" algn="l"/>
                <a:tab pos="1466850" algn="l"/>
                <a:tab pos="2667000" algn="l"/>
                <a:tab pos="3867150" algn="l"/>
              </a:tabLst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山东莱芜）</a:t>
            </a:r>
          </a:p>
          <a:p>
            <a:pPr>
              <a:buFontTx/>
              <a:buNone/>
              <a:tabLst>
                <a:tab pos="266700" algn="l"/>
                <a:tab pos="1466850" algn="l"/>
                <a:tab pos="2667000" algn="l"/>
                <a:tab pos="3867150" algn="l"/>
              </a:tabLst>
            </a:pPr>
            <a:r>
              <a:rPr lang="zh-CN" altLang="en-US" sz="3200" dirty="0">
                <a:latin typeface="宋体" panose="02010600030101010101" pitchFamily="2" charset="-122"/>
                <a:cs typeface="Times New Roman" panose="02020603050405020304" pitchFamily="18" charset="0"/>
              </a:rPr>
              <a:t>在下列四个图案中既是轴对称图形，</a:t>
            </a:r>
          </a:p>
          <a:p>
            <a:pPr>
              <a:buFontTx/>
              <a:buNone/>
              <a:tabLst>
                <a:tab pos="266700" algn="l"/>
                <a:tab pos="1466850" algn="l"/>
                <a:tab pos="2667000" algn="l"/>
                <a:tab pos="3867150" algn="l"/>
              </a:tabLst>
            </a:pPr>
            <a:r>
              <a:rPr lang="zh-CN" altLang="en-US" sz="3200" dirty="0">
                <a:latin typeface="宋体" panose="02010600030101010101" pitchFamily="2" charset="-122"/>
                <a:cs typeface="Times New Roman" panose="02020603050405020304" pitchFamily="18" charset="0"/>
              </a:rPr>
              <a:t>又是中心对称图形的是</a:t>
            </a:r>
            <a:r>
              <a:rPr lang="en-US" altLang="zh-CN" sz="3200" dirty="0">
                <a:latin typeface="宋体" panose="02010600030101010101" pitchFamily="2" charset="-122"/>
                <a:cs typeface="Times New Roman" panose="02020603050405020304" pitchFamily="18" charset="0"/>
              </a:rPr>
              <a:t>(      )</a:t>
            </a:r>
            <a:endParaRPr lang="en-US" altLang="zh-CN" sz="4800" dirty="0"/>
          </a:p>
        </p:txBody>
      </p:sp>
      <p:sp>
        <p:nvSpPr>
          <p:cNvPr id="363628" name="Rectangle 10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None/>
              <a:tabLst>
                <a:tab pos="266700" algn="l"/>
                <a:tab pos="1466850" algn="l"/>
                <a:tab pos="2667000" algn="l"/>
                <a:tab pos="3867150" algn="l"/>
              </a:tabLst>
            </a:pPr>
            <a:endParaRPr lang="zh-CN" altLang="en-US"/>
          </a:p>
        </p:txBody>
      </p:sp>
      <p:sp>
        <p:nvSpPr>
          <p:cNvPr id="363629" name="Rectangle 109"/>
          <p:cNvSpPr>
            <a:spLocks noChangeArrowheads="1"/>
          </p:cNvSpPr>
          <p:nvPr/>
        </p:nvSpPr>
        <p:spPr bwMode="auto">
          <a:xfrm>
            <a:off x="755650" y="5661025"/>
            <a:ext cx="6245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None/>
              <a:tabLst>
                <a:tab pos="266700" algn="l"/>
                <a:tab pos="1466850" algn="l"/>
                <a:tab pos="2667000" algn="l"/>
                <a:tab pos="3867150" algn="l"/>
              </a:tabLst>
            </a:pPr>
            <a:r>
              <a:rPr lang="en-US" altLang="zh-CN" sz="3200" b="1"/>
              <a:t>A</a:t>
            </a:r>
            <a:r>
              <a:rPr lang="zh-CN" altLang="en-US" sz="3200" b="1"/>
              <a:t>．	  </a:t>
            </a:r>
            <a:r>
              <a:rPr lang="en-US" altLang="zh-CN" sz="3200" b="1"/>
              <a:t>B</a:t>
            </a:r>
            <a:r>
              <a:rPr lang="zh-CN" altLang="en-US" sz="3200" b="1"/>
              <a:t>．	         </a:t>
            </a:r>
            <a:r>
              <a:rPr lang="en-US" altLang="zh-CN" sz="3200" b="1"/>
              <a:t>C</a:t>
            </a:r>
            <a:r>
              <a:rPr lang="zh-CN" altLang="en-US" sz="3200" b="1"/>
              <a:t>．	       </a:t>
            </a:r>
            <a:r>
              <a:rPr lang="en-US" altLang="zh-CN" sz="3200" b="1"/>
              <a:t>D</a:t>
            </a:r>
            <a:r>
              <a:rPr lang="zh-CN" altLang="en-US" sz="3200" b="1"/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5402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</a:rPr>
              <a:t>、回顾本节课的活动过程</a:t>
            </a:r>
            <a:r>
              <a:rPr lang="zh-CN" altLang="en-US" sz="3200" b="1" dirty="0">
                <a:latin typeface="Tahoma" panose="020B0604030504040204" pitchFamily="34" charset="0"/>
              </a:rPr>
              <a:t> 。</a:t>
            </a: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228600" y="2590800"/>
            <a:ext cx="5402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</a:rPr>
              <a:t>、本节课学到了哪些知识？</a:t>
            </a:r>
            <a:r>
              <a:rPr lang="zh-CN" altLang="en-US" sz="3200" b="1" dirty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5943600" y="1828800"/>
            <a:ext cx="1739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——</a:t>
            </a:r>
            <a:r>
              <a:rPr lang="zh-CN" alt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应用</a:t>
            </a:r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0" y="3276600"/>
            <a:ext cx="4930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（</a:t>
            </a:r>
            <a:r>
              <a:rPr 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1</a:t>
            </a:r>
            <a:r>
              <a:rPr lang="zh-CN" alt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）中心对称图形的定义</a:t>
            </a:r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0" y="3962400"/>
            <a:ext cx="4930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（</a:t>
            </a:r>
            <a:r>
              <a:rPr 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2</a:t>
            </a:r>
            <a:r>
              <a:rPr lang="zh-CN" alt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）中心对称图形的性质</a:t>
            </a:r>
          </a:p>
        </p:txBody>
      </p:sp>
      <p:sp>
        <p:nvSpPr>
          <p:cNvPr id="364551" name="Text Box 7"/>
          <p:cNvSpPr txBox="1">
            <a:spLocks noChangeArrowheads="1"/>
          </p:cNvSpPr>
          <p:nvPr/>
        </p:nvSpPr>
        <p:spPr bwMode="auto">
          <a:xfrm>
            <a:off x="0" y="4648200"/>
            <a:ext cx="9010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（</a:t>
            </a:r>
            <a:r>
              <a:rPr 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3</a:t>
            </a:r>
            <a:r>
              <a:rPr lang="zh-CN" alt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）我们所学的多边形中有哪些是中心对称图形</a:t>
            </a:r>
          </a:p>
        </p:txBody>
      </p:sp>
      <p:sp>
        <p:nvSpPr>
          <p:cNvPr id="364552" name="Text Box 8"/>
          <p:cNvSpPr txBox="1">
            <a:spLocks noChangeArrowheads="1"/>
          </p:cNvSpPr>
          <p:nvPr/>
        </p:nvSpPr>
        <p:spPr bwMode="auto">
          <a:xfrm>
            <a:off x="0" y="5334000"/>
            <a:ext cx="50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（</a:t>
            </a:r>
            <a:r>
              <a:rPr 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4</a:t>
            </a:r>
            <a:r>
              <a:rPr lang="zh-CN" alt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）中心对称图形的应</a:t>
            </a:r>
            <a:r>
              <a:rPr lang="zh-CN" altLang="en-US" sz="3200" b="1" dirty="0" smtClean="0">
                <a:solidFill>
                  <a:srgbClr val="C507C0"/>
                </a:solidFill>
                <a:latin typeface="Tahoma" panose="020B0604030504040204" pitchFamily="34" charset="0"/>
              </a:rPr>
              <a:t>用 </a:t>
            </a:r>
            <a:endParaRPr lang="zh-CN" altLang="en-US" sz="3200" b="1" dirty="0">
              <a:solidFill>
                <a:srgbClr val="C507C0"/>
              </a:solidFill>
              <a:latin typeface="Tahoma" panose="020B0604030504040204" pitchFamily="34" charset="0"/>
            </a:endParaRPr>
          </a:p>
        </p:txBody>
      </p:sp>
      <p:sp>
        <p:nvSpPr>
          <p:cNvPr id="364553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观察</a:t>
            </a:r>
          </a:p>
        </p:txBody>
      </p:sp>
      <p:sp>
        <p:nvSpPr>
          <p:cNvPr id="364554" name="Text Box 10"/>
          <p:cNvSpPr txBox="1">
            <a:spLocks noChangeArrowheads="1"/>
          </p:cNvSpPr>
          <p:nvPr/>
        </p:nvSpPr>
        <p:spPr bwMode="auto">
          <a:xfrm>
            <a:off x="1143000" y="1828800"/>
            <a:ext cx="1739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——</a:t>
            </a:r>
            <a:r>
              <a:rPr lang="zh-CN" alt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分析</a:t>
            </a:r>
          </a:p>
        </p:txBody>
      </p:sp>
      <p:sp>
        <p:nvSpPr>
          <p:cNvPr id="364555" name="Text Box 11"/>
          <p:cNvSpPr txBox="1">
            <a:spLocks noChangeArrowheads="1"/>
          </p:cNvSpPr>
          <p:nvPr/>
        </p:nvSpPr>
        <p:spPr bwMode="auto">
          <a:xfrm>
            <a:off x="2743200" y="1828800"/>
            <a:ext cx="1739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——</a:t>
            </a:r>
            <a:r>
              <a:rPr lang="zh-CN" alt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探索</a:t>
            </a:r>
          </a:p>
        </p:txBody>
      </p:sp>
      <p:sp>
        <p:nvSpPr>
          <p:cNvPr id="364556" name="Text Box 12"/>
          <p:cNvSpPr txBox="1">
            <a:spLocks noChangeArrowheads="1"/>
          </p:cNvSpPr>
          <p:nvPr/>
        </p:nvSpPr>
        <p:spPr bwMode="auto">
          <a:xfrm>
            <a:off x="4343400" y="1828800"/>
            <a:ext cx="1739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——</a:t>
            </a:r>
            <a:r>
              <a:rPr lang="zh-CN" altLang="en-US" sz="3200" b="1" dirty="0">
                <a:solidFill>
                  <a:srgbClr val="C507C0"/>
                </a:solidFill>
                <a:latin typeface="Tahoma" panose="020B0604030504040204" pitchFamily="34" charset="0"/>
              </a:rPr>
              <a:t>概括</a:t>
            </a:r>
          </a:p>
        </p:txBody>
      </p:sp>
      <p:sp>
        <p:nvSpPr>
          <p:cNvPr id="364557" name="Rectangle 13"/>
          <p:cNvSpPr>
            <a:spLocks noChangeArrowheads="1"/>
          </p:cNvSpPr>
          <p:nvPr/>
        </p:nvSpPr>
        <p:spPr bwMode="auto">
          <a:xfrm>
            <a:off x="533400" y="457200"/>
            <a:ext cx="5184775" cy="558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今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天你学到了什么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?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64558" name="Picture 14" descr="Gif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676400"/>
            <a:ext cx="2057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3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6" grpId="0" autoUpdateAnimBg="0"/>
      <p:bldP spid="364547" grpId="0" autoUpdateAnimBg="0"/>
      <p:bldP spid="364548" grpId="0" autoUpdateAnimBg="0"/>
      <p:bldP spid="364549" grpId="0" autoUpdateAnimBg="0"/>
      <p:bldP spid="364550" grpId="0" autoUpdateAnimBg="0"/>
      <p:bldP spid="364551" grpId="0" autoUpdateAnimBg="0"/>
      <p:bldP spid="364552" grpId="0" autoUpdateAnimBg="0"/>
      <p:bldP spid="364553" grpId="0" autoUpdateAnimBg="0"/>
      <p:bldP spid="364554" grpId="0" autoUpdateAnimBg="0"/>
      <p:bldP spid="364555" grpId="0" autoUpdateAnimBg="0"/>
      <p:bldP spid="36455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BEL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916113"/>
            <a:ext cx="125888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-468560" y="1052736"/>
            <a:ext cx="989330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dirty="0">
                <a:solidFill>
                  <a:srgbClr val="FF505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同学们，请不要停止探究的步伐，</a:t>
            </a:r>
          </a:p>
          <a:p>
            <a:pPr algn="ctr">
              <a:spcBef>
                <a:spcPct val="50000"/>
              </a:spcBef>
            </a:pPr>
            <a:r>
              <a:rPr lang="zh-CN" altLang="en-US" sz="4000" dirty="0">
                <a:solidFill>
                  <a:srgbClr val="FF505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　　　　数学源自于对生活的热爱</a:t>
            </a:r>
          </a:p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5050"/>
                </a:solidFill>
                <a:latin typeface="Arial" panose="020B0604020202020204"/>
                <a:ea typeface="华文行楷" panose="02010800040101010101" pitchFamily="2" charset="-122"/>
              </a:rPr>
              <a:t>……</a:t>
            </a:r>
            <a:endParaRPr lang="en-US" sz="4000" dirty="0">
              <a:solidFill>
                <a:srgbClr val="FF505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4000" dirty="0">
                <a:solidFill>
                  <a:srgbClr val="FF505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感谢所有的同行，　感谢同学们，　　　　</a:t>
            </a:r>
            <a:r>
              <a:rPr lang="zh-CN" altLang="en-US" sz="7200" dirty="0">
                <a:solidFill>
                  <a:srgbClr val="FF505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再见</a:t>
            </a:r>
            <a:r>
              <a:rPr lang="zh-CN" altLang="en-US" sz="7200" dirty="0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/>
          <p:cNvGrpSpPr/>
          <p:nvPr/>
        </p:nvGrpSpPr>
        <p:grpSpPr bwMode="auto">
          <a:xfrm>
            <a:off x="1547813" y="2349500"/>
            <a:ext cx="4824412" cy="2160588"/>
            <a:chOff x="0" y="0"/>
            <a:chExt cx="3039" cy="1361"/>
          </a:xfrm>
        </p:grpSpPr>
        <p:grpSp>
          <p:nvGrpSpPr>
            <p:cNvPr id="366595" name="Group 3"/>
            <p:cNvGrpSpPr/>
            <p:nvPr/>
          </p:nvGrpSpPr>
          <p:grpSpPr bwMode="auto">
            <a:xfrm>
              <a:off x="0" y="0"/>
              <a:ext cx="3039" cy="1361"/>
              <a:chOff x="0" y="0"/>
              <a:chExt cx="3039" cy="1361"/>
            </a:xfrm>
          </p:grpSpPr>
          <p:grpSp>
            <p:nvGrpSpPr>
              <p:cNvPr id="366596" name="Group 4"/>
              <p:cNvGrpSpPr/>
              <p:nvPr/>
            </p:nvGrpSpPr>
            <p:grpSpPr bwMode="auto">
              <a:xfrm>
                <a:off x="0" y="0"/>
                <a:ext cx="3038" cy="1361"/>
                <a:chOff x="0" y="0"/>
                <a:chExt cx="3038" cy="1361"/>
              </a:xfrm>
            </p:grpSpPr>
            <p:sp>
              <p:nvSpPr>
                <p:cNvPr id="366597" name="AutoShape 5"/>
                <p:cNvSpPr>
                  <a:spLocks noChangeArrowheads="1"/>
                </p:cNvSpPr>
                <p:nvPr/>
              </p:nvSpPr>
              <p:spPr bwMode="auto">
                <a:xfrm rot="10800000">
                  <a:off x="0" y="0"/>
                  <a:ext cx="1723" cy="1361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6598" name="AutoShape 6"/>
                <p:cNvSpPr>
                  <a:spLocks noChangeArrowheads="1"/>
                </p:cNvSpPr>
                <p:nvPr/>
              </p:nvSpPr>
              <p:spPr bwMode="auto">
                <a:xfrm>
                  <a:off x="1315" y="0"/>
                  <a:ext cx="1723" cy="1361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6599" name="Line 7"/>
              <p:cNvSpPr>
                <a:spLocks noChangeShapeType="1"/>
              </p:cNvSpPr>
              <p:nvPr/>
            </p:nvSpPr>
            <p:spPr bwMode="auto">
              <a:xfrm>
                <a:off x="408" y="0"/>
                <a:ext cx="2222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6600" name="Line 8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039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6601" name="Rectangle 9"/>
            <p:cNvSpPr>
              <a:spLocks noChangeArrowheads="1"/>
            </p:cNvSpPr>
            <p:nvPr/>
          </p:nvSpPr>
          <p:spPr bwMode="auto">
            <a:xfrm>
              <a:off x="1795" y="487"/>
              <a:ext cx="2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O</a:t>
              </a:r>
              <a:endParaRPr lang="zh-CN" altLang="en-US" sz="2800"/>
            </a:p>
          </p:txBody>
        </p:sp>
      </p:grp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987675" y="404813"/>
            <a:ext cx="1655763" cy="52562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66603" name="Rectangle 11"/>
          <p:cNvSpPr>
            <a:spLocks noChangeArrowheads="1"/>
          </p:cNvSpPr>
          <p:nvPr/>
        </p:nvSpPr>
        <p:spPr bwMode="auto">
          <a:xfrm>
            <a:off x="1331913" y="2009775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  <a:endParaRPr lang="zh-CN" altLang="en-US" sz="2800"/>
          </a:p>
        </p:txBody>
      </p:sp>
      <p:sp>
        <p:nvSpPr>
          <p:cNvPr id="366604" name="Rectangle 12"/>
          <p:cNvSpPr>
            <a:spLocks noChangeArrowheads="1"/>
          </p:cNvSpPr>
          <p:nvPr/>
        </p:nvSpPr>
        <p:spPr bwMode="auto">
          <a:xfrm>
            <a:off x="1042988" y="4292600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B</a:t>
            </a:r>
            <a:endParaRPr lang="zh-CN" altLang="en-US" sz="2800"/>
          </a:p>
        </p:txBody>
      </p:sp>
      <p:sp>
        <p:nvSpPr>
          <p:cNvPr id="366605" name="Rectangle 13"/>
          <p:cNvSpPr>
            <a:spLocks noChangeArrowheads="1"/>
          </p:cNvSpPr>
          <p:nvPr/>
        </p:nvSpPr>
        <p:spPr bwMode="auto">
          <a:xfrm>
            <a:off x="4572000" y="4581525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F</a:t>
            </a:r>
            <a:endParaRPr lang="zh-CN" altLang="en-US" sz="2800"/>
          </a:p>
        </p:txBody>
      </p:sp>
      <p:sp>
        <p:nvSpPr>
          <p:cNvPr id="366606" name="Rectangle 14"/>
          <p:cNvSpPr>
            <a:spLocks noChangeArrowheads="1"/>
          </p:cNvSpPr>
          <p:nvPr/>
        </p:nvSpPr>
        <p:spPr bwMode="auto">
          <a:xfrm>
            <a:off x="5940425" y="436562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</a:t>
            </a:r>
            <a:endParaRPr lang="zh-CN" altLang="en-US" sz="2800"/>
          </a:p>
        </p:txBody>
      </p:sp>
      <p:sp>
        <p:nvSpPr>
          <p:cNvPr id="366607" name="Rectangle 15"/>
          <p:cNvSpPr>
            <a:spLocks noChangeArrowheads="1"/>
          </p:cNvSpPr>
          <p:nvPr/>
        </p:nvSpPr>
        <p:spPr bwMode="auto">
          <a:xfrm>
            <a:off x="6516688" y="220503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  <a:endParaRPr lang="zh-CN" altLang="en-US" sz="2800"/>
          </a:p>
        </p:txBody>
      </p:sp>
      <p:sp>
        <p:nvSpPr>
          <p:cNvPr id="366608" name="Rectangle 16"/>
          <p:cNvSpPr>
            <a:spLocks noChangeArrowheads="1"/>
          </p:cNvSpPr>
          <p:nvPr/>
        </p:nvSpPr>
        <p:spPr bwMode="auto">
          <a:xfrm>
            <a:off x="3708400" y="177323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E</a:t>
            </a:r>
            <a:endParaRPr lang="zh-CN" altLang="en-US" sz="2800"/>
          </a:p>
        </p:txBody>
      </p:sp>
      <p:sp>
        <p:nvSpPr>
          <p:cNvPr id="366609" name="Rectangle 17"/>
          <p:cNvSpPr>
            <a:spLocks noChangeArrowheads="1"/>
          </p:cNvSpPr>
          <p:nvPr/>
        </p:nvSpPr>
        <p:spPr bwMode="auto">
          <a:xfrm>
            <a:off x="3779838" y="328453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●</a:t>
            </a:r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366610" name="Rectangle 18"/>
          <p:cNvSpPr>
            <a:spLocks noChangeArrowheads="1"/>
          </p:cNvSpPr>
          <p:nvPr/>
        </p:nvSpPr>
        <p:spPr bwMode="auto">
          <a:xfrm>
            <a:off x="1331913" y="1989138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  <a:endParaRPr lang="zh-CN" altLang="en-US" sz="2800"/>
          </a:p>
        </p:txBody>
      </p:sp>
      <p:sp>
        <p:nvSpPr>
          <p:cNvPr id="366611" name="Rectangle 19"/>
          <p:cNvSpPr>
            <a:spLocks noChangeArrowheads="1"/>
          </p:cNvSpPr>
          <p:nvPr/>
        </p:nvSpPr>
        <p:spPr bwMode="auto">
          <a:xfrm>
            <a:off x="4572000" y="4560888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F</a:t>
            </a:r>
            <a:endParaRPr lang="zh-CN" altLang="en-US" sz="2800"/>
          </a:p>
        </p:txBody>
      </p:sp>
      <p:sp>
        <p:nvSpPr>
          <p:cNvPr id="366612" name="Rectangle 20"/>
          <p:cNvSpPr>
            <a:spLocks noChangeArrowheads="1"/>
          </p:cNvSpPr>
          <p:nvPr/>
        </p:nvSpPr>
        <p:spPr bwMode="auto">
          <a:xfrm>
            <a:off x="1042988" y="4292600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B</a:t>
            </a:r>
            <a:endParaRPr lang="zh-CN" altLang="en-US" sz="2800"/>
          </a:p>
        </p:txBody>
      </p:sp>
      <p:sp>
        <p:nvSpPr>
          <p:cNvPr id="366613" name="Rectangle 21"/>
          <p:cNvSpPr>
            <a:spLocks noChangeArrowheads="1"/>
          </p:cNvSpPr>
          <p:nvPr/>
        </p:nvSpPr>
        <p:spPr bwMode="auto">
          <a:xfrm>
            <a:off x="1331913" y="1989138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  <a:endParaRPr lang="zh-CN" altLang="en-US" sz="2800"/>
          </a:p>
        </p:txBody>
      </p:sp>
      <p:sp>
        <p:nvSpPr>
          <p:cNvPr id="366614" name="Rectangle 22"/>
          <p:cNvSpPr>
            <a:spLocks noChangeArrowheads="1"/>
          </p:cNvSpPr>
          <p:nvPr/>
        </p:nvSpPr>
        <p:spPr bwMode="auto">
          <a:xfrm>
            <a:off x="4572000" y="4560888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F</a:t>
            </a:r>
            <a:endParaRPr lang="zh-CN" altLang="en-US" sz="2800"/>
          </a:p>
        </p:txBody>
      </p:sp>
      <p:sp>
        <p:nvSpPr>
          <p:cNvPr id="366615" name="Rectangle 23"/>
          <p:cNvSpPr>
            <a:spLocks noChangeArrowheads="1"/>
          </p:cNvSpPr>
          <p:nvPr/>
        </p:nvSpPr>
        <p:spPr bwMode="auto">
          <a:xfrm>
            <a:off x="5940425" y="436562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</a:t>
            </a:r>
            <a:endParaRPr lang="zh-CN" altLang="en-US" sz="2800"/>
          </a:p>
        </p:txBody>
      </p:sp>
      <p:sp>
        <p:nvSpPr>
          <p:cNvPr id="366616" name="Rectangle 24"/>
          <p:cNvSpPr>
            <a:spLocks noChangeArrowheads="1"/>
          </p:cNvSpPr>
          <p:nvPr/>
        </p:nvSpPr>
        <p:spPr bwMode="auto">
          <a:xfrm>
            <a:off x="1042988" y="4292600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B</a:t>
            </a:r>
            <a:endParaRPr lang="zh-CN" altLang="en-US" sz="2800"/>
          </a:p>
        </p:txBody>
      </p:sp>
      <p:sp>
        <p:nvSpPr>
          <p:cNvPr id="366617" name="Rectangle 25"/>
          <p:cNvSpPr>
            <a:spLocks noChangeArrowheads="1"/>
          </p:cNvSpPr>
          <p:nvPr/>
        </p:nvSpPr>
        <p:spPr bwMode="auto">
          <a:xfrm>
            <a:off x="1331913" y="1989138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  <a:endParaRPr lang="zh-CN" altLang="en-US" sz="2800"/>
          </a:p>
        </p:txBody>
      </p:sp>
      <p:sp>
        <p:nvSpPr>
          <p:cNvPr id="366618" name="Rectangle 26"/>
          <p:cNvSpPr>
            <a:spLocks noChangeArrowheads="1"/>
          </p:cNvSpPr>
          <p:nvPr/>
        </p:nvSpPr>
        <p:spPr bwMode="auto">
          <a:xfrm>
            <a:off x="4572000" y="4560888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F</a:t>
            </a:r>
            <a:endParaRPr lang="zh-CN" altLang="en-US" sz="2800"/>
          </a:p>
        </p:txBody>
      </p:sp>
      <p:sp>
        <p:nvSpPr>
          <p:cNvPr id="366619" name="Rectangle 27"/>
          <p:cNvSpPr>
            <a:spLocks noChangeArrowheads="1"/>
          </p:cNvSpPr>
          <p:nvPr/>
        </p:nvSpPr>
        <p:spPr bwMode="auto">
          <a:xfrm>
            <a:off x="6516688" y="220503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  <a:endParaRPr lang="zh-CN" altLang="en-US" sz="2800"/>
          </a:p>
        </p:txBody>
      </p:sp>
      <p:sp>
        <p:nvSpPr>
          <p:cNvPr id="366620" name="Rectangle 28"/>
          <p:cNvSpPr>
            <a:spLocks noChangeArrowheads="1"/>
          </p:cNvSpPr>
          <p:nvPr/>
        </p:nvSpPr>
        <p:spPr bwMode="auto">
          <a:xfrm>
            <a:off x="5940425" y="436562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</a:t>
            </a:r>
            <a:endParaRPr lang="zh-CN" altLang="en-US" sz="2800"/>
          </a:p>
        </p:txBody>
      </p:sp>
      <p:sp>
        <p:nvSpPr>
          <p:cNvPr id="366621" name="Rectangle 29"/>
          <p:cNvSpPr>
            <a:spLocks noChangeArrowheads="1"/>
          </p:cNvSpPr>
          <p:nvPr/>
        </p:nvSpPr>
        <p:spPr bwMode="auto">
          <a:xfrm>
            <a:off x="1042988" y="4292600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B</a:t>
            </a:r>
            <a:endParaRPr lang="zh-CN" altLang="en-US" sz="2800"/>
          </a:p>
        </p:txBody>
      </p:sp>
      <p:sp>
        <p:nvSpPr>
          <p:cNvPr id="366622" name="Rectangle 30"/>
          <p:cNvSpPr>
            <a:spLocks noChangeArrowheads="1"/>
          </p:cNvSpPr>
          <p:nvPr/>
        </p:nvSpPr>
        <p:spPr bwMode="auto">
          <a:xfrm>
            <a:off x="1331913" y="1989138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  <a:endParaRPr lang="zh-CN" altLang="en-US" sz="2800"/>
          </a:p>
        </p:txBody>
      </p:sp>
      <p:sp>
        <p:nvSpPr>
          <p:cNvPr id="366623" name="Rectangle 31"/>
          <p:cNvSpPr>
            <a:spLocks noChangeArrowheads="1"/>
          </p:cNvSpPr>
          <p:nvPr/>
        </p:nvSpPr>
        <p:spPr bwMode="auto">
          <a:xfrm>
            <a:off x="4572000" y="4560888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F</a:t>
            </a:r>
            <a:endParaRPr lang="zh-CN" altLang="en-US" sz="2800"/>
          </a:p>
        </p:txBody>
      </p:sp>
      <p:sp>
        <p:nvSpPr>
          <p:cNvPr id="366624" name="Rectangle 32"/>
          <p:cNvSpPr>
            <a:spLocks noChangeArrowheads="1"/>
          </p:cNvSpPr>
          <p:nvPr/>
        </p:nvSpPr>
        <p:spPr bwMode="auto">
          <a:xfrm>
            <a:off x="3708400" y="177323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E</a:t>
            </a:r>
            <a:endParaRPr lang="zh-CN" altLang="en-US" sz="2800"/>
          </a:p>
        </p:txBody>
      </p:sp>
      <p:sp>
        <p:nvSpPr>
          <p:cNvPr id="366625" name="Rectangle 33"/>
          <p:cNvSpPr>
            <a:spLocks noChangeArrowheads="1"/>
          </p:cNvSpPr>
          <p:nvPr/>
        </p:nvSpPr>
        <p:spPr bwMode="auto">
          <a:xfrm>
            <a:off x="6516688" y="220503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  <a:endParaRPr lang="zh-CN" altLang="en-US" sz="2800"/>
          </a:p>
        </p:txBody>
      </p:sp>
      <p:sp>
        <p:nvSpPr>
          <p:cNvPr id="366626" name="Rectangle 34"/>
          <p:cNvSpPr>
            <a:spLocks noChangeArrowheads="1"/>
          </p:cNvSpPr>
          <p:nvPr/>
        </p:nvSpPr>
        <p:spPr bwMode="auto">
          <a:xfrm>
            <a:off x="5940425" y="436562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</a:t>
            </a:r>
            <a:endParaRPr lang="zh-CN" altLang="en-US" sz="2800"/>
          </a:p>
        </p:txBody>
      </p:sp>
      <p:sp>
        <p:nvSpPr>
          <p:cNvPr id="366627" name="Rectangle 35"/>
          <p:cNvSpPr>
            <a:spLocks noChangeArrowheads="1"/>
          </p:cNvSpPr>
          <p:nvPr/>
        </p:nvSpPr>
        <p:spPr bwMode="auto">
          <a:xfrm>
            <a:off x="1042988" y="4292600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B</a:t>
            </a:r>
            <a:endParaRPr lang="zh-CN" altLang="en-US" sz="2800"/>
          </a:p>
        </p:txBody>
      </p:sp>
      <p:sp>
        <p:nvSpPr>
          <p:cNvPr id="366628" name="Rectangle 36"/>
          <p:cNvSpPr>
            <a:spLocks noChangeArrowheads="1"/>
          </p:cNvSpPr>
          <p:nvPr/>
        </p:nvSpPr>
        <p:spPr bwMode="auto">
          <a:xfrm>
            <a:off x="1331913" y="1989138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  <a:endParaRPr lang="zh-CN" altLang="en-US" sz="2800"/>
          </a:p>
        </p:txBody>
      </p:sp>
      <p:sp>
        <p:nvSpPr>
          <p:cNvPr id="366629" name="Rectangle 37"/>
          <p:cNvSpPr>
            <a:spLocks noChangeArrowheads="1"/>
          </p:cNvSpPr>
          <p:nvPr/>
        </p:nvSpPr>
        <p:spPr bwMode="auto">
          <a:xfrm>
            <a:off x="4572000" y="4560888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F</a:t>
            </a:r>
            <a:endParaRPr lang="zh-CN" altLang="en-US" sz="2800"/>
          </a:p>
        </p:txBody>
      </p:sp>
      <p:grpSp>
        <p:nvGrpSpPr>
          <p:cNvPr id="366630" name="Group 38"/>
          <p:cNvGrpSpPr/>
          <p:nvPr/>
        </p:nvGrpSpPr>
        <p:grpSpPr bwMode="auto">
          <a:xfrm>
            <a:off x="1042988" y="1773238"/>
            <a:ext cx="5915025" cy="3306762"/>
            <a:chOff x="0" y="0"/>
            <a:chExt cx="3726" cy="2083"/>
          </a:xfrm>
        </p:grpSpPr>
        <p:sp>
          <p:nvSpPr>
            <p:cNvPr id="366631" name="Rectangle 39"/>
            <p:cNvSpPr>
              <a:spLocks noChangeArrowheads="1"/>
            </p:cNvSpPr>
            <p:nvPr/>
          </p:nvSpPr>
          <p:spPr bwMode="auto">
            <a:xfrm>
              <a:off x="1724" y="952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●</a:t>
              </a:r>
              <a:endParaRPr lang="zh-CN" altLang="en-US">
                <a:solidFill>
                  <a:srgbClr val="FF3300"/>
                </a:solidFill>
              </a:endParaRPr>
            </a:p>
          </p:txBody>
        </p:sp>
        <p:sp>
          <p:nvSpPr>
            <p:cNvPr id="366632" name="Rectangle 40"/>
            <p:cNvSpPr>
              <a:spLocks noChangeArrowheads="1"/>
            </p:cNvSpPr>
            <p:nvPr/>
          </p:nvSpPr>
          <p:spPr bwMode="auto">
            <a:xfrm>
              <a:off x="1679" y="0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E</a:t>
              </a:r>
              <a:endParaRPr lang="zh-CN" altLang="en-US" sz="2800"/>
            </a:p>
          </p:txBody>
        </p:sp>
        <p:sp>
          <p:nvSpPr>
            <p:cNvPr id="366633" name="Rectangle 41"/>
            <p:cNvSpPr>
              <a:spLocks noChangeArrowheads="1"/>
            </p:cNvSpPr>
            <p:nvPr/>
          </p:nvSpPr>
          <p:spPr bwMode="auto">
            <a:xfrm>
              <a:off x="3448" y="272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D</a:t>
              </a:r>
              <a:endParaRPr lang="zh-CN" altLang="en-US" sz="2800"/>
            </a:p>
          </p:txBody>
        </p:sp>
        <p:sp>
          <p:nvSpPr>
            <p:cNvPr id="366634" name="Rectangle 42"/>
            <p:cNvSpPr>
              <a:spLocks noChangeArrowheads="1"/>
            </p:cNvSpPr>
            <p:nvPr/>
          </p:nvSpPr>
          <p:spPr bwMode="auto">
            <a:xfrm>
              <a:off x="3085" y="1633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C</a:t>
              </a:r>
              <a:endParaRPr lang="zh-CN" altLang="en-US" sz="2800"/>
            </a:p>
          </p:txBody>
        </p:sp>
        <p:sp>
          <p:nvSpPr>
            <p:cNvPr id="366635" name="Rectangle 43"/>
            <p:cNvSpPr>
              <a:spLocks noChangeArrowheads="1"/>
            </p:cNvSpPr>
            <p:nvPr/>
          </p:nvSpPr>
          <p:spPr bwMode="auto">
            <a:xfrm>
              <a:off x="0" y="1587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B</a:t>
              </a:r>
              <a:endParaRPr lang="zh-CN" altLang="en-US" sz="2800"/>
            </a:p>
          </p:txBody>
        </p:sp>
        <p:sp>
          <p:nvSpPr>
            <p:cNvPr id="366636" name="Rectangle 44"/>
            <p:cNvSpPr>
              <a:spLocks noChangeArrowheads="1"/>
            </p:cNvSpPr>
            <p:nvPr/>
          </p:nvSpPr>
          <p:spPr bwMode="auto">
            <a:xfrm>
              <a:off x="182" y="136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A</a:t>
              </a:r>
              <a:endParaRPr lang="zh-CN" altLang="en-US" sz="2800"/>
            </a:p>
          </p:txBody>
        </p:sp>
        <p:sp>
          <p:nvSpPr>
            <p:cNvPr id="366637" name="Rectangle 45"/>
            <p:cNvSpPr>
              <a:spLocks noChangeArrowheads="1"/>
            </p:cNvSpPr>
            <p:nvPr/>
          </p:nvSpPr>
          <p:spPr bwMode="auto">
            <a:xfrm>
              <a:off x="2223" y="1756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F</a:t>
              </a:r>
              <a:endParaRPr lang="zh-CN" altLang="en-US" sz="2800"/>
            </a:p>
          </p:txBody>
        </p:sp>
      </p:grpSp>
      <p:sp>
        <p:nvSpPr>
          <p:cNvPr id="366638" name="Rectangle 46"/>
          <p:cNvSpPr>
            <a:spLocks noChangeArrowheads="1"/>
          </p:cNvSpPr>
          <p:nvPr/>
        </p:nvSpPr>
        <p:spPr bwMode="auto">
          <a:xfrm>
            <a:off x="4397375" y="3122613"/>
            <a:ext cx="46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O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799700">
                                      <p:cBhvr>
                                        <p:cTn id="6" dur="20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37" descr="小棋盘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/>
          </a:p>
        </p:txBody>
      </p:sp>
      <p:pic>
        <p:nvPicPr>
          <p:cNvPr id="330755" name="Picture 2" descr="P132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879475"/>
            <a:ext cx="8991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0756" name="Group 4"/>
          <p:cNvGrpSpPr/>
          <p:nvPr/>
        </p:nvGrpSpPr>
        <p:grpSpPr bwMode="auto">
          <a:xfrm>
            <a:off x="7010400" y="1309688"/>
            <a:ext cx="1919288" cy="1647825"/>
            <a:chOff x="0" y="0"/>
            <a:chExt cx="1130" cy="966"/>
          </a:xfrm>
        </p:grpSpPr>
        <p:sp>
          <p:nvSpPr>
            <p:cNvPr id="330757" name="AutoShape 4"/>
            <p:cNvSpPr>
              <a:spLocks noChangeArrowheads="1"/>
            </p:cNvSpPr>
            <p:nvPr/>
          </p:nvSpPr>
          <p:spPr bwMode="auto">
            <a:xfrm>
              <a:off x="12" y="0"/>
              <a:ext cx="1118" cy="966"/>
            </a:xfrm>
            <a:prstGeom prst="hexagon">
              <a:avLst>
                <a:gd name="adj" fmla="val 28934"/>
                <a:gd name="vf" fmla="val 115470"/>
              </a:avLst>
            </a:prstGeom>
            <a:solidFill>
              <a:srgbClr val="00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0758" name="Line 5"/>
            <p:cNvSpPr>
              <a:spLocks noChangeShapeType="1"/>
            </p:cNvSpPr>
            <p:nvPr/>
          </p:nvSpPr>
          <p:spPr bwMode="auto">
            <a:xfrm flipH="1">
              <a:off x="0" y="485"/>
              <a:ext cx="5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330759" name="AutoShape 13"/>
          <p:cNvSpPr>
            <a:spLocks noChangeArrowheads="1"/>
          </p:cNvSpPr>
          <p:nvPr/>
        </p:nvSpPr>
        <p:spPr bwMode="auto">
          <a:xfrm flipH="1">
            <a:off x="7902575" y="2071688"/>
            <a:ext cx="127000" cy="123825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pic>
        <p:nvPicPr>
          <p:cNvPr id="330760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1247775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761" name="Picture 2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3965">
            <a:off x="2384425" y="1249363"/>
            <a:ext cx="18811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62" name="Text Box 18"/>
          <p:cNvSpPr txBox="1">
            <a:spLocks noChangeArrowheads="1"/>
          </p:cNvSpPr>
          <p:nvPr/>
        </p:nvSpPr>
        <p:spPr bwMode="auto">
          <a:xfrm>
            <a:off x="533400" y="381000"/>
            <a:ext cx="744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6633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（</a:t>
            </a:r>
            <a:r>
              <a:rPr lang="en-US" sz="3600" b="1" dirty="0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6633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）这些图形有什么共同的特征？</a:t>
            </a:r>
          </a:p>
        </p:txBody>
      </p:sp>
      <p:sp>
        <p:nvSpPr>
          <p:cNvPr id="330763" name="Text Box 19"/>
          <p:cNvSpPr txBox="1">
            <a:spLocks noChangeArrowheads="1"/>
          </p:cNvSpPr>
          <p:nvPr/>
        </p:nvSpPr>
        <p:spPr bwMode="auto">
          <a:xfrm>
            <a:off x="457200" y="3505200"/>
            <a:ext cx="8305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）将图上</a:t>
            </a:r>
            <a:r>
              <a:rPr lang="zh-CN" altLang="en-US" sz="3600" b="1" dirty="0">
                <a:ea typeface="黑体" panose="02010609060101010101" pitchFamily="49" charset="-122"/>
              </a:rPr>
              <a:t>“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风车</a:t>
            </a:r>
            <a:r>
              <a:rPr lang="zh-CN" altLang="en-US" sz="3600" b="1" dirty="0">
                <a:ea typeface="黑体" panose="02010609060101010101" pitchFamily="49" charset="-122"/>
              </a:rPr>
              <a:t>”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绕其上一点旋转</a:t>
            </a:r>
            <a:r>
              <a:rPr 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180°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，旋转前后的图形完全重合吗？</a:t>
            </a:r>
          </a:p>
        </p:txBody>
      </p:sp>
      <p:grpSp>
        <p:nvGrpSpPr>
          <p:cNvPr id="330764" name="Group 12"/>
          <p:cNvGrpSpPr/>
          <p:nvPr/>
        </p:nvGrpSpPr>
        <p:grpSpPr bwMode="auto">
          <a:xfrm>
            <a:off x="4738688" y="1285875"/>
            <a:ext cx="1771650" cy="1752600"/>
            <a:chOff x="0" y="0"/>
            <a:chExt cx="1116" cy="1104"/>
          </a:xfrm>
        </p:grpSpPr>
        <p:sp>
          <p:nvSpPr>
            <p:cNvPr id="330765" name="Rectangle 7"/>
            <p:cNvSpPr>
              <a:spLocks noChangeArrowheads="1"/>
            </p:cNvSpPr>
            <p:nvPr/>
          </p:nvSpPr>
          <p:spPr bwMode="auto">
            <a:xfrm>
              <a:off x="382" y="368"/>
              <a:ext cx="377" cy="35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0766" name="AutoShape 8"/>
            <p:cNvSpPr>
              <a:spLocks noChangeArrowheads="1"/>
            </p:cNvSpPr>
            <p:nvPr/>
          </p:nvSpPr>
          <p:spPr bwMode="auto">
            <a:xfrm>
              <a:off x="462" y="0"/>
              <a:ext cx="578" cy="277"/>
            </a:xfrm>
            <a:prstGeom prst="rtTriangl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0767" name="AutoShape 9"/>
            <p:cNvSpPr>
              <a:spLocks noChangeArrowheads="1"/>
            </p:cNvSpPr>
            <p:nvPr/>
          </p:nvSpPr>
          <p:spPr bwMode="auto">
            <a:xfrm rot="5400000">
              <a:off x="690" y="594"/>
              <a:ext cx="570" cy="282"/>
            </a:xfrm>
            <a:prstGeom prst="rtTriangl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0768" name="AutoShape 10"/>
            <p:cNvSpPr>
              <a:spLocks noChangeArrowheads="1"/>
            </p:cNvSpPr>
            <p:nvPr/>
          </p:nvSpPr>
          <p:spPr bwMode="auto">
            <a:xfrm rot="10800000">
              <a:off x="109" y="827"/>
              <a:ext cx="578" cy="277"/>
            </a:xfrm>
            <a:prstGeom prst="rtTriangl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0769" name="AutoShape 11"/>
            <p:cNvSpPr>
              <a:spLocks noChangeArrowheads="1"/>
            </p:cNvSpPr>
            <p:nvPr/>
          </p:nvSpPr>
          <p:spPr bwMode="auto">
            <a:xfrm rot="16200000">
              <a:off x="-144" y="224"/>
              <a:ext cx="569" cy="282"/>
            </a:xfrm>
            <a:prstGeom prst="rtTriangl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0770" name="Group 18"/>
          <p:cNvGrpSpPr/>
          <p:nvPr/>
        </p:nvGrpSpPr>
        <p:grpSpPr bwMode="auto">
          <a:xfrm>
            <a:off x="2438400" y="4953000"/>
            <a:ext cx="6172200" cy="1676400"/>
            <a:chOff x="0" y="0"/>
            <a:chExt cx="3888" cy="1056"/>
          </a:xfrm>
        </p:grpSpPr>
        <p:grpSp>
          <p:nvGrpSpPr>
            <p:cNvPr id="330771" name="Group 19"/>
            <p:cNvGrpSpPr/>
            <p:nvPr/>
          </p:nvGrpSpPr>
          <p:grpSpPr bwMode="auto">
            <a:xfrm>
              <a:off x="-311" y="-348"/>
              <a:ext cx="4166" cy="1413"/>
              <a:chOff x="0" y="0"/>
              <a:chExt cx="6614160" cy="2243328"/>
            </a:xfrm>
          </p:grpSpPr>
          <p:pic>
            <p:nvPicPr>
              <p:cNvPr id="330772" name="AutoShape 27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0" y="0"/>
                <a:ext cx="6614160" cy="2243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0773" name="Text Box 21"/>
              <p:cNvSpPr txBox="1">
                <a:spLocks noChangeArrowheads="1"/>
              </p:cNvSpPr>
              <p:nvPr/>
            </p:nvSpPr>
            <p:spPr bwMode="auto">
              <a:xfrm rot="10800000">
                <a:off x="1767444" y="882544"/>
                <a:ext cx="3982156" cy="1092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30774" name="Text Box 26"/>
            <p:cNvSpPr txBox="1">
              <a:spLocks noChangeArrowheads="1"/>
            </p:cNvSpPr>
            <p:nvPr/>
          </p:nvSpPr>
          <p:spPr bwMode="auto">
            <a:xfrm>
              <a:off x="384" y="162"/>
              <a:ext cx="35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 dirty="0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图形绕某一点旋转</a:t>
              </a:r>
              <a:r>
                <a:rPr lang="en-US" sz="3600" b="1" dirty="0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180°</a:t>
              </a:r>
              <a:r>
                <a:rPr lang="zh-CN" altLang="en-US" sz="3600" b="1" dirty="0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后与原图形完全重合</a:t>
              </a:r>
            </a:p>
          </p:txBody>
        </p:sp>
      </p:grpSp>
      <p:sp>
        <p:nvSpPr>
          <p:cNvPr id="330775" name="AutoShape 31"/>
          <p:cNvSpPr>
            <a:spLocks noChangeArrowheads="1"/>
          </p:cNvSpPr>
          <p:nvPr/>
        </p:nvSpPr>
        <p:spPr bwMode="auto">
          <a:xfrm flipH="1">
            <a:off x="3276600" y="2100263"/>
            <a:ext cx="127000" cy="123825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0776" name="AutoShape 15"/>
          <p:cNvSpPr>
            <a:spLocks noChangeArrowheads="1"/>
          </p:cNvSpPr>
          <p:nvPr/>
        </p:nvSpPr>
        <p:spPr bwMode="auto">
          <a:xfrm flipH="1">
            <a:off x="1095375" y="2100263"/>
            <a:ext cx="127000" cy="123825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0777" name="AutoShape 17"/>
          <p:cNvSpPr>
            <a:spLocks noChangeArrowheads="1"/>
          </p:cNvSpPr>
          <p:nvPr/>
        </p:nvSpPr>
        <p:spPr bwMode="auto">
          <a:xfrm flipH="1">
            <a:off x="5568950" y="2105025"/>
            <a:ext cx="127000" cy="123825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0778" name="Text Box 36" descr="小棋盘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/>
          </a:p>
        </p:txBody>
      </p:sp>
      <p:grpSp>
        <p:nvGrpSpPr>
          <p:cNvPr id="330779" name="Group 27"/>
          <p:cNvGrpSpPr/>
          <p:nvPr/>
        </p:nvGrpSpPr>
        <p:grpSpPr bwMode="auto">
          <a:xfrm>
            <a:off x="0" y="-144463"/>
            <a:ext cx="3581400" cy="677863"/>
            <a:chOff x="0" y="0"/>
            <a:chExt cx="2256" cy="432"/>
          </a:xfrm>
        </p:grpSpPr>
        <p:grpSp>
          <p:nvGrpSpPr>
            <p:cNvPr id="330780" name="Group 28"/>
            <p:cNvGrpSpPr/>
            <p:nvPr/>
          </p:nvGrpSpPr>
          <p:grpSpPr bwMode="auto">
            <a:xfrm>
              <a:off x="0" y="29"/>
              <a:ext cx="1488" cy="313"/>
              <a:chOff x="0" y="0"/>
              <a:chExt cx="2112" cy="224"/>
            </a:xfrm>
          </p:grpSpPr>
          <p:sp>
            <p:nvSpPr>
              <p:cNvPr id="330781" name="Rectangle 40"/>
              <p:cNvSpPr>
                <a:spLocks noChangeArrowheads="1"/>
              </p:cNvSpPr>
              <p:nvPr/>
            </p:nvSpPr>
            <p:spPr bwMode="auto">
              <a:xfrm>
                <a:off x="0" y="1"/>
                <a:ext cx="2112" cy="223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Times New Roman" panose="02020603050405020304" pitchFamily="18" charset="0"/>
                    <a:ea typeface="隶书" panose="02010509060101010101" pitchFamily="49" charset="-122"/>
                  </a:rPr>
                  <a:t> 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隶书" panose="02010509060101010101" pitchFamily="49" charset="-122"/>
                  </a:rPr>
                  <a:t>想一想</a:t>
                </a:r>
                <a:endParaRPr lang="zh-CN" altLang="en-US" sz="2400" b="1" baseline="-25000" dirty="0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330782" name="Rectangle 41" descr="PE03255_"/>
              <p:cNvSpPr>
                <a:spLocks noChangeArrowheads="1"/>
              </p:cNvSpPr>
              <p:nvPr/>
            </p:nvSpPr>
            <p:spPr bwMode="auto">
              <a:xfrm>
                <a:off x="1681" y="0"/>
                <a:ext cx="164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endParaRPr lang="zh-CN" alt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BatangChe" pitchFamily="49" charset="-127"/>
                </a:endParaRPr>
              </a:p>
            </p:txBody>
          </p:sp>
        </p:grpSp>
        <p:pic>
          <p:nvPicPr>
            <p:cNvPr id="330783" name="Picture 42" descr="67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88" y="0"/>
              <a:ext cx="7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784" name="Picture 43" descr="gif003[1]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96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0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30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7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0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7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0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7" dur="20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76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0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2000" fill="hold"/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764"/>
                  </p:tgtEl>
                </p:cond>
              </p:nextCondLst>
            </p:seq>
          </p:childTnLst>
        </p:cTn>
      </p:par>
    </p:tnLst>
    <p:bldLst>
      <p:bldP spid="33076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778" name="Group 2"/>
          <p:cNvGrpSpPr/>
          <p:nvPr/>
        </p:nvGrpSpPr>
        <p:grpSpPr bwMode="auto">
          <a:xfrm flipH="1" flipV="1">
            <a:off x="1692275" y="404813"/>
            <a:ext cx="4968875" cy="2159000"/>
            <a:chOff x="0" y="0"/>
            <a:chExt cx="2358" cy="953"/>
          </a:xfrm>
        </p:grpSpPr>
        <p:sp>
          <p:nvSpPr>
            <p:cNvPr id="331779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2358" cy="953"/>
            </a:xfrm>
            <a:prstGeom prst="parallelogram">
              <a:avLst>
                <a:gd name="adj" fmla="val 61857"/>
              </a:avLst>
            </a:prstGeom>
            <a:solidFill>
              <a:srgbClr val="FFFF00"/>
            </a:solidFill>
            <a:ln w="5715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1780" name="Line 4"/>
            <p:cNvSpPr>
              <a:spLocks noChangeShapeType="1"/>
            </p:cNvSpPr>
            <p:nvPr/>
          </p:nvSpPr>
          <p:spPr bwMode="auto">
            <a:xfrm>
              <a:off x="599" y="0"/>
              <a:ext cx="1158" cy="9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31781" name="Line 5"/>
            <p:cNvSpPr>
              <a:spLocks noChangeShapeType="1"/>
            </p:cNvSpPr>
            <p:nvPr/>
          </p:nvSpPr>
          <p:spPr bwMode="auto">
            <a:xfrm flipV="1">
              <a:off x="0" y="0"/>
              <a:ext cx="2358" cy="95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31782" name="Group 6"/>
          <p:cNvGrpSpPr/>
          <p:nvPr/>
        </p:nvGrpSpPr>
        <p:grpSpPr bwMode="auto">
          <a:xfrm flipH="1" flipV="1">
            <a:off x="1692275" y="404813"/>
            <a:ext cx="4968875" cy="2159000"/>
            <a:chOff x="0" y="0"/>
            <a:chExt cx="2358" cy="953"/>
          </a:xfrm>
        </p:grpSpPr>
        <p:sp>
          <p:nvSpPr>
            <p:cNvPr id="331783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2358" cy="953"/>
            </a:xfrm>
            <a:prstGeom prst="parallelogram">
              <a:avLst>
                <a:gd name="adj" fmla="val 61857"/>
              </a:avLst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1784" name="Line 8"/>
            <p:cNvSpPr>
              <a:spLocks noChangeShapeType="1"/>
            </p:cNvSpPr>
            <p:nvPr/>
          </p:nvSpPr>
          <p:spPr bwMode="auto">
            <a:xfrm>
              <a:off x="599" y="0"/>
              <a:ext cx="1158" cy="9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31785" name="Line 9"/>
            <p:cNvSpPr>
              <a:spLocks noChangeShapeType="1"/>
            </p:cNvSpPr>
            <p:nvPr/>
          </p:nvSpPr>
          <p:spPr bwMode="auto">
            <a:xfrm flipV="1">
              <a:off x="0" y="0"/>
              <a:ext cx="2358" cy="95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3854450" y="17907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715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sp>
        <p:nvSpPr>
          <p:cNvPr id="331787" name="Rectangle 11"/>
          <p:cNvSpPr>
            <a:spLocks noChangeArrowheads="1"/>
          </p:cNvSpPr>
          <p:nvPr/>
        </p:nvSpPr>
        <p:spPr bwMode="auto">
          <a:xfrm>
            <a:off x="468313" y="2924175"/>
            <a:ext cx="79930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如果一个图形绕一个点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旋转</a:t>
            </a:r>
            <a:r>
              <a:rPr 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180°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后，能和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原来的图形互相重合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，那么这个图形叫做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中心对称图形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；这个点叫做它的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对称中心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；互相重合的点叫做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对称点</a:t>
            </a:r>
            <a:r>
              <a:rPr 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en-US" sz="28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331788" name="WordArt 12"/>
          <p:cNvSpPr>
            <a:spLocks noChangeArrowheads="1" noChangeShapeType="1"/>
          </p:cNvSpPr>
          <p:nvPr/>
        </p:nvSpPr>
        <p:spPr bwMode="auto">
          <a:xfrm>
            <a:off x="7739063" y="217488"/>
            <a:ext cx="1008062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85"/>
              </a:avLst>
            </a:prstTxWarp>
          </a:bodyPr>
          <a:lstStyle/>
          <a:p>
            <a:pPr algn="ctr"/>
            <a:r>
              <a:rPr lang="zh-CN" altLang="en-US" sz="3200" b="1"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观察与发现</a:t>
            </a:r>
          </a:p>
        </p:txBody>
      </p:sp>
      <p:sp>
        <p:nvSpPr>
          <p:cNvPr id="331790" name="Text Box 14"/>
          <p:cNvSpPr txBox="1">
            <a:spLocks noChangeArrowheads="1"/>
          </p:cNvSpPr>
          <p:nvPr/>
        </p:nvSpPr>
        <p:spPr bwMode="auto">
          <a:xfrm>
            <a:off x="1042988" y="220503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1791" name="Text Box 15"/>
          <p:cNvSpPr txBox="1">
            <a:spLocks noChangeArrowheads="1"/>
          </p:cNvSpPr>
          <p:nvPr/>
        </p:nvSpPr>
        <p:spPr bwMode="auto">
          <a:xfrm>
            <a:off x="2411413" y="26035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31792" name="Text Box 16"/>
          <p:cNvSpPr txBox="1">
            <a:spLocks noChangeArrowheads="1"/>
          </p:cNvSpPr>
          <p:nvPr/>
        </p:nvSpPr>
        <p:spPr bwMode="auto">
          <a:xfrm>
            <a:off x="5795963" y="227647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732588" y="33337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31794" name="WordArt 2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2125663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zh-CN" altLang="en-US" sz="36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归纳：</a:t>
            </a:r>
          </a:p>
        </p:txBody>
      </p:sp>
      <p:sp>
        <p:nvSpPr>
          <p:cNvPr id="331795" name="Rectangle 19"/>
          <p:cNvSpPr>
            <a:spLocks noChangeArrowheads="1"/>
          </p:cNvSpPr>
          <p:nvPr/>
        </p:nvSpPr>
        <p:spPr bwMode="auto">
          <a:xfrm>
            <a:off x="468312" y="4896545"/>
            <a:ext cx="806412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在平面内，一个图形经过中心对称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能与</a:t>
            </a:r>
            <a:r>
              <a:rPr lang="zh-CN" altLang="en-US" sz="3200" b="1" dirty="0">
                <a:solidFill>
                  <a:srgbClr val="0000FF"/>
                </a:solidFill>
              </a:rPr>
              <a:t>原来的图形重合，这个图形叫做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中心</a:t>
            </a:r>
            <a:r>
              <a:rPr lang="zh-CN" altLang="en-US" sz="3200" b="1" dirty="0">
                <a:solidFill>
                  <a:srgbClr val="0000FF"/>
                </a:solidFill>
              </a:rPr>
              <a:t>对称图形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799700">
                                      <p:cBhvr>
                                        <p:cTn id="10" dur="2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7" grpId="0" autoUpdateAnimBg="0"/>
      <p:bldP spid="331794" grpId="1" animBg="1"/>
      <p:bldP spid="3317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35000"/>
            <a:ext cx="2733675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97000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3124200" y="627335"/>
            <a:ext cx="5867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ahoma" panose="020B0604030504040204" pitchFamily="34" charset="0"/>
              </a:rPr>
              <a:t>左图是一幅中心对称图形，</a:t>
            </a:r>
            <a:r>
              <a:rPr lang="en-US" sz="2800" b="1" dirty="0">
                <a:latin typeface="Tahoma" panose="020B0604030504040204" pitchFamily="34" charset="0"/>
              </a:rPr>
              <a:t>O</a:t>
            </a:r>
            <a:r>
              <a:rPr lang="zh-CN" altLang="en-US" sz="2800" b="1" dirty="0">
                <a:latin typeface="Tahoma" panose="020B0604030504040204" pitchFamily="34" charset="0"/>
              </a:rPr>
              <a:t>是对称中心，请你找出点</a:t>
            </a:r>
            <a:r>
              <a:rPr lang="en-US" sz="2800" b="1" dirty="0">
                <a:latin typeface="Tahoma" panose="020B0604030504040204" pitchFamily="34" charset="0"/>
              </a:rPr>
              <a:t>A</a:t>
            </a:r>
            <a:r>
              <a:rPr lang="zh-CN" altLang="en-US" sz="2800" b="1" dirty="0">
                <a:latin typeface="Tahoma" panose="020B0604030504040204" pitchFamily="34" charset="0"/>
              </a:rPr>
              <a:t>绕点</a:t>
            </a:r>
            <a:r>
              <a:rPr lang="en-US" sz="2800" b="1" dirty="0">
                <a:latin typeface="Tahoma" panose="020B0604030504040204" pitchFamily="34" charset="0"/>
              </a:rPr>
              <a:t>O</a:t>
            </a:r>
            <a:r>
              <a:rPr lang="zh-CN" altLang="en-US" sz="2800" b="1" dirty="0">
                <a:latin typeface="Tahoma" panose="020B0604030504040204" pitchFamily="34" charset="0"/>
              </a:rPr>
              <a:t>的旋转</a:t>
            </a:r>
            <a:r>
              <a:rPr lang="en-US" sz="2800" b="1" dirty="0">
                <a:latin typeface="Tahoma" panose="020B0604030504040204" pitchFamily="34" charset="0"/>
              </a:rPr>
              <a:t>180</a:t>
            </a:r>
            <a:r>
              <a:rPr lang="en-US" sz="2800" b="1" baseline="30000" dirty="0">
                <a:latin typeface="Tahoma" panose="020B0604030504040204" pitchFamily="34" charset="0"/>
              </a:rPr>
              <a:t>O</a:t>
            </a:r>
            <a:r>
              <a:rPr lang="zh-CN" altLang="en-US" sz="3200" b="1" dirty="0">
                <a:latin typeface="Tahoma" panose="020B0604030504040204" pitchFamily="34" charset="0"/>
              </a:rPr>
              <a:t>后的对应点</a:t>
            </a:r>
            <a:r>
              <a:rPr lang="en-US" sz="3200" b="1" dirty="0">
                <a:latin typeface="Tahoma" panose="020B0604030504040204" pitchFamily="34" charset="0"/>
              </a:rPr>
              <a:t>B</a:t>
            </a:r>
            <a:r>
              <a:rPr lang="zh-CN" altLang="en-US" sz="3200" b="1" dirty="0">
                <a:latin typeface="Tahoma" panose="020B0604030504040204" pitchFamily="34" charset="0"/>
              </a:rPr>
              <a:t>；</a:t>
            </a:r>
          </a:p>
        </p:txBody>
      </p:sp>
      <p:pic>
        <p:nvPicPr>
          <p:cNvPr id="3328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40000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2133600"/>
            <a:ext cx="4257675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558800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844800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9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59832" y="2636838"/>
            <a:ext cx="2200275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10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19200" y="3703116"/>
            <a:ext cx="649605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1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7400" y="2844800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12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1930400"/>
            <a:ext cx="8191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13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" y="482600"/>
            <a:ext cx="1038225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14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90600" y="1244600"/>
            <a:ext cx="1257300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15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4129" y="4343400"/>
            <a:ext cx="3533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2816" name="AutoShape 16"/>
          <p:cNvSpPr>
            <a:spLocks noChangeArrowheads="1"/>
          </p:cNvSpPr>
          <p:nvPr/>
        </p:nvSpPr>
        <p:spPr bwMode="auto">
          <a:xfrm>
            <a:off x="838200" y="53340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32817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47800" y="4876800"/>
            <a:ext cx="7286625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18" name="Picture 18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572000" y="5334000"/>
            <a:ext cx="39243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19" name="Picture 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800" y="1168400"/>
            <a:ext cx="1123950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3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26" name="Group 2"/>
          <p:cNvGrpSpPr/>
          <p:nvPr/>
        </p:nvGrpSpPr>
        <p:grpSpPr bwMode="auto">
          <a:xfrm flipH="1" flipV="1">
            <a:off x="1600200" y="749300"/>
            <a:ext cx="4968875" cy="2159000"/>
            <a:chOff x="0" y="0"/>
            <a:chExt cx="2358" cy="953"/>
          </a:xfrm>
        </p:grpSpPr>
        <p:sp>
          <p:nvSpPr>
            <p:cNvPr id="333827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2358" cy="953"/>
            </a:xfrm>
            <a:prstGeom prst="parallelogram">
              <a:avLst>
                <a:gd name="adj" fmla="val 61857"/>
              </a:avLst>
            </a:prstGeom>
            <a:noFill/>
            <a:ln w="571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3828" name="Line 4"/>
            <p:cNvSpPr>
              <a:spLocks noChangeShapeType="1"/>
            </p:cNvSpPr>
            <p:nvPr/>
          </p:nvSpPr>
          <p:spPr bwMode="auto">
            <a:xfrm>
              <a:off x="599" y="0"/>
              <a:ext cx="1158" cy="9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33829" name="Line 5"/>
            <p:cNvSpPr>
              <a:spLocks noChangeShapeType="1"/>
            </p:cNvSpPr>
            <p:nvPr/>
          </p:nvSpPr>
          <p:spPr bwMode="auto">
            <a:xfrm flipV="1">
              <a:off x="0" y="0"/>
              <a:ext cx="2358" cy="9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33830" name="Group 6"/>
          <p:cNvGrpSpPr/>
          <p:nvPr/>
        </p:nvGrpSpPr>
        <p:grpSpPr bwMode="auto">
          <a:xfrm flipH="1" flipV="1">
            <a:off x="1619250" y="765175"/>
            <a:ext cx="4968875" cy="2159000"/>
            <a:chOff x="0" y="0"/>
            <a:chExt cx="2358" cy="953"/>
          </a:xfrm>
        </p:grpSpPr>
        <p:sp>
          <p:nvSpPr>
            <p:cNvPr id="333831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2358" cy="953"/>
            </a:xfrm>
            <a:prstGeom prst="parallelogram">
              <a:avLst>
                <a:gd name="adj" fmla="val 61857"/>
              </a:avLst>
            </a:prstGeom>
            <a:noFill/>
            <a:ln w="57150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3832" name="Line 8"/>
            <p:cNvSpPr>
              <a:spLocks noChangeShapeType="1"/>
            </p:cNvSpPr>
            <p:nvPr/>
          </p:nvSpPr>
          <p:spPr bwMode="auto">
            <a:xfrm>
              <a:off x="599" y="0"/>
              <a:ext cx="1158" cy="9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33833" name="Line 9"/>
            <p:cNvSpPr>
              <a:spLocks noChangeShapeType="1"/>
            </p:cNvSpPr>
            <p:nvPr/>
          </p:nvSpPr>
          <p:spPr bwMode="auto">
            <a:xfrm flipV="1">
              <a:off x="0" y="0"/>
              <a:ext cx="2358" cy="95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3851275" y="1773238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715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sp>
        <p:nvSpPr>
          <p:cNvPr id="333835" name="WordArt 11"/>
          <p:cNvSpPr>
            <a:spLocks noChangeArrowheads="1" noChangeShapeType="1"/>
          </p:cNvSpPr>
          <p:nvPr/>
        </p:nvSpPr>
        <p:spPr bwMode="auto">
          <a:xfrm>
            <a:off x="7739063" y="217488"/>
            <a:ext cx="1008062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85"/>
              </a:avLst>
            </a:prstTxWarp>
          </a:bodyPr>
          <a:lstStyle/>
          <a:p>
            <a:pPr algn="ctr"/>
            <a:r>
              <a:rPr lang="zh-CN" altLang="en-US" sz="3200" b="1"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观察与发现</a:t>
            </a:r>
          </a:p>
        </p:txBody>
      </p:sp>
      <p:pic>
        <p:nvPicPr>
          <p:cNvPr id="333836" name="Picture 12" descr="星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9763" y="260350"/>
            <a:ext cx="8842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37" name="Picture 13" descr="星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973763"/>
            <a:ext cx="88423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1258888" y="263842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2411413" y="4064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5291138" y="285432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6586538" y="54927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33842" name="Text Box 18"/>
          <p:cNvSpPr txBox="1">
            <a:spLocks noChangeArrowheads="1"/>
          </p:cNvSpPr>
          <p:nvPr/>
        </p:nvSpPr>
        <p:spPr bwMode="auto">
          <a:xfrm>
            <a:off x="611188" y="5013325"/>
            <a:ext cx="4754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图中</a:t>
            </a:r>
            <a:r>
              <a:rPr lang="en-US" sz="24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_________</a:t>
            </a:r>
            <a:r>
              <a:rPr lang="zh-CN" altLang="en-US" sz="24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是中心对称图形</a:t>
            </a:r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5364163" y="5013325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对称中心是</a:t>
            </a:r>
            <a:r>
              <a:rPr lang="en-US" sz="24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______</a:t>
            </a:r>
          </a:p>
        </p:txBody>
      </p:sp>
      <p:sp>
        <p:nvSpPr>
          <p:cNvPr id="333844" name="Text Box 20"/>
          <p:cNvSpPr txBox="1">
            <a:spLocks noChangeArrowheads="1"/>
          </p:cNvSpPr>
          <p:nvPr/>
        </p:nvSpPr>
        <p:spPr bwMode="auto">
          <a:xfrm>
            <a:off x="7019925" y="4941888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点</a:t>
            </a:r>
            <a:r>
              <a:rPr lang="en-US" sz="24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33845" name="Text Box 21"/>
          <p:cNvSpPr txBox="1">
            <a:spLocks noChangeArrowheads="1"/>
          </p:cNvSpPr>
          <p:nvPr/>
        </p:nvSpPr>
        <p:spPr bwMode="auto">
          <a:xfrm>
            <a:off x="755650" y="5516563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点</a:t>
            </a:r>
            <a:r>
              <a:rPr lang="en-US" sz="24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r>
              <a:rPr lang="zh-CN" altLang="en-US" sz="24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的对称点是</a:t>
            </a:r>
            <a:r>
              <a:rPr lang="en-US" sz="24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______</a:t>
            </a:r>
          </a:p>
        </p:txBody>
      </p:sp>
      <p:sp>
        <p:nvSpPr>
          <p:cNvPr id="333846" name="Text Box 22"/>
          <p:cNvSpPr txBox="1">
            <a:spLocks noChangeArrowheads="1"/>
          </p:cNvSpPr>
          <p:nvPr/>
        </p:nvSpPr>
        <p:spPr bwMode="auto">
          <a:xfrm>
            <a:off x="4716463" y="5516563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点</a:t>
            </a:r>
            <a:r>
              <a:rPr lang="en-US" sz="24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</a:t>
            </a:r>
            <a:r>
              <a:rPr lang="zh-CN" altLang="en-US" sz="24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的对称点是</a:t>
            </a:r>
            <a:r>
              <a:rPr lang="en-US" sz="24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______</a:t>
            </a:r>
          </a:p>
        </p:txBody>
      </p:sp>
      <p:grpSp>
        <p:nvGrpSpPr>
          <p:cNvPr id="333847" name="Group 23"/>
          <p:cNvGrpSpPr/>
          <p:nvPr/>
        </p:nvGrpSpPr>
        <p:grpSpPr bwMode="auto">
          <a:xfrm>
            <a:off x="1403350" y="5013325"/>
            <a:ext cx="1800225" cy="366713"/>
            <a:chOff x="0" y="0"/>
            <a:chExt cx="1134" cy="231"/>
          </a:xfrm>
        </p:grpSpPr>
        <p:grpSp>
          <p:nvGrpSpPr>
            <p:cNvPr id="333848" name="Group 24"/>
            <p:cNvGrpSpPr/>
            <p:nvPr/>
          </p:nvGrpSpPr>
          <p:grpSpPr bwMode="auto">
            <a:xfrm>
              <a:off x="0" y="91"/>
              <a:ext cx="363" cy="72"/>
              <a:chOff x="0" y="0"/>
              <a:chExt cx="455" cy="90"/>
            </a:xfrm>
          </p:grpSpPr>
          <p:sp>
            <p:nvSpPr>
              <p:cNvPr id="333849" name="Line 25"/>
              <p:cNvSpPr>
                <a:spLocks noChangeShapeType="1"/>
              </p:cNvSpPr>
              <p:nvPr/>
            </p:nvSpPr>
            <p:spPr bwMode="auto">
              <a:xfrm>
                <a:off x="151" y="0"/>
                <a:ext cx="30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50" name="Line 2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51" cy="9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51" name="Line 27"/>
              <p:cNvSpPr>
                <a:spLocks noChangeShapeType="1"/>
              </p:cNvSpPr>
              <p:nvPr/>
            </p:nvSpPr>
            <p:spPr bwMode="auto">
              <a:xfrm flipH="1">
                <a:off x="301" y="0"/>
                <a:ext cx="154" cy="9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52" name="Line 28"/>
              <p:cNvSpPr>
                <a:spLocks noChangeShapeType="1"/>
              </p:cNvSpPr>
              <p:nvPr/>
            </p:nvSpPr>
            <p:spPr bwMode="auto">
              <a:xfrm>
                <a:off x="0" y="90"/>
                <a:ext cx="301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3853" name="Text Box 29"/>
            <p:cNvSpPr txBox="1">
              <a:spLocks noChangeArrowheads="1"/>
            </p:cNvSpPr>
            <p:nvPr/>
          </p:nvSpPr>
          <p:spPr bwMode="auto">
            <a:xfrm>
              <a:off x="273" y="0"/>
              <a:ext cx="8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ABCD</a:t>
              </a:r>
            </a:p>
          </p:txBody>
        </p:sp>
      </p:grpSp>
      <p:sp>
        <p:nvSpPr>
          <p:cNvPr id="333854" name="Text Box 30"/>
          <p:cNvSpPr txBox="1">
            <a:spLocks noChangeArrowheads="1"/>
          </p:cNvSpPr>
          <p:nvPr/>
        </p:nvSpPr>
        <p:spPr bwMode="auto">
          <a:xfrm>
            <a:off x="3059113" y="544512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点</a:t>
            </a:r>
            <a:r>
              <a:rPr lang="en-US" sz="2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33855" name="Text Box 31"/>
          <p:cNvSpPr txBox="1">
            <a:spLocks noChangeArrowheads="1"/>
          </p:cNvSpPr>
          <p:nvPr/>
        </p:nvSpPr>
        <p:spPr bwMode="auto">
          <a:xfrm>
            <a:off x="6948488" y="5373688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点</a:t>
            </a:r>
            <a:r>
              <a:rPr lang="en-US" sz="2400" b="1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42" grpId="0" autoUpdateAnimBg="0"/>
      <p:bldP spid="333843" grpId="0" autoUpdateAnimBg="0"/>
      <p:bldP spid="333844" grpId="0" autoUpdateAnimBg="0"/>
      <p:bldP spid="333845" grpId="0" autoUpdateAnimBg="0"/>
      <p:bldP spid="333846" grpId="0" autoUpdateAnimBg="0"/>
      <p:bldP spid="333854" grpId="0" autoUpdateAnimBg="0"/>
      <p:bldP spid="33385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850" name="Group 2"/>
          <p:cNvGrpSpPr/>
          <p:nvPr/>
        </p:nvGrpSpPr>
        <p:grpSpPr bwMode="auto">
          <a:xfrm>
            <a:off x="1187450" y="476250"/>
            <a:ext cx="6886575" cy="4108450"/>
            <a:chOff x="0" y="0"/>
            <a:chExt cx="4338" cy="2588"/>
          </a:xfrm>
        </p:grpSpPr>
        <p:sp>
          <p:nvSpPr>
            <p:cNvPr id="334851" name="Rectangle 3"/>
            <p:cNvSpPr>
              <a:spLocks noChangeArrowheads="1"/>
            </p:cNvSpPr>
            <p:nvPr/>
          </p:nvSpPr>
          <p:spPr bwMode="auto">
            <a:xfrm>
              <a:off x="2087" y="1258"/>
              <a:ext cx="3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FF3300"/>
                  </a:solidFill>
                </a:rPr>
                <a:t>●</a:t>
              </a:r>
            </a:p>
          </p:txBody>
        </p:sp>
        <p:grpSp>
          <p:nvGrpSpPr>
            <p:cNvPr id="334852" name="Group 4"/>
            <p:cNvGrpSpPr/>
            <p:nvPr/>
          </p:nvGrpSpPr>
          <p:grpSpPr bwMode="auto">
            <a:xfrm>
              <a:off x="0" y="0"/>
              <a:ext cx="4338" cy="2588"/>
              <a:chOff x="0" y="0"/>
              <a:chExt cx="4338" cy="2588"/>
            </a:xfrm>
          </p:grpSpPr>
          <p:sp>
            <p:nvSpPr>
              <p:cNvPr id="334853" name="Rectangle 5"/>
              <p:cNvSpPr>
                <a:spLocks noChangeArrowheads="1"/>
              </p:cNvSpPr>
              <p:nvPr/>
            </p:nvSpPr>
            <p:spPr bwMode="auto">
              <a:xfrm>
                <a:off x="545" y="408"/>
                <a:ext cx="3311" cy="1951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4854" name="Line 6"/>
              <p:cNvSpPr>
                <a:spLocks noChangeShapeType="1"/>
              </p:cNvSpPr>
              <p:nvPr/>
            </p:nvSpPr>
            <p:spPr bwMode="auto">
              <a:xfrm>
                <a:off x="545" y="408"/>
                <a:ext cx="3311" cy="195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4855" name="Line 7"/>
              <p:cNvSpPr>
                <a:spLocks noChangeShapeType="1"/>
              </p:cNvSpPr>
              <p:nvPr/>
            </p:nvSpPr>
            <p:spPr bwMode="auto">
              <a:xfrm flipV="1">
                <a:off x="545" y="408"/>
                <a:ext cx="3311" cy="1951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4856" name="Text Box 8"/>
              <p:cNvSpPr txBox="1">
                <a:spLocks noChangeArrowheads="1"/>
              </p:cNvSpPr>
              <p:nvPr/>
            </p:nvSpPr>
            <p:spPr bwMode="auto">
              <a:xfrm>
                <a:off x="2631" y="1168"/>
                <a:ext cx="31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/>
                  <a:t>O</a:t>
                </a:r>
              </a:p>
            </p:txBody>
          </p:sp>
          <p:sp>
            <p:nvSpPr>
              <p:cNvPr id="334857" name="Text Box 9"/>
              <p:cNvSpPr txBox="1">
                <a:spLocks noChangeArrowheads="1"/>
              </p:cNvSpPr>
              <p:nvPr/>
            </p:nvSpPr>
            <p:spPr bwMode="auto">
              <a:xfrm>
                <a:off x="4037" y="2132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/>
                  <a:t>C</a:t>
                </a:r>
              </a:p>
            </p:txBody>
          </p:sp>
          <p:sp>
            <p:nvSpPr>
              <p:cNvPr id="334858" name="Text Box 10"/>
              <p:cNvSpPr txBox="1">
                <a:spLocks noChangeArrowheads="1"/>
              </p:cNvSpPr>
              <p:nvPr/>
            </p:nvSpPr>
            <p:spPr bwMode="auto">
              <a:xfrm>
                <a:off x="182" y="2223"/>
                <a:ext cx="28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/>
                  <a:t>B</a:t>
                </a:r>
              </a:p>
            </p:txBody>
          </p:sp>
          <p:sp>
            <p:nvSpPr>
              <p:cNvPr id="334859" name="Text Box 1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8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/>
                  <a:t>A</a:t>
                </a:r>
              </a:p>
            </p:txBody>
          </p:sp>
          <p:sp>
            <p:nvSpPr>
              <p:cNvPr id="334860" name="Text Box 12"/>
              <p:cNvSpPr txBox="1">
                <a:spLocks noChangeArrowheads="1"/>
              </p:cNvSpPr>
              <p:nvPr/>
            </p:nvSpPr>
            <p:spPr bwMode="auto">
              <a:xfrm>
                <a:off x="3913" y="278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/>
                  <a:t>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874" name="Group 2"/>
          <p:cNvGrpSpPr/>
          <p:nvPr/>
        </p:nvGrpSpPr>
        <p:grpSpPr bwMode="auto">
          <a:xfrm>
            <a:off x="395288" y="765175"/>
            <a:ext cx="7786687" cy="5116513"/>
            <a:chOff x="0" y="0"/>
            <a:chExt cx="4905" cy="3223"/>
          </a:xfrm>
        </p:grpSpPr>
        <p:grpSp>
          <p:nvGrpSpPr>
            <p:cNvPr id="335875" name="Group 3"/>
            <p:cNvGrpSpPr/>
            <p:nvPr/>
          </p:nvGrpSpPr>
          <p:grpSpPr bwMode="auto">
            <a:xfrm>
              <a:off x="385" y="181"/>
              <a:ext cx="4127" cy="2813"/>
              <a:chOff x="0" y="0"/>
              <a:chExt cx="4127" cy="2813"/>
            </a:xfrm>
          </p:grpSpPr>
          <p:sp>
            <p:nvSpPr>
              <p:cNvPr id="335876" name="AutoShap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27" cy="2813"/>
              </a:xfrm>
              <a:prstGeom prst="parallelogram">
                <a:avLst>
                  <a:gd name="adj" fmla="val 36678"/>
                </a:avLst>
              </a:prstGeom>
              <a:noFill/>
              <a:ln w="3810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877" name="Line 5"/>
              <p:cNvSpPr>
                <a:spLocks noChangeShapeType="1"/>
              </p:cNvSpPr>
              <p:nvPr/>
            </p:nvSpPr>
            <p:spPr bwMode="auto">
              <a:xfrm>
                <a:off x="1043" y="0"/>
                <a:ext cx="2041" cy="281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878" name="Line 6"/>
              <p:cNvSpPr>
                <a:spLocks noChangeShapeType="1"/>
              </p:cNvSpPr>
              <p:nvPr/>
            </p:nvSpPr>
            <p:spPr bwMode="auto">
              <a:xfrm flipV="1">
                <a:off x="0" y="45"/>
                <a:ext cx="4083" cy="2768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5879" name="Text Box 7"/>
            <p:cNvSpPr txBox="1">
              <a:spLocks noChangeArrowheads="1"/>
            </p:cNvSpPr>
            <p:nvPr/>
          </p:nvSpPr>
          <p:spPr bwMode="auto">
            <a:xfrm>
              <a:off x="0" y="2812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B</a:t>
              </a:r>
            </a:p>
          </p:txBody>
        </p:sp>
        <p:sp>
          <p:nvSpPr>
            <p:cNvPr id="335880" name="Text Box 8"/>
            <p:cNvSpPr txBox="1">
              <a:spLocks noChangeArrowheads="1"/>
            </p:cNvSpPr>
            <p:nvPr/>
          </p:nvSpPr>
          <p:spPr bwMode="auto">
            <a:xfrm>
              <a:off x="1020" y="0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A</a:t>
              </a:r>
            </a:p>
          </p:txBody>
        </p:sp>
        <p:sp>
          <p:nvSpPr>
            <p:cNvPr id="335881" name="Text Box 9"/>
            <p:cNvSpPr txBox="1">
              <a:spLocks noChangeArrowheads="1"/>
            </p:cNvSpPr>
            <p:nvPr/>
          </p:nvSpPr>
          <p:spPr bwMode="auto">
            <a:xfrm>
              <a:off x="4604" y="91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D</a:t>
              </a:r>
            </a:p>
          </p:txBody>
        </p:sp>
        <p:sp>
          <p:nvSpPr>
            <p:cNvPr id="335882" name="Rectangle 10"/>
            <p:cNvSpPr>
              <a:spLocks noChangeArrowheads="1"/>
            </p:cNvSpPr>
            <p:nvPr/>
          </p:nvSpPr>
          <p:spPr bwMode="auto">
            <a:xfrm>
              <a:off x="2336" y="1497"/>
              <a:ext cx="3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FF3300"/>
                  </a:solidFill>
                </a:rPr>
                <a:t>●</a:t>
              </a:r>
            </a:p>
          </p:txBody>
        </p:sp>
        <p:sp>
          <p:nvSpPr>
            <p:cNvPr id="335883" name="Text Box 11"/>
            <p:cNvSpPr txBox="1">
              <a:spLocks noChangeArrowheads="1"/>
            </p:cNvSpPr>
            <p:nvPr/>
          </p:nvSpPr>
          <p:spPr bwMode="auto">
            <a:xfrm>
              <a:off x="2699" y="1497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O</a:t>
              </a:r>
            </a:p>
          </p:txBody>
        </p:sp>
        <p:sp>
          <p:nvSpPr>
            <p:cNvPr id="335884" name="Text Box 12"/>
            <p:cNvSpPr txBox="1">
              <a:spLocks noChangeArrowheads="1"/>
            </p:cNvSpPr>
            <p:nvPr/>
          </p:nvSpPr>
          <p:spPr bwMode="auto">
            <a:xfrm>
              <a:off x="3606" y="2858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C</a:t>
              </a:r>
            </a:p>
          </p:txBody>
        </p:sp>
      </p:grpSp>
      <p:grpSp>
        <p:nvGrpSpPr>
          <p:cNvPr id="335885" name="Group 13"/>
          <p:cNvGrpSpPr/>
          <p:nvPr/>
        </p:nvGrpSpPr>
        <p:grpSpPr bwMode="auto">
          <a:xfrm>
            <a:off x="395288" y="765175"/>
            <a:ext cx="7786687" cy="5116513"/>
            <a:chOff x="0" y="0"/>
            <a:chExt cx="4905" cy="3223"/>
          </a:xfrm>
        </p:grpSpPr>
        <p:grpSp>
          <p:nvGrpSpPr>
            <p:cNvPr id="335886" name="Group 14"/>
            <p:cNvGrpSpPr/>
            <p:nvPr/>
          </p:nvGrpSpPr>
          <p:grpSpPr bwMode="auto">
            <a:xfrm>
              <a:off x="385" y="181"/>
              <a:ext cx="4127" cy="2813"/>
              <a:chOff x="0" y="0"/>
              <a:chExt cx="4127" cy="2813"/>
            </a:xfrm>
          </p:grpSpPr>
          <p:sp>
            <p:nvSpPr>
              <p:cNvPr id="335887" name="AutoShap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27" cy="2813"/>
              </a:xfrm>
              <a:prstGeom prst="parallelogram">
                <a:avLst>
                  <a:gd name="adj" fmla="val 36678"/>
                </a:avLst>
              </a:prstGeom>
              <a:noFill/>
              <a:ln w="3810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/>
            </p:nvSpPr>
            <p:spPr bwMode="auto">
              <a:xfrm>
                <a:off x="1043" y="0"/>
                <a:ext cx="2041" cy="281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/>
            </p:nvSpPr>
            <p:spPr bwMode="auto">
              <a:xfrm flipV="1">
                <a:off x="0" y="45"/>
                <a:ext cx="4083" cy="2768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5890" name="Text Box 18"/>
            <p:cNvSpPr txBox="1">
              <a:spLocks noChangeArrowheads="1"/>
            </p:cNvSpPr>
            <p:nvPr/>
          </p:nvSpPr>
          <p:spPr bwMode="auto">
            <a:xfrm>
              <a:off x="0" y="2812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B</a:t>
              </a:r>
            </a:p>
          </p:txBody>
        </p:sp>
        <p:sp>
          <p:nvSpPr>
            <p:cNvPr id="335891" name="Text Box 19"/>
            <p:cNvSpPr txBox="1">
              <a:spLocks noChangeArrowheads="1"/>
            </p:cNvSpPr>
            <p:nvPr/>
          </p:nvSpPr>
          <p:spPr bwMode="auto">
            <a:xfrm>
              <a:off x="1020" y="0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A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/>
          </p:nvSpPr>
          <p:spPr bwMode="auto">
            <a:xfrm>
              <a:off x="4604" y="91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D</a:t>
              </a:r>
            </a:p>
          </p:txBody>
        </p:sp>
        <p:sp>
          <p:nvSpPr>
            <p:cNvPr id="335893" name="Rectangle 21"/>
            <p:cNvSpPr>
              <a:spLocks noChangeArrowheads="1"/>
            </p:cNvSpPr>
            <p:nvPr/>
          </p:nvSpPr>
          <p:spPr bwMode="auto">
            <a:xfrm>
              <a:off x="2336" y="1497"/>
              <a:ext cx="3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FF3300"/>
                  </a:solidFill>
                </a:rPr>
                <a:t>●</a:t>
              </a:r>
            </a:p>
          </p:txBody>
        </p:sp>
        <p:sp>
          <p:nvSpPr>
            <p:cNvPr id="335894" name="Text Box 22"/>
            <p:cNvSpPr txBox="1">
              <a:spLocks noChangeArrowheads="1"/>
            </p:cNvSpPr>
            <p:nvPr/>
          </p:nvSpPr>
          <p:spPr bwMode="auto">
            <a:xfrm>
              <a:off x="2699" y="1497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O</a:t>
              </a:r>
            </a:p>
          </p:txBody>
        </p:sp>
        <p:sp>
          <p:nvSpPr>
            <p:cNvPr id="335895" name="Text Box 23"/>
            <p:cNvSpPr txBox="1">
              <a:spLocks noChangeArrowheads="1"/>
            </p:cNvSpPr>
            <p:nvPr/>
          </p:nvSpPr>
          <p:spPr bwMode="auto">
            <a:xfrm>
              <a:off x="3606" y="2858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1479</Words>
  <Application>Microsoft Office PowerPoint</Application>
  <PresentationFormat>全屏显示(4:3)</PresentationFormat>
  <Paragraphs>291</Paragraphs>
  <Slides>39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6" baseType="lpstr">
      <vt:lpstr>BatangChe</vt:lpstr>
      <vt:lpstr>仿宋_GB2312</vt:lpstr>
      <vt:lpstr>黑体</vt:lpstr>
      <vt:lpstr>华文行楷</vt:lpstr>
      <vt:lpstr>华文新魏</vt:lpstr>
      <vt:lpstr>华文中宋</vt:lpstr>
      <vt:lpstr>楷体</vt:lpstr>
      <vt:lpstr>楷体_GB2312</vt:lpstr>
      <vt:lpstr>隶书</vt:lpstr>
      <vt:lpstr>宋体</vt:lpstr>
      <vt:lpstr>微软雅黑</vt:lpstr>
      <vt:lpstr>幼圆</vt:lpstr>
      <vt:lpstr>Arial</vt:lpstr>
      <vt:lpstr>Tahoma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学以致用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2022-01-05T01:43:22Z</dcterms:created>
  <dcterms:modified xsi:type="dcterms:W3CDTF">2023-01-16T20:20:13Z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CC533E0E969D4175A68BCD0EB3DF2BE7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