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8"/>
  </p:notesMasterIdLst>
  <p:sldIdLst>
    <p:sldId id="313" r:id="rId2"/>
    <p:sldId id="303" r:id="rId3"/>
    <p:sldId id="324" r:id="rId4"/>
    <p:sldId id="325" r:id="rId5"/>
    <p:sldId id="304" r:id="rId6"/>
    <p:sldId id="291" r:id="rId7"/>
    <p:sldId id="290" r:id="rId8"/>
    <p:sldId id="306" r:id="rId9"/>
    <p:sldId id="307" r:id="rId10"/>
    <p:sldId id="310" r:id="rId11"/>
    <p:sldId id="312" r:id="rId12"/>
    <p:sldId id="326" r:id="rId13"/>
    <p:sldId id="327" r:id="rId14"/>
    <p:sldId id="322" r:id="rId15"/>
    <p:sldId id="314" r:id="rId16"/>
    <p:sldId id="311" r:id="rId17"/>
  </p:sldIdLst>
  <p:sldSz cx="9144000" cy="6858000" type="screen4x3"/>
  <p:notesSz cx="6858000" cy="9144000"/>
  <p:defaultTextStyle>
    <a:defPPr>
      <a:defRPr lang="zh-CN"/>
    </a:defPPr>
    <a:lvl1pPr algn="ctr" rtl="0" fontAlgn="base">
      <a:spcBef>
        <a:spcPct val="50000"/>
      </a:spcBef>
      <a:spcAft>
        <a:spcPct val="0"/>
      </a:spcAft>
      <a:defRPr sz="2800" b="1"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50000"/>
      </a:spcBef>
      <a:spcAft>
        <a:spcPct val="0"/>
      </a:spcAft>
      <a:defRPr sz="2800" b="1"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50000"/>
      </a:spcBef>
      <a:spcAft>
        <a:spcPct val="0"/>
      </a:spcAft>
      <a:defRPr sz="2800" b="1"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50000"/>
      </a:spcBef>
      <a:spcAft>
        <a:spcPct val="0"/>
      </a:spcAft>
      <a:defRPr sz="2800" b="1"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50000"/>
      </a:spcBef>
      <a:spcAft>
        <a:spcPct val="0"/>
      </a:spcAft>
      <a:defRPr sz="2800" b="1"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800" b="1"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800" b="1"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800" b="1"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800" b="1"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9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a:srgbClr val="CC6600"/>
    <a:srgbClr val="0033CC"/>
    <a:srgbClr val="BFDFD7"/>
    <a:srgbClr val="FFFF99"/>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90" autoAdjust="0"/>
    <p:restoredTop sz="94689" autoAdjust="0"/>
  </p:normalViewPr>
  <p:slideViewPr>
    <p:cSldViewPr>
      <p:cViewPr varScale="1">
        <p:scale>
          <a:sx n="109" d="100"/>
          <a:sy n="109" d="100"/>
        </p:scale>
        <p:origin x="-1674" y="-90"/>
      </p:cViewPr>
      <p:guideLst>
        <p:guide orient="horz" pos="2160"/>
        <p:guide pos="297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image" Target="../media/image2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gn="l">
              <a:spcBef>
                <a:spcPct val="0"/>
              </a:spcBef>
              <a:defRPr sz="1200" b="0">
                <a:ea typeface="宋体" panose="02010600030101010101" pitchFamily="2" charset="-122"/>
              </a:defRPr>
            </a:lvl1pPr>
          </a:lstStyle>
          <a:p>
            <a:pPr>
              <a:defRPr/>
            </a:pPr>
            <a:endParaRPr lang="en-US" altLang="zh-CN"/>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spcBef>
                <a:spcPct val="0"/>
              </a:spcBef>
              <a:defRPr sz="1200" b="0">
                <a:ea typeface="宋体" panose="02010600030101010101" pitchFamily="2" charset="-122"/>
              </a:defRPr>
            </a:lvl1pPr>
          </a:lstStyle>
          <a:p>
            <a:pPr>
              <a:defRPr/>
            </a:pPr>
            <a:endParaRPr lang="en-US" altLang="zh-CN"/>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lgn="l">
              <a:spcBef>
                <a:spcPct val="0"/>
              </a:spcBef>
              <a:defRPr sz="1200" b="0">
                <a:ea typeface="宋体" panose="02010600030101010101" pitchFamily="2" charset="-122"/>
              </a:defRPr>
            </a:lvl1pPr>
          </a:lstStyle>
          <a:p>
            <a:pPr>
              <a:defRPr/>
            </a:pPr>
            <a:endParaRPr lang="en-US" altLang="zh-CN"/>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spcBef>
                <a:spcPct val="0"/>
              </a:spcBef>
              <a:defRPr sz="1200" b="0">
                <a:ea typeface="宋体" panose="02010600030101010101" pitchFamily="2" charset="-122"/>
              </a:defRPr>
            </a:lvl1pPr>
          </a:lstStyle>
          <a:p>
            <a:pPr>
              <a:defRPr/>
            </a:pPr>
            <a:fld id="{064439FB-E7A3-47F4-BCCD-00E8BC96D771}"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p:sp>
      <p:sp>
        <p:nvSpPr>
          <p:cNvPr id="2048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048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588AC0A1-4FB1-43C5-AC1E-49236CED93BC}" type="slidenum">
              <a:rPr lang="en-US" altLang="zh-CN" sz="1200" b="0" smtClean="0"/>
              <a:t>1</a:t>
            </a:fld>
            <a:endParaRPr lang="en-US" altLang="zh-CN" sz="1200" b="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p:sp>
      <p:sp>
        <p:nvSpPr>
          <p:cNvPr id="2969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970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C562E048-6B74-4F9E-87C3-8F10F543568A}" type="slidenum">
              <a:rPr lang="en-US" altLang="zh-CN" sz="1200" b="0" smtClean="0"/>
              <a:t>10</a:t>
            </a:fld>
            <a:endParaRPr lang="en-US" altLang="zh-CN" sz="1200" b="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p:sp>
      <p:sp>
        <p:nvSpPr>
          <p:cNvPr id="3072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3072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B0A4DB18-DB7A-4E64-A6EC-0AA532A2D5E0}" type="slidenum">
              <a:rPr lang="en-US" altLang="zh-CN" sz="1200" b="0" smtClean="0"/>
              <a:t>11</a:t>
            </a:fld>
            <a:endParaRPr lang="en-US" altLang="zh-CN" sz="1200" b="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p:sp>
      <p:sp>
        <p:nvSpPr>
          <p:cNvPr id="3174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3174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57B745E8-082B-4456-8907-43A34A4039FB}" type="slidenum">
              <a:rPr lang="en-US" altLang="zh-CN" sz="1200" b="0" smtClean="0"/>
              <a:t>12</a:t>
            </a:fld>
            <a:endParaRPr lang="en-US" altLang="zh-CN" sz="1200" b="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p:sp>
      <p:sp>
        <p:nvSpPr>
          <p:cNvPr id="3277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3277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F0716B84-A70D-4082-809D-89690C9DCEA7}" type="slidenum">
              <a:rPr lang="en-US" altLang="zh-CN" sz="1200" b="0" smtClean="0"/>
              <a:t>13</a:t>
            </a:fld>
            <a:endParaRPr lang="en-US" altLang="zh-CN" sz="1200" b="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p:sp>
      <p:sp>
        <p:nvSpPr>
          <p:cNvPr id="3379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3379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56A7CA5A-97F9-416E-855D-3B175EFBFD09}" type="slidenum">
              <a:rPr lang="en-US" altLang="zh-CN" sz="1200" b="0" smtClean="0"/>
              <a:t>14</a:t>
            </a:fld>
            <a:endParaRPr lang="en-US" altLang="zh-CN" sz="1200" b="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p:sp>
      <p:sp>
        <p:nvSpPr>
          <p:cNvPr id="3481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3482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F49F42F8-8A4F-4815-B790-916490F3C388}" type="slidenum">
              <a:rPr lang="en-US" altLang="zh-CN" sz="1200" b="0" smtClean="0"/>
              <a:t>15</a:t>
            </a:fld>
            <a:endParaRPr lang="en-US" altLang="zh-CN" sz="1200" b="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p:sp>
      <p:sp>
        <p:nvSpPr>
          <p:cNvPr id="3584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3584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2829A1C0-2C0E-436B-BE1A-80BD0167B46C}" type="slidenum">
              <a:rPr lang="en-US" altLang="zh-CN" sz="1200" b="0" smtClean="0"/>
              <a:t>16</a:t>
            </a:fld>
            <a:endParaRPr lang="en-US" altLang="zh-CN" sz="1200" b="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150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861FEF00-CB89-463A-8B84-B11539560C37}" type="slidenum">
              <a:rPr lang="en-US" altLang="zh-CN" sz="1200" b="0" smtClean="0"/>
              <a:t>2</a:t>
            </a:fld>
            <a:endParaRPr lang="en-US" altLang="zh-CN" sz="1200" b="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253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8A66600B-C104-4F13-8FF1-C72B329614F3}" type="slidenum">
              <a:rPr lang="en-US" altLang="zh-CN" sz="1200" b="0" smtClean="0"/>
              <a:t>3</a:t>
            </a:fld>
            <a:endParaRPr lang="en-US" altLang="zh-CN" sz="1200" b="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p:sp>
      <p:sp>
        <p:nvSpPr>
          <p:cNvPr id="2355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355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4130AE9B-E527-4D1E-9F22-24B698BF19E8}" type="slidenum">
              <a:rPr lang="en-US" altLang="zh-CN" sz="1200" b="0" smtClean="0"/>
              <a:t>4</a:t>
            </a:fld>
            <a:endParaRPr lang="en-US" altLang="zh-CN" sz="1200" b="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p:sp>
      <p:sp>
        <p:nvSpPr>
          <p:cNvPr id="2457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458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D676F56A-8A24-46AB-AA42-272D0C23A02D}" type="slidenum">
              <a:rPr lang="en-US" altLang="zh-CN" sz="1200" b="0" smtClean="0"/>
              <a:t>5</a:t>
            </a:fld>
            <a:endParaRPr lang="en-US" altLang="zh-CN" sz="1200" b="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p:sp>
      <p:sp>
        <p:nvSpPr>
          <p:cNvPr id="25603"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5604"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7C2E64B4-E61E-4ABA-BFC5-5275225A95D4}" type="slidenum">
              <a:rPr lang="en-US" altLang="zh-CN" sz="1200" b="0" smtClean="0"/>
              <a:t>6</a:t>
            </a:fld>
            <a:endParaRPr lang="en-US" altLang="zh-CN" sz="1200" b="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p:sp>
      <p:sp>
        <p:nvSpPr>
          <p:cNvPr id="26627"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6628"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778CA575-F933-4B12-B527-BEB26487CC30}" type="slidenum">
              <a:rPr lang="en-US" altLang="zh-CN" sz="1200" b="0" smtClean="0"/>
              <a:t>7</a:t>
            </a:fld>
            <a:endParaRPr lang="en-US" altLang="zh-CN" sz="1200" b="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p:sp>
      <p:sp>
        <p:nvSpPr>
          <p:cNvPr id="27651"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7652"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684CC7AA-0B20-46D9-91C1-17A8D3429D2A}" type="slidenum">
              <a:rPr lang="en-US" altLang="zh-CN" sz="1200" b="0" smtClean="0"/>
              <a:t>8</a:t>
            </a:fld>
            <a:endParaRPr lang="en-US" altLang="zh-CN" sz="1200" b="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p:sp>
      <p:sp>
        <p:nvSpPr>
          <p:cNvPr id="28675"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ea typeface="宋体" panose="02010600030101010101" pitchFamily="2" charset="-122"/>
            </a:endParaRPr>
          </a:p>
        </p:txBody>
      </p:sp>
      <p:sp>
        <p:nvSpPr>
          <p:cNvPr id="28676"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fld id="{7B1AC3F3-FB3B-435E-94D8-EC28EBA20F5A}" type="slidenum">
              <a:rPr lang="en-US" altLang="zh-CN" sz="1200" b="0" smtClean="0"/>
              <a:t>9</a:t>
            </a:fld>
            <a:endParaRPr lang="en-US" altLang="zh-CN" sz="1200" b="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5059" name="Picture 3" descr="副本3"/>
          <p:cNvPicPr>
            <a:picLocks noChangeAspect="1" noChangeArrowheads="1"/>
          </p:cNvPicPr>
          <p:nvPr userDrawn="1"/>
        </p:nvPicPr>
        <p:blipFill>
          <a:blip r:embed="rId13" cstate="email"/>
          <a:srcRect/>
          <a:stretch>
            <a:fillRect/>
          </a:stretch>
        </p:blipFill>
        <p:spPr bwMode="auto">
          <a:xfrm>
            <a:off x="282575" y="501650"/>
            <a:ext cx="8643938" cy="606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6" descr="未标题-1"/>
          <p:cNvPicPr>
            <a:picLocks noChangeAspect="1" noChangeArrowheads="1"/>
          </p:cNvPicPr>
          <p:nvPr userDrawn="1"/>
        </p:nvPicPr>
        <p:blipFill>
          <a:blip r:embed="rId14" cstate="email"/>
          <a:srcRect/>
          <a:stretch>
            <a:fillRect/>
          </a:stretch>
        </p:blipFill>
        <p:spPr bwMode="auto">
          <a:xfrm rot="7475063">
            <a:off x="7725569" y="3483769"/>
            <a:ext cx="1449387"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Picture 7" descr="未标题-1"/>
          <p:cNvPicPr>
            <a:picLocks noChangeAspect="1" noChangeArrowheads="1"/>
          </p:cNvPicPr>
          <p:nvPr userDrawn="1"/>
        </p:nvPicPr>
        <p:blipFill>
          <a:blip r:embed="rId15" cstate="email"/>
          <a:srcRect/>
          <a:stretch>
            <a:fillRect/>
          </a:stretch>
        </p:blipFill>
        <p:spPr bwMode="auto">
          <a:xfrm>
            <a:off x="8340725" y="2632075"/>
            <a:ext cx="5508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4" name="Picture 8" descr="未标题-1"/>
          <p:cNvPicPr>
            <a:picLocks noChangeAspect="1" noChangeArrowheads="1"/>
          </p:cNvPicPr>
          <p:nvPr userDrawn="1"/>
        </p:nvPicPr>
        <p:blipFill>
          <a:blip r:embed="rId15" cstate="email"/>
          <a:srcRect/>
          <a:stretch>
            <a:fillRect/>
          </a:stretch>
        </p:blipFill>
        <p:spPr bwMode="auto">
          <a:xfrm rot="-722109">
            <a:off x="7861300" y="3954463"/>
            <a:ext cx="550863"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5" name="Picture 9" descr="未标题-1"/>
          <p:cNvPicPr>
            <a:picLocks noChangeAspect="1" noChangeArrowheads="1"/>
          </p:cNvPicPr>
          <p:nvPr userDrawn="1"/>
        </p:nvPicPr>
        <p:blipFill>
          <a:blip r:embed="rId16" cstate="email"/>
          <a:srcRect/>
          <a:stretch>
            <a:fillRect/>
          </a:stretch>
        </p:blipFill>
        <p:spPr bwMode="auto">
          <a:xfrm rot="20873640" flipH="1">
            <a:off x="8342313" y="2066925"/>
            <a:ext cx="4921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7" name="Picture 11" descr="未标题-1"/>
          <p:cNvPicPr>
            <a:picLocks noChangeAspect="1" noChangeArrowheads="1"/>
          </p:cNvPicPr>
          <p:nvPr userDrawn="1"/>
        </p:nvPicPr>
        <p:blipFill>
          <a:blip r:embed="rId17" cstate="email"/>
          <a:srcRect/>
          <a:stretch>
            <a:fillRect/>
          </a:stretch>
        </p:blipFill>
        <p:spPr bwMode="auto">
          <a:xfrm rot="20873640" flipH="1">
            <a:off x="8329613" y="1751013"/>
            <a:ext cx="28733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9" name="Picture 13" descr="未标题-1"/>
          <p:cNvPicPr>
            <a:picLocks noChangeAspect="1" noChangeArrowheads="1"/>
          </p:cNvPicPr>
          <p:nvPr userDrawn="1"/>
        </p:nvPicPr>
        <p:blipFill>
          <a:blip r:embed="rId18" cstate="email"/>
          <a:srcRect/>
          <a:stretch>
            <a:fillRect/>
          </a:stretch>
        </p:blipFill>
        <p:spPr bwMode="auto">
          <a:xfrm rot="7475063">
            <a:off x="326232" y="699294"/>
            <a:ext cx="671512"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70" name="Picture 14" descr="未标题-1"/>
          <p:cNvPicPr>
            <a:picLocks noChangeAspect="1" noChangeArrowheads="1"/>
          </p:cNvPicPr>
          <p:nvPr userDrawn="1"/>
        </p:nvPicPr>
        <p:blipFill>
          <a:blip r:embed="rId19" cstate="email"/>
          <a:srcRect/>
          <a:stretch>
            <a:fillRect/>
          </a:stretch>
        </p:blipFill>
        <p:spPr bwMode="auto">
          <a:xfrm rot="447492">
            <a:off x="395288" y="1035050"/>
            <a:ext cx="3508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71" name="Picture 15" descr="未标题-1"/>
          <p:cNvPicPr>
            <a:picLocks noChangeAspect="1" noChangeArrowheads="1"/>
          </p:cNvPicPr>
          <p:nvPr userDrawn="1"/>
        </p:nvPicPr>
        <p:blipFill>
          <a:blip r:embed="rId20" cstate="email"/>
          <a:srcRect/>
          <a:stretch>
            <a:fillRect/>
          </a:stretch>
        </p:blipFill>
        <p:spPr bwMode="auto">
          <a:xfrm rot="16634938" flipH="1">
            <a:off x="908050" y="604838"/>
            <a:ext cx="32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72" name="Picture 16" descr="未标题-1"/>
          <p:cNvPicPr>
            <a:picLocks noChangeAspect="1" noChangeArrowheads="1"/>
          </p:cNvPicPr>
          <p:nvPr userDrawn="1"/>
        </p:nvPicPr>
        <p:blipFill>
          <a:blip r:embed="rId21" cstate="email"/>
          <a:srcRect/>
          <a:stretch>
            <a:fillRect/>
          </a:stretch>
        </p:blipFill>
        <p:spPr bwMode="auto">
          <a:xfrm rot="5454909" flipH="1">
            <a:off x="1474787" y="561976"/>
            <a:ext cx="225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fade">
                                      <p:cBhvr>
                                        <p:cTn id="7" dur="500"/>
                                        <p:tgtEl>
                                          <p:spTgt spid="45059"/>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450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63"/>
                                        </p:tgtEl>
                                        <p:attrNameLst>
                                          <p:attrName>style.visibility</p:attrName>
                                        </p:attrNameLst>
                                      </p:cBhvr>
                                      <p:to>
                                        <p:strVal val="visible"/>
                                      </p:to>
                                    </p:set>
                                  </p:childTnLst>
                                </p:cTn>
                              </p:par>
                              <p:par>
                                <p:cTn id="13" presetID="26" presetClass="emph" presetSubtype="0" repeatCount="indefinite" fill="hold" nodeType="withEffect">
                                  <p:stCondLst>
                                    <p:cond delay="0"/>
                                  </p:stCondLst>
                                  <p:childTnLst>
                                    <p:animEffect transition="out" filter="fade">
                                      <p:cBhvr>
                                        <p:cTn id="14" dur="1000" tmFilter="0, 0; .2, .5; .8, .5; 1, 0"/>
                                        <p:tgtEl>
                                          <p:spTgt spid="45062"/>
                                        </p:tgtEl>
                                      </p:cBhvr>
                                    </p:animEffect>
                                    <p:animScale>
                                      <p:cBhvr>
                                        <p:cTn id="15" dur="500" autoRev="1" fill="hold"/>
                                        <p:tgtEl>
                                          <p:spTgt spid="45062"/>
                                        </p:tgtEl>
                                      </p:cBhvr>
                                      <p:by x="105000" y="105000"/>
                                    </p:animScale>
                                  </p:childTnLst>
                                </p:cTn>
                              </p:par>
                              <p:par>
                                <p:cTn id="16" presetID="26" presetClass="emph" presetSubtype="0" repeatCount="indefinite" fill="hold" nodeType="withEffect">
                                  <p:stCondLst>
                                    <p:cond delay="200"/>
                                  </p:stCondLst>
                                  <p:childTnLst>
                                    <p:animEffect transition="out" filter="fade">
                                      <p:cBhvr>
                                        <p:cTn id="17" dur="1000" tmFilter="0, 0; .2, .5; .8, .5; 1, 0"/>
                                        <p:tgtEl>
                                          <p:spTgt spid="45063"/>
                                        </p:tgtEl>
                                      </p:cBhvr>
                                    </p:animEffect>
                                    <p:animScale>
                                      <p:cBhvr>
                                        <p:cTn id="18" dur="500" autoRev="1" fill="hold"/>
                                        <p:tgtEl>
                                          <p:spTgt spid="45063"/>
                                        </p:tgtEl>
                                      </p:cBhvr>
                                      <p:by x="105000" y="105000"/>
                                    </p:animScale>
                                  </p:childTnLst>
                                </p:cTn>
                              </p:par>
                              <p:par>
                                <p:cTn id="19" presetID="1" presetClass="entr" presetSubtype="0" fill="hold" nodeType="withEffect">
                                  <p:stCondLst>
                                    <p:cond delay="0"/>
                                  </p:stCondLst>
                                  <p:childTnLst>
                                    <p:set>
                                      <p:cBhvr>
                                        <p:cTn id="20" dur="1" fill="hold">
                                          <p:stCondLst>
                                            <p:cond delay="0"/>
                                          </p:stCondLst>
                                        </p:cTn>
                                        <p:tgtEl>
                                          <p:spTgt spid="45064"/>
                                        </p:tgtEl>
                                        <p:attrNameLst>
                                          <p:attrName>style.visibility</p:attrName>
                                        </p:attrNameLst>
                                      </p:cBhvr>
                                      <p:to>
                                        <p:strVal val="visible"/>
                                      </p:to>
                                    </p:set>
                                  </p:childTnLst>
                                </p:cTn>
                              </p:par>
                              <p:par>
                                <p:cTn id="21" presetID="26" presetClass="emph" presetSubtype="0" repeatCount="indefinite" fill="hold" nodeType="withEffect">
                                  <p:stCondLst>
                                    <p:cond delay="200"/>
                                  </p:stCondLst>
                                  <p:childTnLst>
                                    <p:animEffect transition="out" filter="fade">
                                      <p:cBhvr>
                                        <p:cTn id="22" dur="1000" tmFilter="0, 0; .2, .5; .8, .5; 1, 0"/>
                                        <p:tgtEl>
                                          <p:spTgt spid="45064"/>
                                        </p:tgtEl>
                                      </p:cBhvr>
                                    </p:animEffect>
                                    <p:animScale>
                                      <p:cBhvr>
                                        <p:cTn id="23" dur="500" autoRev="1" fill="hold"/>
                                        <p:tgtEl>
                                          <p:spTgt spid="45064"/>
                                        </p:tgtEl>
                                      </p:cBhvr>
                                      <p:by x="105000" y="105000"/>
                                    </p:animScale>
                                  </p:childTnLst>
                                </p:cTn>
                              </p:par>
                              <p:par>
                                <p:cTn id="24" presetID="1" presetClass="entr" presetSubtype="0" fill="hold" nodeType="withEffect">
                                  <p:stCondLst>
                                    <p:cond delay="0"/>
                                  </p:stCondLst>
                                  <p:childTnLst>
                                    <p:set>
                                      <p:cBhvr>
                                        <p:cTn id="25" dur="1" fill="hold">
                                          <p:stCondLst>
                                            <p:cond delay="0"/>
                                          </p:stCondLst>
                                        </p:cTn>
                                        <p:tgtEl>
                                          <p:spTgt spid="45065"/>
                                        </p:tgtEl>
                                        <p:attrNameLst>
                                          <p:attrName>style.visibility</p:attrName>
                                        </p:attrNameLst>
                                      </p:cBhvr>
                                      <p:to>
                                        <p:strVal val="visible"/>
                                      </p:to>
                                    </p:set>
                                  </p:childTnLst>
                                </p:cTn>
                              </p:par>
                              <p:par>
                                <p:cTn id="26" presetID="26" presetClass="emph" presetSubtype="0" repeatCount="indefinite" fill="hold" nodeType="withEffect">
                                  <p:stCondLst>
                                    <p:cond delay="0"/>
                                  </p:stCondLst>
                                  <p:childTnLst>
                                    <p:animEffect transition="out" filter="fade">
                                      <p:cBhvr>
                                        <p:cTn id="27" dur="1000" tmFilter="0, 0; .2, .5; .8, .5; 1, 0"/>
                                        <p:tgtEl>
                                          <p:spTgt spid="45065"/>
                                        </p:tgtEl>
                                      </p:cBhvr>
                                    </p:animEffect>
                                    <p:animScale>
                                      <p:cBhvr>
                                        <p:cTn id="28" dur="500" autoRev="1" fill="hold"/>
                                        <p:tgtEl>
                                          <p:spTgt spid="45065"/>
                                        </p:tgtEl>
                                      </p:cBhvr>
                                      <p:by x="105000" y="105000"/>
                                    </p:animScale>
                                  </p:childTnLst>
                                </p:cTn>
                              </p:par>
                              <p:par>
                                <p:cTn id="29" presetID="1" presetClass="entr" presetSubtype="0" fill="hold" nodeType="withEffect">
                                  <p:stCondLst>
                                    <p:cond delay="0"/>
                                  </p:stCondLst>
                                  <p:childTnLst>
                                    <p:set>
                                      <p:cBhvr>
                                        <p:cTn id="30" dur="1" fill="hold">
                                          <p:stCondLst>
                                            <p:cond delay="0"/>
                                          </p:stCondLst>
                                        </p:cTn>
                                        <p:tgtEl>
                                          <p:spTgt spid="45067"/>
                                        </p:tgtEl>
                                        <p:attrNameLst>
                                          <p:attrName>style.visibility</p:attrName>
                                        </p:attrNameLst>
                                      </p:cBhvr>
                                      <p:to>
                                        <p:strVal val="visible"/>
                                      </p:to>
                                    </p:set>
                                  </p:childTnLst>
                                </p:cTn>
                              </p:par>
                              <p:par>
                                <p:cTn id="31" presetID="26" presetClass="emph" presetSubtype="0" repeatCount="indefinite" fill="hold" nodeType="withEffect">
                                  <p:stCondLst>
                                    <p:cond delay="0"/>
                                  </p:stCondLst>
                                  <p:childTnLst>
                                    <p:animEffect transition="out" filter="fade">
                                      <p:cBhvr>
                                        <p:cTn id="32" dur="1000" tmFilter="0, 0; .2, .5; .8, .5; 1, 0"/>
                                        <p:tgtEl>
                                          <p:spTgt spid="45067"/>
                                        </p:tgtEl>
                                      </p:cBhvr>
                                    </p:animEffect>
                                    <p:animScale>
                                      <p:cBhvr>
                                        <p:cTn id="33" dur="500" autoRev="1" fill="hold"/>
                                        <p:tgtEl>
                                          <p:spTgt spid="45067"/>
                                        </p:tgtEl>
                                      </p:cBhvr>
                                      <p:by x="105000" y="105000"/>
                                    </p:animScale>
                                  </p:childTnLst>
                                </p:cTn>
                              </p:par>
                              <p:par>
                                <p:cTn id="34" presetID="1" presetClass="entr" presetSubtype="0" fill="hold" nodeType="withEffect">
                                  <p:stCondLst>
                                    <p:cond delay="0"/>
                                  </p:stCondLst>
                                  <p:childTnLst>
                                    <p:set>
                                      <p:cBhvr>
                                        <p:cTn id="35" dur="1" fill="hold">
                                          <p:stCondLst>
                                            <p:cond delay="0"/>
                                          </p:stCondLst>
                                        </p:cTn>
                                        <p:tgtEl>
                                          <p:spTgt spid="45069"/>
                                        </p:tgtEl>
                                        <p:attrNameLst>
                                          <p:attrName>style.visibility</p:attrName>
                                        </p:attrNameLst>
                                      </p:cBhvr>
                                      <p:to>
                                        <p:strVal val="visible"/>
                                      </p:to>
                                    </p:set>
                                  </p:childTnLst>
                                </p:cTn>
                              </p:par>
                              <p:par>
                                <p:cTn id="36" presetID="26" presetClass="emph" presetSubtype="0" repeatCount="indefinite" fill="hold" nodeType="withEffect">
                                  <p:stCondLst>
                                    <p:cond delay="200"/>
                                  </p:stCondLst>
                                  <p:childTnLst>
                                    <p:animEffect transition="out" filter="fade">
                                      <p:cBhvr>
                                        <p:cTn id="37" dur="1000" tmFilter="0, 0; .2, .5; .8, .5; 1, 0"/>
                                        <p:tgtEl>
                                          <p:spTgt spid="45069"/>
                                        </p:tgtEl>
                                      </p:cBhvr>
                                    </p:animEffect>
                                    <p:animScale>
                                      <p:cBhvr>
                                        <p:cTn id="38" dur="500" autoRev="1" fill="hold"/>
                                        <p:tgtEl>
                                          <p:spTgt spid="45069"/>
                                        </p:tgtEl>
                                      </p:cBhvr>
                                      <p:by x="105000" y="105000"/>
                                    </p:animScale>
                                  </p:childTnLst>
                                </p:cTn>
                              </p:par>
                              <p:par>
                                <p:cTn id="39" presetID="1" presetClass="entr" presetSubtype="0" fill="hold" nodeType="withEffect">
                                  <p:stCondLst>
                                    <p:cond delay="0"/>
                                  </p:stCondLst>
                                  <p:childTnLst>
                                    <p:set>
                                      <p:cBhvr>
                                        <p:cTn id="40" dur="1" fill="hold">
                                          <p:stCondLst>
                                            <p:cond delay="0"/>
                                          </p:stCondLst>
                                        </p:cTn>
                                        <p:tgtEl>
                                          <p:spTgt spid="45070"/>
                                        </p:tgtEl>
                                        <p:attrNameLst>
                                          <p:attrName>style.visibility</p:attrName>
                                        </p:attrNameLst>
                                      </p:cBhvr>
                                      <p:to>
                                        <p:strVal val="visible"/>
                                      </p:to>
                                    </p:set>
                                  </p:childTnLst>
                                </p:cTn>
                              </p:par>
                              <p:par>
                                <p:cTn id="41" presetID="26" presetClass="emph" presetSubtype="0" repeatCount="indefinite" fill="hold" nodeType="withEffect">
                                  <p:stCondLst>
                                    <p:cond delay="0"/>
                                  </p:stCondLst>
                                  <p:childTnLst>
                                    <p:animEffect transition="out" filter="fade">
                                      <p:cBhvr>
                                        <p:cTn id="42" dur="1000" tmFilter="0, 0; .2, .5; .8, .5; 1, 0"/>
                                        <p:tgtEl>
                                          <p:spTgt spid="45070"/>
                                        </p:tgtEl>
                                      </p:cBhvr>
                                    </p:animEffect>
                                    <p:animScale>
                                      <p:cBhvr>
                                        <p:cTn id="43" dur="500" autoRev="1" fill="hold"/>
                                        <p:tgtEl>
                                          <p:spTgt spid="45070"/>
                                        </p:tgtEl>
                                      </p:cBhvr>
                                      <p:by x="105000" y="105000"/>
                                    </p:animScale>
                                  </p:childTnLst>
                                </p:cTn>
                              </p:par>
                              <p:par>
                                <p:cTn id="44" presetID="1" presetClass="entr" presetSubtype="0" fill="hold" nodeType="withEffect">
                                  <p:stCondLst>
                                    <p:cond delay="0"/>
                                  </p:stCondLst>
                                  <p:childTnLst>
                                    <p:set>
                                      <p:cBhvr>
                                        <p:cTn id="45" dur="1" fill="hold">
                                          <p:stCondLst>
                                            <p:cond delay="0"/>
                                          </p:stCondLst>
                                        </p:cTn>
                                        <p:tgtEl>
                                          <p:spTgt spid="45071"/>
                                        </p:tgtEl>
                                        <p:attrNameLst>
                                          <p:attrName>style.visibility</p:attrName>
                                        </p:attrNameLst>
                                      </p:cBhvr>
                                      <p:to>
                                        <p:strVal val="visible"/>
                                      </p:to>
                                    </p:set>
                                  </p:childTnLst>
                                </p:cTn>
                              </p:par>
                              <p:par>
                                <p:cTn id="46" presetID="26" presetClass="emph" presetSubtype="0" repeatCount="indefinite" fill="hold" nodeType="withEffect">
                                  <p:stCondLst>
                                    <p:cond delay="0"/>
                                  </p:stCondLst>
                                  <p:childTnLst>
                                    <p:animEffect transition="out" filter="fade">
                                      <p:cBhvr>
                                        <p:cTn id="47" dur="1000" tmFilter="0, 0; .2, .5; .8, .5; 1, 0"/>
                                        <p:tgtEl>
                                          <p:spTgt spid="45071"/>
                                        </p:tgtEl>
                                      </p:cBhvr>
                                    </p:animEffect>
                                    <p:animScale>
                                      <p:cBhvr>
                                        <p:cTn id="48" dur="500" autoRev="1" fill="hold"/>
                                        <p:tgtEl>
                                          <p:spTgt spid="45071"/>
                                        </p:tgtEl>
                                      </p:cBhvr>
                                      <p:by x="105000" y="105000"/>
                                    </p:animScale>
                                  </p:childTnLst>
                                </p:cTn>
                              </p:par>
                              <p:par>
                                <p:cTn id="49" presetID="1" presetClass="entr" presetSubtype="0" fill="hold" nodeType="withEffect">
                                  <p:stCondLst>
                                    <p:cond delay="0"/>
                                  </p:stCondLst>
                                  <p:childTnLst>
                                    <p:set>
                                      <p:cBhvr>
                                        <p:cTn id="50" dur="1" fill="hold">
                                          <p:stCondLst>
                                            <p:cond delay="0"/>
                                          </p:stCondLst>
                                        </p:cTn>
                                        <p:tgtEl>
                                          <p:spTgt spid="45072"/>
                                        </p:tgtEl>
                                        <p:attrNameLst>
                                          <p:attrName>style.visibility</p:attrName>
                                        </p:attrNameLst>
                                      </p:cBhvr>
                                      <p:to>
                                        <p:strVal val="visible"/>
                                      </p:to>
                                    </p:set>
                                  </p:childTnLst>
                                </p:cTn>
                              </p:par>
                              <p:par>
                                <p:cTn id="51" presetID="26" presetClass="emph" presetSubtype="0" repeatCount="indefinite" fill="hold" nodeType="withEffect">
                                  <p:stCondLst>
                                    <p:cond delay="200"/>
                                  </p:stCondLst>
                                  <p:childTnLst>
                                    <p:animEffect transition="out" filter="fade">
                                      <p:cBhvr>
                                        <p:cTn id="52" dur="1000" tmFilter="0, 0; .2, .5; .8, .5; 1, 0"/>
                                        <p:tgtEl>
                                          <p:spTgt spid="45072"/>
                                        </p:tgtEl>
                                      </p:cBhvr>
                                    </p:animEffect>
                                    <p:animScale>
                                      <p:cBhvr>
                                        <p:cTn id="53" dur="500" autoRev="1" fill="hold"/>
                                        <p:tgtEl>
                                          <p:spTgt spid="4507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2.emf"/><Relationship Id="rId5" Type="http://schemas.openxmlformats.org/officeDocument/2006/relationships/oleObject" Target="../embeddings/oleObject7.bin"/><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5.png"/><Relationship Id="rId5" Type="http://schemas.openxmlformats.org/officeDocument/2006/relationships/image" Target="../media/image17.w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3.xml"/><Relationship Id="rId7" Type="http://schemas.openxmlformats.org/officeDocument/2006/relationships/image" Target="../media/image26.e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9.bin"/><Relationship Id="rId11" Type="http://schemas.openxmlformats.org/officeDocument/2006/relationships/image" Target="../media/image28.emf"/><Relationship Id="rId5" Type="http://schemas.openxmlformats.org/officeDocument/2006/relationships/image" Target="../media/image30.jpeg"/><Relationship Id="rId10" Type="http://schemas.openxmlformats.org/officeDocument/2006/relationships/oleObject" Target="../embeddings/oleObject11.bin"/><Relationship Id="rId4" Type="http://schemas.openxmlformats.org/officeDocument/2006/relationships/image" Target="../media/image29.jpeg"/><Relationship Id="rId9" Type="http://schemas.openxmlformats.org/officeDocument/2006/relationships/image" Target="../media/image27.emf"/></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14.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3.emf"/><Relationship Id="rId10" Type="http://schemas.openxmlformats.org/officeDocument/2006/relationships/image" Target="../media/image16.png"/><Relationship Id="rId4" Type="http://schemas.openxmlformats.org/officeDocument/2006/relationships/oleObject" Target="../embeddings/oleObject1.bin"/><Relationship Id="rId9" Type="http://schemas.openxmlformats.org/officeDocument/2006/relationships/image" Target="../media/image15.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7.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9.GIF"/><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20.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21.e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4936" y="1340768"/>
            <a:ext cx="9148936"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3200" dirty="0" smtClean="0">
                <a:latin typeface="微软雅黑" panose="020B0503020204020204" pitchFamily="34" charset="-122"/>
                <a:ea typeface="微软雅黑" panose="020B0503020204020204" pitchFamily="34" charset="-122"/>
              </a:rPr>
              <a:t>6.7  </a:t>
            </a:r>
            <a:r>
              <a:rPr lang="zh-CN" altLang="en-US" sz="3200" dirty="0">
                <a:latin typeface="微软雅黑" panose="020B0503020204020204" pitchFamily="34" charset="-122"/>
                <a:ea typeface="微软雅黑" panose="020B0503020204020204" pitchFamily="34" charset="-122"/>
              </a:rPr>
              <a:t>利用画树状图和列表计算概率</a:t>
            </a:r>
          </a:p>
          <a:p>
            <a:pPr eaLnBrk="1" hangingPunct="1">
              <a:lnSpc>
                <a:spcPct val="150000"/>
              </a:lnSpc>
            </a:pPr>
            <a:r>
              <a:rPr lang="zh-CN" altLang="en-US" dirty="0">
                <a:solidFill>
                  <a:srgbClr val="0000FF"/>
                </a:solidFill>
                <a:latin typeface="微软雅黑" panose="020B0503020204020204" pitchFamily="34" charset="-122"/>
                <a:ea typeface="微软雅黑" panose="020B0503020204020204" pitchFamily="34" charset="-122"/>
              </a:rPr>
              <a:t>第</a:t>
            </a:r>
            <a:r>
              <a:rPr lang="en-US" altLang="zh-CN" dirty="0">
                <a:solidFill>
                  <a:srgbClr val="0000FF"/>
                </a:solidFill>
                <a:latin typeface="微软雅黑" panose="020B0503020204020204" pitchFamily="34" charset="-122"/>
                <a:ea typeface="微软雅黑" panose="020B0503020204020204" pitchFamily="34" charset="-122"/>
              </a:rPr>
              <a:t>1</a:t>
            </a:r>
            <a:r>
              <a:rPr lang="zh-CN" altLang="en-US" dirty="0">
                <a:solidFill>
                  <a:srgbClr val="0000FF"/>
                </a:solidFill>
                <a:latin typeface="微软雅黑" panose="020B0503020204020204" pitchFamily="34" charset="-122"/>
                <a:ea typeface="微软雅黑" panose="020B0503020204020204" pitchFamily="34" charset="-122"/>
              </a:rPr>
              <a:t>课时</a:t>
            </a:r>
          </a:p>
        </p:txBody>
      </p:sp>
      <p:pic>
        <p:nvPicPr>
          <p:cNvPr id="9219" name="Picture 3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47664" y="3645024"/>
            <a:ext cx="6264275"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0" y="6021288"/>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4"/>
          <p:cNvSpPr txBox="1">
            <a:spLocks noChangeArrowheads="1"/>
          </p:cNvSpPr>
          <p:nvPr/>
        </p:nvSpPr>
        <p:spPr bwMode="auto">
          <a:xfrm>
            <a:off x="395288" y="1268413"/>
            <a:ext cx="8353425"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a:latin typeface="宋体" panose="02010600030101010101" pitchFamily="2" charset="-122"/>
              </a:rPr>
              <a:t>例</a:t>
            </a:r>
            <a:r>
              <a:rPr lang="en-US" altLang="zh-CN">
                <a:latin typeface="宋体" panose="02010600030101010101" pitchFamily="2" charset="-122"/>
              </a:rPr>
              <a:t>1. </a:t>
            </a:r>
            <a:r>
              <a:rPr lang="en-US" altLang="zh-CN" sz="2400">
                <a:latin typeface="EU-BX" pitchFamily="65" charset="-122"/>
                <a:ea typeface="EU-BX" pitchFamily="65" charset="-122"/>
              </a:rPr>
              <a:t>A</a:t>
            </a:r>
            <a:r>
              <a:rPr lang="zh-CN" altLang="en-US">
                <a:latin typeface="宋体" panose="02010600030101010101" pitchFamily="2" charset="-122"/>
              </a:rPr>
              <a:t>，</a:t>
            </a:r>
            <a:r>
              <a:rPr lang="en-US" altLang="zh-CN" sz="2400">
                <a:latin typeface="EU-BX" pitchFamily="65" charset="-122"/>
                <a:ea typeface="EU-BX" pitchFamily="65" charset="-122"/>
              </a:rPr>
              <a:t>B</a:t>
            </a:r>
            <a:r>
              <a:rPr lang="zh-CN" altLang="en-US">
                <a:latin typeface="宋体" panose="02010600030101010101" pitchFamily="2" charset="-122"/>
              </a:rPr>
              <a:t>两个盒子里各装入分别写有数字</a:t>
            </a:r>
            <a:r>
              <a:rPr lang="en-US" altLang="zh-CN">
                <a:latin typeface="宋体" panose="02010600030101010101" pitchFamily="2" charset="-122"/>
              </a:rPr>
              <a:t>0</a:t>
            </a:r>
            <a:r>
              <a:rPr lang="zh-CN" altLang="en-US">
                <a:latin typeface="宋体" panose="02010600030101010101" pitchFamily="2" charset="-122"/>
              </a:rPr>
              <a:t>，</a:t>
            </a:r>
            <a:r>
              <a:rPr lang="en-US" altLang="zh-CN">
                <a:latin typeface="宋体" panose="02010600030101010101" pitchFamily="2" charset="-122"/>
              </a:rPr>
              <a:t>1</a:t>
            </a:r>
            <a:r>
              <a:rPr lang="zh-CN" altLang="en-US">
                <a:latin typeface="宋体" panose="02010600030101010101" pitchFamily="2" charset="-122"/>
              </a:rPr>
              <a:t>的两张卡片，分别从每个盒子中随机取出</a:t>
            </a:r>
            <a:r>
              <a:rPr lang="en-US" altLang="zh-CN">
                <a:latin typeface="宋体" panose="02010600030101010101" pitchFamily="2" charset="-122"/>
              </a:rPr>
              <a:t>1</a:t>
            </a:r>
            <a:r>
              <a:rPr lang="zh-CN" altLang="en-US">
                <a:latin typeface="宋体" panose="02010600030101010101" pitchFamily="2" charset="-122"/>
              </a:rPr>
              <a:t>张卡片，两张卡片上的数字之积为</a:t>
            </a:r>
            <a:r>
              <a:rPr lang="en-US" altLang="zh-CN">
                <a:latin typeface="宋体" panose="02010600030101010101" pitchFamily="2" charset="-122"/>
              </a:rPr>
              <a:t>0</a:t>
            </a:r>
            <a:r>
              <a:rPr lang="zh-CN" altLang="en-US">
                <a:latin typeface="宋体" panose="02010600030101010101" pitchFamily="2" charset="-122"/>
              </a:rPr>
              <a:t>的概率是多少？</a:t>
            </a:r>
          </a:p>
        </p:txBody>
      </p:sp>
      <p:sp>
        <p:nvSpPr>
          <p:cNvPr id="54278" name="Text Box 6"/>
          <p:cNvSpPr txBox="1">
            <a:spLocks noChangeArrowheads="1"/>
          </p:cNvSpPr>
          <p:nvPr/>
        </p:nvSpPr>
        <p:spPr bwMode="auto">
          <a:xfrm>
            <a:off x="901700" y="2708275"/>
            <a:ext cx="2327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FF3300"/>
                </a:solidFill>
              </a:rPr>
              <a:t>解：</a:t>
            </a:r>
            <a:r>
              <a:rPr lang="zh-CN" altLang="en-US">
                <a:solidFill>
                  <a:srgbClr val="0033CC"/>
                </a:solidFill>
              </a:rPr>
              <a:t>画树状图</a:t>
            </a:r>
          </a:p>
        </p:txBody>
      </p:sp>
      <p:pic>
        <p:nvPicPr>
          <p:cNvPr id="54279" name="Picture 7"/>
          <p:cNvPicPr>
            <a:picLocks noChangeAspect="1" noChangeArrowheads="1"/>
          </p:cNvPicPr>
          <p:nvPr/>
        </p:nvPicPr>
        <p:blipFill>
          <a:blip r:embed="rId4"/>
          <a:srcRect/>
          <a:stretch>
            <a:fillRect/>
          </a:stretch>
        </p:blipFill>
        <p:spPr bwMode="auto">
          <a:xfrm>
            <a:off x="755650" y="3357563"/>
            <a:ext cx="3744913"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0" name="Text Box 8"/>
          <p:cNvSpPr txBox="1">
            <a:spLocks noChangeArrowheads="1"/>
          </p:cNvSpPr>
          <p:nvPr/>
        </p:nvSpPr>
        <p:spPr bwMode="auto">
          <a:xfrm>
            <a:off x="4427538" y="2708275"/>
            <a:ext cx="41783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a:solidFill>
                  <a:srgbClr val="0033CC"/>
                </a:solidFill>
                <a:latin typeface="宋体" panose="02010600030101010101" pitchFamily="2" charset="-122"/>
              </a:rPr>
              <a:t>从树状图可以看出，两张卡片上的数字之积共有</a:t>
            </a:r>
            <a:r>
              <a:rPr lang="en-US" altLang="zh-CN" sz="2400">
                <a:solidFill>
                  <a:srgbClr val="0033CC"/>
                </a:solidFill>
                <a:latin typeface="宋体" panose="02010600030101010101" pitchFamily="2" charset="-122"/>
              </a:rPr>
              <a:t>4</a:t>
            </a:r>
            <a:r>
              <a:rPr lang="zh-CN" altLang="en-US" sz="2400">
                <a:solidFill>
                  <a:srgbClr val="0033CC"/>
                </a:solidFill>
                <a:latin typeface="宋体" panose="02010600030101010101" pitchFamily="2" charset="-122"/>
              </a:rPr>
              <a:t>个等可能结果，从中可找出“两数之积为</a:t>
            </a:r>
            <a:r>
              <a:rPr lang="en-US" altLang="zh-CN" sz="2400">
                <a:solidFill>
                  <a:srgbClr val="0033CC"/>
                </a:solidFill>
                <a:latin typeface="宋体" panose="02010600030101010101" pitchFamily="2" charset="-122"/>
              </a:rPr>
              <a:t>0”</a:t>
            </a:r>
            <a:r>
              <a:rPr lang="zh-CN" altLang="en-US" sz="2400">
                <a:solidFill>
                  <a:srgbClr val="0033CC"/>
                </a:solidFill>
                <a:latin typeface="宋体" panose="02010600030101010101" pitchFamily="2" charset="-122"/>
              </a:rPr>
              <a:t>这一事件的结果有</a:t>
            </a:r>
            <a:r>
              <a:rPr lang="en-US" altLang="zh-CN" sz="2400">
                <a:solidFill>
                  <a:srgbClr val="0033CC"/>
                </a:solidFill>
                <a:latin typeface="宋体" panose="02010600030101010101" pitchFamily="2" charset="-122"/>
              </a:rPr>
              <a:t>3</a:t>
            </a:r>
            <a:r>
              <a:rPr lang="zh-CN" altLang="en-US" sz="2400">
                <a:solidFill>
                  <a:srgbClr val="0033CC"/>
                </a:solidFill>
                <a:latin typeface="宋体" panose="02010600030101010101" pitchFamily="2" charset="-122"/>
              </a:rPr>
              <a:t>个</a:t>
            </a:r>
            <a:r>
              <a:rPr lang="en-US" altLang="zh-CN" sz="2400">
                <a:solidFill>
                  <a:srgbClr val="0033CC"/>
                </a:solidFill>
                <a:latin typeface="宋体" panose="02010600030101010101" pitchFamily="2" charset="-122"/>
              </a:rPr>
              <a:t>.</a:t>
            </a:r>
          </a:p>
        </p:txBody>
      </p:sp>
      <p:graphicFrame>
        <p:nvGraphicFramePr>
          <p:cNvPr id="54281" name="Object 9"/>
          <p:cNvGraphicFramePr>
            <a:graphicFrameLocks noChangeAspect="1"/>
          </p:cNvGraphicFramePr>
          <p:nvPr/>
        </p:nvGraphicFramePr>
        <p:xfrm>
          <a:off x="4859338" y="4724400"/>
          <a:ext cx="3673475" cy="1084263"/>
        </p:xfrm>
        <a:graphic>
          <a:graphicData uri="http://schemas.openxmlformats.org/presentationml/2006/ole">
            <mc:AlternateContent xmlns:mc="http://schemas.openxmlformats.org/markup-compatibility/2006">
              <mc:Choice xmlns:v="urn:schemas-microsoft-com:vml" Requires="v">
                <p:oleObj spid="_x0000_s5133" name="公式" r:id="rId5" imgW="1778000" imgH="520700" progId="Equation.3">
                  <p:embed/>
                </p:oleObj>
              </mc:Choice>
              <mc:Fallback>
                <p:oleObj name="公式" r:id="rId5" imgW="1778000" imgH="52070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9338" y="4724400"/>
                        <a:ext cx="3673475" cy="1084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127" name="Picture 10" descr="典例透析"/>
          <p:cNvPicPr>
            <a:picLocks noChangeAspect="1" noChangeArrowheads="1"/>
          </p:cNvPicPr>
          <p:nvPr/>
        </p:nvPicPr>
        <p:blipFill>
          <a:blip r:embed="rId7" cstate="email">
            <a:clrChange>
              <a:clrFrom>
                <a:srgbClr val="FFFFFF"/>
              </a:clrFrom>
              <a:clrTo>
                <a:srgbClr val="FFFFFF">
                  <a:alpha val="0"/>
                </a:srgbClr>
              </a:clrTo>
            </a:clrChange>
          </a:blip>
          <a:srcRect/>
          <a:stretch>
            <a:fillRect/>
          </a:stretch>
        </p:blipFill>
        <p:spPr bwMode="auto">
          <a:xfrm>
            <a:off x="395288" y="549275"/>
            <a:ext cx="244951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78"/>
                                        </p:tgtEl>
                                        <p:attrNameLst>
                                          <p:attrName>style.visibility</p:attrName>
                                        </p:attrNameLst>
                                      </p:cBhvr>
                                      <p:to>
                                        <p:strVal val="visible"/>
                                      </p:to>
                                    </p:set>
                                    <p:animEffect transition="in" filter="blinds(horizontal)">
                                      <p:cBhvr>
                                        <p:cTn id="7" dur="500"/>
                                        <p:tgtEl>
                                          <p:spTgt spid="5427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54279"/>
                                        </p:tgtEl>
                                        <p:attrNameLst>
                                          <p:attrName>style.visibility</p:attrName>
                                        </p:attrNameLst>
                                      </p:cBhvr>
                                      <p:to>
                                        <p:strVal val="visible"/>
                                      </p:to>
                                    </p:set>
                                    <p:anim calcmode="lin" valueType="num">
                                      <p:cBhvr>
                                        <p:cTn id="12" dur="1000" fill="hold"/>
                                        <p:tgtEl>
                                          <p:spTgt spid="54279"/>
                                        </p:tgtEl>
                                        <p:attrNameLst>
                                          <p:attrName>ppt_w</p:attrName>
                                        </p:attrNameLst>
                                      </p:cBhvr>
                                      <p:tavLst>
                                        <p:tav tm="0">
                                          <p:val>
                                            <p:strVal val="#ppt_w*0.70"/>
                                          </p:val>
                                        </p:tav>
                                        <p:tav tm="100000">
                                          <p:val>
                                            <p:strVal val="#ppt_w"/>
                                          </p:val>
                                        </p:tav>
                                      </p:tavLst>
                                    </p:anim>
                                    <p:anim calcmode="lin" valueType="num">
                                      <p:cBhvr>
                                        <p:cTn id="13" dur="1000" fill="hold"/>
                                        <p:tgtEl>
                                          <p:spTgt spid="54279"/>
                                        </p:tgtEl>
                                        <p:attrNameLst>
                                          <p:attrName>ppt_h</p:attrName>
                                        </p:attrNameLst>
                                      </p:cBhvr>
                                      <p:tavLst>
                                        <p:tav tm="0">
                                          <p:val>
                                            <p:strVal val="#ppt_h"/>
                                          </p:val>
                                        </p:tav>
                                        <p:tav tm="100000">
                                          <p:val>
                                            <p:strVal val="#ppt_h"/>
                                          </p:val>
                                        </p:tav>
                                      </p:tavLst>
                                    </p:anim>
                                    <p:animEffect transition="in" filter="fade">
                                      <p:cBhvr>
                                        <p:cTn id="14" dur="1000"/>
                                        <p:tgtEl>
                                          <p:spTgt spid="54279"/>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54280"/>
                                        </p:tgtEl>
                                        <p:attrNameLst>
                                          <p:attrName>style.visibility</p:attrName>
                                        </p:attrNameLst>
                                      </p:cBhvr>
                                      <p:to>
                                        <p:strVal val="visible"/>
                                      </p:to>
                                    </p:set>
                                    <p:animEffect transition="in" filter="box(in)">
                                      <p:cBhvr>
                                        <p:cTn id="19" dur="500"/>
                                        <p:tgtEl>
                                          <p:spTgt spid="5428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4281"/>
                                        </p:tgtEl>
                                        <p:attrNameLst>
                                          <p:attrName>style.visibility</p:attrName>
                                        </p:attrNameLst>
                                      </p:cBhvr>
                                      <p:to>
                                        <p:strVal val="visible"/>
                                      </p:to>
                                    </p:set>
                                    <p:anim calcmode="lin" valueType="num">
                                      <p:cBhvr additive="base">
                                        <p:cTn id="24" dur="500" fill="hold"/>
                                        <p:tgtEl>
                                          <p:spTgt spid="54281"/>
                                        </p:tgtEl>
                                        <p:attrNameLst>
                                          <p:attrName>ppt_x</p:attrName>
                                        </p:attrNameLst>
                                      </p:cBhvr>
                                      <p:tavLst>
                                        <p:tav tm="0">
                                          <p:val>
                                            <p:strVal val="#ppt_x"/>
                                          </p:val>
                                        </p:tav>
                                        <p:tav tm="100000">
                                          <p:val>
                                            <p:strVal val="#ppt_x"/>
                                          </p:val>
                                        </p:tav>
                                      </p:tavLst>
                                    </p:anim>
                                    <p:anim calcmode="lin" valueType="num">
                                      <p:cBhvr additive="base">
                                        <p:cTn id="25" dur="500" fill="hold"/>
                                        <p:tgtEl>
                                          <p:spTgt spid="542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p:bldP spid="5428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900113" y="1125538"/>
            <a:ext cx="23272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a:t>方法二：列表</a:t>
            </a:r>
            <a:endParaRPr lang="en-US" altLang="zh-CN"/>
          </a:p>
        </p:txBody>
      </p:sp>
      <p:grpSp>
        <p:nvGrpSpPr>
          <p:cNvPr id="19" name="Group 51"/>
          <p:cNvGrpSpPr/>
          <p:nvPr/>
        </p:nvGrpSpPr>
        <p:grpSpPr bwMode="auto">
          <a:xfrm>
            <a:off x="1187450" y="1773238"/>
            <a:ext cx="5689600" cy="1695450"/>
            <a:chOff x="657" y="1071"/>
            <a:chExt cx="3584" cy="1068"/>
          </a:xfrm>
        </p:grpSpPr>
        <p:sp>
          <p:nvSpPr>
            <p:cNvPr id="14354" name="Text Box 85"/>
            <p:cNvSpPr txBox="1">
              <a:spLocks noChangeArrowheads="1"/>
            </p:cNvSpPr>
            <p:nvPr/>
          </p:nvSpPr>
          <p:spPr bwMode="auto">
            <a:xfrm>
              <a:off x="1405" y="1071"/>
              <a:ext cx="6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latin typeface="宋体" panose="02010600030101010101" pitchFamily="2" charset="-122"/>
                </a:rPr>
                <a:t>A</a:t>
              </a:r>
            </a:p>
          </p:txBody>
        </p:sp>
        <p:grpSp>
          <p:nvGrpSpPr>
            <p:cNvPr id="14355" name="Group 50"/>
            <p:cNvGrpSpPr/>
            <p:nvPr/>
          </p:nvGrpSpPr>
          <p:grpSpPr bwMode="auto">
            <a:xfrm>
              <a:off x="657" y="1161"/>
              <a:ext cx="3584" cy="978"/>
              <a:chOff x="657" y="1161"/>
              <a:chExt cx="3584" cy="978"/>
            </a:xfrm>
          </p:grpSpPr>
          <p:sp>
            <p:nvSpPr>
              <p:cNvPr id="14356" name="Text Box 86"/>
              <p:cNvSpPr txBox="1">
                <a:spLocks noChangeArrowheads="1"/>
              </p:cNvSpPr>
              <p:nvPr/>
            </p:nvSpPr>
            <p:spPr bwMode="auto">
              <a:xfrm>
                <a:off x="657" y="1253"/>
                <a:ext cx="4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latin typeface="宋体" panose="02010600030101010101" pitchFamily="2" charset="-122"/>
                  </a:rPr>
                  <a:t>B</a:t>
                </a:r>
              </a:p>
            </p:txBody>
          </p:sp>
          <p:sp>
            <p:nvSpPr>
              <p:cNvPr id="14357" name="Rectangle 15"/>
              <p:cNvSpPr>
                <a:spLocks noChangeArrowheads="1"/>
              </p:cNvSpPr>
              <p:nvPr/>
            </p:nvSpPr>
            <p:spPr bwMode="auto">
              <a:xfrm>
                <a:off x="679" y="1161"/>
                <a:ext cx="1316"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14358" name="Rectangle 16"/>
              <p:cNvSpPr>
                <a:spLocks noChangeArrowheads="1"/>
              </p:cNvSpPr>
              <p:nvPr/>
            </p:nvSpPr>
            <p:spPr bwMode="auto">
              <a:xfrm>
                <a:off x="2336" y="1162"/>
                <a:ext cx="363"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14359" name="Rectangle 17"/>
              <p:cNvSpPr>
                <a:spLocks noChangeArrowheads="1"/>
              </p:cNvSpPr>
              <p:nvPr/>
            </p:nvSpPr>
            <p:spPr bwMode="auto">
              <a:xfrm>
                <a:off x="3038" y="1161"/>
                <a:ext cx="1179"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14360" name="Rectangle 18"/>
              <p:cNvSpPr>
                <a:spLocks noChangeArrowheads="1"/>
              </p:cNvSpPr>
              <p:nvPr/>
            </p:nvSpPr>
            <p:spPr bwMode="auto">
              <a:xfrm>
                <a:off x="679" y="1487"/>
                <a:ext cx="1316"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14361" name="Rectangle 19"/>
              <p:cNvSpPr>
                <a:spLocks noChangeArrowheads="1"/>
              </p:cNvSpPr>
              <p:nvPr/>
            </p:nvSpPr>
            <p:spPr bwMode="auto">
              <a:xfrm>
                <a:off x="1995" y="1487"/>
                <a:ext cx="1043"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14362" name="Rectangle 20"/>
              <p:cNvSpPr>
                <a:spLocks noChangeArrowheads="1"/>
              </p:cNvSpPr>
              <p:nvPr/>
            </p:nvSpPr>
            <p:spPr bwMode="auto">
              <a:xfrm>
                <a:off x="3038" y="1487"/>
                <a:ext cx="1179"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14363" name="Rectangle 21"/>
              <p:cNvSpPr>
                <a:spLocks noChangeArrowheads="1"/>
              </p:cNvSpPr>
              <p:nvPr/>
            </p:nvSpPr>
            <p:spPr bwMode="auto">
              <a:xfrm>
                <a:off x="679" y="1813"/>
                <a:ext cx="1316"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14364" name="Rectangle 22"/>
              <p:cNvSpPr>
                <a:spLocks noChangeArrowheads="1"/>
              </p:cNvSpPr>
              <p:nvPr/>
            </p:nvSpPr>
            <p:spPr bwMode="auto">
              <a:xfrm>
                <a:off x="1995" y="1813"/>
                <a:ext cx="1043"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14365" name="Rectangle 23"/>
              <p:cNvSpPr>
                <a:spLocks noChangeArrowheads="1"/>
              </p:cNvSpPr>
              <p:nvPr/>
            </p:nvSpPr>
            <p:spPr bwMode="auto">
              <a:xfrm>
                <a:off x="3038" y="1813"/>
                <a:ext cx="1179"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14366" name="Line 24"/>
              <p:cNvSpPr>
                <a:spLocks noChangeShapeType="1"/>
              </p:cNvSpPr>
              <p:nvPr/>
            </p:nvSpPr>
            <p:spPr bwMode="auto">
              <a:xfrm>
                <a:off x="1995" y="1161"/>
                <a:ext cx="0" cy="978"/>
              </a:xfrm>
              <a:prstGeom prst="line">
                <a:avLst/>
              </a:prstGeom>
              <a:noFill/>
              <a:ln w="12700" algn="ctr">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7" name="Line 25"/>
              <p:cNvSpPr>
                <a:spLocks noChangeShapeType="1"/>
              </p:cNvSpPr>
              <p:nvPr/>
            </p:nvSpPr>
            <p:spPr bwMode="auto">
              <a:xfrm>
                <a:off x="3038" y="1161"/>
                <a:ext cx="0" cy="978"/>
              </a:xfrm>
              <a:prstGeom prst="line">
                <a:avLst/>
              </a:prstGeom>
              <a:noFill/>
              <a:ln w="12700" algn="ctr">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8" name="Line 26"/>
              <p:cNvSpPr>
                <a:spLocks noChangeShapeType="1"/>
              </p:cNvSpPr>
              <p:nvPr/>
            </p:nvSpPr>
            <p:spPr bwMode="auto">
              <a:xfrm>
                <a:off x="679" y="1487"/>
                <a:ext cx="3538" cy="0"/>
              </a:xfrm>
              <a:prstGeom prst="line">
                <a:avLst/>
              </a:prstGeom>
              <a:noFill/>
              <a:ln w="12700" algn="ctr">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69" name="Line 27"/>
              <p:cNvSpPr>
                <a:spLocks noChangeShapeType="1"/>
              </p:cNvSpPr>
              <p:nvPr/>
            </p:nvSpPr>
            <p:spPr bwMode="auto">
              <a:xfrm>
                <a:off x="679" y="1813"/>
                <a:ext cx="3538" cy="0"/>
              </a:xfrm>
              <a:prstGeom prst="line">
                <a:avLst/>
              </a:prstGeom>
              <a:noFill/>
              <a:ln w="12700" algn="ctr">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70" name="Line 28"/>
              <p:cNvSpPr>
                <a:spLocks noChangeShapeType="1"/>
              </p:cNvSpPr>
              <p:nvPr/>
            </p:nvSpPr>
            <p:spPr bwMode="auto">
              <a:xfrm>
                <a:off x="679" y="1161"/>
                <a:ext cx="0" cy="978"/>
              </a:xfrm>
              <a:prstGeom prst="line">
                <a:avLst/>
              </a:prstGeom>
              <a:noFill/>
              <a:ln w="28575" algn="ctr">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71" name="Line 29"/>
              <p:cNvSpPr>
                <a:spLocks noChangeShapeType="1"/>
              </p:cNvSpPr>
              <p:nvPr/>
            </p:nvSpPr>
            <p:spPr bwMode="auto">
              <a:xfrm>
                <a:off x="4217" y="1161"/>
                <a:ext cx="0" cy="978"/>
              </a:xfrm>
              <a:prstGeom prst="line">
                <a:avLst/>
              </a:prstGeom>
              <a:noFill/>
              <a:ln w="28575" algn="ctr">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72" name="Line 30"/>
              <p:cNvSpPr>
                <a:spLocks noChangeShapeType="1"/>
              </p:cNvSpPr>
              <p:nvPr/>
            </p:nvSpPr>
            <p:spPr bwMode="auto">
              <a:xfrm>
                <a:off x="703" y="1162"/>
                <a:ext cx="3538" cy="0"/>
              </a:xfrm>
              <a:prstGeom prst="line">
                <a:avLst/>
              </a:prstGeom>
              <a:noFill/>
              <a:ln w="28575" algn="ctr">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73" name="Line 31"/>
              <p:cNvSpPr>
                <a:spLocks noChangeShapeType="1"/>
              </p:cNvSpPr>
              <p:nvPr/>
            </p:nvSpPr>
            <p:spPr bwMode="auto">
              <a:xfrm>
                <a:off x="679" y="2139"/>
                <a:ext cx="3538" cy="0"/>
              </a:xfrm>
              <a:prstGeom prst="line">
                <a:avLst/>
              </a:prstGeom>
              <a:noFill/>
              <a:ln w="28575" algn="ctr">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74" name="Text Box 43"/>
              <p:cNvSpPr txBox="1">
                <a:spLocks noChangeArrowheads="1"/>
              </p:cNvSpPr>
              <p:nvPr/>
            </p:nvSpPr>
            <p:spPr bwMode="auto">
              <a:xfrm>
                <a:off x="1132" y="1479"/>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en-US" altLang="zh-CN" sz="2400">
                    <a:latin typeface="宋体" panose="02010600030101010101" pitchFamily="2" charset="-122"/>
                  </a:rPr>
                  <a:t>0</a:t>
                </a:r>
              </a:p>
            </p:txBody>
          </p:sp>
          <p:sp>
            <p:nvSpPr>
              <p:cNvPr id="14375" name="Text Box 44"/>
              <p:cNvSpPr txBox="1">
                <a:spLocks noChangeArrowheads="1"/>
              </p:cNvSpPr>
              <p:nvPr/>
            </p:nvSpPr>
            <p:spPr bwMode="auto">
              <a:xfrm>
                <a:off x="1132" y="1796"/>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en-US" altLang="zh-CN" sz="2400">
                    <a:latin typeface="宋体" panose="02010600030101010101" pitchFamily="2" charset="-122"/>
                  </a:rPr>
                  <a:t>1</a:t>
                </a:r>
              </a:p>
            </p:txBody>
          </p:sp>
          <p:sp>
            <p:nvSpPr>
              <p:cNvPr id="14376" name="Text Box 45"/>
              <p:cNvSpPr txBox="1">
                <a:spLocks noChangeArrowheads="1"/>
              </p:cNvSpPr>
              <p:nvPr/>
            </p:nvSpPr>
            <p:spPr bwMode="auto">
              <a:xfrm>
                <a:off x="3424" y="1162"/>
                <a:ext cx="3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en-US" altLang="zh-CN" sz="2400">
                    <a:latin typeface="宋体" panose="02010600030101010101" pitchFamily="2" charset="-122"/>
                  </a:rPr>
                  <a:t>1</a:t>
                </a:r>
              </a:p>
            </p:txBody>
          </p:sp>
          <p:sp>
            <p:nvSpPr>
              <p:cNvPr id="14377" name="Text Box 46"/>
              <p:cNvSpPr txBox="1">
                <a:spLocks noChangeArrowheads="1"/>
              </p:cNvSpPr>
              <p:nvPr/>
            </p:nvSpPr>
            <p:spPr bwMode="auto">
              <a:xfrm>
                <a:off x="2381" y="1162"/>
                <a:ext cx="4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en-US" altLang="zh-CN" sz="2400">
                    <a:latin typeface="宋体" panose="02010600030101010101" pitchFamily="2" charset="-122"/>
                  </a:rPr>
                  <a:t>0</a:t>
                </a:r>
              </a:p>
            </p:txBody>
          </p:sp>
          <p:sp>
            <p:nvSpPr>
              <p:cNvPr id="14378" name="Line 84"/>
              <p:cNvSpPr>
                <a:spLocks noChangeShapeType="1"/>
              </p:cNvSpPr>
              <p:nvPr/>
            </p:nvSpPr>
            <p:spPr bwMode="auto">
              <a:xfrm>
                <a:off x="724" y="1161"/>
                <a:ext cx="1270" cy="31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nchor="ctr"/>
              <a:lstStyle/>
              <a:p>
                <a:endParaRPr lang="zh-CN" altLang="en-US"/>
              </a:p>
            </p:txBody>
          </p:sp>
          <p:sp>
            <p:nvSpPr>
              <p:cNvPr id="14379" name="Text Box 92"/>
              <p:cNvSpPr txBox="1">
                <a:spLocks noChangeArrowheads="1"/>
              </p:cNvSpPr>
              <p:nvPr/>
            </p:nvSpPr>
            <p:spPr bwMode="auto">
              <a:xfrm>
                <a:off x="3198" y="1480"/>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33CC"/>
                    </a:solidFill>
                    <a:latin typeface="宋体" panose="02010600030101010101" pitchFamily="2" charset="-122"/>
                  </a:rPr>
                  <a:t>0</a:t>
                </a:r>
              </a:p>
            </p:txBody>
          </p:sp>
          <p:sp>
            <p:nvSpPr>
              <p:cNvPr id="14380" name="Text Box 93"/>
              <p:cNvSpPr txBox="1">
                <a:spLocks noChangeArrowheads="1"/>
              </p:cNvSpPr>
              <p:nvPr/>
            </p:nvSpPr>
            <p:spPr bwMode="auto">
              <a:xfrm>
                <a:off x="2200" y="1480"/>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33CC"/>
                    </a:solidFill>
                    <a:latin typeface="宋体" panose="02010600030101010101" pitchFamily="2" charset="-122"/>
                  </a:rPr>
                  <a:t>0</a:t>
                </a:r>
              </a:p>
            </p:txBody>
          </p:sp>
          <p:sp>
            <p:nvSpPr>
              <p:cNvPr id="14381" name="Text Box 94"/>
              <p:cNvSpPr txBox="1">
                <a:spLocks noChangeArrowheads="1"/>
              </p:cNvSpPr>
              <p:nvPr/>
            </p:nvSpPr>
            <p:spPr bwMode="auto">
              <a:xfrm>
                <a:off x="2200" y="1797"/>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33CC"/>
                    </a:solidFill>
                    <a:latin typeface="宋体" panose="02010600030101010101" pitchFamily="2" charset="-122"/>
                  </a:rPr>
                  <a:t>0</a:t>
                </a:r>
              </a:p>
            </p:txBody>
          </p:sp>
          <p:sp>
            <p:nvSpPr>
              <p:cNvPr id="14382" name="Text Box 95"/>
              <p:cNvSpPr txBox="1">
                <a:spLocks noChangeArrowheads="1"/>
              </p:cNvSpPr>
              <p:nvPr/>
            </p:nvSpPr>
            <p:spPr bwMode="auto">
              <a:xfrm>
                <a:off x="3243" y="1842"/>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33CC"/>
                    </a:solidFill>
                    <a:latin typeface="宋体" panose="02010600030101010101" pitchFamily="2" charset="-122"/>
                  </a:rPr>
                  <a:t>1</a:t>
                </a:r>
              </a:p>
            </p:txBody>
          </p:sp>
        </p:grpSp>
      </p:grpSp>
      <p:sp>
        <p:nvSpPr>
          <p:cNvPr id="56366" name="Rectangle 46"/>
          <p:cNvSpPr>
            <a:spLocks noChangeArrowheads="1"/>
          </p:cNvSpPr>
          <p:nvPr/>
        </p:nvSpPr>
        <p:spPr bwMode="auto">
          <a:xfrm>
            <a:off x="900113" y="3716338"/>
            <a:ext cx="77041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50000"/>
              </a:lnSpc>
            </a:pPr>
            <a:r>
              <a:rPr lang="zh-CN" altLang="en-US" sz="2400">
                <a:solidFill>
                  <a:srgbClr val="0033CC"/>
                </a:solidFill>
                <a:latin typeface="宋体" panose="02010600030101010101" pitchFamily="2" charset="-122"/>
                <a:sym typeface="Wingdings" panose="05000000000000000000" pitchFamily="2" charset="2"/>
              </a:rPr>
              <a:t>由上表可知，两张卡片上的数字之积共有</a:t>
            </a:r>
            <a:r>
              <a:rPr lang="en-US" altLang="zh-CN" sz="2400">
                <a:solidFill>
                  <a:srgbClr val="0033CC"/>
                </a:solidFill>
                <a:latin typeface="宋体" panose="02010600030101010101" pitchFamily="2" charset="-122"/>
                <a:sym typeface="Wingdings" panose="05000000000000000000" pitchFamily="2" charset="2"/>
              </a:rPr>
              <a:t>4</a:t>
            </a:r>
            <a:r>
              <a:rPr lang="zh-CN" altLang="en-US" sz="2400">
                <a:solidFill>
                  <a:srgbClr val="0033CC"/>
                </a:solidFill>
                <a:latin typeface="宋体" panose="02010600030101010101" pitchFamily="2" charset="-122"/>
                <a:sym typeface="Wingdings" panose="05000000000000000000" pitchFamily="2" charset="2"/>
              </a:rPr>
              <a:t>种等可能的结果，积为</a:t>
            </a:r>
            <a:r>
              <a:rPr lang="en-US" altLang="zh-CN" sz="2400">
                <a:solidFill>
                  <a:srgbClr val="0033CC"/>
                </a:solidFill>
                <a:latin typeface="宋体" panose="02010600030101010101" pitchFamily="2" charset="-122"/>
                <a:sym typeface="Wingdings" panose="05000000000000000000" pitchFamily="2" charset="2"/>
              </a:rPr>
              <a:t>0</a:t>
            </a:r>
            <a:r>
              <a:rPr lang="zh-CN" altLang="en-US" sz="2400">
                <a:solidFill>
                  <a:srgbClr val="0033CC"/>
                </a:solidFill>
                <a:latin typeface="宋体" panose="02010600030101010101" pitchFamily="2" charset="-122"/>
                <a:sym typeface="Wingdings" panose="05000000000000000000" pitchFamily="2" charset="2"/>
              </a:rPr>
              <a:t>的结果有</a:t>
            </a:r>
            <a:r>
              <a:rPr lang="en-US" altLang="zh-CN" sz="2400">
                <a:solidFill>
                  <a:srgbClr val="0033CC"/>
                </a:solidFill>
                <a:latin typeface="宋体" panose="02010600030101010101" pitchFamily="2" charset="-122"/>
                <a:sym typeface="Wingdings" panose="05000000000000000000" pitchFamily="2" charset="2"/>
              </a:rPr>
              <a:t>3</a:t>
            </a:r>
            <a:r>
              <a:rPr lang="zh-CN" altLang="en-US" sz="2400">
                <a:solidFill>
                  <a:srgbClr val="0033CC"/>
                </a:solidFill>
                <a:latin typeface="宋体" panose="02010600030101010101" pitchFamily="2" charset="-122"/>
                <a:sym typeface="Wingdings" panose="05000000000000000000" pitchFamily="2" charset="2"/>
              </a:rPr>
              <a:t>种</a:t>
            </a:r>
            <a:r>
              <a:rPr lang="en-US" altLang="zh-CN" sz="2400">
                <a:solidFill>
                  <a:srgbClr val="0033CC"/>
                </a:solidFill>
                <a:latin typeface="宋体" panose="02010600030101010101" pitchFamily="2" charset="-122"/>
                <a:sym typeface="Wingdings" panose="05000000000000000000" pitchFamily="2" charset="2"/>
              </a:rPr>
              <a:t>.</a:t>
            </a:r>
            <a:r>
              <a:rPr lang="zh-CN" altLang="en-US" sz="2400">
                <a:solidFill>
                  <a:srgbClr val="0033CC"/>
                </a:solidFill>
                <a:latin typeface="宋体" panose="02010600030101010101" pitchFamily="2" charset="-122"/>
                <a:sym typeface="Wingdings" panose="05000000000000000000" pitchFamily="2" charset="2"/>
              </a:rPr>
              <a:t>            </a:t>
            </a:r>
            <a:endParaRPr lang="en-US" altLang="zh-CN" sz="2400">
              <a:solidFill>
                <a:srgbClr val="0033CC"/>
              </a:solidFill>
              <a:latin typeface="宋体" panose="02010600030101010101" pitchFamily="2" charset="-122"/>
              <a:sym typeface="Wingdings" panose="05000000000000000000" pitchFamily="2" charset="2"/>
            </a:endParaRPr>
          </a:p>
        </p:txBody>
      </p:sp>
      <p:grpSp>
        <p:nvGrpSpPr>
          <p:cNvPr id="21" name="Group 65"/>
          <p:cNvGrpSpPr/>
          <p:nvPr/>
        </p:nvGrpSpPr>
        <p:grpSpPr bwMode="auto">
          <a:xfrm>
            <a:off x="971550" y="4941888"/>
            <a:ext cx="3792538" cy="911225"/>
            <a:chOff x="612" y="3113"/>
            <a:chExt cx="2389" cy="574"/>
          </a:xfrm>
        </p:grpSpPr>
        <p:sp>
          <p:nvSpPr>
            <p:cNvPr id="14342" name="AutoShape 52"/>
            <p:cNvSpPr>
              <a:spLocks noChangeAspect="1" noChangeArrowheads="1" noTextEdit="1"/>
            </p:cNvSpPr>
            <p:nvPr/>
          </p:nvSpPr>
          <p:spPr bwMode="auto">
            <a:xfrm>
              <a:off x="612" y="3113"/>
              <a:ext cx="2087"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4343" name="Line 54"/>
            <p:cNvSpPr>
              <a:spLocks noChangeShapeType="1"/>
            </p:cNvSpPr>
            <p:nvPr/>
          </p:nvSpPr>
          <p:spPr bwMode="auto">
            <a:xfrm>
              <a:off x="2608" y="3430"/>
              <a:ext cx="131" cy="0"/>
            </a:xfrm>
            <a:prstGeom prst="line">
              <a:avLst/>
            </a:prstGeom>
            <a:noFill/>
            <a:ln w="14351">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4344" name="Rectangle 55"/>
            <p:cNvSpPr>
              <a:spLocks noChangeArrowheads="1"/>
            </p:cNvSpPr>
            <p:nvPr/>
          </p:nvSpPr>
          <p:spPr bwMode="auto">
            <a:xfrm>
              <a:off x="2608" y="3385"/>
              <a:ext cx="12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b="0">
                  <a:solidFill>
                    <a:srgbClr val="0000FF"/>
                  </a:solidFill>
                  <a:latin typeface="Times New Roman" panose="02020603050405020304" pitchFamily="18" charset="0"/>
                </a:rPr>
                <a:t>4</a:t>
              </a:r>
              <a:endParaRPr lang="en-US" altLang="zh-CN">
                <a:solidFill>
                  <a:srgbClr val="0000FF"/>
                </a:solidFill>
              </a:endParaRPr>
            </a:p>
          </p:txBody>
        </p:sp>
        <p:sp>
          <p:nvSpPr>
            <p:cNvPr id="14345" name="Rectangle 56"/>
            <p:cNvSpPr>
              <a:spLocks noChangeArrowheads="1"/>
            </p:cNvSpPr>
            <p:nvPr/>
          </p:nvSpPr>
          <p:spPr bwMode="auto">
            <a:xfrm>
              <a:off x="2608" y="3203"/>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3</a:t>
              </a:r>
              <a:endParaRPr lang="en-US" altLang="zh-CN">
                <a:solidFill>
                  <a:srgbClr val="0000FF"/>
                </a:solidFill>
              </a:endParaRPr>
            </a:p>
          </p:txBody>
        </p:sp>
        <p:sp>
          <p:nvSpPr>
            <p:cNvPr id="14346" name="Rectangle 57"/>
            <p:cNvSpPr>
              <a:spLocks noChangeArrowheads="1"/>
            </p:cNvSpPr>
            <p:nvPr/>
          </p:nvSpPr>
          <p:spPr bwMode="auto">
            <a:xfrm>
              <a:off x="2154" y="3267"/>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0</a:t>
              </a:r>
              <a:endParaRPr lang="en-US" altLang="zh-CN">
                <a:solidFill>
                  <a:srgbClr val="0000FF"/>
                </a:solidFill>
              </a:endParaRPr>
            </a:p>
          </p:txBody>
        </p:sp>
        <p:sp>
          <p:nvSpPr>
            <p:cNvPr id="14347" name="Rectangle 58"/>
            <p:cNvSpPr>
              <a:spLocks noChangeArrowheads="1"/>
            </p:cNvSpPr>
            <p:nvPr/>
          </p:nvSpPr>
          <p:spPr bwMode="auto">
            <a:xfrm>
              <a:off x="1008" y="3267"/>
              <a:ext cx="7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a:t>
              </a:r>
              <a:endParaRPr lang="en-US" altLang="zh-CN">
                <a:solidFill>
                  <a:srgbClr val="0000FF"/>
                </a:solidFill>
              </a:endParaRPr>
            </a:p>
          </p:txBody>
        </p:sp>
        <p:sp>
          <p:nvSpPr>
            <p:cNvPr id="14348" name="Rectangle 59"/>
            <p:cNvSpPr>
              <a:spLocks noChangeArrowheads="1"/>
            </p:cNvSpPr>
            <p:nvPr/>
          </p:nvSpPr>
          <p:spPr bwMode="auto">
            <a:xfrm>
              <a:off x="2410" y="3242"/>
              <a:ext cx="12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Symbol" panose="05050102010706020507" pitchFamily="18" charset="2"/>
                </a:rPr>
                <a:t>=</a:t>
              </a:r>
              <a:endParaRPr lang="en-US" altLang="zh-CN">
                <a:solidFill>
                  <a:srgbClr val="0000FF"/>
                </a:solidFill>
              </a:endParaRPr>
            </a:p>
          </p:txBody>
        </p:sp>
        <p:sp>
          <p:nvSpPr>
            <p:cNvPr id="14349" name="Rectangle 60"/>
            <p:cNvSpPr>
              <a:spLocks noChangeArrowheads="1"/>
            </p:cNvSpPr>
            <p:nvPr/>
          </p:nvSpPr>
          <p:spPr bwMode="auto">
            <a:xfrm>
              <a:off x="675" y="3242"/>
              <a:ext cx="19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Symbol" panose="05050102010706020507" pitchFamily="18" charset="2"/>
                </a:rPr>
                <a:t>\</a:t>
              </a:r>
              <a:endParaRPr lang="en-US" altLang="zh-CN">
                <a:solidFill>
                  <a:srgbClr val="0000FF"/>
                </a:solidFill>
              </a:endParaRPr>
            </a:p>
          </p:txBody>
        </p:sp>
        <p:sp>
          <p:nvSpPr>
            <p:cNvPr id="14350" name="Rectangle 61"/>
            <p:cNvSpPr>
              <a:spLocks noChangeArrowheads="1"/>
            </p:cNvSpPr>
            <p:nvPr/>
          </p:nvSpPr>
          <p:spPr bwMode="auto">
            <a:xfrm>
              <a:off x="2245" y="3274"/>
              <a:ext cx="22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en-US" b="0">
                  <a:solidFill>
                    <a:srgbClr val="0000FF"/>
                  </a:solidFill>
                  <a:latin typeface="宋体" panose="02010600030101010101" pitchFamily="2" charset="-122"/>
                </a:rPr>
                <a:t>）</a:t>
              </a:r>
              <a:endParaRPr lang="zh-CN" altLang="en-US">
                <a:solidFill>
                  <a:srgbClr val="0000FF"/>
                </a:solidFill>
              </a:endParaRPr>
            </a:p>
          </p:txBody>
        </p:sp>
        <p:sp>
          <p:nvSpPr>
            <p:cNvPr id="14351" name="Rectangle 62"/>
            <p:cNvSpPr>
              <a:spLocks noChangeArrowheads="1"/>
            </p:cNvSpPr>
            <p:nvPr/>
          </p:nvSpPr>
          <p:spPr bwMode="auto">
            <a:xfrm>
              <a:off x="1157" y="3274"/>
              <a:ext cx="96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en-US" sz="2400">
                  <a:solidFill>
                    <a:srgbClr val="0000FF"/>
                  </a:solidFill>
                  <a:latin typeface="宋体" panose="02010600030101010101" pitchFamily="2" charset="-122"/>
                </a:rPr>
                <a:t>两数之积为</a:t>
              </a:r>
              <a:endParaRPr lang="zh-CN" altLang="en-US" sz="2400">
                <a:solidFill>
                  <a:srgbClr val="0000FF"/>
                </a:solidFill>
              </a:endParaRPr>
            </a:p>
          </p:txBody>
        </p:sp>
        <p:sp>
          <p:nvSpPr>
            <p:cNvPr id="14352" name="Rectangle 63"/>
            <p:cNvSpPr>
              <a:spLocks noChangeArrowheads="1"/>
            </p:cNvSpPr>
            <p:nvPr/>
          </p:nvSpPr>
          <p:spPr bwMode="auto">
            <a:xfrm>
              <a:off x="867" y="3267"/>
              <a:ext cx="13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i="1">
                  <a:solidFill>
                    <a:srgbClr val="0000FF"/>
                  </a:solidFill>
                  <a:latin typeface="Times New Roman" panose="02020603050405020304" pitchFamily="18" charset="0"/>
                </a:rPr>
                <a:t>P</a:t>
              </a:r>
              <a:endParaRPr lang="en-US" altLang="zh-CN">
                <a:solidFill>
                  <a:srgbClr val="0000FF"/>
                </a:solidFill>
              </a:endParaRPr>
            </a:p>
          </p:txBody>
        </p:sp>
        <p:sp>
          <p:nvSpPr>
            <p:cNvPr id="14353" name="Rectangle 64"/>
            <p:cNvSpPr>
              <a:spLocks noChangeArrowheads="1"/>
            </p:cNvSpPr>
            <p:nvPr/>
          </p:nvSpPr>
          <p:spPr bwMode="auto">
            <a:xfrm>
              <a:off x="2756" y="3380"/>
              <a:ext cx="24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rgbClr val="0000FF"/>
                  </a:solidFill>
                  <a:latin typeface="宋体" panose="02010600030101010101" pitchFamily="2" charset="-122"/>
                </a:rPr>
                <a:t>·</a:t>
              </a:r>
              <a:endParaRPr lang="zh-CN" altLang="en-US" sz="1600">
                <a:solidFill>
                  <a:srgbClr val="0000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 calcmode="lin" valueType="num">
                                      <p:cBhvr>
                                        <p:cTn id="9" dur="500" fill="hold"/>
                                        <p:tgtEl>
                                          <p:spTgt spid="19"/>
                                        </p:tgtEl>
                                        <p:attrNameLst>
                                          <p:attrName>style.rotation</p:attrName>
                                        </p:attrNameLst>
                                      </p:cBhvr>
                                      <p:tavLst>
                                        <p:tav tm="0">
                                          <p:val>
                                            <p:fltVal val="360"/>
                                          </p:val>
                                        </p:tav>
                                        <p:tav tm="100000">
                                          <p:val>
                                            <p:fltVal val="0"/>
                                          </p:val>
                                        </p:tav>
                                      </p:tavLst>
                                    </p:anim>
                                    <p:animEffect transition="in" filter="fade">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6366"/>
                                        </p:tgtEl>
                                        <p:attrNameLst>
                                          <p:attrName>style.visibility</p:attrName>
                                        </p:attrNameLst>
                                      </p:cBhvr>
                                      <p:to>
                                        <p:strVal val="visible"/>
                                      </p:to>
                                    </p:set>
                                    <p:anim calcmode="lin" valueType="num">
                                      <p:cBhvr additive="base">
                                        <p:cTn id="15" dur="500" fill="hold"/>
                                        <p:tgtEl>
                                          <p:spTgt spid="56366"/>
                                        </p:tgtEl>
                                        <p:attrNameLst>
                                          <p:attrName>ppt_x</p:attrName>
                                        </p:attrNameLst>
                                      </p:cBhvr>
                                      <p:tavLst>
                                        <p:tav tm="0">
                                          <p:val>
                                            <p:strVal val="#ppt_x"/>
                                          </p:val>
                                        </p:tav>
                                        <p:tav tm="100000">
                                          <p:val>
                                            <p:strVal val="#ppt_x"/>
                                          </p:val>
                                        </p:tav>
                                      </p:tavLst>
                                    </p:anim>
                                    <p:anim calcmode="lin" valueType="num">
                                      <p:cBhvr additive="base">
                                        <p:cTn id="16" dur="500" fill="hold"/>
                                        <p:tgtEl>
                                          <p:spTgt spid="5636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nvSpPr>
        <p:spPr bwMode="auto">
          <a:xfrm>
            <a:off x="539750" y="1268413"/>
            <a:ext cx="799306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90000"/>
              </a:lnSpc>
              <a:spcBef>
                <a:spcPct val="0"/>
              </a:spcBef>
              <a:buClr>
                <a:schemeClr val="tx2"/>
              </a:buClr>
              <a:buFont typeface="Wingdings" panose="05000000000000000000" pitchFamily="2" charset="2"/>
              <a:buNone/>
            </a:pPr>
            <a:r>
              <a:rPr lang="zh-CN" altLang="en-US" sz="2400">
                <a:latin typeface="宋体" panose="02010600030101010101" pitchFamily="2" charset="-122"/>
                <a:sym typeface="Wingdings" panose="05000000000000000000" pitchFamily="2" charset="2"/>
              </a:rPr>
              <a:t>解答引例（</a:t>
            </a:r>
            <a:r>
              <a:rPr lang="en-US" altLang="zh-CN" sz="2400">
                <a:latin typeface="宋体" panose="02010600030101010101" pitchFamily="2" charset="-122"/>
                <a:sym typeface="Wingdings" panose="05000000000000000000" pitchFamily="2" charset="2"/>
              </a:rPr>
              <a:t>2</a:t>
            </a:r>
            <a:r>
              <a:rPr lang="zh-CN" altLang="en-US" sz="2400">
                <a:latin typeface="宋体" panose="02010600030101010101" pitchFamily="2" charset="-122"/>
                <a:sym typeface="Wingdings" panose="05000000000000000000" pitchFamily="2" charset="2"/>
              </a:rPr>
              <a:t>）（</a:t>
            </a:r>
            <a:r>
              <a:rPr lang="en-US" altLang="zh-CN" sz="2400">
                <a:latin typeface="宋体" panose="02010600030101010101" pitchFamily="2" charset="-122"/>
                <a:sym typeface="Wingdings" panose="05000000000000000000" pitchFamily="2" charset="2"/>
              </a:rPr>
              <a:t>3</a:t>
            </a:r>
            <a:r>
              <a:rPr lang="zh-CN" altLang="en-US" sz="2400">
                <a:latin typeface="宋体" panose="02010600030101010101" pitchFamily="2" charset="-122"/>
                <a:sym typeface="Wingdings" panose="05000000000000000000" pitchFamily="2" charset="2"/>
              </a:rPr>
              <a:t>）题</a:t>
            </a:r>
            <a:endParaRPr lang="zh-CN" altLang="en-US" sz="2400">
              <a:latin typeface="宋体" panose="02010600030101010101" pitchFamily="2" charset="-122"/>
            </a:endParaRPr>
          </a:p>
        </p:txBody>
      </p:sp>
      <p:graphicFrame>
        <p:nvGraphicFramePr>
          <p:cNvPr id="6146"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173" name="公式" r:id="rId4" imgW="114300" imgH="215900" progId="Equation.3">
                  <p:embed/>
                </p:oleObj>
              </mc:Choice>
              <mc:Fallback>
                <p:oleObj name="公式" r:id="rId4" imgW="114300" imgH="2159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148" name="Picture 8" descr="图片1"/>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468313" y="549275"/>
            <a:ext cx="266382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62" name="Rectangle 10"/>
          <p:cNvSpPr>
            <a:spLocks noGrp="1" noChangeArrowheads="1"/>
          </p:cNvSpPr>
          <p:nvPr/>
        </p:nvSpPr>
        <p:spPr bwMode="auto">
          <a:xfrm>
            <a:off x="468313" y="1916113"/>
            <a:ext cx="3962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90000"/>
              </a:lnSpc>
              <a:spcBef>
                <a:spcPct val="0"/>
              </a:spcBef>
              <a:buClr>
                <a:schemeClr val="tx2"/>
              </a:buClr>
              <a:buFont typeface="Wingdings" panose="05000000000000000000" pitchFamily="2" charset="2"/>
              <a:buNone/>
            </a:pPr>
            <a:r>
              <a:rPr lang="en-US" altLang="zh-CN" sz="2400">
                <a:solidFill>
                  <a:srgbClr val="0033CC"/>
                </a:solidFill>
                <a:latin typeface="宋体" panose="02010600030101010101" pitchFamily="2" charset="-122"/>
              </a:rPr>
              <a:t>(2)</a:t>
            </a:r>
            <a:r>
              <a:rPr lang="zh-CN" altLang="en-US" sz="2400">
                <a:solidFill>
                  <a:srgbClr val="FF3300"/>
                </a:solidFill>
                <a:latin typeface="宋体" panose="02010600030101010101" pitchFamily="2" charset="-122"/>
              </a:rPr>
              <a:t>画树状图法</a:t>
            </a:r>
            <a:endParaRPr lang="en-US" altLang="zh-CN" sz="2400">
              <a:solidFill>
                <a:srgbClr val="FF3300"/>
              </a:solidFill>
              <a:latin typeface="宋体" panose="02010600030101010101" pitchFamily="2" charset="-122"/>
            </a:endParaRPr>
          </a:p>
        </p:txBody>
      </p:sp>
      <p:grpSp>
        <p:nvGrpSpPr>
          <p:cNvPr id="2" name="Group 11"/>
          <p:cNvGrpSpPr/>
          <p:nvPr/>
        </p:nvGrpSpPr>
        <p:grpSpPr bwMode="auto">
          <a:xfrm>
            <a:off x="971550" y="2565400"/>
            <a:ext cx="6337300" cy="2563813"/>
            <a:chOff x="0" y="0"/>
            <a:chExt cx="3900" cy="1519"/>
          </a:xfrm>
        </p:grpSpPr>
        <p:sp>
          <p:nvSpPr>
            <p:cNvPr id="6151" name="Text Box 12"/>
            <p:cNvSpPr txBox="1">
              <a:spLocks noChangeArrowheads="1"/>
            </p:cNvSpPr>
            <p:nvPr/>
          </p:nvSpPr>
          <p:spPr bwMode="auto">
            <a:xfrm>
              <a:off x="0" y="624"/>
              <a:ext cx="576" cy="270"/>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a:latin typeface="宋体" panose="02010600030101010101" pitchFamily="2" charset="-122"/>
                </a:rPr>
                <a:t>开始</a:t>
              </a:r>
            </a:p>
          </p:txBody>
        </p:sp>
        <p:sp>
          <p:nvSpPr>
            <p:cNvPr id="6152" name="Text Box 13"/>
            <p:cNvSpPr txBox="1">
              <a:spLocks noChangeArrowheads="1"/>
            </p:cNvSpPr>
            <p:nvPr/>
          </p:nvSpPr>
          <p:spPr bwMode="auto">
            <a:xfrm>
              <a:off x="1008" y="192"/>
              <a:ext cx="576" cy="271"/>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a:latin typeface="宋体" panose="02010600030101010101" pitchFamily="2" charset="-122"/>
                </a:rPr>
                <a:t>正</a:t>
              </a:r>
            </a:p>
          </p:txBody>
        </p:sp>
        <p:sp>
          <p:nvSpPr>
            <p:cNvPr id="6153" name="Text Box 14"/>
            <p:cNvSpPr txBox="1">
              <a:spLocks noChangeArrowheads="1"/>
            </p:cNvSpPr>
            <p:nvPr/>
          </p:nvSpPr>
          <p:spPr bwMode="auto">
            <a:xfrm>
              <a:off x="1008" y="1008"/>
              <a:ext cx="576" cy="271"/>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a:latin typeface="宋体" panose="02010600030101010101" pitchFamily="2" charset="-122"/>
                </a:rPr>
                <a:t>反</a:t>
              </a:r>
            </a:p>
          </p:txBody>
        </p:sp>
        <p:sp>
          <p:nvSpPr>
            <p:cNvPr id="6154" name="Text Box 15"/>
            <p:cNvSpPr txBox="1">
              <a:spLocks noChangeArrowheads="1"/>
            </p:cNvSpPr>
            <p:nvPr/>
          </p:nvSpPr>
          <p:spPr bwMode="auto">
            <a:xfrm>
              <a:off x="2016" y="0"/>
              <a:ext cx="576" cy="271"/>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a:latin typeface="宋体" panose="02010600030101010101" pitchFamily="2" charset="-122"/>
                </a:rPr>
                <a:t>正</a:t>
              </a:r>
            </a:p>
          </p:txBody>
        </p:sp>
        <p:sp>
          <p:nvSpPr>
            <p:cNvPr id="6155" name="Text Box 16"/>
            <p:cNvSpPr txBox="1">
              <a:spLocks noChangeArrowheads="1"/>
            </p:cNvSpPr>
            <p:nvPr/>
          </p:nvSpPr>
          <p:spPr bwMode="auto">
            <a:xfrm>
              <a:off x="2016" y="432"/>
              <a:ext cx="576" cy="271"/>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a:latin typeface="宋体" panose="02010600030101010101" pitchFamily="2" charset="-122"/>
                </a:rPr>
                <a:t>反</a:t>
              </a:r>
            </a:p>
          </p:txBody>
        </p:sp>
        <p:sp>
          <p:nvSpPr>
            <p:cNvPr id="6156" name="Text Box 17"/>
            <p:cNvSpPr txBox="1">
              <a:spLocks noChangeArrowheads="1"/>
            </p:cNvSpPr>
            <p:nvPr/>
          </p:nvSpPr>
          <p:spPr bwMode="auto">
            <a:xfrm>
              <a:off x="2016" y="816"/>
              <a:ext cx="576" cy="271"/>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a:latin typeface="宋体" panose="02010600030101010101" pitchFamily="2" charset="-122"/>
                </a:rPr>
                <a:t>正</a:t>
              </a:r>
            </a:p>
          </p:txBody>
        </p:sp>
        <p:sp>
          <p:nvSpPr>
            <p:cNvPr id="6157" name="Text Box 18"/>
            <p:cNvSpPr txBox="1">
              <a:spLocks noChangeArrowheads="1"/>
            </p:cNvSpPr>
            <p:nvPr/>
          </p:nvSpPr>
          <p:spPr bwMode="auto">
            <a:xfrm>
              <a:off x="2016" y="1248"/>
              <a:ext cx="624" cy="271"/>
            </a:xfrm>
            <a:prstGeom prst="rect">
              <a:avLst/>
            </a:prstGeom>
            <a:solidFill>
              <a:srgbClr val="66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a:latin typeface="宋体" panose="02010600030101010101" pitchFamily="2" charset="-122"/>
                </a:rPr>
                <a:t>反</a:t>
              </a:r>
            </a:p>
          </p:txBody>
        </p:sp>
        <p:sp>
          <p:nvSpPr>
            <p:cNvPr id="6158" name="Text Box 19"/>
            <p:cNvSpPr txBox="1">
              <a:spLocks noChangeArrowheads="1"/>
            </p:cNvSpPr>
            <p:nvPr/>
          </p:nvSpPr>
          <p:spPr bwMode="auto">
            <a:xfrm>
              <a:off x="3072" y="0"/>
              <a:ext cx="828" cy="271"/>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spcBef>
                  <a:spcPct val="0"/>
                </a:spcBef>
              </a:pPr>
              <a:r>
                <a:rPr lang="en-US" altLang="zh-CN" sz="2400">
                  <a:latin typeface="宋体" panose="02010600030101010101" pitchFamily="2" charset="-122"/>
                </a:rPr>
                <a:t>(</a:t>
              </a:r>
              <a:r>
                <a:rPr lang="zh-CN" altLang="en-US" sz="2400">
                  <a:latin typeface="宋体" panose="02010600030101010101" pitchFamily="2" charset="-122"/>
                </a:rPr>
                <a:t>正</a:t>
              </a:r>
              <a:r>
                <a:rPr lang="en-US" altLang="zh-CN" sz="2400">
                  <a:latin typeface="宋体" panose="02010600030101010101" pitchFamily="2" charset="-122"/>
                </a:rPr>
                <a:t>,</a:t>
              </a:r>
              <a:r>
                <a:rPr lang="zh-CN" altLang="en-US" sz="2400">
                  <a:latin typeface="宋体" panose="02010600030101010101" pitchFamily="2" charset="-122"/>
                </a:rPr>
                <a:t>正</a:t>
              </a:r>
              <a:r>
                <a:rPr lang="en-US" altLang="zh-CN" sz="2400">
                  <a:latin typeface="宋体" panose="02010600030101010101" pitchFamily="2" charset="-122"/>
                </a:rPr>
                <a:t>)</a:t>
              </a:r>
            </a:p>
          </p:txBody>
        </p:sp>
        <p:sp>
          <p:nvSpPr>
            <p:cNvPr id="6159" name="Text Box 20"/>
            <p:cNvSpPr txBox="1">
              <a:spLocks noChangeArrowheads="1"/>
            </p:cNvSpPr>
            <p:nvPr/>
          </p:nvSpPr>
          <p:spPr bwMode="auto">
            <a:xfrm>
              <a:off x="3072" y="432"/>
              <a:ext cx="800" cy="271"/>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spcBef>
                  <a:spcPct val="0"/>
                </a:spcBef>
              </a:pPr>
              <a:r>
                <a:rPr lang="en-US" altLang="zh-CN" sz="2400">
                  <a:latin typeface="宋体" panose="02010600030101010101" pitchFamily="2" charset="-122"/>
                </a:rPr>
                <a:t>(</a:t>
              </a:r>
              <a:r>
                <a:rPr lang="zh-CN" altLang="en-US" sz="2400">
                  <a:latin typeface="宋体" panose="02010600030101010101" pitchFamily="2" charset="-122"/>
                </a:rPr>
                <a:t>正</a:t>
              </a:r>
              <a:r>
                <a:rPr lang="en-US" altLang="zh-CN" sz="2400">
                  <a:latin typeface="宋体" panose="02010600030101010101" pitchFamily="2" charset="-122"/>
                </a:rPr>
                <a:t>,</a:t>
              </a:r>
              <a:r>
                <a:rPr lang="zh-CN" altLang="en-US" sz="2400">
                  <a:latin typeface="宋体" panose="02010600030101010101" pitchFamily="2" charset="-122"/>
                </a:rPr>
                <a:t>反</a:t>
              </a:r>
              <a:r>
                <a:rPr lang="en-US" altLang="zh-CN" sz="2400">
                  <a:latin typeface="宋体" panose="02010600030101010101" pitchFamily="2" charset="-122"/>
                </a:rPr>
                <a:t>)</a:t>
              </a:r>
            </a:p>
          </p:txBody>
        </p:sp>
        <p:sp>
          <p:nvSpPr>
            <p:cNvPr id="6160" name="Text Box 21"/>
            <p:cNvSpPr txBox="1">
              <a:spLocks noChangeArrowheads="1"/>
            </p:cNvSpPr>
            <p:nvPr/>
          </p:nvSpPr>
          <p:spPr bwMode="auto">
            <a:xfrm>
              <a:off x="3072" y="816"/>
              <a:ext cx="816" cy="271"/>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spcBef>
                  <a:spcPct val="0"/>
                </a:spcBef>
              </a:pPr>
              <a:r>
                <a:rPr lang="en-US" altLang="zh-CN" sz="2400">
                  <a:latin typeface="宋体" panose="02010600030101010101" pitchFamily="2" charset="-122"/>
                </a:rPr>
                <a:t>(</a:t>
              </a:r>
              <a:r>
                <a:rPr lang="zh-CN" altLang="en-US" sz="2400">
                  <a:latin typeface="宋体" panose="02010600030101010101" pitchFamily="2" charset="-122"/>
                </a:rPr>
                <a:t>反</a:t>
              </a:r>
              <a:r>
                <a:rPr lang="en-US" altLang="zh-CN" sz="2400">
                  <a:latin typeface="宋体" panose="02010600030101010101" pitchFamily="2" charset="-122"/>
                </a:rPr>
                <a:t>,</a:t>
              </a:r>
              <a:r>
                <a:rPr lang="zh-CN" altLang="en-US" sz="2400">
                  <a:latin typeface="宋体" panose="02010600030101010101" pitchFamily="2" charset="-122"/>
                </a:rPr>
                <a:t>正</a:t>
              </a:r>
              <a:r>
                <a:rPr lang="en-US" altLang="zh-CN" sz="2400">
                  <a:latin typeface="宋体" panose="02010600030101010101" pitchFamily="2" charset="-122"/>
                </a:rPr>
                <a:t>)</a:t>
              </a:r>
            </a:p>
          </p:txBody>
        </p:sp>
        <p:sp>
          <p:nvSpPr>
            <p:cNvPr id="6161" name="Text Box 22"/>
            <p:cNvSpPr txBox="1">
              <a:spLocks noChangeArrowheads="1"/>
            </p:cNvSpPr>
            <p:nvPr/>
          </p:nvSpPr>
          <p:spPr bwMode="auto">
            <a:xfrm>
              <a:off x="3072" y="1248"/>
              <a:ext cx="816" cy="271"/>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spcBef>
                  <a:spcPct val="0"/>
                </a:spcBef>
              </a:pPr>
              <a:r>
                <a:rPr lang="en-US" altLang="zh-CN" sz="2400">
                  <a:latin typeface="宋体" panose="02010600030101010101" pitchFamily="2" charset="-122"/>
                </a:rPr>
                <a:t>(</a:t>
              </a:r>
              <a:r>
                <a:rPr lang="zh-CN" altLang="en-US" sz="2400">
                  <a:latin typeface="宋体" panose="02010600030101010101" pitchFamily="2" charset="-122"/>
                </a:rPr>
                <a:t>反</a:t>
              </a:r>
              <a:r>
                <a:rPr lang="en-US" altLang="zh-CN" sz="2400">
                  <a:latin typeface="宋体" panose="02010600030101010101" pitchFamily="2" charset="-122"/>
                </a:rPr>
                <a:t>,</a:t>
              </a:r>
              <a:r>
                <a:rPr lang="zh-CN" altLang="en-US" sz="2400">
                  <a:latin typeface="宋体" panose="02010600030101010101" pitchFamily="2" charset="-122"/>
                </a:rPr>
                <a:t>反</a:t>
              </a:r>
              <a:r>
                <a:rPr lang="en-US" altLang="zh-CN" sz="2400">
                  <a:latin typeface="宋体" panose="02010600030101010101" pitchFamily="2" charset="-122"/>
                </a:rPr>
                <a:t>)</a:t>
              </a:r>
            </a:p>
          </p:txBody>
        </p:sp>
        <p:sp>
          <p:nvSpPr>
            <p:cNvPr id="6162" name="Line 23"/>
            <p:cNvSpPr>
              <a:spLocks noChangeShapeType="1"/>
            </p:cNvSpPr>
            <p:nvPr/>
          </p:nvSpPr>
          <p:spPr bwMode="auto">
            <a:xfrm flipV="1">
              <a:off x="576" y="336"/>
              <a:ext cx="432" cy="336"/>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6163" name="Line 24"/>
            <p:cNvSpPr>
              <a:spLocks noChangeShapeType="1"/>
            </p:cNvSpPr>
            <p:nvPr/>
          </p:nvSpPr>
          <p:spPr bwMode="auto">
            <a:xfrm>
              <a:off x="576" y="864"/>
              <a:ext cx="432" cy="24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6164" name="Line 25"/>
            <p:cNvSpPr>
              <a:spLocks noChangeShapeType="1"/>
            </p:cNvSpPr>
            <p:nvPr/>
          </p:nvSpPr>
          <p:spPr bwMode="auto">
            <a:xfrm flipV="1">
              <a:off x="1584" y="0"/>
              <a:ext cx="432" cy="336"/>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6165" name="Line 26"/>
            <p:cNvSpPr>
              <a:spLocks noChangeShapeType="1"/>
            </p:cNvSpPr>
            <p:nvPr/>
          </p:nvSpPr>
          <p:spPr bwMode="auto">
            <a:xfrm flipV="1">
              <a:off x="1584" y="864"/>
              <a:ext cx="432" cy="336"/>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6166" name="Line 27"/>
            <p:cNvSpPr>
              <a:spLocks noChangeShapeType="1"/>
            </p:cNvSpPr>
            <p:nvPr/>
          </p:nvSpPr>
          <p:spPr bwMode="auto">
            <a:xfrm>
              <a:off x="1584" y="384"/>
              <a:ext cx="432" cy="24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6167" name="Line 28"/>
            <p:cNvSpPr>
              <a:spLocks noChangeShapeType="1"/>
            </p:cNvSpPr>
            <p:nvPr/>
          </p:nvSpPr>
          <p:spPr bwMode="auto">
            <a:xfrm>
              <a:off x="1584" y="1200"/>
              <a:ext cx="432" cy="24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blinds(horizontal)">
                                      <p:cBhvr>
                                        <p:cTn id="7" dur="500"/>
                                        <p:tgtEl>
                                          <p:spTgt spid="7475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62"/>
                                        </p:tgtEl>
                                        <p:attrNameLst>
                                          <p:attrName>style.visibility</p:attrName>
                                        </p:attrNameLst>
                                      </p:cBhvr>
                                      <p:to>
                                        <p:strVal val="visible"/>
                                      </p:to>
                                    </p:set>
                                    <p:animEffect transition="in" filter="blinds(horizontal)">
                                      <p:cBhvr>
                                        <p:cTn id="12" dur="500"/>
                                        <p:tgtEl>
                                          <p:spTgt spid="7476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nimBg="1" autoUpdateAnimBg="0"/>
      <p:bldP spid="7476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28"/>
          <p:cNvSpPr txBox="1">
            <a:spLocks noChangeArrowheads="1"/>
          </p:cNvSpPr>
          <p:nvPr/>
        </p:nvSpPr>
        <p:spPr bwMode="auto">
          <a:xfrm>
            <a:off x="1017588" y="817563"/>
            <a:ext cx="1255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a:solidFill>
                  <a:srgbClr val="0000FF"/>
                </a:solidFill>
                <a:latin typeface="Times New Roman" panose="02020603050405020304" pitchFamily="18" charset="0"/>
              </a:rPr>
              <a:t>列表法</a:t>
            </a:r>
          </a:p>
        </p:txBody>
      </p:sp>
      <p:grpSp>
        <p:nvGrpSpPr>
          <p:cNvPr id="2" name="Group 34"/>
          <p:cNvGrpSpPr/>
          <p:nvPr/>
        </p:nvGrpSpPr>
        <p:grpSpPr bwMode="auto">
          <a:xfrm>
            <a:off x="2195513" y="765175"/>
            <a:ext cx="6480175" cy="3313113"/>
            <a:chOff x="975" y="1343"/>
            <a:chExt cx="4082" cy="2087"/>
          </a:xfrm>
        </p:grpSpPr>
        <p:sp>
          <p:nvSpPr>
            <p:cNvPr id="7178" name="Rectangle 3"/>
            <p:cNvSpPr>
              <a:spLocks noChangeArrowheads="1"/>
            </p:cNvSpPr>
            <p:nvPr/>
          </p:nvSpPr>
          <p:spPr bwMode="auto">
            <a:xfrm>
              <a:off x="3706" y="2688"/>
              <a:ext cx="1351" cy="669"/>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spcBef>
                  <a:spcPct val="20000"/>
                </a:spcBef>
              </a:pPr>
              <a:endParaRPr lang="zh-CN" altLang="en-US"/>
            </a:p>
          </p:txBody>
        </p:sp>
        <p:sp>
          <p:nvSpPr>
            <p:cNvPr id="7179" name="Rectangle 4"/>
            <p:cNvSpPr>
              <a:spLocks noChangeArrowheads="1"/>
            </p:cNvSpPr>
            <p:nvPr/>
          </p:nvSpPr>
          <p:spPr bwMode="auto">
            <a:xfrm>
              <a:off x="2355" y="2688"/>
              <a:ext cx="1351" cy="669"/>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spcBef>
                  <a:spcPct val="20000"/>
                </a:spcBef>
              </a:pPr>
              <a:endParaRPr lang="zh-CN" altLang="en-US"/>
            </a:p>
          </p:txBody>
        </p:sp>
        <p:sp>
          <p:nvSpPr>
            <p:cNvPr id="7180" name="Rectangle 5"/>
            <p:cNvSpPr>
              <a:spLocks noChangeArrowheads="1"/>
            </p:cNvSpPr>
            <p:nvPr/>
          </p:nvSpPr>
          <p:spPr bwMode="auto">
            <a:xfrm>
              <a:off x="1004" y="2688"/>
              <a:ext cx="1351" cy="669"/>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spcBef>
                  <a:spcPct val="20000"/>
                </a:spcBef>
              </a:pPr>
              <a:endParaRPr lang="zh-CN" altLang="en-US"/>
            </a:p>
          </p:txBody>
        </p:sp>
        <p:sp>
          <p:nvSpPr>
            <p:cNvPr id="7181" name="Rectangle 6"/>
            <p:cNvSpPr>
              <a:spLocks noChangeArrowheads="1"/>
            </p:cNvSpPr>
            <p:nvPr/>
          </p:nvSpPr>
          <p:spPr bwMode="auto">
            <a:xfrm>
              <a:off x="3706" y="2019"/>
              <a:ext cx="1351" cy="669"/>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spcBef>
                  <a:spcPct val="20000"/>
                </a:spcBef>
              </a:pPr>
              <a:endParaRPr lang="zh-CN" altLang="en-US"/>
            </a:p>
          </p:txBody>
        </p:sp>
        <p:sp>
          <p:nvSpPr>
            <p:cNvPr id="7182" name="Rectangle 7"/>
            <p:cNvSpPr>
              <a:spLocks noChangeArrowheads="1"/>
            </p:cNvSpPr>
            <p:nvPr/>
          </p:nvSpPr>
          <p:spPr bwMode="auto">
            <a:xfrm>
              <a:off x="2355" y="2019"/>
              <a:ext cx="1351" cy="669"/>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spcBef>
                  <a:spcPct val="20000"/>
                </a:spcBef>
              </a:pPr>
              <a:endParaRPr lang="zh-CN" altLang="en-US"/>
            </a:p>
          </p:txBody>
        </p:sp>
        <p:sp>
          <p:nvSpPr>
            <p:cNvPr id="7183" name="Rectangle 8"/>
            <p:cNvSpPr>
              <a:spLocks noChangeArrowheads="1"/>
            </p:cNvSpPr>
            <p:nvPr/>
          </p:nvSpPr>
          <p:spPr bwMode="auto">
            <a:xfrm>
              <a:off x="1004" y="2019"/>
              <a:ext cx="1351" cy="669"/>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spcBef>
                  <a:spcPct val="20000"/>
                </a:spcBef>
              </a:pPr>
              <a:endParaRPr lang="zh-CN" altLang="en-US"/>
            </a:p>
          </p:txBody>
        </p:sp>
        <p:sp>
          <p:nvSpPr>
            <p:cNvPr id="7184" name="Rectangle 9"/>
            <p:cNvSpPr>
              <a:spLocks noChangeArrowheads="1"/>
            </p:cNvSpPr>
            <p:nvPr/>
          </p:nvSpPr>
          <p:spPr bwMode="auto">
            <a:xfrm>
              <a:off x="3706" y="1343"/>
              <a:ext cx="1351" cy="676"/>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spcBef>
                  <a:spcPct val="20000"/>
                </a:spcBef>
              </a:pPr>
              <a:endParaRPr lang="zh-CN" altLang="en-US"/>
            </a:p>
          </p:txBody>
        </p:sp>
        <p:sp>
          <p:nvSpPr>
            <p:cNvPr id="7185" name="Rectangle 10"/>
            <p:cNvSpPr>
              <a:spLocks noChangeArrowheads="1"/>
            </p:cNvSpPr>
            <p:nvPr/>
          </p:nvSpPr>
          <p:spPr bwMode="auto">
            <a:xfrm>
              <a:off x="2355" y="1343"/>
              <a:ext cx="1351" cy="676"/>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spcBef>
                  <a:spcPct val="20000"/>
                </a:spcBef>
              </a:pPr>
              <a:endParaRPr lang="zh-CN" altLang="en-US"/>
            </a:p>
          </p:txBody>
        </p:sp>
        <p:sp>
          <p:nvSpPr>
            <p:cNvPr id="7186" name="Rectangle 11"/>
            <p:cNvSpPr>
              <a:spLocks noChangeArrowheads="1"/>
            </p:cNvSpPr>
            <p:nvPr/>
          </p:nvSpPr>
          <p:spPr bwMode="auto">
            <a:xfrm>
              <a:off x="1004" y="1343"/>
              <a:ext cx="1351" cy="676"/>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spcBef>
                  <a:spcPct val="20000"/>
                </a:spcBef>
              </a:pPr>
              <a:endParaRPr lang="zh-CN" altLang="en-US"/>
            </a:p>
          </p:txBody>
        </p:sp>
        <p:sp>
          <p:nvSpPr>
            <p:cNvPr id="7187" name="Line 12"/>
            <p:cNvSpPr>
              <a:spLocks noChangeShapeType="1"/>
            </p:cNvSpPr>
            <p:nvPr/>
          </p:nvSpPr>
          <p:spPr bwMode="auto">
            <a:xfrm>
              <a:off x="1004" y="1343"/>
              <a:ext cx="4053" cy="0"/>
            </a:xfrm>
            <a:prstGeom prst="line">
              <a:avLst/>
            </a:prstGeom>
            <a:noFill/>
            <a:ln w="28575" cap="sq">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8" name="Line 13"/>
            <p:cNvSpPr>
              <a:spLocks noChangeShapeType="1"/>
            </p:cNvSpPr>
            <p:nvPr/>
          </p:nvSpPr>
          <p:spPr bwMode="auto">
            <a:xfrm>
              <a:off x="1004" y="2019"/>
              <a:ext cx="4053" cy="0"/>
            </a:xfrm>
            <a:prstGeom prst="line">
              <a:avLst/>
            </a:prstGeom>
            <a:noFill/>
            <a:ln w="127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9" name="Line 14"/>
            <p:cNvSpPr>
              <a:spLocks noChangeShapeType="1"/>
            </p:cNvSpPr>
            <p:nvPr/>
          </p:nvSpPr>
          <p:spPr bwMode="auto">
            <a:xfrm>
              <a:off x="1004" y="2688"/>
              <a:ext cx="4053" cy="0"/>
            </a:xfrm>
            <a:prstGeom prst="line">
              <a:avLst/>
            </a:prstGeom>
            <a:noFill/>
            <a:ln w="127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0" name="Line 15"/>
            <p:cNvSpPr>
              <a:spLocks noChangeShapeType="1"/>
            </p:cNvSpPr>
            <p:nvPr/>
          </p:nvSpPr>
          <p:spPr bwMode="auto">
            <a:xfrm>
              <a:off x="1004" y="3357"/>
              <a:ext cx="4053" cy="0"/>
            </a:xfrm>
            <a:prstGeom prst="line">
              <a:avLst/>
            </a:prstGeom>
            <a:noFill/>
            <a:ln w="28575" cap="sq">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1" name="Line 16"/>
            <p:cNvSpPr>
              <a:spLocks noChangeShapeType="1"/>
            </p:cNvSpPr>
            <p:nvPr/>
          </p:nvSpPr>
          <p:spPr bwMode="auto">
            <a:xfrm>
              <a:off x="1004" y="1343"/>
              <a:ext cx="0" cy="2014"/>
            </a:xfrm>
            <a:prstGeom prst="line">
              <a:avLst/>
            </a:prstGeom>
            <a:noFill/>
            <a:ln w="28575" cap="sq">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2" name="Line 17"/>
            <p:cNvSpPr>
              <a:spLocks noChangeShapeType="1"/>
            </p:cNvSpPr>
            <p:nvPr/>
          </p:nvSpPr>
          <p:spPr bwMode="auto">
            <a:xfrm>
              <a:off x="2355" y="1343"/>
              <a:ext cx="0" cy="2014"/>
            </a:xfrm>
            <a:prstGeom prst="line">
              <a:avLst/>
            </a:prstGeom>
            <a:noFill/>
            <a:ln w="127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3" name="Line 18"/>
            <p:cNvSpPr>
              <a:spLocks noChangeShapeType="1"/>
            </p:cNvSpPr>
            <p:nvPr/>
          </p:nvSpPr>
          <p:spPr bwMode="auto">
            <a:xfrm>
              <a:off x="3706" y="1343"/>
              <a:ext cx="0" cy="2014"/>
            </a:xfrm>
            <a:prstGeom prst="line">
              <a:avLst/>
            </a:prstGeom>
            <a:noFill/>
            <a:ln w="127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4" name="Line 19"/>
            <p:cNvSpPr>
              <a:spLocks noChangeShapeType="1"/>
            </p:cNvSpPr>
            <p:nvPr/>
          </p:nvSpPr>
          <p:spPr bwMode="auto">
            <a:xfrm>
              <a:off x="5057" y="1343"/>
              <a:ext cx="0" cy="2014"/>
            </a:xfrm>
            <a:prstGeom prst="line">
              <a:avLst/>
            </a:prstGeom>
            <a:noFill/>
            <a:ln w="28575" cap="sq">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5" name="Line 21"/>
            <p:cNvSpPr>
              <a:spLocks noChangeShapeType="1"/>
            </p:cNvSpPr>
            <p:nvPr/>
          </p:nvSpPr>
          <p:spPr bwMode="auto">
            <a:xfrm>
              <a:off x="975" y="1344"/>
              <a:ext cx="1361" cy="68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6" name="Text Box 22"/>
            <p:cNvSpPr txBox="1">
              <a:spLocks noChangeArrowheads="1"/>
            </p:cNvSpPr>
            <p:nvPr/>
          </p:nvSpPr>
          <p:spPr bwMode="auto">
            <a:xfrm>
              <a:off x="1420" y="1366"/>
              <a:ext cx="9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sz="2000"/>
                <a:t>第二次硬币</a:t>
              </a:r>
            </a:p>
          </p:txBody>
        </p:sp>
        <p:sp>
          <p:nvSpPr>
            <p:cNvPr id="7197" name="Text Box 23"/>
            <p:cNvSpPr txBox="1">
              <a:spLocks noChangeArrowheads="1"/>
            </p:cNvSpPr>
            <p:nvPr/>
          </p:nvSpPr>
          <p:spPr bwMode="auto">
            <a:xfrm>
              <a:off x="975" y="1769"/>
              <a:ext cx="92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sz="2000"/>
                <a:t>第一次硬币</a:t>
              </a:r>
            </a:p>
          </p:txBody>
        </p:sp>
        <p:sp>
          <p:nvSpPr>
            <p:cNvPr id="7198" name="Text Box 24"/>
            <p:cNvSpPr txBox="1">
              <a:spLocks noChangeArrowheads="1"/>
            </p:cNvSpPr>
            <p:nvPr/>
          </p:nvSpPr>
          <p:spPr bwMode="auto">
            <a:xfrm>
              <a:off x="2365" y="2154"/>
              <a:ext cx="1451"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20000"/>
                </a:spcBef>
                <a:buClr>
                  <a:schemeClr val="accent2"/>
                </a:buClr>
                <a:buSzPct val="75000"/>
                <a:buFont typeface="Wingdings" panose="05000000000000000000" pitchFamily="2" charset="2"/>
                <a:buNone/>
              </a:pPr>
              <a:r>
                <a:rPr lang="zh-CN" altLang="en-US">
                  <a:solidFill>
                    <a:srgbClr val="FF0000"/>
                  </a:solidFill>
                </a:rPr>
                <a:t>（正，正）</a:t>
              </a:r>
            </a:p>
            <a:p>
              <a:pPr algn="l" eaLnBrk="1" hangingPunct="1">
                <a:spcBef>
                  <a:spcPct val="0"/>
                </a:spcBef>
              </a:pPr>
              <a:endParaRPr lang="zh-CN" altLang="en-US">
                <a:solidFill>
                  <a:srgbClr val="FF0000"/>
                </a:solidFill>
              </a:endParaRPr>
            </a:p>
          </p:txBody>
        </p:sp>
        <p:sp>
          <p:nvSpPr>
            <p:cNvPr id="7199" name="Text Box 25"/>
            <p:cNvSpPr txBox="1">
              <a:spLocks noChangeArrowheads="1"/>
            </p:cNvSpPr>
            <p:nvPr/>
          </p:nvSpPr>
          <p:spPr bwMode="auto">
            <a:xfrm>
              <a:off x="3771" y="2160"/>
              <a:ext cx="1270"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20000"/>
                </a:spcBef>
                <a:buClr>
                  <a:schemeClr val="accent2"/>
                </a:buClr>
                <a:buSzPct val="75000"/>
                <a:buFont typeface="Wingdings" panose="05000000000000000000" pitchFamily="2" charset="2"/>
                <a:buNone/>
              </a:pPr>
              <a:r>
                <a:rPr lang="zh-CN" altLang="en-US">
                  <a:solidFill>
                    <a:srgbClr val="FF0000"/>
                  </a:solidFill>
                </a:rPr>
                <a:t>（正，反）</a:t>
              </a:r>
            </a:p>
            <a:p>
              <a:pPr algn="l" eaLnBrk="1" hangingPunct="1">
                <a:spcBef>
                  <a:spcPct val="0"/>
                </a:spcBef>
              </a:pPr>
              <a:endParaRPr lang="zh-CN" altLang="en-US"/>
            </a:p>
          </p:txBody>
        </p:sp>
        <p:sp>
          <p:nvSpPr>
            <p:cNvPr id="7200" name="Text Box 26"/>
            <p:cNvSpPr txBox="1">
              <a:spLocks noChangeArrowheads="1"/>
            </p:cNvSpPr>
            <p:nvPr/>
          </p:nvSpPr>
          <p:spPr bwMode="auto">
            <a:xfrm>
              <a:off x="2365" y="2834"/>
              <a:ext cx="1331"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20000"/>
                </a:spcBef>
                <a:buClr>
                  <a:schemeClr val="accent2"/>
                </a:buClr>
                <a:buSzPct val="75000"/>
                <a:buFont typeface="Wingdings" panose="05000000000000000000" pitchFamily="2" charset="2"/>
                <a:buNone/>
              </a:pPr>
              <a:r>
                <a:rPr lang="zh-CN" altLang="en-US">
                  <a:solidFill>
                    <a:srgbClr val="FF0000"/>
                  </a:solidFill>
                </a:rPr>
                <a:t>（反，正）</a:t>
              </a:r>
            </a:p>
            <a:p>
              <a:pPr algn="l" eaLnBrk="1" hangingPunct="1">
                <a:spcBef>
                  <a:spcPct val="0"/>
                </a:spcBef>
              </a:pPr>
              <a:endParaRPr lang="zh-CN" altLang="en-US"/>
            </a:p>
          </p:txBody>
        </p:sp>
        <p:sp>
          <p:nvSpPr>
            <p:cNvPr id="7201" name="Text Box 27"/>
            <p:cNvSpPr txBox="1">
              <a:spLocks noChangeArrowheads="1"/>
            </p:cNvSpPr>
            <p:nvPr/>
          </p:nvSpPr>
          <p:spPr bwMode="auto">
            <a:xfrm>
              <a:off x="3725" y="2834"/>
              <a:ext cx="1270"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20000"/>
                </a:spcBef>
                <a:buClr>
                  <a:schemeClr val="accent2"/>
                </a:buClr>
                <a:buSzPct val="75000"/>
                <a:buFont typeface="Wingdings" panose="05000000000000000000" pitchFamily="2" charset="2"/>
                <a:buNone/>
              </a:pPr>
              <a:r>
                <a:rPr lang="zh-CN" altLang="en-US"/>
                <a:t>（反，反）</a:t>
              </a:r>
            </a:p>
            <a:p>
              <a:pPr algn="l" eaLnBrk="1" hangingPunct="1">
                <a:spcBef>
                  <a:spcPct val="0"/>
                </a:spcBef>
              </a:pPr>
              <a:endParaRPr lang="zh-CN" altLang="en-US"/>
            </a:p>
          </p:txBody>
        </p:sp>
        <p:pic>
          <p:nvPicPr>
            <p:cNvPr id="7202" name="Picture 30" descr="img1"/>
            <p:cNvPicPr>
              <a:picLocks noChangeAspect="1" noChangeArrowheads="1"/>
            </p:cNvPicPr>
            <p:nvPr/>
          </p:nvPicPr>
          <p:blipFill>
            <a:blip r:embed="rId4"/>
            <a:srcRect/>
            <a:stretch>
              <a:fillRect/>
            </a:stretch>
          </p:blipFill>
          <p:spPr bwMode="auto">
            <a:xfrm>
              <a:off x="2748" y="1392"/>
              <a:ext cx="612"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3" name="Picture 31" descr="img1"/>
            <p:cNvPicPr>
              <a:picLocks noChangeAspect="1" noChangeArrowheads="1"/>
            </p:cNvPicPr>
            <p:nvPr/>
          </p:nvPicPr>
          <p:blipFill>
            <a:blip r:embed="rId4"/>
            <a:srcRect/>
            <a:stretch>
              <a:fillRect/>
            </a:stretch>
          </p:blipFill>
          <p:spPr bwMode="auto">
            <a:xfrm>
              <a:off x="1415" y="2075"/>
              <a:ext cx="601" cy="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4" name="Picture 32" descr="img"/>
            <p:cNvPicPr>
              <a:picLocks noChangeAspect="1" noChangeArrowheads="1"/>
            </p:cNvPicPr>
            <p:nvPr/>
          </p:nvPicPr>
          <p:blipFill>
            <a:blip r:embed="rId5"/>
            <a:srcRect/>
            <a:stretch>
              <a:fillRect/>
            </a:stretch>
          </p:blipFill>
          <p:spPr bwMode="auto">
            <a:xfrm>
              <a:off x="4132" y="1392"/>
              <a:ext cx="524"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5" name="Picture 33" descr="img"/>
            <p:cNvPicPr>
              <a:picLocks noChangeAspect="1" noChangeArrowheads="1"/>
            </p:cNvPicPr>
            <p:nvPr/>
          </p:nvPicPr>
          <p:blipFill>
            <a:blip r:embed="rId5"/>
            <a:srcRect/>
            <a:stretch>
              <a:fillRect/>
            </a:stretch>
          </p:blipFill>
          <p:spPr bwMode="auto">
            <a:xfrm>
              <a:off x="1433" y="2736"/>
              <a:ext cx="583" cy="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5811" name="Rectangle 35"/>
          <p:cNvSpPr>
            <a:spLocks noGrp="1" noChangeArrowheads="1"/>
          </p:cNvSpPr>
          <p:nvPr/>
        </p:nvSpPr>
        <p:spPr bwMode="auto">
          <a:xfrm>
            <a:off x="539750" y="4221163"/>
            <a:ext cx="799306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90000"/>
              </a:lnSpc>
              <a:spcBef>
                <a:spcPct val="0"/>
              </a:spcBef>
              <a:buClr>
                <a:schemeClr val="tx2"/>
              </a:buClr>
              <a:buFont typeface="Wingdings" panose="05000000000000000000" pitchFamily="2" charset="2"/>
              <a:buNone/>
            </a:pPr>
            <a:r>
              <a:rPr lang="zh-CN" altLang="en-US" sz="2400">
                <a:solidFill>
                  <a:srgbClr val="0000FF"/>
                </a:solidFill>
                <a:latin typeface="宋体" panose="02010600030101010101" pitchFamily="2" charset="-122"/>
                <a:sym typeface="Wingdings" panose="05000000000000000000" pitchFamily="2" charset="2"/>
              </a:rPr>
              <a:t>∴事件</a:t>
            </a:r>
            <a:r>
              <a:rPr lang="en-US" altLang="zh-CN" sz="2400">
                <a:solidFill>
                  <a:srgbClr val="0000FF"/>
                </a:solidFill>
                <a:latin typeface="宋体" panose="02010600030101010101" pitchFamily="2" charset="-122"/>
                <a:sym typeface="Wingdings" panose="05000000000000000000" pitchFamily="2" charset="2"/>
              </a:rPr>
              <a:t>A</a:t>
            </a:r>
            <a:r>
              <a:rPr lang="zh-CN" altLang="en-US" sz="2400">
                <a:solidFill>
                  <a:srgbClr val="0000FF"/>
                </a:solidFill>
                <a:latin typeface="宋体" panose="02010600030101010101" pitchFamily="2" charset="-122"/>
                <a:sym typeface="Wingdings" panose="05000000000000000000" pitchFamily="2" charset="2"/>
              </a:rPr>
              <a:t>、</a:t>
            </a:r>
            <a:r>
              <a:rPr lang="en-US" altLang="zh-CN" sz="2400">
                <a:solidFill>
                  <a:srgbClr val="0000FF"/>
                </a:solidFill>
                <a:latin typeface="宋体" panose="02010600030101010101" pitchFamily="2" charset="-122"/>
                <a:sym typeface="Wingdings" panose="05000000000000000000" pitchFamily="2" charset="2"/>
              </a:rPr>
              <a:t>B</a:t>
            </a:r>
            <a:r>
              <a:rPr lang="zh-CN" altLang="en-US" sz="2400">
                <a:solidFill>
                  <a:srgbClr val="0000FF"/>
                </a:solidFill>
                <a:latin typeface="宋体" panose="02010600030101010101" pitchFamily="2" charset="-122"/>
                <a:sym typeface="Wingdings" panose="05000000000000000000" pitchFamily="2" charset="2"/>
              </a:rPr>
              <a:t>、</a:t>
            </a:r>
            <a:r>
              <a:rPr lang="en-US" altLang="zh-CN" sz="2400">
                <a:solidFill>
                  <a:srgbClr val="0000FF"/>
                </a:solidFill>
                <a:latin typeface="宋体" panose="02010600030101010101" pitchFamily="2" charset="-122"/>
                <a:sym typeface="Wingdings" panose="05000000000000000000" pitchFamily="2" charset="2"/>
              </a:rPr>
              <a:t>C</a:t>
            </a:r>
            <a:r>
              <a:rPr lang="zh-CN" altLang="en-US" sz="2400">
                <a:solidFill>
                  <a:srgbClr val="0000FF"/>
                </a:solidFill>
                <a:latin typeface="宋体" panose="02010600030101010101" pitchFamily="2" charset="-122"/>
                <a:sym typeface="Wingdings" panose="05000000000000000000" pitchFamily="2" charset="2"/>
              </a:rPr>
              <a:t>发生的理论概率分别为：</a:t>
            </a:r>
            <a:endParaRPr lang="zh-CN" altLang="en-US" sz="2400">
              <a:solidFill>
                <a:srgbClr val="0000FF"/>
              </a:solidFill>
              <a:latin typeface="宋体" panose="02010600030101010101" pitchFamily="2" charset="-122"/>
            </a:endParaRPr>
          </a:p>
        </p:txBody>
      </p:sp>
      <p:grpSp>
        <p:nvGrpSpPr>
          <p:cNvPr id="3" name="Group 39"/>
          <p:cNvGrpSpPr/>
          <p:nvPr/>
        </p:nvGrpSpPr>
        <p:grpSpPr bwMode="auto">
          <a:xfrm>
            <a:off x="755650" y="4652963"/>
            <a:ext cx="6842125" cy="982662"/>
            <a:chOff x="476" y="2931"/>
            <a:chExt cx="4310" cy="619"/>
          </a:xfrm>
        </p:grpSpPr>
        <p:graphicFrame>
          <p:nvGraphicFramePr>
            <p:cNvPr id="7170" name="Object 36"/>
            <p:cNvGraphicFramePr>
              <a:graphicFrameLocks noChangeAspect="1"/>
            </p:cNvGraphicFramePr>
            <p:nvPr/>
          </p:nvGraphicFramePr>
          <p:xfrm>
            <a:off x="3833" y="2931"/>
            <a:ext cx="953" cy="564"/>
          </p:xfrm>
          <a:graphic>
            <a:graphicData uri="http://schemas.openxmlformats.org/presentationml/2006/ole">
              <mc:AlternateContent xmlns:mc="http://schemas.openxmlformats.org/markup-compatibility/2006">
                <mc:Choice xmlns:v="urn:schemas-microsoft-com:vml" Requires="v">
                  <p:oleObj spid="_x0000_s7217" name="公式" r:id="rId6" imgW="850900" imgH="520700" progId="Equation.3">
                    <p:embed/>
                  </p:oleObj>
                </mc:Choice>
                <mc:Fallback>
                  <p:oleObj name="公式" r:id="rId6" imgW="850900" imgH="520700" progId="Equation.3">
                    <p:embed/>
                    <p:pic>
                      <p:nvPicPr>
                        <p:cNvPr id="0" name="Object 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33" y="2931"/>
                          <a:ext cx="953" cy="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37"/>
            <p:cNvGraphicFramePr>
              <a:graphicFrameLocks noChangeAspect="1"/>
            </p:cNvGraphicFramePr>
            <p:nvPr/>
          </p:nvGraphicFramePr>
          <p:xfrm>
            <a:off x="476" y="2931"/>
            <a:ext cx="998" cy="619"/>
          </p:xfrm>
          <a:graphic>
            <a:graphicData uri="http://schemas.openxmlformats.org/presentationml/2006/ole">
              <mc:AlternateContent xmlns:mc="http://schemas.openxmlformats.org/markup-compatibility/2006">
                <mc:Choice xmlns:v="urn:schemas-microsoft-com:vml" Requires="v">
                  <p:oleObj spid="_x0000_s7218" name="公式" r:id="rId8" imgW="850900" imgH="520700" progId="Equation.3">
                    <p:embed/>
                  </p:oleObj>
                </mc:Choice>
                <mc:Fallback>
                  <p:oleObj name="公式" r:id="rId8" imgW="850900" imgH="520700" progId="Equation.3">
                    <p:embed/>
                    <p:pic>
                      <p:nvPicPr>
                        <p:cNvPr id="0" name="Object 3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6" y="2931"/>
                          <a:ext cx="998" cy="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38"/>
            <p:cNvGraphicFramePr>
              <a:graphicFrameLocks noChangeAspect="1"/>
            </p:cNvGraphicFramePr>
            <p:nvPr/>
          </p:nvGraphicFramePr>
          <p:xfrm>
            <a:off x="2064" y="2976"/>
            <a:ext cx="1225" cy="559"/>
          </p:xfrm>
          <a:graphic>
            <a:graphicData uri="http://schemas.openxmlformats.org/presentationml/2006/ole">
              <mc:AlternateContent xmlns:mc="http://schemas.openxmlformats.org/markup-compatibility/2006">
                <mc:Choice xmlns:v="urn:schemas-microsoft-com:vml" Requires="v">
                  <p:oleObj spid="_x0000_s7219" name="公式" r:id="rId10" imgW="1155700" imgH="520700" progId="Equation.3">
                    <p:embed/>
                  </p:oleObj>
                </mc:Choice>
                <mc:Fallback>
                  <p:oleObj name="公式" r:id="rId10" imgW="1155700" imgH="520700" progId="Equation.3">
                    <p:embed/>
                    <p:pic>
                      <p:nvPicPr>
                        <p:cNvPr id="0" name="Object 3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64" y="2976"/>
                          <a:ext cx="1225" cy="5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5816" name="Text Box 40"/>
          <p:cNvSpPr txBox="1">
            <a:spLocks noChangeArrowheads="1"/>
          </p:cNvSpPr>
          <p:nvPr/>
        </p:nvSpPr>
        <p:spPr bwMode="auto">
          <a:xfrm>
            <a:off x="395288" y="5589588"/>
            <a:ext cx="79946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sz="2400">
                <a:solidFill>
                  <a:srgbClr val="0000FF"/>
                </a:solidFill>
                <a:latin typeface="宋体" panose="02010600030101010101" pitchFamily="2" charset="-122"/>
              </a:rPr>
              <a:t>（</a:t>
            </a:r>
            <a:r>
              <a:rPr lang="en-US" altLang="zh-CN" sz="2400">
                <a:solidFill>
                  <a:srgbClr val="0000FF"/>
                </a:solidFill>
                <a:latin typeface="宋体" panose="02010600030101010101" pitchFamily="2" charset="-122"/>
              </a:rPr>
              <a:t>3</a:t>
            </a:r>
            <a:r>
              <a:rPr lang="zh-CN" altLang="en-US" sz="2400">
                <a:solidFill>
                  <a:srgbClr val="0000FF"/>
                </a:solidFill>
                <a:latin typeface="宋体" panose="02010600030101010101" pitchFamily="2" charset="-122"/>
              </a:rPr>
              <a:t>）经过</a:t>
            </a:r>
            <a:r>
              <a:rPr lang="en-US" altLang="zh-CN" sz="2400">
                <a:solidFill>
                  <a:srgbClr val="0000FF"/>
                </a:solidFill>
                <a:latin typeface="宋体" panose="02010600030101010101" pitchFamily="2" charset="-122"/>
              </a:rPr>
              <a:t>200</a:t>
            </a:r>
            <a:r>
              <a:rPr lang="zh-CN" altLang="en-US" sz="2400">
                <a:solidFill>
                  <a:srgbClr val="0000FF"/>
                </a:solidFill>
                <a:latin typeface="宋体" panose="02010600030101010101" pitchFamily="2" charset="-122"/>
              </a:rPr>
              <a:t>次实验后事件</a:t>
            </a:r>
            <a:r>
              <a:rPr lang="en-US" altLang="zh-CN" sz="2400">
                <a:solidFill>
                  <a:srgbClr val="0000FF"/>
                </a:solidFill>
                <a:latin typeface="EU-BX" pitchFamily="65" charset="-122"/>
                <a:ea typeface="EU-BX" pitchFamily="65" charset="-122"/>
              </a:rPr>
              <a:t>B</a:t>
            </a:r>
            <a:r>
              <a:rPr lang="zh-CN" altLang="en-US" sz="2400">
                <a:solidFill>
                  <a:srgbClr val="0000FF"/>
                </a:solidFill>
                <a:latin typeface="宋体" panose="02010600030101010101" pitchFamily="2" charset="-122"/>
              </a:rPr>
              <a:t>发生的频率与理论概率是</a:t>
            </a:r>
          </a:p>
          <a:p>
            <a:pPr algn="l" eaLnBrk="1" hangingPunct="1">
              <a:spcBef>
                <a:spcPct val="0"/>
              </a:spcBef>
            </a:pPr>
            <a:r>
              <a:rPr lang="zh-CN" altLang="en-US" sz="2400">
                <a:solidFill>
                  <a:srgbClr val="0000FF"/>
                </a:solidFill>
                <a:latin typeface="宋体" panose="02010600030101010101" pitchFamily="2" charset="-122"/>
              </a:rPr>
              <a:t>一致的，事件</a:t>
            </a:r>
            <a:r>
              <a:rPr lang="en-US" altLang="zh-CN" sz="2400">
                <a:solidFill>
                  <a:srgbClr val="0000FF"/>
                </a:solidFill>
                <a:latin typeface="EU-BX" pitchFamily="65" charset="-122"/>
                <a:ea typeface="EU-BX" pitchFamily="65" charset="-122"/>
              </a:rPr>
              <a:t>A</a:t>
            </a:r>
            <a:r>
              <a:rPr lang="zh-CN" altLang="en-US" sz="2400">
                <a:solidFill>
                  <a:srgbClr val="0000FF"/>
                </a:solidFill>
                <a:latin typeface="宋体" panose="02010600030101010101" pitchFamily="2" charset="-122"/>
              </a:rPr>
              <a:t>、</a:t>
            </a:r>
            <a:r>
              <a:rPr lang="en-US" altLang="zh-CN" sz="2400">
                <a:solidFill>
                  <a:srgbClr val="0000FF"/>
                </a:solidFill>
                <a:latin typeface="EU-BX" pitchFamily="65" charset="-122"/>
                <a:ea typeface="EU-BX" pitchFamily="65" charset="-122"/>
              </a:rPr>
              <a:t>C</a:t>
            </a:r>
            <a:r>
              <a:rPr lang="zh-CN" altLang="en-US" sz="2400">
                <a:solidFill>
                  <a:srgbClr val="0000FF"/>
                </a:solidFill>
                <a:latin typeface="宋体" panose="02010600030101010101" pitchFamily="2" charset="-122"/>
              </a:rPr>
              <a:t>发生的频率与理论概率略有误差</a:t>
            </a:r>
            <a:r>
              <a:rPr lang="en-US" altLang="zh-CN" sz="2400">
                <a:solidFill>
                  <a:srgbClr val="0000FF"/>
                </a:solidFill>
                <a:latin typeface="宋体" panose="02010600030101010101" pitchFamily="2" charset="-122"/>
              </a:rPr>
              <a:t>.</a:t>
            </a:r>
            <a:endParaRPr lang="zh-CN" altLang="en-US" sz="2400">
              <a:solidFill>
                <a:srgbClr val="0000FF"/>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5811"/>
                                        </p:tgtEl>
                                        <p:attrNameLst>
                                          <p:attrName>style.visibility</p:attrName>
                                        </p:attrNameLst>
                                      </p:cBhvr>
                                      <p:to>
                                        <p:strVal val="visible"/>
                                      </p:to>
                                    </p:set>
                                    <p:animEffect transition="in" filter="blinds(horizontal)">
                                      <p:cBhvr>
                                        <p:cTn id="15" dur="500"/>
                                        <p:tgtEl>
                                          <p:spTgt spid="75811"/>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amond(in)">
                                      <p:cBhvr>
                                        <p:cTn id="20" dur="2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5816"/>
                                        </p:tgtEl>
                                        <p:attrNameLst>
                                          <p:attrName>style.visibility</p:attrName>
                                        </p:attrNameLst>
                                      </p:cBhvr>
                                      <p:to>
                                        <p:strVal val="visible"/>
                                      </p:to>
                                    </p:set>
                                    <p:anim calcmode="lin" valueType="num">
                                      <p:cBhvr additive="base">
                                        <p:cTn id="25" dur="500" fill="hold"/>
                                        <p:tgtEl>
                                          <p:spTgt spid="75816"/>
                                        </p:tgtEl>
                                        <p:attrNameLst>
                                          <p:attrName>ppt_x</p:attrName>
                                        </p:attrNameLst>
                                      </p:cBhvr>
                                      <p:tavLst>
                                        <p:tav tm="0">
                                          <p:val>
                                            <p:strVal val="0-#ppt_w/2"/>
                                          </p:val>
                                        </p:tav>
                                        <p:tav tm="100000">
                                          <p:val>
                                            <p:strVal val="#ppt_x"/>
                                          </p:val>
                                        </p:tav>
                                      </p:tavLst>
                                    </p:anim>
                                    <p:anim calcmode="lin" valueType="num">
                                      <p:cBhvr additive="base">
                                        <p:cTn id="26" dur="500" fill="hold"/>
                                        <p:tgtEl>
                                          <p:spTgt spid="758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11" grpId="0" animBg="1" autoUpdateAnimBg="0"/>
      <p:bldP spid="75816"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395288" y="3949700"/>
            <a:ext cx="8424862"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spcBef>
                <a:spcPct val="0"/>
              </a:spcBef>
            </a:pPr>
            <a:r>
              <a:rPr lang="en-US" altLang="zh-CN" sz="2400">
                <a:latin typeface="宋体" panose="02010600030101010101" pitchFamily="2" charset="-122"/>
              </a:rPr>
              <a:t>2.</a:t>
            </a:r>
            <a:r>
              <a:rPr lang="zh-CN" altLang="en-US" sz="2400">
                <a:latin typeface="宋体" panose="02010600030101010101" pitchFamily="2" charset="-122"/>
              </a:rPr>
              <a:t>一个袋子中装有</a:t>
            </a:r>
            <a:r>
              <a:rPr lang="en-US" altLang="zh-CN" sz="2400">
                <a:latin typeface="宋体" panose="02010600030101010101" pitchFamily="2" charset="-122"/>
              </a:rPr>
              <a:t>2</a:t>
            </a:r>
            <a:r>
              <a:rPr lang="zh-CN" altLang="en-US" sz="2400">
                <a:latin typeface="宋体" panose="02010600030101010101" pitchFamily="2" charset="-122"/>
              </a:rPr>
              <a:t>个红球和</a:t>
            </a:r>
            <a:r>
              <a:rPr lang="en-US" altLang="zh-CN" sz="2400">
                <a:latin typeface="宋体" panose="02010600030101010101" pitchFamily="2" charset="-122"/>
              </a:rPr>
              <a:t>2</a:t>
            </a:r>
            <a:r>
              <a:rPr lang="zh-CN" altLang="en-US" sz="2400">
                <a:latin typeface="宋体" panose="02010600030101010101" pitchFamily="2" charset="-122"/>
              </a:rPr>
              <a:t>个绿球</a:t>
            </a:r>
            <a:r>
              <a:rPr lang="en-US" altLang="zh-CN" sz="2400">
                <a:latin typeface="宋体" panose="02010600030101010101" pitchFamily="2" charset="-122"/>
              </a:rPr>
              <a:t>,</a:t>
            </a:r>
            <a:r>
              <a:rPr lang="zh-CN" altLang="en-US" sz="2400">
                <a:latin typeface="宋体" panose="02010600030101010101" pitchFamily="2" charset="-122"/>
              </a:rPr>
              <a:t>任意摸出一球</a:t>
            </a:r>
            <a:r>
              <a:rPr lang="en-US" altLang="zh-CN" sz="2400">
                <a:latin typeface="宋体" panose="02010600030101010101" pitchFamily="2" charset="-122"/>
              </a:rPr>
              <a:t>,</a:t>
            </a:r>
            <a:r>
              <a:rPr lang="zh-CN" altLang="en-US" sz="2400">
                <a:latin typeface="宋体" panose="02010600030101010101" pitchFamily="2" charset="-122"/>
              </a:rPr>
              <a:t>记录颜</a:t>
            </a:r>
          </a:p>
          <a:p>
            <a:pPr algn="l">
              <a:spcBef>
                <a:spcPct val="0"/>
              </a:spcBef>
            </a:pPr>
            <a:endParaRPr lang="zh-CN" altLang="en-US" sz="2400">
              <a:latin typeface="宋体" panose="02010600030101010101" pitchFamily="2" charset="-122"/>
            </a:endParaRPr>
          </a:p>
          <a:p>
            <a:pPr algn="l">
              <a:spcBef>
                <a:spcPct val="0"/>
              </a:spcBef>
            </a:pPr>
            <a:endParaRPr lang="zh-CN" altLang="en-US" sz="2400">
              <a:latin typeface="宋体" panose="02010600030101010101" pitchFamily="2" charset="-122"/>
            </a:endParaRPr>
          </a:p>
          <a:p>
            <a:pPr algn="l">
              <a:spcBef>
                <a:spcPct val="0"/>
              </a:spcBef>
            </a:pPr>
            <a:r>
              <a:rPr lang="zh-CN" altLang="en-US" sz="2400">
                <a:latin typeface="宋体" panose="02010600030101010101" pitchFamily="2" charset="-122"/>
              </a:rPr>
              <a:t>色放回</a:t>
            </a:r>
            <a:r>
              <a:rPr lang="en-US" altLang="zh-CN" sz="2400">
                <a:latin typeface="宋体" panose="02010600030101010101" pitchFamily="2" charset="-122"/>
              </a:rPr>
              <a:t>,</a:t>
            </a:r>
            <a:r>
              <a:rPr lang="zh-CN" altLang="en-US" sz="2400">
                <a:latin typeface="宋体" panose="02010600030101010101" pitchFamily="2" charset="-122"/>
              </a:rPr>
              <a:t>再任意摸出一球</a:t>
            </a:r>
            <a:r>
              <a:rPr lang="en-US" altLang="zh-CN" sz="2400">
                <a:latin typeface="宋体" panose="02010600030101010101" pitchFamily="2" charset="-122"/>
              </a:rPr>
              <a:t>,</a:t>
            </a:r>
            <a:r>
              <a:rPr lang="zh-CN" altLang="en-US" sz="2400">
                <a:latin typeface="宋体" panose="02010600030101010101" pitchFamily="2" charset="-122"/>
              </a:rPr>
              <a:t>记录颜色放回</a:t>
            </a:r>
            <a:r>
              <a:rPr lang="en-US" altLang="zh-CN" sz="2400">
                <a:latin typeface="宋体" panose="02010600030101010101" pitchFamily="2" charset="-122"/>
              </a:rPr>
              <a:t>,</a:t>
            </a:r>
            <a:r>
              <a:rPr lang="zh-CN" altLang="en-US" sz="2400">
                <a:latin typeface="宋体" panose="02010600030101010101" pitchFamily="2" charset="-122"/>
              </a:rPr>
              <a:t>请你估计两次都摸到</a:t>
            </a:r>
          </a:p>
          <a:p>
            <a:pPr algn="l">
              <a:spcBef>
                <a:spcPct val="0"/>
              </a:spcBef>
            </a:pPr>
            <a:endParaRPr lang="zh-CN" altLang="en-US" sz="2400">
              <a:latin typeface="宋体" panose="02010600030101010101" pitchFamily="2" charset="-122"/>
            </a:endParaRPr>
          </a:p>
          <a:p>
            <a:pPr algn="l">
              <a:spcBef>
                <a:spcPct val="0"/>
              </a:spcBef>
            </a:pPr>
            <a:endParaRPr lang="zh-CN" altLang="en-US" sz="2400">
              <a:latin typeface="宋体" panose="02010600030101010101" pitchFamily="2" charset="-122"/>
            </a:endParaRPr>
          </a:p>
          <a:p>
            <a:pPr algn="l">
              <a:spcBef>
                <a:spcPct val="0"/>
              </a:spcBef>
            </a:pPr>
            <a:r>
              <a:rPr lang="zh-CN" altLang="en-US" sz="2400">
                <a:latin typeface="宋体" panose="02010600030101010101" pitchFamily="2" charset="-122"/>
              </a:rPr>
              <a:t>红球的概率是</a:t>
            </a:r>
            <a:r>
              <a:rPr lang="en-US" altLang="zh-CN" sz="2400">
                <a:latin typeface="宋体" panose="02010600030101010101" pitchFamily="2" charset="-122"/>
              </a:rPr>
              <a:t>________.</a:t>
            </a:r>
            <a:endParaRPr lang="zh-CN" altLang="en-US" sz="2400">
              <a:latin typeface="宋体" panose="02010600030101010101" pitchFamily="2" charset="-122"/>
            </a:endParaRPr>
          </a:p>
        </p:txBody>
      </p:sp>
      <p:sp>
        <p:nvSpPr>
          <p:cNvPr id="66563" name="Rectangle 3"/>
          <p:cNvSpPr>
            <a:spLocks noChangeArrowheads="1"/>
          </p:cNvSpPr>
          <p:nvPr/>
        </p:nvSpPr>
        <p:spPr bwMode="auto">
          <a:xfrm>
            <a:off x="336550" y="1700213"/>
            <a:ext cx="8915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0"/>
              </a:spcBef>
            </a:pPr>
            <a:r>
              <a:rPr lang="en-US" altLang="zh-CN" sz="2400">
                <a:latin typeface="宋体" panose="02010600030101010101" pitchFamily="2" charset="-122"/>
              </a:rPr>
              <a:t>1.</a:t>
            </a:r>
            <a:r>
              <a:rPr lang="zh-CN" altLang="en-US" sz="2400">
                <a:latin typeface="宋体" panose="02010600030101010101" pitchFamily="2" charset="-122"/>
              </a:rPr>
              <a:t>某人有红、白、蓝三件衬衫和红、白、蓝三条长裤，该人任</a:t>
            </a:r>
          </a:p>
          <a:p>
            <a:pPr algn="l">
              <a:spcBef>
                <a:spcPct val="0"/>
              </a:spcBef>
            </a:pPr>
            <a:endParaRPr lang="zh-CN" altLang="en-US" sz="2400">
              <a:latin typeface="宋体" panose="02010600030101010101" pitchFamily="2" charset="-122"/>
            </a:endParaRPr>
          </a:p>
          <a:p>
            <a:pPr algn="l">
              <a:spcBef>
                <a:spcPct val="0"/>
              </a:spcBef>
            </a:pPr>
            <a:endParaRPr lang="zh-CN" altLang="en-US" sz="2400">
              <a:latin typeface="宋体" panose="02010600030101010101" pitchFamily="2" charset="-122"/>
            </a:endParaRPr>
          </a:p>
          <a:p>
            <a:pPr algn="l">
              <a:spcBef>
                <a:spcPct val="0"/>
              </a:spcBef>
            </a:pPr>
            <a:r>
              <a:rPr lang="zh-CN" altLang="en-US" sz="2400">
                <a:latin typeface="宋体" panose="02010600030101010101" pitchFamily="2" charset="-122"/>
              </a:rPr>
              <a:t>意拿一件衬衫和一条长裤，求正好是一套白色的概率</a:t>
            </a:r>
            <a:r>
              <a:rPr lang="en-US" altLang="zh-CN" sz="2400">
                <a:latin typeface="宋体" panose="02010600030101010101" pitchFamily="2" charset="-122"/>
              </a:rPr>
              <a:t>_______.</a:t>
            </a:r>
            <a:endParaRPr lang="zh-CN" altLang="en-US" sz="2400">
              <a:latin typeface="宋体" panose="02010600030101010101" pitchFamily="2" charset="-122"/>
            </a:endParaRPr>
          </a:p>
        </p:txBody>
      </p:sp>
      <p:sp>
        <p:nvSpPr>
          <p:cNvPr id="15364" name="Rectangle 4"/>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15365" name="Rectangle 6"/>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pic>
        <p:nvPicPr>
          <p:cNvPr id="15366" name="Picture 8" descr="图片2"/>
          <p:cNvPicPr>
            <a:picLocks noChangeAspect="1" noChangeArrowheads="1"/>
          </p:cNvPicPr>
          <p:nvPr/>
        </p:nvPicPr>
        <p:blipFill>
          <a:blip r:embed="rId3" cstate="email"/>
          <a:srcRect/>
          <a:stretch>
            <a:fillRect/>
          </a:stretch>
        </p:blipFill>
        <p:spPr bwMode="auto">
          <a:xfrm>
            <a:off x="468313" y="765175"/>
            <a:ext cx="2971800"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9"/>
          <p:cNvGrpSpPr/>
          <p:nvPr/>
        </p:nvGrpSpPr>
        <p:grpSpPr bwMode="auto">
          <a:xfrm>
            <a:off x="7667625" y="2420938"/>
            <a:ext cx="469900" cy="1011237"/>
            <a:chOff x="4830" y="1525"/>
            <a:chExt cx="296" cy="637"/>
          </a:xfrm>
        </p:grpSpPr>
        <p:sp>
          <p:nvSpPr>
            <p:cNvPr id="15373" name="AutoShape 9"/>
            <p:cNvSpPr>
              <a:spLocks noChangeAspect="1" noChangeArrowheads="1" noTextEdit="1"/>
            </p:cNvSpPr>
            <p:nvPr/>
          </p:nvSpPr>
          <p:spPr bwMode="auto">
            <a:xfrm>
              <a:off x="4830" y="1570"/>
              <a:ext cx="296" cy="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374" name="Line 11"/>
            <p:cNvSpPr>
              <a:spLocks noChangeShapeType="1"/>
            </p:cNvSpPr>
            <p:nvPr/>
          </p:nvSpPr>
          <p:spPr bwMode="auto">
            <a:xfrm>
              <a:off x="4876" y="1797"/>
              <a:ext cx="185" cy="0"/>
            </a:xfrm>
            <a:prstGeom prst="line">
              <a:avLst/>
            </a:prstGeom>
            <a:noFill/>
            <a:ln w="27051">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5" name="Rectangle 12"/>
            <p:cNvSpPr>
              <a:spLocks noChangeArrowheads="1"/>
            </p:cNvSpPr>
            <p:nvPr/>
          </p:nvSpPr>
          <p:spPr bwMode="auto">
            <a:xfrm>
              <a:off x="4921" y="1797"/>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400" b="0">
                  <a:solidFill>
                    <a:srgbClr val="0000FF"/>
                  </a:solidFill>
                  <a:latin typeface="Times New Roman" panose="02020603050405020304" pitchFamily="18" charset="0"/>
                </a:rPr>
                <a:t>9</a:t>
              </a:r>
              <a:endParaRPr lang="en-US" altLang="zh-CN" sz="2400">
                <a:solidFill>
                  <a:srgbClr val="0000FF"/>
                </a:solidFill>
              </a:endParaRPr>
            </a:p>
          </p:txBody>
        </p:sp>
        <p:sp>
          <p:nvSpPr>
            <p:cNvPr id="15376" name="Rectangle 13"/>
            <p:cNvSpPr>
              <a:spLocks noChangeArrowheads="1"/>
            </p:cNvSpPr>
            <p:nvPr/>
          </p:nvSpPr>
          <p:spPr bwMode="auto">
            <a:xfrm>
              <a:off x="4921" y="1525"/>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400" b="0">
                  <a:solidFill>
                    <a:srgbClr val="0000FF"/>
                  </a:solidFill>
                  <a:latin typeface="Times New Roman" panose="02020603050405020304" pitchFamily="18" charset="0"/>
                </a:rPr>
                <a:t>1</a:t>
              </a:r>
              <a:endParaRPr lang="en-US" altLang="zh-CN" sz="2400">
                <a:solidFill>
                  <a:srgbClr val="0000FF"/>
                </a:solidFill>
              </a:endParaRPr>
            </a:p>
          </p:txBody>
        </p:sp>
      </p:grpSp>
      <p:grpSp>
        <p:nvGrpSpPr>
          <p:cNvPr id="3" name="Group 20"/>
          <p:cNvGrpSpPr/>
          <p:nvPr/>
        </p:nvGrpSpPr>
        <p:grpSpPr bwMode="auto">
          <a:xfrm>
            <a:off x="2484438" y="5516563"/>
            <a:ext cx="422275" cy="1082675"/>
            <a:chOff x="1565" y="3475"/>
            <a:chExt cx="266" cy="682"/>
          </a:xfrm>
        </p:grpSpPr>
        <p:sp>
          <p:nvSpPr>
            <p:cNvPr id="15369" name="AutoShape 14"/>
            <p:cNvSpPr>
              <a:spLocks noChangeAspect="1" noChangeArrowheads="1" noTextEdit="1"/>
            </p:cNvSpPr>
            <p:nvPr/>
          </p:nvSpPr>
          <p:spPr bwMode="auto">
            <a:xfrm>
              <a:off x="1565" y="3475"/>
              <a:ext cx="266" cy="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5370" name="Line 16"/>
            <p:cNvSpPr>
              <a:spLocks noChangeShapeType="1"/>
            </p:cNvSpPr>
            <p:nvPr/>
          </p:nvSpPr>
          <p:spPr bwMode="auto">
            <a:xfrm>
              <a:off x="1655" y="3884"/>
              <a:ext cx="161" cy="0"/>
            </a:xfrm>
            <a:prstGeom prst="line">
              <a:avLst/>
            </a:prstGeom>
            <a:noFill/>
            <a:ln w="17526">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1" name="Rectangle 17"/>
            <p:cNvSpPr>
              <a:spLocks noChangeArrowheads="1"/>
            </p:cNvSpPr>
            <p:nvPr/>
          </p:nvSpPr>
          <p:spPr bwMode="auto">
            <a:xfrm>
              <a:off x="1701" y="3884"/>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400" b="0">
                  <a:solidFill>
                    <a:srgbClr val="0000FF"/>
                  </a:solidFill>
                  <a:latin typeface="Times New Roman" panose="02020603050405020304" pitchFamily="18" charset="0"/>
                </a:rPr>
                <a:t>4</a:t>
              </a:r>
              <a:endParaRPr lang="en-US" altLang="zh-CN" sz="2400">
                <a:solidFill>
                  <a:srgbClr val="0000FF"/>
                </a:solidFill>
              </a:endParaRPr>
            </a:p>
          </p:txBody>
        </p:sp>
        <p:sp>
          <p:nvSpPr>
            <p:cNvPr id="15372" name="Rectangle 18"/>
            <p:cNvSpPr>
              <a:spLocks noChangeArrowheads="1"/>
            </p:cNvSpPr>
            <p:nvPr/>
          </p:nvSpPr>
          <p:spPr bwMode="auto">
            <a:xfrm>
              <a:off x="1701" y="3657"/>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400" b="0">
                  <a:solidFill>
                    <a:srgbClr val="0000FF"/>
                  </a:solidFill>
                  <a:latin typeface="Times New Roman" panose="02020603050405020304" pitchFamily="18" charset="0"/>
                </a:rPr>
                <a:t>1</a:t>
              </a:r>
              <a:endParaRPr lang="en-US" altLang="zh-CN" sz="2400">
                <a:solidFill>
                  <a:srgbClr val="0000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66562"/>
                                        </p:tgtEl>
                                        <p:attrNameLst>
                                          <p:attrName>style.visibility</p:attrName>
                                        </p:attrNameLst>
                                      </p:cBhvr>
                                      <p:to>
                                        <p:strVal val="visible"/>
                                      </p:to>
                                    </p:set>
                                    <p:animEffect transition="in" filter="wipe(down)">
                                      <p:cBhvr>
                                        <p:cTn id="11" dur="500"/>
                                        <p:tgtEl>
                                          <p:spTgt spid="6656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591" name="Group 223"/>
          <p:cNvGraphicFramePr>
            <a:graphicFrameLocks noGrp="1"/>
          </p:cNvGraphicFramePr>
          <p:nvPr/>
        </p:nvGraphicFramePr>
        <p:xfrm>
          <a:off x="1619250" y="2492375"/>
          <a:ext cx="5976938" cy="2594212"/>
        </p:xfrm>
        <a:graphic>
          <a:graphicData uri="http://schemas.openxmlformats.org/drawingml/2006/table">
            <a:tbl>
              <a:tblPr/>
              <a:tblGrid>
                <a:gridCol w="2592388">
                  <a:extLst>
                    <a:ext uri="{9D8B030D-6E8A-4147-A177-3AD203B41FA5}">
                      <a16:colId xmlns:a16="http://schemas.microsoft.com/office/drawing/2014/main" val="20000"/>
                    </a:ext>
                  </a:extLst>
                </a:gridCol>
                <a:gridCol w="1368425">
                  <a:extLst>
                    <a:ext uri="{9D8B030D-6E8A-4147-A177-3AD203B41FA5}">
                      <a16:colId xmlns:a16="http://schemas.microsoft.com/office/drawing/2014/main" val="20001"/>
                    </a:ext>
                  </a:extLst>
                </a:gridCol>
                <a:gridCol w="1008062">
                  <a:extLst>
                    <a:ext uri="{9D8B030D-6E8A-4147-A177-3AD203B41FA5}">
                      <a16:colId xmlns:a16="http://schemas.microsoft.com/office/drawing/2014/main" val="20002"/>
                    </a:ext>
                  </a:extLst>
                </a:gridCol>
                <a:gridCol w="1008063">
                  <a:extLst>
                    <a:ext uri="{9D8B030D-6E8A-4147-A177-3AD203B41FA5}">
                      <a16:colId xmlns:a16="http://schemas.microsoft.com/office/drawing/2014/main" val="20003"/>
                    </a:ext>
                  </a:extLst>
                </a:gridCol>
              </a:tblGrid>
              <a:tr h="895849">
                <a:tc>
                  <a:txBody>
                    <a:bodyPr/>
                    <a:lstStyle/>
                    <a:p>
                      <a:pPr marL="0" marR="0" lvl="0" indent="0" algn="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小亮</a:t>
                      </a: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大刚</a:t>
                      </a:r>
                    </a:p>
                  </a:txBody>
                  <a:tcPr marT="45707" marB="45707"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w="12700" cap="flat" cmpd="sng" algn="ctr">
                      <a:solidFill>
                        <a:schemeClr val="tx1"/>
                      </a:solidFill>
                      <a:prstDash val="solid"/>
                      <a:miter lim="800000"/>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抽到</a:t>
                      </a:r>
                      <a:r>
                        <a:rPr kumimoji="0" lang="en-US" altLang="zh-CN" sz="2400" b="1" i="0" u="none" strike="noStrike" cap="none" normalizeH="0" baseline="0" smtClean="0">
                          <a:ln>
                            <a:noFill/>
                          </a:ln>
                          <a:solidFill>
                            <a:srgbClr val="0000FF"/>
                          </a:solidFill>
                          <a:effectLst/>
                          <a:latin typeface="EU-BX" pitchFamily="65" charset="-122"/>
                          <a:ea typeface="EU-BX" pitchFamily="65" charset="-122"/>
                        </a:rPr>
                        <a:t>A</a:t>
                      </a: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组</a:t>
                      </a:r>
                    </a:p>
                  </a:txBody>
                  <a:tcPr marT="45707" marB="45707"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抽到</a:t>
                      </a:r>
                      <a:r>
                        <a:rPr kumimoji="0" lang="en-US" altLang="zh-CN" sz="2400" b="1" i="0" u="none" strike="noStrike" cap="none" normalizeH="0" baseline="0" smtClean="0">
                          <a:ln>
                            <a:noFill/>
                          </a:ln>
                          <a:solidFill>
                            <a:srgbClr val="0000FF"/>
                          </a:solidFill>
                          <a:effectLst/>
                          <a:latin typeface="EU-BX" pitchFamily="65" charset="-122"/>
                          <a:ea typeface="EU-BX" pitchFamily="65" charset="-122"/>
                        </a:rPr>
                        <a:t>B</a:t>
                      </a: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组</a:t>
                      </a:r>
                    </a:p>
                  </a:txBody>
                  <a:tcPr marT="45707" marB="45707"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抽到</a:t>
                      </a:r>
                      <a:r>
                        <a:rPr kumimoji="0" lang="en-US" altLang="zh-CN" sz="2400" b="1" i="0" u="none" strike="noStrike" cap="none" normalizeH="0" baseline="0" smtClean="0">
                          <a:ln>
                            <a:noFill/>
                          </a:ln>
                          <a:solidFill>
                            <a:srgbClr val="0000FF"/>
                          </a:solidFill>
                          <a:effectLst/>
                          <a:latin typeface="EU-BX" pitchFamily="65" charset="-122"/>
                          <a:ea typeface="EU-BX" pitchFamily="65" charset="-122"/>
                        </a:rPr>
                        <a:t>C</a:t>
                      </a: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组</a:t>
                      </a:r>
                    </a:p>
                  </a:txBody>
                  <a:tcPr marT="45707" marB="45707"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9591">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抽到</a:t>
                      </a:r>
                      <a:r>
                        <a:rPr kumimoji="0" lang="en-US" altLang="zh-CN" sz="2400" b="1" i="0" u="none" strike="noStrike" cap="none" normalizeH="0" baseline="0" smtClean="0">
                          <a:ln>
                            <a:noFill/>
                          </a:ln>
                          <a:solidFill>
                            <a:srgbClr val="0000FF"/>
                          </a:solidFill>
                          <a:effectLst/>
                          <a:latin typeface="EU-BX" pitchFamily="65" charset="-122"/>
                          <a:ea typeface="EU-BX" pitchFamily="65" charset="-122"/>
                        </a:rPr>
                        <a:t>A</a:t>
                      </a: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组</a:t>
                      </a:r>
                    </a:p>
                  </a:txBody>
                  <a:tcPr marT="45707" marB="45707"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0000FF"/>
                          </a:solidFill>
                          <a:effectLst/>
                          <a:latin typeface="EU-BX" pitchFamily="65" charset="-122"/>
                          <a:ea typeface="EU-BX" pitchFamily="65" charset="-122"/>
                        </a:rPr>
                        <a:t>AA</a:t>
                      </a:r>
                    </a:p>
                  </a:txBody>
                  <a:tcPr marT="45707" marB="45707"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0000FF"/>
                          </a:solidFill>
                          <a:effectLst/>
                          <a:latin typeface="EU-BX" pitchFamily="65" charset="-122"/>
                          <a:ea typeface="EU-BX" pitchFamily="65" charset="-122"/>
                        </a:rPr>
                        <a:t>AB</a:t>
                      </a:r>
                    </a:p>
                  </a:txBody>
                  <a:tcPr marT="45707" marB="45707"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0000FF"/>
                          </a:solidFill>
                          <a:effectLst/>
                          <a:latin typeface="EU-BX" pitchFamily="65" charset="-122"/>
                          <a:ea typeface="EU-BX" pitchFamily="65" charset="-122"/>
                        </a:rPr>
                        <a:t>AC</a:t>
                      </a:r>
                    </a:p>
                  </a:txBody>
                  <a:tcPr marT="45707" marB="45707"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594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抽到</a:t>
                      </a:r>
                      <a:r>
                        <a:rPr kumimoji="0" lang="en-US" altLang="zh-CN" sz="2400" b="1" i="0" u="none" strike="noStrike" cap="none" normalizeH="0" baseline="0" smtClean="0">
                          <a:ln>
                            <a:noFill/>
                          </a:ln>
                          <a:solidFill>
                            <a:srgbClr val="0000FF"/>
                          </a:solidFill>
                          <a:effectLst/>
                          <a:latin typeface="EU-BX" pitchFamily="65" charset="-122"/>
                          <a:ea typeface="EU-BX" pitchFamily="65" charset="-122"/>
                        </a:rPr>
                        <a:t>B</a:t>
                      </a: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组</a:t>
                      </a:r>
                    </a:p>
                  </a:txBody>
                  <a:tcPr marT="45707" marB="45707"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0000FF"/>
                          </a:solidFill>
                          <a:effectLst/>
                          <a:latin typeface="EU-BX" pitchFamily="65" charset="-122"/>
                          <a:ea typeface="EU-BX" pitchFamily="65" charset="-122"/>
                        </a:rPr>
                        <a:t>BA</a:t>
                      </a:r>
                    </a:p>
                  </a:txBody>
                  <a:tcPr marT="45707" marB="45707"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0000FF"/>
                          </a:solidFill>
                          <a:effectLst/>
                          <a:latin typeface="EU-BX" pitchFamily="65" charset="-122"/>
                          <a:ea typeface="EU-BX" pitchFamily="65" charset="-122"/>
                        </a:rPr>
                        <a:t>BB</a:t>
                      </a:r>
                    </a:p>
                  </a:txBody>
                  <a:tcPr marT="45707" marB="45707"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0000FF"/>
                          </a:solidFill>
                          <a:effectLst/>
                          <a:latin typeface="EU-BX" pitchFamily="65" charset="-122"/>
                          <a:ea typeface="EU-BX" pitchFamily="65" charset="-122"/>
                        </a:rPr>
                        <a:t>BC</a:t>
                      </a:r>
                    </a:p>
                  </a:txBody>
                  <a:tcPr marT="45707" marB="45707"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1259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抽到</a:t>
                      </a:r>
                      <a:r>
                        <a:rPr kumimoji="0" lang="en-US" altLang="zh-CN" sz="2400" b="1" i="0" u="none" strike="noStrike" cap="none" normalizeH="0" baseline="0" smtClean="0">
                          <a:ln>
                            <a:noFill/>
                          </a:ln>
                          <a:solidFill>
                            <a:srgbClr val="0000FF"/>
                          </a:solidFill>
                          <a:effectLst/>
                          <a:latin typeface="EU-BX" pitchFamily="65" charset="-122"/>
                          <a:ea typeface="EU-BX" pitchFamily="65" charset="-122"/>
                        </a:rPr>
                        <a:t>C</a:t>
                      </a:r>
                      <a:r>
                        <a:rPr kumimoji="0" lang="zh-CN" altLang="en-US" sz="2400" b="1" i="0" u="none" strike="noStrike" cap="none" normalizeH="0" baseline="0" smtClean="0">
                          <a:ln>
                            <a:noFill/>
                          </a:ln>
                          <a:solidFill>
                            <a:srgbClr val="0000FF"/>
                          </a:solidFill>
                          <a:effectLst/>
                          <a:latin typeface="宋体" panose="02010600030101010101" pitchFamily="2" charset="-122"/>
                          <a:ea typeface="宋体" panose="02010600030101010101" pitchFamily="2" charset="-122"/>
                        </a:rPr>
                        <a:t>组</a:t>
                      </a:r>
                    </a:p>
                  </a:txBody>
                  <a:tcPr marT="45707" marB="45707" anchor="ct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0000FF"/>
                          </a:solidFill>
                          <a:effectLst/>
                          <a:latin typeface="EU-BX" pitchFamily="65" charset="-122"/>
                          <a:ea typeface="EU-BX" pitchFamily="65" charset="-122"/>
                        </a:rPr>
                        <a:t>CA</a:t>
                      </a:r>
                    </a:p>
                  </a:txBody>
                  <a:tcPr marT="45707" marB="45707"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0000FF"/>
                          </a:solidFill>
                          <a:effectLst/>
                          <a:latin typeface="EU-BX" pitchFamily="65" charset="-122"/>
                          <a:ea typeface="EU-BX" pitchFamily="65" charset="-122"/>
                        </a:rPr>
                        <a:t>CB</a:t>
                      </a:r>
                    </a:p>
                  </a:txBody>
                  <a:tcPr marT="45707" marB="45707" anchor="ct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rgbClr val="0000FF"/>
                          </a:solidFill>
                          <a:effectLst/>
                          <a:latin typeface="EU-BX" pitchFamily="65" charset="-122"/>
                          <a:ea typeface="EU-BX" pitchFamily="65" charset="-122"/>
                        </a:rPr>
                        <a:t>CC</a:t>
                      </a:r>
                    </a:p>
                  </a:txBody>
                  <a:tcPr marT="45707" marB="45707" anchor="ct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414" name="Text Box 71"/>
          <p:cNvSpPr txBox="1">
            <a:spLocks noChangeArrowheads="1"/>
          </p:cNvSpPr>
          <p:nvPr/>
        </p:nvSpPr>
        <p:spPr bwMode="auto">
          <a:xfrm>
            <a:off x="755650" y="765175"/>
            <a:ext cx="820737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en-US" altLang="zh-CN">
                <a:latin typeface="宋体" panose="02010600030101010101" pitchFamily="2" charset="-122"/>
              </a:rPr>
              <a:t>3.</a:t>
            </a:r>
            <a:r>
              <a:rPr lang="zh-CN" altLang="en-US">
                <a:latin typeface="宋体" panose="02010600030101010101" pitchFamily="2" charset="-122"/>
              </a:rPr>
              <a:t>小亮和大刚报名参加运动会</a:t>
            </a:r>
            <a:r>
              <a:rPr lang="en-US" altLang="zh-CN">
                <a:latin typeface="宋体" panose="02010600030101010101" pitchFamily="2" charset="-122"/>
              </a:rPr>
              <a:t>100</a:t>
            </a:r>
            <a:r>
              <a:rPr lang="zh-CN" altLang="en-US">
                <a:latin typeface="宋体" panose="02010600030101010101" pitchFamily="2" charset="-122"/>
              </a:rPr>
              <a:t>米比赛，预赛分</a:t>
            </a:r>
            <a:r>
              <a:rPr lang="en-US" altLang="zh-CN" sz="2400">
                <a:latin typeface="EU-BX" pitchFamily="65" charset="-122"/>
                <a:ea typeface="EU-BX" pitchFamily="65" charset="-122"/>
              </a:rPr>
              <a:t>A</a:t>
            </a:r>
            <a:r>
              <a:rPr lang="zh-CN" altLang="en-US">
                <a:latin typeface="宋体" panose="02010600030101010101" pitchFamily="2" charset="-122"/>
              </a:rPr>
              <a:t>，</a:t>
            </a:r>
            <a:r>
              <a:rPr lang="en-US" altLang="zh-CN" sz="2400">
                <a:latin typeface="EU-BX" pitchFamily="65" charset="-122"/>
                <a:ea typeface="EU-BX" pitchFamily="65" charset="-122"/>
              </a:rPr>
              <a:t>B</a:t>
            </a:r>
            <a:r>
              <a:rPr lang="zh-CN" altLang="en-US">
                <a:latin typeface="宋体" panose="02010600030101010101" pitchFamily="2" charset="-122"/>
              </a:rPr>
              <a:t>，</a:t>
            </a:r>
            <a:r>
              <a:rPr lang="en-US" altLang="zh-CN" sz="2400">
                <a:latin typeface="EU-BX" pitchFamily="65" charset="-122"/>
                <a:ea typeface="EU-BX" pitchFamily="65" charset="-122"/>
              </a:rPr>
              <a:t>C</a:t>
            </a:r>
            <a:r>
              <a:rPr lang="zh-CN" altLang="en-US">
                <a:latin typeface="宋体" panose="02010600030101010101" pitchFamily="2" charset="-122"/>
              </a:rPr>
              <a:t>三组进行，运动员通过抽签决定参加那个小组，他们恰好分到一组的概率是多少？</a:t>
            </a:r>
          </a:p>
        </p:txBody>
      </p:sp>
      <p:sp>
        <p:nvSpPr>
          <p:cNvPr id="16415" name="Rectangle 72"/>
          <p:cNvSpPr>
            <a:spLocks noChangeArrowheads="1"/>
          </p:cNvSpPr>
          <p:nvPr/>
        </p:nvSpPr>
        <p:spPr bwMode="auto">
          <a:xfrm>
            <a:off x="539750" y="2492375"/>
            <a:ext cx="6842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solidFill>
                  <a:srgbClr val="FF3300"/>
                </a:solidFill>
              </a:rPr>
              <a:t>解：</a:t>
            </a:r>
          </a:p>
        </p:txBody>
      </p:sp>
      <p:grpSp>
        <p:nvGrpSpPr>
          <p:cNvPr id="2" name="Group 222"/>
          <p:cNvGrpSpPr/>
          <p:nvPr/>
        </p:nvGrpSpPr>
        <p:grpSpPr bwMode="auto">
          <a:xfrm>
            <a:off x="2700338" y="5013325"/>
            <a:ext cx="2892425" cy="1076325"/>
            <a:chOff x="1701" y="3158"/>
            <a:chExt cx="1822" cy="678"/>
          </a:xfrm>
        </p:grpSpPr>
        <p:sp>
          <p:nvSpPr>
            <p:cNvPr id="16424" name="AutoShape 200"/>
            <p:cNvSpPr>
              <a:spLocks noChangeAspect="1" noChangeArrowheads="1" noTextEdit="1"/>
            </p:cNvSpPr>
            <p:nvPr/>
          </p:nvSpPr>
          <p:spPr bwMode="auto">
            <a:xfrm>
              <a:off x="1701" y="3158"/>
              <a:ext cx="1814" cy="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16425" name="Group 219"/>
            <p:cNvGrpSpPr/>
            <p:nvPr/>
          </p:nvGrpSpPr>
          <p:grpSpPr bwMode="auto">
            <a:xfrm>
              <a:off x="1802" y="3203"/>
              <a:ext cx="1721" cy="611"/>
              <a:chOff x="1802" y="3203"/>
              <a:chExt cx="1721" cy="611"/>
            </a:xfrm>
          </p:grpSpPr>
          <p:sp>
            <p:nvSpPr>
              <p:cNvPr id="16426" name="Line 202"/>
              <p:cNvSpPr>
                <a:spLocks noChangeShapeType="1"/>
              </p:cNvSpPr>
              <p:nvPr/>
            </p:nvSpPr>
            <p:spPr bwMode="auto">
              <a:xfrm>
                <a:off x="2971" y="3521"/>
                <a:ext cx="150" cy="0"/>
              </a:xfrm>
              <a:prstGeom prst="line">
                <a:avLst/>
              </a:prstGeom>
              <a:noFill/>
              <a:ln w="17526">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27" name="Line 203"/>
              <p:cNvSpPr>
                <a:spLocks noChangeShapeType="1"/>
              </p:cNvSpPr>
              <p:nvPr/>
            </p:nvSpPr>
            <p:spPr bwMode="auto">
              <a:xfrm>
                <a:off x="3381" y="3508"/>
                <a:ext cx="142" cy="0"/>
              </a:xfrm>
              <a:prstGeom prst="line">
                <a:avLst/>
              </a:prstGeom>
              <a:noFill/>
              <a:ln w="17526">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28" name="Rectangle 204"/>
              <p:cNvSpPr>
                <a:spLocks noChangeArrowheads="1"/>
              </p:cNvSpPr>
              <p:nvPr/>
            </p:nvSpPr>
            <p:spPr bwMode="auto">
              <a:xfrm>
                <a:off x="3398" y="3545"/>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3</a:t>
                </a:r>
                <a:endParaRPr lang="en-US" altLang="zh-CN">
                  <a:solidFill>
                    <a:srgbClr val="0000FF"/>
                  </a:solidFill>
                </a:endParaRPr>
              </a:p>
            </p:txBody>
          </p:sp>
          <p:sp>
            <p:nvSpPr>
              <p:cNvPr id="16429" name="Rectangle 205"/>
              <p:cNvSpPr>
                <a:spLocks noChangeArrowheads="1"/>
              </p:cNvSpPr>
              <p:nvPr/>
            </p:nvSpPr>
            <p:spPr bwMode="auto">
              <a:xfrm>
                <a:off x="3379" y="3249"/>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1</a:t>
                </a:r>
                <a:endParaRPr lang="en-US" altLang="zh-CN">
                  <a:solidFill>
                    <a:srgbClr val="0000FF"/>
                  </a:solidFill>
                </a:endParaRPr>
              </a:p>
            </p:txBody>
          </p:sp>
          <p:sp>
            <p:nvSpPr>
              <p:cNvPr id="16430" name="Rectangle 206"/>
              <p:cNvSpPr>
                <a:spLocks noChangeArrowheads="1"/>
              </p:cNvSpPr>
              <p:nvPr/>
            </p:nvSpPr>
            <p:spPr bwMode="auto">
              <a:xfrm>
                <a:off x="2971" y="3475"/>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9</a:t>
                </a:r>
                <a:endParaRPr lang="en-US" altLang="zh-CN">
                  <a:solidFill>
                    <a:srgbClr val="0000FF"/>
                  </a:solidFill>
                </a:endParaRPr>
              </a:p>
            </p:txBody>
          </p:sp>
          <p:sp>
            <p:nvSpPr>
              <p:cNvPr id="16431" name="Rectangle 207"/>
              <p:cNvSpPr>
                <a:spLocks noChangeArrowheads="1"/>
              </p:cNvSpPr>
              <p:nvPr/>
            </p:nvSpPr>
            <p:spPr bwMode="auto">
              <a:xfrm>
                <a:off x="2971" y="3203"/>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3</a:t>
                </a:r>
                <a:endParaRPr lang="en-US" altLang="zh-CN">
                  <a:solidFill>
                    <a:srgbClr val="0000FF"/>
                  </a:solidFill>
                </a:endParaRPr>
              </a:p>
            </p:txBody>
          </p:sp>
          <p:sp>
            <p:nvSpPr>
              <p:cNvPr id="16432" name="Rectangle 208"/>
              <p:cNvSpPr>
                <a:spLocks noChangeArrowheads="1"/>
              </p:cNvSpPr>
              <p:nvPr/>
            </p:nvSpPr>
            <p:spPr bwMode="auto">
              <a:xfrm>
                <a:off x="1971" y="3340"/>
                <a:ext cx="85"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3200" b="0">
                    <a:solidFill>
                      <a:srgbClr val="0000FF"/>
                    </a:solidFill>
                    <a:latin typeface="Times New Roman" panose="02020603050405020304" pitchFamily="18" charset="0"/>
                  </a:rPr>
                  <a:t>(</a:t>
                </a:r>
                <a:endParaRPr lang="en-US" altLang="zh-CN" sz="3200">
                  <a:solidFill>
                    <a:srgbClr val="0000FF"/>
                  </a:solidFill>
                </a:endParaRPr>
              </a:p>
            </p:txBody>
          </p:sp>
          <p:sp>
            <p:nvSpPr>
              <p:cNvPr id="16433" name="Rectangle 209"/>
              <p:cNvSpPr>
                <a:spLocks noChangeArrowheads="1"/>
              </p:cNvSpPr>
              <p:nvPr/>
            </p:nvSpPr>
            <p:spPr bwMode="auto">
              <a:xfrm>
                <a:off x="3195" y="3310"/>
                <a:ext cx="14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3300" b="0">
                    <a:solidFill>
                      <a:srgbClr val="0000FF"/>
                    </a:solidFill>
                    <a:latin typeface="Symbol" panose="05050102010706020507" pitchFamily="18" charset="2"/>
                  </a:rPr>
                  <a:t>=</a:t>
                </a:r>
                <a:endParaRPr lang="en-US" altLang="zh-CN">
                  <a:solidFill>
                    <a:srgbClr val="0000FF"/>
                  </a:solidFill>
                </a:endParaRPr>
              </a:p>
            </p:txBody>
          </p:sp>
          <p:sp>
            <p:nvSpPr>
              <p:cNvPr id="16434" name="Rectangle 210"/>
              <p:cNvSpPr>
                <a:spLocks noChangeArrowheads="1"/>
              </p:cNvSpPr>
              <p:nvPr/>
            </p:nvSpPr>
            <p:spPr bwMode="auto">
              <a:xfrm>
                <a:off x="2766" y="3310"/>
                <a:ext cx="14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3300" b="0">
                    <a:solidFill>
                      <a:srgbClr val="0000FF"/>
                    </a:solidFill>
                    <a:latin typeface="Symbol" panose="05050102010706020507" pitchFamily="18" charset="2"/>
                  </a:rPr>
                  <a:t>=</a:t>
                </a:r>
                <a:endParaRPr lang="en-US" altLang="zh-CN">
                  <a:solidFill>
                    <a:srgbClr val="0000FF"/>
                  </a:solidFill>
                </a:endParaRPr>
              </a:p>
            </p:txBody>
          </p:sp>
          <p:sp>
            <p:nvSpPr>
              <p:cNvPr id="16435" name="Rectangle 211"/>
              <p:cNvSpPr>
                <a:spLocks noChangeArrowheads="1"/>
              </p:cNvSpPr>
              <p:nvPr/>
            </p:nvSpPr>
            <p:spPr bwMode="auto">
              <a:xfrm>
                <a:off x="2086" y="3348"/>
                <a:ext cx="706"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zh-CN" altLang="en-US">
                    <a:solidFill>
                      <a:srgbClr val="0000FF"/>
                    </a:solidFill>
                    <a:latin typeface="宋体" panose="02010600030101010101" pitchFamily="2" charset="-122"/>
                  </a:rPr>
                  <a:t>同组</a:t>
                </a:r>
                <a:r>
                  <a:rPr lang="zh-CN" altLang="en-US" sz="3200" b="0">
                    <a:solidFill>
                      <a:srgbClr val="0000FF"/>
                    </a:solidFill>
                    <a:latin typeface="宋体" panose="02010600030101010101" pitchFamily="2" charset="-122"/>
                  </a:rPr>
                  <a:t>）</a:t>
                </a:r>
                <a:endParaRPr lang="zh-CN" altLang="en-US" sz="3200">
                  <a:solidFill>
                    <a:srgbClr val="0000FF"/>
                  </a:solidFill>
                </a:endParaRPr>
              </a:p>
            </p:txBody>
          </p:sp>
          <p:sp>
            <p:nvSpPr>
              <p:cNvPr id="16436" name="Rectangle 212"/>
              <p:cNvSpPr>
                <a:spLocks noChangeArrowheads="1"/>
              </p:cNvSpPr>
              <p:nvPr/>
            </p:nvSpPr>
            <p:spPr bwMode="auto">
              <a:xfrm>
                <a:off x="1802" y="3340"/>
                <a:ext cx="161"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3300" b="0" i="1">
                    <a:solidFill>
                      <a:srgbClr val="0000FF"/>
                    </a:solidFill>
                    <a:latin typeface="Times New Roman" panose="02020603050405020304" pitchFamily="18" charset="0"/>
                  </a:rPr>
                  <a:t>P</a:t>
                </a:r>
                <a:endParaRPr lang="en-US" altLang="zh-CN">
                  <a:solidFill>
                    <a:srgbClr val="0000FF"/>
                  </a:solidFill>
                </a:endParaRPr>
              </a:p>
            </p:txBody>
          </p:sp>
        </p:grpSp>
      </p:grpSp>
      <p:grpSp>
        <p:nvGrpSpPr>
          <p:cNvPr id="4" name="Group 221"/>
          <p:cNvGrpSpPr/>
          <p:nvPr/>
        </p:nvGrpSpPr>
        <p:grpSpPr bwMode="auto">
          <a:xfrm>
            <a:off x="1554163" y="5719763"/>
            <a:ext cx="5167312" cy="877887"/>
            <a:chOff x="979" y="3566"/>
            <a:chExt cx="3255" cy="553"/>
          </a:xfrm>
        </p:grpSpPr>
        <p:sp>
          <p:nvSpPr>
            <p:cNvPr id="16418" name="Rectangle 217"/>
            <p:cNvSpPr>
              <a:spLocks noChangeArrowheads="1"/>
            </p:cNvSpPr>
            <p:nvPr/>
          </p:nvSpPr>
          <p:spPr bwMode="auto">
            <a:xfrm>
              <a:off x="3878" y="3566"/>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1</a:t>
              </a:r>
              <a:endParaRPr lang="en-US" altLang="zh-CN">
                <a:solidFill>
                  <a:srgbClr val="0000FF"/>
                </a:solidFill>
              </a:endParaRPr>
            </a:p>
          </p:txBody>
        </p:sp>
        <p:grpSp>
          <p:nvGrpSpPr>
            <p:cNvPr id="16419" name="Group 220"/>
            <p:cNvGrpSpPr/>
            <p:nvPr/>
          </p:nvGrpSpPr>
          <p:grpSpPr bwMode="auto">
            <a:xfrm>
              <a:off x="979" y="3702"/>
              <a:ext cx="3255" cy="417"/>
              <a:chOff x="979" y="3690"/>
              <a:chExt cx="3255" cy="417"/>
            </a:xfrm>
          </p:grpSpPr>
          <p:sp>
            <p:nvSpPr>
              <p:cNvPr id="16420" name="Rectangle 73"/>
              <p:cNvSpPr>
                <a:spLocks noChangeArrowheads="1"/>
              </p:cNvSpPr>
              <p:nvPr/>
            </p:nvSpPr>
            <p:spPr bwMode="auto">
              <a:xfrm>
                <a:off x="979" y="3690"/>
                <a:ext cx="28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rgbClr val="0000FF"/>
                    </a:solidFill>
                    <a:latin typeface="宋体" panose="02010600030101010101" pitchFamily="2" charset="-122"/>
                  </a:rPr>
                  <a:t>答：他们恰好分到一组的概率是</a:t>
                </a:r>
              </a:p>
            </p:txBody>
          </p:sp>
          <p:sp>
            <p:nvSpPr>
              <p:cNvPr id="16421" name="Line 215"/>
              <p:cNvSpPr>
                <a:spLocks noChangeShapeType="1"/>
              </p:cNvSpPr>
              <p:nvPr/>
            </p:nvSpPr>
            <p:spPr bwMode="auto">
              <a:xfrm>
                <a:off x="3877" y="3825"/>
                <a:ext cx="141" cy="0"/>
              </a:xfrm>
              <a:prstGeom prst="line">
                <a:avLst/>
              </a:prstGeom>
              <a:noFill/>
              <a:ln w="17526">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6422" name="Rectangle 216"/>
              <p:cNvSpPr>
                <a:spLocks noChangeArrowheads="1"/>
              </p:cNvSpPr>
              <p:nvPr/>
            </p:nvSpPr>
            <p:spPr bwMode="auto">
              <a:xfrm>
                <a:off x="3878" y="3838"/>
                <a:ext cx="11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3</a:t>
                </a:r>
                <a:endParaRPr lang="en-US" altLang="zh-CN">
                  <a:solidFill>
                    <a:srgbClr val="0000FF"/>
                  </a:solidFill>
                </a:endParaRPr>
              </a:p>
            </p:txBody>
          </p:sp>
          <p:sp>
            <p:nvSpPr>
              <p:cNvPr id="16423" name="Rectangle 218"/>
              <p:cNvSpPr>
                <a:spLocks noChangeArrowheads="1"/>
              </p:cNvSpPr>
              <p:nvPr/>
            </p:nvSpPr>
            <p:spPr bwMode="auto">
              <a:xfrm>
                <a:off x="3973" y="3771"/>
                <a:ext cx="2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rgbClr val="0000FF"/>
                    </a:solidFill>
                    <a:latin typeface="宋体" panose="02010600030101010101" pitchFamily="2" charset="-122"/>
                  </a:rPr>
                  <a:t>·</a:t>
                </a:r>
                <a:endParaRPr lang="zh-CN" altLang="en-US" sz="1800">
                  <a:solidFill>
                    <a:srgbClr val="0000FF"/>
                  </a:solidFil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8591"/>
                                        </p:tgtEl>
                                        <p:attrNameLst>
                                          <p:attrName>style.visibility</p:attrName>
                                        </p:attrNameLst>
                                      </p:cBhvr>
                                      <p:to>
                                        <p:strVal val="visible"/>
                                      </p:to>
                                    </p:set>
                                    <p:animEffect transition="in" filter="blinds(horizontal)">
                                      <p:cBhvr>
                                        <p:cTn id="7" dur="500"/>
                                        <p:tgtEl>
                                          <p:spTgt spid="5859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684213" y="2060575"/>
            <a:ext cx="813752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20000"/>
              </a:lnSpc>
              <a:spcBef>
                <a:spcPct val="0"/>
              </a:spcBef>
              <a:buClr>
                <a:schemeClr val="tx2"/>
              </a:buClr>
              <a:buFont typeface="Wingdings" panose="05000000000000000000" pitchFamily="2" charset="2"/>
              <a:buNone/>
            </a:pPr>
            <a:r>
              <a:rPr lang="zh-CN" altLang="en-US" dirty="0">
                <a:solidFill>
                  <a:srgbClr val="0033CC"/>
                </a:solidFill>
              </a:rPr>
              <a:t>      利用树状图或表格可以清晰地表示出某个事件发生的所有可能出现的结果，从而较方便地求出某些事件发生的概率</a:t>
            </a:r>
            <a:r>
              <a:rPr lang="en-US" altLang="zh-CN" dirty="0">
                <a:solidFill>
                  <a:srgbClr val="0033CC"/>
                </a:solidFill>
                <a:latin typeface="宋体" panose="02010600030101010101" pitchFamily="2" charset="-122"/>
              </a:rPr>
              <a:t>.</a:t>
            </a:r>
          </a:p>
        </p:txBody>
      </p:sp>
      <p:pic>
        <p:nvPicPr>
          <p:cNvPr id="17411" name="Picture 5" descr="图片3"/>
          <p:cNvPicPr>
            <a:picLocks noChangeAspect="1" noChangeArrowheads="1"/>
          </p:cNvPicPr>
          <p:nvPr/>
        </p:nvPicPr>
        <p:blipFill>
          <a:blip r:embed="rId3" cstate="email"/>
          <a:srcRect/>
          <a:stretch>
            <a:fillRect/>
          </a:stretch>
        </p:blipFill>
        <p:spPr bwMode="auto">
          <a:xfrm>
            <a:off x="395288" y="836613"/>
            <a:ext cx="3200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935038" y="2420938"/>
            <a:ext cx="8208962"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dirty="0">
                <a:solidFill>
                  <a:srgbClr val="0000FF"/>
                </a:solidFill>
              </a:rPr>
              <a:t>1.</a:t>
            </a:r>
            <a:r>
              <a:rPr lang="zh-CN" altLang="en-US" dirty="0">
                <a:solidFill>
                  <a:srgbClr val="0000FF"/>
                </a:solidFill>
              </a:rPr>
              <a:t>会用画树状图的方法求简单事件的概率；</a:t>
            </a:r>
          </a:p>
          <a:p>
            <a:pPr algn="l"/>
            <a:r>
              <a:rPr lang="en-US" altLang="zh-CN" dirty="0">
                <a:solidFill>
                  <a:srgbClr val="0000FF"/>
                </a:solidFill>
              </a:rPr>
              <a:t>2.</a:t>
            </a:r>
            <a:r>
              <a:rPr lang="zh-CN" altLang="en-US" dirty="0">
                <a:solidFill>
                  <a:srgbClr val="0000FF"/>
                </a:solidFill>
              </a:rPr>
              <a:t>会用列表的方法求简单事件的概率</a:t>
            </a:r>
            <a:r>
              <a:rPr lang="en-US" altLang="zh-CN" dirty="0">
                <a:solidFill>
                  <a:srgbClr val="0000FF"/>
                </a:solidFill>
              </a:rPr>
              <a:t>.</a:t>
            </a:r>
          </a:p>
        </p:txBody>
      </p:sp>
      <p:pic>
        <p:nvPicPr>
          <p:cNvPr id="10243" name="Picture 4" descr="童趣"/>
          <p:cNvPicPr>
            <a:picLocks noChangeAspect="1" noChangeArrowheads="1"/>
          </p:cNvPicPr>
          <p:nvPr/>
        </p:nvPicPr>
        <p:blipFill>
          <a:blip r:embed="rId3"/>
          <a:srcRect/>
          <a:stretch>
            <a:fillRect/>
          </a:stretch>
        </p:blipFill>
        <p:spPr bwMode="auto">
          <a:xfrm>
            <a:off x="250825" y="817563"/>
            <a:ext cx="3887788"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1" name="Rectangle 7"/>
          <p:cNvSpPr>
            <a:spLocks noGrp="1" noChangeArrowheads="1"/>
          </p:cNvSpPr>
          <p:nvPr/>
        </p:nvSpPr>
        <p:spPr bwMode="auto">
          <a:xfrm>
            <a:off x="1143000" y="1066800"/>
            <a:ext cx="594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l">
              <a:spcBef>
                <a:spcPct val="0"/>
              </a:spcBef>
              <a:buClr>
                <a:schemeClr val="tx2"/>
              </a:buClr>
              <a:buFont typeface="Wingdings" panose="05000000000000000000" pitchFamily="2" charset="2"/>
              <a:buChar char="w"/>
            </a:pPr>
            <a:endParaRPr lang="zh-CN" altLang="en-US" sz="3600">
              <a:latin typeface="宋体" panose="02010600030101010101" pitchFamily="2" charset="-122"/>
            </a:endParaRPr>
          </a:p>
        </p:txBody>
      </p:sp>
      <p:sp>
        <p:nvSpPr>
          <p:cNvPr id="72712" name="Rectangle 8"/>
          <p:cNvSpPr>
            <a:spLocks noGrp="1" noChangeArrowheads="1"/>
          </p:cNvSpPr>
          <p:nvPr/>
        </p:nvSpPr>
        <p:spPr bwMode="auto">
          <a:xfrm>
            <a:off x="539750" y="1341438"/>
            <a:ext cx="82073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lnSpc>
                <a:spcPct val="90000"/>
              </a:lnSpc>
              <a:spcBef>
                <a:spcPct val="0"/>
              </a:spcBef>
              <a:buClr>
                <a:schemeClr val="tx2"/>
              </a:buClr>
              <a:buFont typeface="Wingdings" panose="05000000000000000000" pitchFamily="2" charset="2"/>
              <a:buNone/>
            </a:pPr>
            <a:r>
              <a:rPr lang="zh-CN" altLang="en-US" sz="2400" dirty="0">
                <a:solidFill>
                  <a:srgbClr val="0000FF"/>
                </a:solidFill>
                <a:latin typeface="宋体" panose="02010600030101010101" pitchFamily="2" charset="-122"/>
              </a:rPr>
              <a:t>引例</a:t>
            </a:r>
            <a:r>
              <a:rPr lang="zh-CN" altLang="en-US" sz="2400" dirty="0">
                <a:latin typeface="宋体" panose="02010600030101010101" pitchFamily="2" charset="-122"/>
              </a:rPr>
              <a:t> 甲、乙两同学各拿一枚完全相同的硬币进行投掷实验，规定国徽为正面</a:t>
            </a:r>
            <a:r>
              <a:rPr lang="en-US" altLang="zh-CN" sz="2400" dirty="0">
                <a:latin typeface="宋体" panose="02010600030101010101" pitchFamily="2" charset="-122"/>
              </a:rPr>
              <a:t>.</a:t>
            </a:r>
            <a:r>
              <a:rPr lang="zh-CN" altLang="en-US" sz="2400" dirty="0">
                <a:latin typeface="宋体" panose="02010600030101010101" pitchFamily="2" charset="-122"/>
              </a:rPr>
              <a:t>两人同时掷出硬币为一次实验，在</a:t>
            </a:r>
          </a:p>
          <a:p>
            <a:pPr algn="l">
              <a:lnSpc>
                <a:spcPct val="90000"/>
              </a:lnSpc>
              <a:spcBef>
                <a:spcPct val="0"/>
              </a:spcBef>
              <a:buClr>
                <a:schemeClr val="tx2"/>
              </a:buClr>
              <a:buFont typeface="Wingdings" panose="05000000000000000000" pitchFamily="2" charset="2"/>
              <a:buNone/>
            </a:pPr>
            <a:r>
              <a:rPr lang="zh-CN" altLang="en-US" sz="2400" dirty="0">
                <a:latin typeface="宋体" panose="02010600030101010101" pitchFamily="2" charset="-122"/>
              </a:rPr>
              <a:t>进行</a:t>
            </a:r>
            <a:r>
              <a:rPr lang="en-US" altLang="zh-CN" sz="2400" dirty="0">
                <a:latin typeface="宋体" panose="02010600030101010101" pitchFamily="2" charset="-122"/>
              </a:rPr>
              <a:t>200</a:t>
            </a:r>
            <a:r>
              <a:rPr lang="zh-CN" altLang="en-US" sz="2400" dirty="0">
                <a:latin typeface="宋体" panose="02010600030101010101" pitchFamily="2" charset="-122"/>
              </a:rPr>
              <a:t>次实验后，他们将向上一面的结果汇总如下表：</a:t>
            </a:r>
          </a:p>
          <a:p>
            <a:pPr algn="l">
              <a:lnSpc>
                <a:spcPct val="90000"/>
              </a:lnSpc>
              <a:spcBef>
                <a:spcPct val="0"/>
              </a:spcBef>
              <a:buClr>
                <a:schemeClr val="tx2"/>
              </a:buClr>
              <a:buFont typeface="Wingdings" panose="05000000000000000000" pitchFamily="2" charset="2"/>
              <a:buNone/>
            </a:pPr>
            <a:endParaRPr lang="zh-CN" altLang="en-US" sz="2400" dirty="0">
              <a:latin typeface="宋体" panose="02010600030101010101" pitchFamily="2" charset="-122"/>
            </a:endParaRPr>
          </a:p>
        </p:txBody>
      </p:sp>
      <p:graphicFrame>
        <p:nvGraphicFramePr>
          <p:cNvPr id="72713" name="Group 9"/>
          <p:cNvGraphicFramePr>
            <a:graphicFrameLocks noGrp="1"/>
          </p:cNvGraphicFramePr>
          <p:nvPr/>
        </p:nvGraphicFramePr>
        <p:xfrm>
          <a:off x="539750" y="2708275"/>
          <a:ext cx="8266113" cy="1219200"/>
        </p:xfrm>
        <a:graphic>
          <a:graphicData uri="http://schemas.openxmlformats.org/drawingml/2006/table">
            <a:tbl>
              <a:tblPr/>
              <a:tblGrid>
                <a:gridCol w="2087563">
                  <a:extLst>
                    <a:ext uri="{9D8B030D-6E8A-4147-A177-3AD203B41FA5}">
                      <a16:colId xmlns:a16="http://schemas.microsoft.com/office/drawing/2014/main" val="20000"/>
                    </a:ext>
                  </a:extLst>
                </a:gridCol>
                <a:gridCol w="2087562">
                  <a:extLst>
                    <a:ext uri="{9D8B030D-6E8A-4147-A177-3AD203B41FA5}">
                      <a16:colId xmlns:a16="http://schemas.microsoft.com/office/drawing/2014/main" val="20001"/>
                    </a:ext>
                  </a:extLst>
                </a:gridCol>
                <a:gridCol w="2087563">
                  <a:extLst>
                    <a:ext uri="{9D8B030D-6E8A-4147-A177-3AD203B41FA5}">
                      <a16:colId xmlns:a16="http://schemas.microsoft.com/office/drawing/2014/main" val="20002"/>
                    </a:ext>
                  </a:extLst>
                </a:gridCol>
                <a:gridCol w="2003425">
                  <a:extLst>
                    <a:ext uri="{9D8B030D-6E8A-4147-A177-3AD203B41FA5}">
                      <a16:colId xmlns:a16="http://schemas.microsoft.com/office/drawing/2014/main" val="20003"/>
                    </a:ext>
                  </a:extLst>
                </a:gridCol>
              </a:tblGrid>
              <a:tr h="6350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向上情况</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EU-BX" pitchFamily="65" charset="-122"/>
                          <a:ea typeface="EU-BX" pitchFamily="65" charset="-122"/>
                        </a:rPr>
                        <a:t>A</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：两正面</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EU-BX" pitchFamily="65" charset="-122"/>
                          <a:ea typeface="EU-BX" pitchFamily="65" charset="-122"/>
                        </a:rPr>
                        <a:t>B</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：一正一反</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EU-BX" pitchFamily="65" charset="-122"/>
                          <a:ea typeface="EU-BX" pitchFamily="65" charset="-122"/>
                        </a:rPr>
                        <a:t>C</a:t>
                      </a: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：两反面</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4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次数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2730" name="Text Box 26"/>
          <p:cNvSpPr txBox="1">
            <a:spLocks noChangeArrowheads="1"/>
          </p:cNvSpPr>
          <p:nvPr/>
        </p:nvSpPr>
        <p:spPr bwMode="auto">
          <a:xfrm>
            <a:off x="539750" y="4076700"/>
            <a:ext cx="8928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en-US" altLang="zh-CN" sz="2400" dirty="0">
                <a:latin typeface="宋体" panose="02010600030101010101" pitchFamily="2" charset="-122"/>
              </a:rPr>
              <a:t>(1)</a:t>
            </a:r>
            <a:r>
              <a:rPr lang="zh-CN" altLang="en-US" sz="2400" dirty="0">
                <a:latin typeface="宋体" panose="02010600030101010101" pitchFamily="2" charset="-122"/>
              </a:rPr>
              <a:t>根据表格提供的信息分别求出事件</a:t>
            </a:r>
            <a:r>
              <a:rPr lang="en-US" altLang="zh-CN" sz="2400" dirty="0">
                <a:latin typeface="EU-BX" pitchFamily="65" charset="-122"/>
                <a:ea typeface="EU-BX" pitchFamily="65" charset="-122"/>
              </a:rPr>
              <a:t>A</a:t>
            </a:r>
            <a:r>
              <a:rPr lang="zh-CN" altLang="en-US" sz="2400" dirty="0">
                <a:latin typeface="宋体" panose="02010600030101010101" pitchFamily="2" charset="-122"/>
              </a:rPr>
              <a:t>、</a:t>
            </a:r>
            <a:r>
              <a:rPr lang="en-US" altLang="zh-CN" sz="2400" dirty="0">
                <a:latin typeface="EU-BX" pitchFamily="65" charset="-122"/>
                <a:ea typeface="EU-BX" pitchFamily="65" charset="-122"/>
              </a:rPr>
              <a:t>B</a:t>
            </a:r>
            <a:r>
              <a:rPr lang="zh-CN" altLang="en-US" sz="2400" dirty="0">
                <a:latin typeface="宋体" panose="02010600030101010101" pitchFamily="2" charset="-122"/>
              </a:rPr>
              <a:t>、</a:t>
            </a:r>
            <a:r>
              <a:rPr lang="en-US" altLang="zh-CN" sz="2400" dirty="0">
                <a:latin typeface="EU-BX" pitchFamily="65" charset="-122"/>
                <a:ea typeface="EU-BX" pitchFamily="65" charset="-122"/>
              </a:rPr>
              <a:t>C</a:t>
            </a:r>
            <a:r>
              <a:rPr lang="zh-CN" altLang="en-US" sz="2400" dirty="0">
                <a:latin typeface="宋体" panose="02010600030101010101" pitchFamily="2" charset="-122"/>
              </a:rPr>
              <a:t>发生的频率；</a:t>
            </a:r>
          </a:p>
        </p:txBody>
      </p:sp>
      <p:grpSp>
        <p:nvGrpSpPr>
          <p:cNvPr id="2" name="Group 31"/>
          <p:cNvGrpSpPr/>
          <p:nvPr/>
        </p:nvGrpSpPr>
        <p:grpSpPr bwMode="auto">
          <a:xfrm>
            <a:off x="1423988" y="4652963"/>
            <a:ext cx="2163762" cy="1979612"/>
            <a:chOff x="897" y="2931"/>
            <a:chExt cx="1363" cy="1247"/>
          </a:xfrm>
        </p:grpSpPr>
        <p:graphicFrame>
          <p:nvGraphicFramePr>
            <p:cNvPr id="1026" name="Object 28"/>
            <p:cNvGraphicFramePr>
              <a:graphicFrameLocks noChangeAspect="1"/>
            </p:cNvGraphicFramePr>
            <p:nvPr/>
          </p:nvGraphicFramePr>
          <p:xfrm>
            <a:off x="980" y="3339"/>
            <a:ext cx="1222" cy="430"/>
          </p:xfrm>
          <a:graphic>
            <a:graphicData uri="http://schemas.openxmlformats.org/presentationml/2006/ole">
              <mc:AlternateContent xmlns:mc="http://schemas.openxmlformats.org/markup-compatibility/2006">
                <mc:Choice xmlns:v="urn:schemas-microsoft-com:vml" Requires="v">
                  <p:oleObj spid="_x0000_s1063" name="公式" r:id="rId4" imgW="1485900" imgH="520700" progId="Equation.3">
                    <p:embed/>
                  </p:oleObj>
                </mc:Choice>
                <mc:Fallback>
                  <p:oleObj name="公式" r:id="rId4" imgW="1485900" imgH="520700" progId="Equation.3">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0" y="3339"/>
                          <a:ext cx="1222"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51" name="Group 30"/>
            <p:cNvGrpSpPr/>
            <p:nvPr/>
          </p:nvGrpSpPr>
          <p:grpSpPr bwMode="auto">
            <a:xfrm>
              <a:off x="897" y="2931"/>
              <a:ext cx="1363" cy="1247"/>
              <a:chOff x="897" y="2931"/>
              <a:chExt cx="1363" cy="1247"/>
            </a:xfrm>
          </p:grpSpPr>
          <p:graphicFrame>
            <p:nvGraphicFramePr>
              <p:cNvPr id="1027" name="Object 27"/>
              <p:cNvGraphicFramePr>
                <a:graphicFrameLocks noChangeAspect="1"/>
              </p:cNvGraphicFramePr>
              <p:nvPr/>
            </p:nvGraphicFramePr>
            <p:xfrm>
              <a:off x="942" y="2931"/>
              <a:ext cx="1318" cy="430"/>
            </p:xfrm>
            <a:graphic>
              <a:graphicData uri="http://schemas.openxmlformats.org/presentationml/2006/ole">
                <mc:AlternateContent xmlns:mc="http://schemas.openxmlformats.org/markup-compatibility/2006">
                  <mc:Choice xmlns:v="urn:schemas-microsoft-com:vml" Requires="v">
                    <p:oleObj spid="_x0000_s1064" name="公式" r:id="rId6" imgW="1612900" imgH="520700" progId="Equation.3">
                      <p:embed/>
                    </p:oleObj>
                  </mc:Choice>
                  <mc:Fallback>
                    <p:oleObj name="公式" r:id="rId6" imgW="1612900" imgH="520700" progId="Equation.3">
                      <p:embed/>
                      <p:pic>
                        <p:nvPicPr>
                          <p:cNvPr id="0" name="Object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2" y="2931"/>
                            <a:ext cx="1318"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 name="Object 29"/>
              <p:cNvGraphicFramePr>
                <a:graphicFrameLocks noChangeAspect="1"/>
              </p:cNvGraphicFramePr>
              <p:nvPr/>
            </p:nvGraphicFramePr>
            <p:xfrm>
              <a:off x="897" y="3748"/>
              <a:ext cx="1305" cy="430"/>
            </p:xfrm>
            <a:graphic>
              <a:graphicData uri="http://schemas.openxmlformats.org/presentationml/2006/ole">
                <mc:AlternateContent xmlns:mc="http://schemas.openxmlformats.org/markup-compatibility/2006">
                  <mc:Choice xmlns:v="urn:schemas-microsoft-com:vml" Requires="v">
                    <p:oleObj spid="_x0000_s1065" name="公式" r:id="rId8" imgW="1587500" imgH="520700" progId="Equation.3">
                      <p:embed/>
                    </p:oleObj>
                  </mc:Choice>
                  <mc:Fallback>
                    <p:oleObj name="公式" r:id="rId8" imgW="1587500" imgH="520700" progId="Equation.3">
                      <p:embed/>
                      <p:pic>
                        <p:nvPicPr>
                          <p:cNvPr id="0" name="Object 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7" y="3748"/>
                            <a:ext cx="1305" cy="4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pic>
        <p:nvPicPr>
          <p:cNvPr id="1050" name="Picture 32" descr="图片2"/>
          <p:cNvPicPr>
            <a:picLocks noChangeAspect="1" noChangeArrowheads="1"/>
          </p:cNvPicPr>
          <p:nvPr/>
        </p:nvPicPr>
        <p:blipFill>
          <a:blip r:embed="rId10" cstate="email"/>
          <a:srcRect/>
          <a:stretch>
            <a:fillRect/>
          </a:stretch>
        </p:blipFill>
        <p:spPr bwMode="auto">
          <a:xfrm>
            <a:off x="468313" y="620713"/>
            <a:ext cx="338455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711"/>
                                        </p:tgtEl>
                                        <p:attrNameLst>
                                          <p:attrName>style.visibility</p:attrName>
                                        </p:attrNameLst>
                                      </p:cBhvr>
                                      <p:to>
                                        <p:strVal val="visible"/>
                                      </p:to>
                                    </p:set>
                                    <p:animEffect transition="in" filter="blinds(horizontal)">
                                      <p:cBhvr>
                                        <p:cTn id="7" dur="500"/>
                                        <p:tgtEl>
                                          <p:spTgt spid="727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12"/>
                                        </p:tgtEl>
                                        <p:attrNameLst>
                                          <p:attrName>style.visibility</p:attrName>
                                        </p:attrNameLst>
                                      </p:cBhvr>
                                      <p:to>
                                        <p:strVal val="visible"/>
                                      </p:to>
                                    </p:set>
                                    <p:animEffect transition="in" filter="dissolve">
                                      <p:cBhvr>
                                        <p:cTn id="12" dur="500"/>
                                        <p:tgtEl>
                                          <p:spTgt spid="727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72713"/>
                                        </p:tgtEl>
                                        <p:attrNameLst>
                                          <p:attrName>style.visibility</p:attrName>
                                        </p:attrNameLst>
                                      </p:cBhvr>
                                      <p:to>
                                        <p:strVal val="visible"/>
                                      </p:to>
                                    </p:set>
                                    <p:anim calcmode="lin" valueType="num">
                                      <p:cBhvr additive="base">
                                        <p:cTn id="17" dur="500" fill="hold"/>
                                        <p:tgtEl>
                                          <p:spTgt spid="72713"/>
                                        </p:tgtEl>
                                        <p:attrNameLst>
                                          <p:attrName>ppt_x</p:attrName>
                                        </p:attrNameLst>
                                      </p:cBhvr>
                                      <p:tavLst>
                                        <p:tav tm="0">
                                          <p:val>
                                            <p:strVal val="0-#ppt_w/2"/>
                                          </p:val>
                                        </p:tav>
                                        <p:tav tm="100000">
                                          <p:val>
                                            <p:strVal val="#ppt_x"/>
                                          </p:val>
                                        </p:tav>
                                      </p:tavLst>
                                    </p:anim>
                                    <p:anim calcmode="lin" valueType="num">
                                      <p:cBhvr additive="base">
                                        <p:cTn id="18" dur="500" fill="hold"/>
                                        <p:tgtEl>
                                          <p:spTgt spid="7271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2730"/>
                                        </p:tgtEl>
                                        <p:attrNameLst>
                                          <p:attrName>style.visibility</p:attrName>
                                        </p:attrNameLst>
                                      </p:cBhvr>
                                      <p:to>
                                        <p:strVal val="visible"/>
                                      </p:to>
                                    </p:set>
                                    <p:anim calcmode="lin" valueType="num">
                                      <p:cBhvr additive="base">
                                        <p:cTn id="23" dur="500" fill="hold"/>
                                        <p:tgtEl>
                                          <p:spTgt spid="72730"/>
                                        </p:tgtEl>
                                        <p:attrNameLst>
                                          <p:attrName>ppt_x</p:attrName>
                                        </p:attrNameLst>
                                      </p:cBhvr>
                                      <p:tavLst>
                                        <p:tav tm="0">
                                          <p:val>
                                            <p:strVal val="0-#ppt_w/2"/>
                                          </p:val>
                                        </p:tav>
                                        <p:tav tm="100000">
                                          <p:val>
                                            <p:strVal val="#ppt_x"/>
                                          </p:val>
                                        </p:tav>
                                      </p:tavLst>
                                    </p:anim>
                                    <p:anim calcmode="lin" valueType="num">
                                      <p:cBhvr additive="base">
                                        <p:cTn id="24" dur="500" fill="hold"/>
                                        <p:tgtEl>
                                          <p:spTgt spid="7273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anim calcmode="lin" valueType="num">
                                      <p:cBhvr>
                                        <p:cTn id="31" dur="500" fill="hold"/>
                                        <p:tgtEl>
                                          <p:spTgt spid="2"/>
                                        </p:tgtEl>
                                        <p:attrNameLst>
                                          <p:attrName>style.rotation</p:attrName>
                                        </p:attrNameLst>
                                      </p:cBhvr>
                                      <p:tavLst>
                                        <p:tav tm="0">
                                          <p:val>
                                            <p:fltVal val="360"/>
                                          </p:val>
                                        </p:tav>
                                        <p:tav tm="100000">
                                          <p:val>
                                            <p:fltVal val="0"/>
                                          </p:val>
                                        </p:tav>
                                      </p:tavLst>
                                    </p:anim>
                                    <p:animEffect transition="in" filter="fade">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1" grpId="0" animBg="1" autoUpdateAnimBg="0"/>
      <p:bldP spid="72712" grpId="0" animBg="1" autoUpdateAnimBg="0"/>
      <p:bldP spid="7273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40"/>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57" name="公式" r:id="rId4" imgW="114300" imgH="215900" progId="Equation.3">
                  <p:embed/>
                </p:oleObj>
              </mc:Choice>
              <mc:Fallback>
                <p:oleObj name="公式" r:id="rId4" imgW="114300" imgH="215900" progId="Equation.3">
                  <p:embed/>
                  <p:pic>
                    <p:nvPicPr>
                      <p:cNvPr id="0" name="Object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1" name="Rectangle 44"/>
          <p:cNvSpPr>
            <a:spLocks noChangeArrowheads="1"/>
          </p:cNvSpPr>
          <p:nvPr/>
        </p:nvSpPr>
        <p:spPr bwMode="auto">
          <a:xfrm>
            <a:off x="468313" y="1196975"/>
            <a:ext cx="8351837"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zh-CN" altLang="en-US" dirty="0">
                <a:latin typeface="宋体" panose="02010600030101010101" pitchFamily="2" charset="-122"/>
              </a:rPr>
              <a:t>（</a:t>
            </a:r>
            <a:r>
              <a:rPr lang="en-US" altLang="zh-CN" dirty="0">
                <a:latin typeface="宋体" panose="02010600030101010101" pitchFamily="2" charset="-122"/>
              </a:rPr>
              <a:t>2</a:t>
            </a:r>
            <a:r>
              <a:rPr lang="zh-CN" altLang="en-US" dirty="0">
                <a:latin typeface="宋体" panose="02010600030101010101" pitchFamily="2" charset="-122"/>
              </a:rPr>
              <a:t>）你能求出事件</a:t>
            </a:r>
            <a:r>
              <a:rPr lang="en-US" altLang="zh-CN" sz="2400" dirty="0">
                <a:latin typeface="EU-BX" pitchFamily="65" charset="-122"/>
                <a:ea typeface="EU-BX" pitchFamily="65" charset="-122"/>
              </a:rPr>
              <a:t>A</a:t>
            </a:r>
            <a:r>
              <a:rPr lang="zh-CN" altLang="en-US" dirty="0">
                <a:latin typeface="宋体" panose="02010600030101010101" pitchFamily="2" charset="-122"/>
              </a:rPr>
              <a:t>、</a:t>
            </a:r>
            <a:r>
              <a:rPr lang="en-US" altLang="zh-CN" sz="2400" dirty="0">
                <a:latin typeface="EU-BX" pitchFamily="65" charset="-122"/>
                <a:ea typeface="EU-BX" pitchFamily="65" charset="-122"/>
              </a:rPr>
              <a:t>B</a:t>
            </a:r>
            <a:r>
              <a:rPr lang="zh-CN" altLang="en-US" dirty="0">
                <a:latin typeface="宋体" panose="02010600030101010101" pitchFamily="2" charset="-122"/>
              </a:rPr>
              <a:t>、</a:t>
            </a:r>
            <a:r>
              <a:rPr lang="en-US" altLang="zh-CN" sz="2400" dirty="0">
                <a:latin typeface="EU-BX" pitchFamily="65" charset="-122"/>
                <a:ea typeface="EU-BX" pitchFamily="65" charset="-122"/>
              </a:rPr>
              <a:t>C</a:t>
            </a:r>
            <a:r>
              <a:rPr lang="zh-CN" altLang="en-US" dirty="0">
                <a:latin typeface="宋体" panose="02010600030101010101" pitchFamily="2" charset="-122"/>
              </a:rPr>
              <a:t>发生的理论概率吗？</a:t>
            </a:r>
          </a:p>
          <a:p>
            <a:pPr algn="l"/>
            <a:r>
              <a:rPr lang="zh-CN" altLang="en-US" dirty="0"/>
              <a:t>（</a:t>
            </a:r>
            <a:r>
              <a:rPr lang="en-US" altLang="zh-CN" dirty="0">
                <a:latin typeface="宋体" panose="02010600030101010101" pitchFamily="2" charset="-122"/>
              </a:rPr>
              <a:t>3</a:t>
            </a:r>
            <a:r>
              <a:rPr lang="zh-CN" altLang="en-US" dirty="0"/>
              <a:t>）比较同一事件的频率与概率是否一致？</a:t>
            </a:r>
          </a:p>
          <a:p>
            <a:pPr algn="l"/>
            <a:r>
              <a:rPr lang="zh-CN" altLang="en-US" dirty="0"/>
              <a:t>         通过这节课的学习，你将知道答案</a:t>
            </a:r>
            <a:r>
              <a:rPr lang="en-US" altLang="zh-CN" dirty="0"/>
              <a:t>.</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611188" y="1773238"/>
            <a:ext cx="80327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latin typeface="宋体" panose="02010600030101010101" pitchFamily="2" charset="-122"/>
              </a:rPr>
              <a:t>如图</a:t>
            </a:r>
            <a:r>
              <a:rPr lang="en-US" altLang="zh-CN" sz="2400" dirty="0">
                <a:latin typeface="宋体" panose="02010600030101010101" pitchFamily="2" charset="-122"/>
              </a:rPr>
              <a:t>,</a:t>
            </a:r>
            <a:r>
              <a:rPr lang="zh-CN" altLang="en-US" sz="2400" dirty="0">
                <a:latin typeface="宋体" panose="02010600030101010101" pitchFamily="2" charset="-122"/>
              </a:rPr>
              <a:t>甲、乙两村之间有两条</a:t>
            </a:r>
            <a:r>
              <a:rPr lang="en-US" altLang="zh-CN" sz="2400" dirty="0">
                <a:latin typeface="EU-BX" pitchFamily="65" charset="-122"/>
                <a:ea typeface="EU-BX" pitchFamily="65" charset="-122"/>
              </a:rPr>
              <a:t>A</a:t>
            </a:r>
            <a:r>
              <a:rPr lang="zh-CN" altLang="en-US" sz="2400" dirty="0">
                <a:latin typeface="宋体" panose="02010600030101010101" pitchFamily="2" charset="-122"/>
              </a:rPr>
              <a:t>，</a:t>
            </a:r>
            <a:r>
              <a:rPr lang="zh-CN" altLang="en-US" sz="2400" dirty="0">
                <a:latin typeface="EU-BX" pitchFamily="65" charset="-122"/>
                <a:ea typeface="EU-BX" pitchFamily="65" charset="-122"/>
              </a:rPr>
              <a:t>而两条</a:t>
            </a:r>
            <a:r>
              <a:rPr lang="zh-CN" altLang="en-US" sz="2400" dirty="0">
                <a:latin typeface="宋体" panose="02010600030101010101" pitchFamily="2" charset="-122"/>
              </a:rPr>
              <a:t>道路，小亮从甲村去往乙村，大刚从乙村去往甲村，二人同时出发</a:t>
            </a:r>
            <a:r>
              <a:rPr lang="en-US" altLang="zh-CN" sz="2400" dirty="0">
                <a:latin typeface="宋体" panose="02010600030101010101" pitchFamily="2" charset="-122"/>
              </a:rPr>
              <a:t>.</a:t>
            </a:r>
            <a:r>
              <a:rPr lang="zh-CN" altLang="en-US" sz="2400" dirty="0">
                <a:latin typeface="宋体" panose="02010600030101010101" pitchFamily="2" charset="-122"/>
              </a:rPr>
              <a:t>如果每人从</a:t>
            </a:r>
            <a:r>
              <a:rPr lang="en-US" altLang="zh-CN" sz="2400" dirty="0">
                <a:latin typeface="EU-BX" pitchFamily="65" charset="-122"/>
                <a:ea typeface="EU-BX" pitchFamily="65" charset="-122"/>
              </a:rPr>
              <a:t>A</a:t>
            </a:r>
            <a:r>
              <a:rPr lang="zh-CN" altLang="en-US" sz="2400" dirty="0">
                <a:latin typeface="宋体" panose="02010600030101010101" pitchFamily="2" charset="-122"/>
              </a:rPr>
              <a:t>，</a:t>
            </a:r>
            <a:r>
              <a:rPr lang="en-US" altLang="zh-CN" sz="2400" dirty="0">
                <a:latin typeface="EU-BX" pitchFamily="65" charset="-122"/>
                <a:ea typeface="EU-BX" pitchFamily="65" charset="-122"/>
              </a:rPr>
              <a:t>B</a:t>
            </a:r>
            <a:r>
              <a:rPr lang="zh-CN" altLang="en-US" sz="2400" dirty="0">
                <a:latin typeface="宋体" panose="02010600030101010101" pitchFamily="2" charset="-122"/>
              </a:rPr>
              <a:t>两条道路中随机选择一条，而且他们都不知道对方的选择，那么二人途中相遇的概率是多少？</a:t>
            </a:r>
          </a:p>
        </p:txBody>
      </p:sp>
      <p:pic>
        <p:nvPicPr>
          <p:cNvPr id="11267" name="Picture 3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3850" y="3429000"/>
            <a:ext cx="84963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68" name="Group 6"/>
          <p:cNvGrpSpPr/>
          <p:nvPr/>
        </p:nvGrpSpPr>
        <p:grpSpPr bwMode="auto">
          <a:xfrm>
            <a:off x="2484438" y="3860800"/>
            <a:ext cx="4103687" cy="1433513"/>
            <a:chOff x="1565" y="2659"/>
            <a:chExt cx="2585" cy="903"/>
          </a:xfrm>
        </p:grpSpPr>
        <p:sp>
          <p:nvSpPr>
            <p:cNvPr id="11273" name="Text Box 40"/>
            <p:cNvSpPr txBox="1">
              <a:spLocks noChangeArrowheads="1"/>
            </p:cNvSpPr>
            <p:nvPr/>
          </p:nvSpPr>
          <p:spPr bwMode="auto">
            <a:xfrm>
              <a:off x="1610" y="3158"/>
              <a:ext cx="3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en-US" altLang="zh-CN" sz="3600">
                  <a:solidFill>
                    <a:srgbClr val="FF3300"/>
                  </a:solidFill>
                  <a:latin typeface="Times New Roman" panose="02020603050405020304" pitchFamily="18" charset="0"/>
                  <a:sym typeface="Wingdings" panose="05000000000000000000" pitchFamily="2" charset="2"/>
                </a:rPr>
                <a:t>A</a:t>
              </a:r>
            </a:p>
          </p:txBody>
        </p:sp>
        <p:sp>
          <p:nvSpPr>
            <p:cNvPr id="11274" name="Text Box 42"/>
            <p:cNvSpPr txBox="1">
              <a:spLocks noChangeArrowheads="1"/>
            </p:cNvSpPr>
            <p:nvPr/>
          </p:nvSpPr>
          <p:spPr bwMode="auto">
            <a:xfrm>
              <a:off x="3696" y="3067"/>
              <a:ext cx="3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en-US" altLang="zh-CN" sz="3600">
                  <a:solidFill>
                    <a:srgbClr val="FF3300"/>
                  </a:solidFill>
                  <a:latin typeface="Times New Roman" panose="02020603050405020304" pitchFamily="18" charset="0"/>
                  <a:sym typeface="Wingdings" panose="05000000000000000000" pitchFamily="2" charset="2"/>
                </a:rPr>
                <a:t>A</a:t>
              </a:r>
            </a:p>
          </p:txBody>
        </p:sp>
        <p:sp>
          <p:nvSpPr>
            <p:cNvPr id="11275" name="Text Box 43"/>
            <p:cNvSpPr txBox="1">
              <a:spLocks noChangeArrowheads="1"/>
            </p:cNvSpPr>
            <p:nvPr/>
          </p:nvSpPr>
          <p:spPr bwMode="auto">
            <a:xfrm>
              <a:off x="1565" y="2659"/>
              <a:ext cx="3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en-US" altLang="zh-CN" sz="3600">
                  <a:solidFill>
                    <a:srgbClr val="0099FF"/>
                  </a:solidFill>
                  <a:latin typeface="Times New Roman" panose="02020603050405020304" pitchFamily="18" charset="0"/>
                  <a:sym typeface="Wingdings" panose="05000000000000000000" pitchFamily="2" charset="2"/>
                </a:rPr>
                <a:t>B</a:t>
              </a:r>
            </a:p>
          </p:txBody>
        </p:sp>
        <p:sp>
          <p:nvSpPr>
            <p:cNvPr id="11276" name="Text Box 44"/>
            <p:cNvSpPr txBox="1">
              <a:spLocks noChangeArrowheads="1"/>
            </p:cNvSpPr>
            <p:nvPr/>
          </p:nvSpPr>
          <p:spPr bwMode="auto">
            <a:xfrm>
              <a:off x="3787" y="2704"/>
              <a:ext cx="36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en-US" altLang="zh-CN" sz="3600">
                  <a:solidFill>
                    <a:srgbClr val="0099FF"/>
                  </a:solidFill>
                  <a:latin typeface="Times New Roman" panose="02020603050405020304" pitchFamily="18" charset="0"/>
                  <a:sym typeface="Wingdings" panose="05000000000000000000" pitchFamily="2" charset="2"/>
                </a:rPr>
                <a:t>B</a:t>
              </a:r>
            </a:p>
          </p:txBody>
        </p:sp>
      </p:grpSp>
      <p:grpSp>
        <p:nvGrpSpPr>
          <p:cNvPr id="11269" name="Group 16"/>
          <p:cNvGrpSpPr/>
          <p:nvPr/>
        </p:nvGrpSpPr>
        <p:grpSpPr bwMode="auto">
          <a:xfrm>
            <a:off x="377825" y="709613"/>
            <a:ext cx="3097213" cy="955675"/>
            <a:chOff x="238" y="447"/>
            <a:chExt cx="1951" cy="602"/>
          </a:xfrm>
        </p:grpSpPr>
        <p:pic>
          <p:nvPicPr>
            <p:cNvPr id="11270" name="Picture 4" descr="知识拓展"/>
            <p:cNvPicPr>
              <a:picLocks noChangeAspect="1" noChangeArrowheads="1"/>
            </p:cNvPicPr>
            <p:nvPr/>
          </p:nvPicPr>
          <p:blipFill>
            <a:blip r:embed="rId4" cstate="email"/>
            <a:srcRect/>
            <a:stretch>
              <a:fillRect/>
            </a:stretch>
          </p:blipFill>
          <p:spPr bwMode="auto">
            <a:xfrm>
              <a:off x="238" y="447"/>
              <a:ext cx="1951" cy="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5" descr="9518-120243"/>
            <p:cNvPicPr>
              <a:picLocks noChangeAspect="1" noChangeArrowheads="1" noCrop="1"/>
            </p:cNvPicPr>
            <p:nvPr/>
          </p:nvPicPr>
          <p:blipFill>
            <a:blip r:embed="rId5" cstate="email"/>
            <a:srcRect/>
            <a:stretch>
              <a:fillRect/>
            </a:stretch>
          </p:blipFill>
          <p:spPr bwMode="auto">
            <a:xfrm>
              <a:off x="1655" y="482"/>
              <a:ext cx="362"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Freeform 6"/>
            <p:cNvSpPr/>
            <p:nvPr/>
          </p:nvSpPr>
          <p:spPr bwMode="auto">
            <a:xfrm>
              <a:off x="1701" y="762"/>
              <a:ext cx="226" cy="83"/>
            </a:xfrm>
            <a:custGeom>
              <a:avLst/>
              <a:gdLst>
                <a:gd name="T0" fmla="*/ 0 w 217"/>
                <a:gd name="T1" fmla="*/ 35282307 h 83"/>
                <a:gd name="T2" fmla="*/ 59784811 w 217"/>
                <a:gd name="T3" fmla="*/ 88206528 h 83"/>
                <a:gd name="T4" fmla="*/ 281844358 w 217"/>
                <a:gd name="T5" fmla="*/ 209174515 h 83"/>
                <a:gd name="T6" fmla="*/ 367251255 w 217"/>
                <a:gd name="T7" fmla="*/ 201613174 h 83"/>
                <a:gd name="T8" fmla="*/ 418495393 w 217"/>
                <a:gd name="T9" fmla="*/ 186492155 h 83"/>
                <a:gd name="T10" fmla="*/ 520983669 w 217"/>
                <a:gd name="T11" fmla="*/ 110887287 h 83"/>
                <a:gd name="T12" fmla="*/ 555148027 w 217"/>
                <a:gd name="T13" fmla="*/ 50403293 h 83"/>
                <a:gd name="T14" fmla="*/ 617778996 w 217"/>
                <a:gd name="T15" fmla="*/ 0 h 83"/>
                <a:gd name="T16" fmla="*/ 0 60000 65536"/>
                <a:gd name="T17" fmla="*/ 0 60000 65536"/>
                <a:gd name="T18" fmla="*/ 0 60000 65536"/>
                <a:gd name="T19" fmla="*/ 0 60000 65536"/>
                <a:gd name="T20" fmla="*/ 0 60000 65536"/>
                <a:gd name="T21" fmla="*/ 0 60000 65536"/>
                <a:gd name="T22" fmla="*/ 0 60000 65536"/>
                <a:gd name="T23" fmla="*/ 0 60000 65536"/>
                <a:gd name="T24" fmla="*/ 0 w 217"/>
                <a:gd name="T25" fmla="*/ 0 h 83"/>
                <a:gd name="T26" fmla="*/ 217 w 217"/>
                <a:gd name="T27" fmla="*/ 83 h 8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7" h="83">
                  <a:moveTo>
                    <a:pt x="0" y="14"/>
                  </a:moveTo>
                  <a:cubicBezTo>
                    <a:pt x="12" y="18"/>
                    <a:pt x="12" y="26"/>
                    <a:pt x="21" y="35"/>
                  </a:cubicBezTo>
                  <a:cubicBezTo>
                    <a:pt x="35" y="76"/>
                    <a:pt x="60" y="75"/>
                    <a:pt x="99" y="83"/>
                  </a:cubicBezTo>
                  <a:cubicBezTo>
                    <a:pt x="109" y="82"/>
                    <a:pt x="119" y="82"/>
                    <a:pt x="129" y="80"/>
                  </a:cubicBezTo>
                  <a:cubicBezTo>
                    <a:pt x="135" y="79"/>
                    <a:pt x="147" y="74"/>
                    <a:pt x="147" y="74"/>
                  </a:cubicBezTo>
                  <a:cubicBezTo>
                    <a:pt x="158" y="63"/>
                    <a:pt x="170" y="53"/>
                    <a:pt x="183" y="44"/>
                  </a:cubicBezTo>
                  <a:cubicBezTo>
                    <a:pt x="186" y="35"/>
                    <a:pt x="191" y="28"/>
                    <a:pt x="195" y="20"/>
                  </a:cubicBezTo>
                  <a:lnTo>
                    <a:pt x="217" y="0"/>
                  </a:lnTo>
                </a:path>
              </a:pathLst>
            </a:custGeom>
            <a:noFill/>
            <a:ln w="28575">
              <a:solidFill>
                <a:srgbClr val="FF0000"/>
              </a:solidFill>
              <a:round/>
            </a:ln>
            <a:extLst>
              <a:ext uri="{909E8E84-426E-40DD-AFC4-6F175D3DCCD1}">
                <a14:hiddenFill xmlns:a14="http://schemas.microsoft.com/office/drawing/2010/main">
                  <a:solidFill>
                    <a:srgbClr val="FFFFFF"/>
                  </a:solidFill>
                </a14:hiddenFill>
              </a:ext>
            </a:extLst>
          </p:spPr>
          <p:txBody>
            <a:bodyPr>
              <a:spAutoFit/>
            </a:bodyPr>
            <a:lstStyle/>
            <a:p>
              <a:pPr algn="l">
                <a:spcBef>
                  <a:spcPct val="0"/>
                </a:spcBef>
              </a:pPr>
              <a:endParaRPr lang="zh-CN" altLang="en-US" sz="1800" b="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87" name="Text Box 43"/>
          <p:cNvSpPr txBox="1">
            <a:spLocks noChangeArrowheads="1"/>
          </p:cNvSpPr>
          <p:nvPr/>
        </p:nvSpPr>
        <p:spPr bwMode="auto">
          <a:xfrm>
            <a:off x="5219700" y="2420938"/>
            <a:ext cx="3529013" cy="2840037"/>
          </a:xfrm>
          <a:prstGeom prst="rect">
            <a:avLst/>
          </a:prstGeom>
          <a:noFill/>
          <a:ln w="9525" algn="ctr">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solidFill>
                  <a:srgbClr val="0000FF"/>
                </a:solidFill>
                <a:latin typeface="宋体" panose="02010600030101010101" pitchFamily="2" charset="-122"/>
              </a:rPr>
              <a:t>所有等可能性结果共有</a:t>
            </a:r>
            <a:r>
              <a:rPr lang="en-US" altLang="zh-CN" sz="2400" dirty="0">
                <a:solidFill>
                  <a:srgbClr val="0000FF"/>
                </a:solidFill>
                <a:latin typeface="宋体" panose="02010600030101010101" pitchFamily="2" charset="-122"/>
              </a:rPr>
              <a:t>____</a:t>
            </a:r>
            <a:r>
              <a:rPr lang="zh-CN" altLang="en-US" sz="2400" dirty="0">
                <a:solidFill>
                  <a:srgbClr val="0000FF"/>
                </a:solidFill>
                <a:latin typeface="宋体" panose="02010600030101010101" pitchFamily="2" charset="-122"/>
              </a:rPr>
              <a:t>种</a:t>
            </a:r>
            <a:r>
              <a:rPr lang="en-US" altLang="zh-CN" sz="2400" dirty="0">
                <a:solidFill>
                  <a:srgbClr val="0000FF"/>
                </a:solidFill>
                <a:latin typeface="宋体" panose="02010600030101010101" pitchFamily="2" charset="-122"/>
              </a:rPr>
              <a:t>,</a:t>
            </a:r>
            <a:r>
              <a:rPr lang="zh-CN" altLang="en-US" sz="2400" dirty="0">
                <a:solidFill>
                  <a:srgbClr val="0000FF"/>
                </a:solidFill>
                <a:latin typeface="宋体" panose="02010600030101010101" pitchFamily="2" charset="-122"/>
              </a:rPr>
              <a:t>这四种情况有没有重复？还有没有其他的没有列出的结果？其中两人相遇的情况有</a:t>
            </a:r>
            <a:r>
              <a:rPr lang="en-US" altLang="zh-CN" sz="2400" dirty="0">
                <a:solidFill>
                  <a:srgbClr val="0000FF"/>
                </a:solidFill>
                <a:latin typeface="宋体" panose="02010600030101010101" pitchFamily="2" charset="-122"/>
              </a:rPr>
              <a:t>______</a:t>
            </a:r>
            <a:r>
              <a:rPr lang="zh-CN" altLang="en-US" sz="2400" dirty="0">
                <a:solidFill>
                  <a:srgbClr val="0000FF"/>
                </a:solidFill>
                <a:latin typeface="宋体" panose="02010600030101010101" pitchFamily="2" charset="-122"/>
              </a:rPr>
              <a:t>种</a:t>
            </a:r>
            <a:r>
              <a:rPr lang="en-US" altLang="zh-CN" sz="2400" dirty="0">
                <a:solidFill>
                  <a:srgbClr val="0000FF"/>
                </a:solidFill>
                <a:latin typeface="宋体" panose="02010600030101010101" pitchFamily="2" charset="-122"/>
              </a:rPr>
              <a:t>.</a:t>
            </a:r>
          </a:p>
          <a:p>
            <a:pPr algn="l" eaLnBrk="1" hangingPunct="1"/>
            <a:r>
              <a:rPr lang="en-US" altLang="zh-CN" sz="2400" dirty="0">
                <a:solidFill>
                  <a:srgbClr val="0000FF"/>
                </a:solidFill>
                <a:latin typeface="EU-BX" pitchFamily="65" charset="-122"/>
                <a:ea typeface="EU-BX" pitchFamily="65" charset="-122"/>
              </a:rPr>
              <a:t>P</a:t>
            </a:r>
            <a:r>
              <a:rPr lang="en-US" altLang="zh-CN" sz="2400" dirty="0">
                <a:solidFill>
                  <a:srgbClr val="0000FF"/>
                </a:solidFill>
                <a:latin typeface="宋体" panose="02010600030101010101" pitchFamily="2" charset="-122"/>
              </a:rPr>
              <a:t>(</a:t>
            </a:r>
            <a:r>
              <a:rPr lang="zh-CN" altLang="en-US" sz="2400" dirty="0">
                <a:solidFill>
                  <a:srgbClr val="0000FF"/>
                </a:solidFill>
                <a:latin typeface="宋体" panose="02010600030101010101" pitchFamily="2" charset="-122"/>
              </a:rPr>
              <a:t>相遇</a:t>
            </a:r>
            <a:r>
              <a:rPr lang="en-US" altLang="zh-CN" sz="2400" dirty="0">
                <a:solidFill>
                  <a:srgbClr val="0000FF"/>
                </a:solidFill>
                <a:latin typeface="宋体" panose="02010600030101010101" pitchFamily="2" charset="-122"/>
              </a:rPr>
              <a:t>)=_________</a:t>
            </a:r>
          </a:p>
        </p:txBody>
      </p:sp>
      <p:sp>
        <p:nvSpPr>
          <p:cNvPr id="82993" name="Text Box 49"/>
          <p:cNvSpPr txBox="1">
            <a:spLocks noChangeArrowheads="1"/>
          </p:cNvSpPr>
          <p:nvPr/>
        </p:nvSpPr>
        <p:spPr bwMode="auto">
          <a:xfrm>
            <a:off x="0" y="5734050"/>
            <a:ext cx="85328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3200" dirty="0">
                <a:solidFill>
                  <a:srgbClr val="FF0000"/>
                </a:solidFill>
              </a:rPr>
              <a:t>这种图像一棵横倒的树，我们叫它树状图</a:t>
            </a:r>
            <a:r>
              <a:rPr lang="en-US" altLang="zh-CN" sz="3200" dirty="0">
                <a:solidFill>
                  <a:srgbClr val="FF0000"/>
                </a:solidFill>
                <a:latin typeface="宋体" panose="02010600030101010101" pitchFamily="2" charset="-122"/>
              </a:rPr>
              <a:t>.</a:t>
            </a:r>
          </a:p>
        </p:txBody>
      </p:sp>
      <p:sp>
        <p:nvSpPr>
          <p:cNvPr id="83027" name="Text Box 83"/>
          <p:cNvSpPr txBox="1">
            <a:spLocks noChangeArrowheads="1"/>
          </p:cNvSpPr>
          <p:nvPr/>
        </p:nvSpPr>
        <p:spPr bwMode="auto">
          <a:xfrm>
            <a:off x="5435600" y="2781300"/>
            <a:ext cx="576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spcBef>
                <a:spcPct val="0"/>
              </a:spcBef>
            </a:pPr>
            <a:r>
              <a:rPr lang="zh-CN" altLang="en-US" sz="2400">
                <a:solidFill>
                  <a:srgbClr val="FF3300"/>
                </a:solidFill>
              </a:rPr>
              <a:t>四</a:t>
            </a:r>
          </a:p>
        </p:txBody>
      </p:sp>
      <p:sp>
        <p:nvSpPr>
          <p:cNvPr id="83028" name="Text Box 84"/>
          <p:cNvSpPr txBox="1">
            <a:spLocks noChangeArrowheads="1"/>
          </p:cNvSpPr>
          <p:nvPr/>
        </p:nvSpPr>
        <p:spPr bwMode="auto">
          <a:xfrm>
            <a:off x="5508625" y="4149725"/>
            <a:ext cx="5413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spcBef>
                <a:spcPct val="0"/>
              </a:spcBef>
            </a:pPr>
            <a:r>
              <a:rPr lang="zh-CN" altLang="en-US">
                <a:solidFill>
                  <a:srgbClr val="FF3300"/>
                </a:solidFill>
              </a:rPr>
              <a:t>二</a:t>
            </a:r>
          </a:p>
        </p:txBody>
      </p:sp>
      <p:sp>
        <p:nvSpPr>
          <p:cNvPr id="3079" name="Text Box 44"/>
          <p:cNvSpPr txBox="1">
            <a:spLocks noChangeArrowheads="1"/>
          </p:cNvSpPr>
          <p:nvPr/>
        </p:nvSpPr>
        <p:spPr bwMode="auto">
          <a:xfrm>
            <a:off x="395288" y="908050"/>
            <a:ext cx="85709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dirty="0"/>
              <a:t>解析：小亮去乙村走道路</a:t>
            </a:r>
            <a:r>
              <a:rPr lang="en-US" altLang="zh-CN" sz="2400" dirty="0">
                <a:latin typeface="EU-BX" pitchFamily="65" charset="-122"/>
                <a:ea typeface="EU-BX" pitchFamily="65" charset="-122"/>
              </a:rPr>
              <a:t>A</a:t>
            </a:r>
            <a:r>
              <a:rPr lang="zh-CN" altLang="en-US" sz="2400" dirty="0"/>
              <a:t>或</a:t>
            </a:r>
            <a:r>
              <a:rPr lang="en-US" altLang="zh-CN" sz="2400" dirty="0">
                <a:latin typeface="EU-BX" pitchFamily="65" charset="-122"/>
                <a:ea typeface="EU-BX" pitchFamily="65" charset="-122"/>
              </a:rPr>
              <a:t>B</a:t>
            </a:r>
            <a:r>
              <a:rPr lang="zh-CN" altLang="en-US" sz="2400" dirty="0"/>
              <a:t>两种选择，大刚去甲村走道路</a:t>
            </a:r>
            <a:r>
              <a:rPr lang="en-US" altLang="zh-CN" sz="2400" dirty="0">
                <a:latin typeface="EU-BX" pitchFamily="65" charset="-122"/>
                <a:ea typeface="EU-BX" pitchFamily="65" charset="-122"/>
              </a:rPr>
              <a:t>A </a:t>
            </a:r>
            <a:r>
              <a:rPr lang="zh-CN" altLang="en-US" sz="2400" dirty="0"/>
              <a:t>或</a:t>
            </a:r>
            <a:r>
              <a:rPr lang="en-US" altLang="zh-CN" sz="2400" dirty="0">
                <a:latin typeface="EU-BX" pitchFamily="65" charset="-122"/>
                <a:ea typeface="EU-BX" pitchFamily="65" charset="-122"/>
              </a:rPr>
              <a:t>B</a:t>
            </a:r>
            <a:r>
              <a:rPr lang="zh-CN" altLang="en-US" sz="2400" dirty="0"/>
              <a:t>也有两种选择，走道路</a:t>
            </a:r>
            <a:r>
              <a:rPr lang="en-US" altLang="zh-CN" sz="2400" dirty="0">
                <a:latin typeface="EU-BX" pitchFamily="65" charset="-122"/>
                <a:ea typeface="EU-BX" pitchFamily="65" charset="-122"/>
              </a:rPr>
              <a:t>A</a:t>
            </a:r>
            <a:r>
              <a:rPr lang="zh-CN" altLang="en-US" sz="2400" dirty="0"/>
              <a:t>或</a:t>
            </a:r>
            <a:r>
              <a:rPr lang="en-US" altLang="zh-CN" sz="2400" dirty="0">
                <a:latin typeface="EU-BX" pitchFamily="65" charset="-122"/>
                <a:ea typeface="EU-BX" pitchFamily="65" charset="-122"/>
              </a:rPr>
              <a:t>B</a:t>
            </a:r>
            <a:r>
              <a:rPr lang="zh-CN" altLang="en-US" sz="2400" dirty="0"/>
              <a:t>用箭头表示，画图表示如下</a:t>
            </a:r>
          </a:p>
        </p:txBody>
      </p:sp>
      <p:grpSp>
        <p:nvGrpSpPr>
          <p:cNvPr id="2" name="Group 65"/>
          <p:cNvGrpSpPr/>
          <p:nvPr/>
        </p:nvGrpSpPr>
        <p:grpSpPr bwMode="auto">
          <a:xfrm>
            <a:off x="323850" y="2276475"/>
            <a:ext cx="4535488" cy="3119438"/>
            <a:chOff x="385" y="1661"/>
            <a:chExt cx="2814" cy="2012"/>
          </a:xfrm>
        </p:grpSpPr>
        <p:sp>
          <p:nvSpPr>
            <p:cNvPr id="3081" name="Text Box 62"/>
            <p:cNvSpPr txBox="1">
              <a:spLocks noChangeArrowheads="1"/>
            </p:cNvSpPr>
            <p:nvPr/>
          </p:nvSpPr>
          <p:spPr bwMode="auto">
            <a:xfrm>
              <a:off x="2336" y="2433"/>
              <a:ext cx="862" cy="27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200" b="0">
                  <a:latin typeface="宋体" panose="02010600030101010101" pitchFamily="2" charset="-122"/>
                </a:rPr>
                <a:t>AB(</a:t>
              </a:r>
              <a:r>
                <a:rPr lang="zh-CN" altLang="en-US" sz="2200" b="0">
                  <a:latin typeface="宋体" panose="02010600030101010101" pitchFamily="2" charset="-122"/>
                </a:rPr>
                <a:t>不相遇</a:t>
              </a:r>
              <a:r>
                <a:rPr lang="en-US" altLang="zh-CN" sz="2200" b="0">
                  <a:latin typeface="宋体" panose="02010600030101010101" pitchFamily="2" charset="-122"/>
                </a:rPr>
                <a:t>)</a:t>
              </a:r>
            </a:p>
          </p:txBody>
        </p:sp>
        <p:sp>
          <p:nvSpPr>
            <p:cNvPr id="3082" name="Text Box 22"/>
            <p:cNvSpPr txBox="1">
              <a:spLocks noChangeArrowheads="1"/>
            </p:cNvSpPr>
            <p:nvPr/>
          </p:nvSpPr>
          <p:spPr bwMode="auto">
            <a:xfrm>
              <a:off x="1474" y="1661"/>
              <a:ext cx="454" cy="29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b="0">
                  <a:latin typeface="宋体" panose="02010600030101010101" pitchFamily="2" charset="-122"/>
                </a:rPr>
                <a:t>大刚</a:t>
              </a:r>
            </a:p>
          </p:txBody>
        </p:sp>
        <p:sp>
          <p:nvSpPr>
            <p:cNvPr id="3083" name="Text Box 23"/>
            <p:cNvSpPr txBox="1">
              <a:spLocks noChangeArrowheads="1"/>
            </p:cNvSpPr>
            <p:nvPr/>
          </p:nvSpPr>
          <p:spPr bwMode="auto">
            <a:xfrm>
              <a:off x="385" y="1661"/>
              <a:ext cx="454" cy="29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b="0">
                  <a:latin typeface="宋体" panose="02010600030101010101" pitchFamily="2" charset="-122"/>
                </a:rPr>
                <a:t>小亮</a:t>
              </a:r>
            </a:p>
          </p:txBody>
        </p:sp>
        <p:sp>
          <p:nvSpPr>
            <p:cNvPr id="3084" name="Line 55"/>
            <p:cNvSpPr>
              <a:spLocks noChangeShapeType="1"/>
            </p:cNvSpPr>
            <p:nvPr/>
          </p:nvSpPr>
          <p:spPr bwMode="auto">
            <a:xfrm flipV="1">
              <a:off x="476" y="2372"/>
              <a:ext cx="819" cy="446"/>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3085" name="Line 56"/>
            <p:cNvSpPr>
              <a:spLocks noChangeShapeType="1"/>
            </p:cNvSpPr>
            <p:nvPr/>
          </p:nvSpPr>
          <p:spPr bwMode="auto">
            <a:xfrm>
              <a:off x="476" y="2825"/>
              <a:ext cx="819" cy="454"/>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3086" name="Line 57"/>
            <p:cNvSpPr>
              <a:spLocks noChangeShapeType="1"/>
            </p:cNvSpPr>
            <p:nvPr/>
          </p:nvSpPr>
          <p:spPr bwMode="auto">
            <a:xfrm flipV="1">
              <a:off x="1336" y="2100"/>
              <a:ext cx="819" cy="264"/>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3087" name="Line 58"/>
            <p:cNvSpPr>
              <a:spLocks noChangeShapeType="1"/>
            </p:cNvSpPr>
            <p:nvPr/>
          </p:nvSpPr>
          <p:spPr bwMode="auto">
            <a:xfrm>
              <a:off x="1336" y="2371"/>
              <a:ext cx="864" cy="197"/>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3088" name="Line 59"/>
            <p:cNvSpPr>
              <a:spLocks noChangeShapeType="1"/>
            </p:cNvSpPr>
            <p:nvPr/>
          </p:nvSpPr>
          <p:spPr bwMode="auto">
            <a:xfrm flipV="1">
              <a:off x="1336" y="3067"/>
              <a:ext cx="819" cy="212"/>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3089" name="Line 60"/>
            <p:cNvSpPr>
              <a:spLocks noChangeShapeType="1"/>
            </p:cNvSpPr>
            <p:nvPr/>
          </p:nvSpPr>
          <p:spPr bwMode="auto">
            <a:xfrm>
              <a:off x="1336" y="3286"/>
              <a:ext cx="819" cy="273"/>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3090" name="Text Box 61"/>
            <p:cNvSpPr txBox="1">
              <a:spLocks noChangeArrowheads="1"/>
            </p:cNvSpPr>
            <p:nvPr/>
          </p:nvSpPr>
          <p:spPr bwMode="auto">
            <a:xfrm>
              <a:off x="2321" y="1852"/>
              <a:ext cx="862" cy="276"/>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200" b="0" dirty="0">
                  <a:latin typeface="宋体" panose="02010600030101010101" pitchFamily="2" charset="-122"/>
                </a:rPr>
                <a:t>AA(</a:t>
              </a:r>
              <a:r>
                <a:rPr lang="zh-CN" altLang="en-US" sz="2200" b="0" dirty="0">
                  <a:latin typeface="宋体" panose="02010600030101010101" pitchFamily="2" charset="-122"/>
                </a:rPr>
                <a:t>相遇</a:t>
              </a:r>
              <a:r>
                <a:rPr lang="en-US" altLang="zh-CN" sz="2200" b="0" dirty="0">
                  <a:latin typeface="宋体" panose="02010600030101010101" pitchFamily="2" charset="-122"/>
                </a:rPr>
                <a:t>)</a:t>
              </a:r>
            </a:p>
          </p:txBody>
        </p:sp>
        <p:sp>
          <p:nvSpPr>
            <p:cNvPr id="3091" name="Text Box 63"/>
            <p:cNvSpPr txBox="1">
              <a:spLocks noChangeArrowheads="1"/>
            </p:cNvSpPr>
            <p:nvPr/>
          </p:nvSpPr>
          <p:spPr bwMode="auto">
            <a:xfrm>
              <a:off x="2337" y="2895"/>
              <a:ext cx="862" cy="27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200" b="0">
                  <a:latin typeface="宋体" panose="02010600030101010101" pitchFamily="2" charset="-122"/>
                </a:rPr>
                <a:t>BA(</a:t>
              </a:r>
              <a:r>
                <a:rPr lang="zh-CN" altLang="en-US" sz="2200" b="0">
                  <a:latin typeface="宋体" panose="02010600030101010101" pitchFamily="2" charset="-122"/>
                </a:rPr>
                <a:t>不相遇</a:t>
              </a:r>
              <a:r>
                <a:rPr lang="en-US" altLang="zh-CN" sz="2200" b="0">
                  <a:latin typeface="宋体" panose="02010600030101010101" pitchFamily="2" charset="-122"/>
                </a:rPr>
                <a:t>)</a:t>
              </a:r>
            </a:p>
          </p:txBody>
        </p:sp>
        <p:sp>
          <p:nvSpPr>
            <p:cNvPr id="3092" name="Text Box 64"/>
            <p:cNvSpPr txBox="1">
              <a:spLocks noChangeArrowheads="1"/>
            </p:cNvSpPr>
            <p:nvPr/>
          </p:nvSpPr>
          <p:spPr bwMode="auto">
            <a:xfrm>
              <a:off x="2337" y="3339"/>
              <a:ext cx="862" cy="276"/>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200" b="0">
                  <a:latin typeface="宋体" panose="02010600030101010101" pitchFamily="2" charset="-122"/>
                </a:rPr>
                <a:t>BB(</a:t>
              </a:r>
              <a:r>
                <a:rPr lang="zh-CN" altLang="en-US" sz="2200" b="0">
                  <a:latin typeface="宋体" panose="02010600030101010101" pitchFamily="2" charset="-122"/>
                </a:rPr>
                <a:t>相遇</a:t>
              </a:r>
              <a:r>
                <a:rPr lang="en-US" altLang="zh-CN" sz="2200" b="0">
                  <a:latin typeface="宋体" panose="02010600030101010101" pitchFamily="2" charset="-122"/>
                </a:rPr>
                <a:t>)</a:t>
              </a:r>
            </a:p>
          </p:txBody>
        </p:sp>
        <p:sp>
          <p:nvSpPr>
            <p:cNvPr id="3093" name="Text Box 65"/>
            <p:cNvSpPr txBox="1">
              <a:spLocks noChangeArrowheads="1"/>
            </p:cNvSpPr>
            <p:nvPr/>
          </p:nvSpPr>
          <p:spPr bwMode="auto">
            <a:xfrm rot="-1800000">
              <a:off x="598" y="2249"/>
              <a:ext cx="445"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b="0">
                  <a:latin typeface="宋体" panose="02010600030101010101" pitchFamily="2" charset="-122"/>
                </a:rPr>
                <a:t>A</a:t>
              </a:r>
            </a:p>
          </p:txBody>
        </p:sp>
        <p:sp>
          <p:nvSpPr>
            <p:cNvPr id="3094" name="Text Box 66"/>
            <p:cNvSpPr txBox="1">
              <a:spLocks noChangeArrowheads="1"/>
            </p:cNvSpPr>
            <p:nvPr/>
          </p:nvSpPr>
          <p:spPr bwMode="auto">
            <a:xfrm rot="1800000">
              <a:off x="609" y="3020"/>
              <a:ext cx="445"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b="0">
                  <a:latin typeface="宋体" panose="02010600030101010101" pitchFamily="2" charset="-122"/>
                </a:rPr>
                <a:t>B</a:t>
              </a:r>
            </a:p>
          </p:txBody>
        </p:sp>
        <p:sp>
          <p:nvSpPr>
            <p:cNvPr id="3095" name="Text Box 67"/>
            <p:cNvSpPr txBox="1">
              <a:spLocks noChangeArrowheads="1"/>
            </p:cNvSpPr>
            <p:nvPr/>
          </p:nvSpPr>
          <p:spPr bwMode="auto">
            <a:xfrm rot="-1200000">
              <a:off x="1429" y="1938"/>
              <a:ext cx="445"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b="0">
                  <a:latin typeface="宋体" panose="02010600030101010101" pitchFamily="2" charset="-122"/>
                </a:rPr>
                <a:t>A</a:t>
              </a:r>
            </a:p>
          </p:txBody>
        </p:sp>
        <p:sp>
          <p:nvSpPr>
            <p:cNvPr id="3096" name="Text Box 68"/>
            <p:cNvSpPr txBox="1">
              <a:spLocks noChangeArrowheads="1"/>
            </p:cNvSpPr>
            <p:nvPr/>
          </p:nvSpPr>
          <p:spPr bwMode="auto">
            <a:xfrm rot="1200000">
              <a:off x="1455" y="2394"/>
              <a:ext cx="461"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b="0">
                  <a:latin typeface="宋体" panose="02010600030101010101" pitchFamily="2" charset="-122"/>
                </a:rPr>
                <a:t>B</a:t>
              </a:r>
            </a:p>
          </p:txBody>
        </p:sp>
        <p:sp>
          <p:nvSpPr>
            <p:cNvPr id="3097" name="Text Box 69"/>
            <p:cNvSpPr txBox="1">
              <a:spLocks noChangeArrowheads="1"/>
            </p:cNvSpPr>
            <p:nvPr/>
          </p:nvSpPr>
          <p:spPr bwMode="auto">
            <a:xfrm rot="-1200000">
              <a:off x="1427" y="2876"/>
              <a:ext cx="445"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b="0">
                  <a:latin typeface="宋体" panose="02010600030101010101" pitchFamily="2" charset="-122"/>
                </a:rPr>
                <a:t>A</a:t>
              </a:r>
            </a:p>
          </p:txBody>
        </p:sp>
        <p:sp>
          <p:nvSpPr>
            <p:cNvPr id="3098" name="Text Box 70"/>
            <p:cNvSpPr txBox="1">
              <a:spLocks noChangeArrowheads="1"/>
            </p:cNvSpPr>
            <p:nvPr/>
          </p:nvSpPr>
          <p:spPr bwMode="auto">
            <a:xfrm rot="1200000">
              <a:off x="1455" y="3338"/>
              <a:ext cx="445" cy="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b="0">
                  <a:latin typeface="宋体" panose="02010600030101010101" pitchFamily="2" charset="-122"/>
                </a:rPr>
                <a:t>B</a:t>
              </a:r>
            </a:p>
          </p:txBody>
        </p:sp>
      </p:grpSp>
      <p:graphicFrame>
        <p:nvGraphicFramePr>
          <p:cNvPr id="8258" name="Object 66"/>
          <p:cNvGraphicFramePr>
            <a:graphicFrameLocks noChangeAspect="1"/>
          </p:cNvGraphicFramePr>
          <p:nvPr/>
        </p:nvGraphicFramePr>
        <p:xfrm>
          <a:off x="6732588" y="4508500"/>
          <a:ext cx="719137" cy="696913"/>
        </p:xfrm>
        <a:graphic>
          <a:graphicData uri="http://schemas.openxmlformats.org/presentationml/2006/ole">
            <mc:AlternateContent xmlns:mc="http://schemas.openxmlformats.org/markup-compatibility/2006">
              <mc:Choice xmlns:v="urn:schemas-microsoft-com:vml" Requires="v">
                <p:oleObj spid="_x0000_s3104" name="公式" r:id="rId4" imgW="546100" imgH="520700" progId="Equation.3">
                  <p:embed/>
                </p:oleObj>
              </mc:Choice>
              <mc:Fallback>
                <p:oleObj name="公式" r:id="rId4" imgW="546100" imgH="520700" progId="Equation.3">
                  <p:embed/>
                  <p:pic>
                    <p:nvPicPr>
                      <p:cNvPr id="0" name="Object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588" y="4508500"/>
                        <a:ext cx="719137"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93"/>
                                        </p:tgtEl>
                                        <p:attrNameLst>
                                          <p:attrName>style.visibility</p:attrName>
                                        </p:attrNameLst>
                                      </p:cBhvr>
                                      <p:to>
                                        <p:strVal val="visible"/>
                                      </p:to>
                                    </p:set>
                                    <p:anim calcmode="lin" valueType="num">
                                      <p:cBhvr additive="base">
                                        <p:cTn id="13" dur="2000" fill="hold"/>
                                        <p:tgtEl>
                                          <p:spTgt spid="82993"/>
                                        </p:tgtEl>
                                        <p:attrNameLst>
                                          <p:attrName>ppt_x</p:attrName>
                                        </p:attrNameLst>
                                      </p:cBhvr>
                                      <p:tavLst>
                                        <p:tav tm="0">
                                          <p:val>
                                            <p:strVal val="0-#ppt_w/2"/>
                                          </p:val>
                                        </p:tav>
                                        <p:tav tm="100000">
                                          <p:val>
                                            <p:strVal val="#ppt_x"/>
                                          </p:val>
                                        </p:tav>
                                      </p:tavLst>
                                    </p:anim>
                                    <p:anim calcmode="lin" valueType="num">
                                      <p:cBhvr additive="base">
                                        <p:cTn id="14" dur="2000" fill="hold"/>
                                        <p:tgtEl>
                                          <p:spTgt spid="8299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82987"/>
                                        </p:tgtEl>
                                        <p:attrNameLst>
                                          <p:attrName>style.visibility</p:attrName>
                                        </p:attrNameLst>
                                      </p:cBhvr>
                                      <p:to>
                                        <p:strVal val="visible"/>
                                      </p:to>
                                    </p:set>
                                    <p:animEffect transition="in" filter="dissolve">
                                      <p:cBhvr>
                                        <p:cTn id="19" dur="500"/>
                                        <p:tgtEl>
                                          <p:spTgt spid="8298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83027"/>
                                        </p:tgtEl>
                                        <p:attrNameLst>
                                          <p:attrName>style.visibility</p:attrName>
                                        </p:attrNameLst>
                                      </p:cBhvr>
                                      <p:to>
                                        <p:strVal val="visible"/>
                                      </p:to>
                                    </p:set>
                                    <p:anim calcmode="lin" valueType="num">
                                      <p:cBhvr additive="base">
                                        <p:cTn id="24" dur="2000" fill="hold"/>
                                        <p:tgtEl>
                                          <p:spTgt spid="83027"/>
                                        </p:tgtEl>
                                        <p:attrNameLst>
                                          <p:attrName>ppt_x</p:attrName>
                                        </p:attrNameLst>
                                      </p:cBhvr>
                                      <p:tavLst>
                                        <p:tav tm="0">
                                          <p:val>
                                            <p:strVal val="0-#ppt_w/2"/>
                                          </p:val>
                                        </p:tav>
                                        <p:tav tm="100000">
                                          <p:val>
                                            <p:strVal val="#ppt_x"/>
                                          </p:val>
                                        </p:tav>
                                      </p:tavLst>
                                    </p:anim>
                                    <p:anim calcmode="lin" valueType="num">
                                      <p:cBhvr additive="base">
                                        <p:cTn id="25" dur="2000" fill="hold"/>
                                        <p:tgtEl>
                                          <p:spTgt spid="8302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83028"/>
                                        </p:tgtEl>
                                        <p:attrNameLst>
                                          <p:attrName>style.visibility</p:attrName>
                                        </p:attrNameLst>
                                      </p:cBhvr>
                                      <p:to>
                                        <p:strVal val="visible"/>
                                      </p:to>
                                    </p:set>
                                    <p:animEffect transition="in" filter="dissolve">
                                      <p:cBhvr>
                                        <p:cTn id="30" dur="2000"/>
                                        <p:tgtEl>
                                          <p:spTgt spid="8302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258"/>
                                        </p:tgtEl>
                                        <p:attrNameLst>
                                          <p:attrName>style.visibility</p:attrName>
                                        </p:attrNameLst>
                                      </p:cBhvr>
                                      <p:to>
                                        <p:strVal val="visible"/>
                                      </p:to>
                                    </p:set>
                                    <p:anim calcmode="lin" valueType="num">
                                      <p:cBhvr additive="base">
                                        <p:cTn id="35" dur="500" fill="hold"/>
                                        <p:tgtEl>
                                          <p:spTgt spid="8258"/>
                                        </p:tgtEl>
                                        <p:attrNameLst>
                                          <p:attrName>ppt_x</p:attrName>
                                        </p:attrNameLst>
                                      </p:cBhvr>
                                      <p:tavLst>
                                        <p:tav tm="0">
                                          <p:val>
                                            <p:strVal val="#ppt_x"/>
                                          </p:val>
                                        </p:tav>
                                        <p:tav tm="100000">
                                          <p:val>
                                            <p:strVal val="#ppt_x"/>
                                          </p:val>
                                        </p:tav>
                                      </p:tavLst>
                                    </p:anim>
                                    <p:anim calcmode="lin" valueType="num">
                                      <p:cBhvr additive="base">
                                        <p:cTn id="36" dur="500" fill="hold"/>
                                        <p:tgtEl>
                                          <p:spTgt spid="82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87" grpId="0" animBg="1"/>
      <p:bldP spid="82993" grpId="0"/>
      <p:bldP spid="83027" grpId="0"/>
      <p:bldP spid="830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47"/>
          <p:cNvGrpSpPr/>
          <p:nvPr/>
        </p:nvGrpSpPr>
        <p:grpSpPr bwMode="auto">
          <a:xfrm>
            <a:off x="900113" y="1557338"/>
            <a:ext cx="4535487" cy="3065462"/>
            <a:chOff x="567" y="981"/>
            <a:chExt cx="2857" cy="1931"/>
          </a:xfrm>
        </p:grpSpPr>
        <p:sp>
          <p:nvSpPr>
            <p:cNvPr id="12306" name="Text Box 62"/>
            <p:cNvSpPr txBox="1">
              <a:spLocks noChangeArrowheads="1"/>
            </p:cNvSpPr>
            <p:nvPr/>
          </p:nvSpPr>
          <p:spPr bwMode="auto">
            <a:xfrm>
              <a:off x="2395" y="1720"/>
              <a:ext cx="939" cy="269"/>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200" b="0">
                  <a:latin typeface="EU-BX" pitchFamily="65" charset="-122"/>
                  <a:ea typeface="EU-BX" pitchFamily="65" charset="-122"/>
                </a:rPr>
                <a:t>AB</a:t>
              </a:r>
              <a:r>
                <a:rPr lang="en-US" altLang="zh-CN" sz="2200" b="0">
                  <a:latin typeface="宋体" panose="02010600030101010101" pitchFamily="2" charset="-122"/>
                </a:rPr>
                <a:t>(</a:t>
              </a:r>
              <a:r>
                <a:rPr lang="zh-CN" altLang="en-US" sz="2200" b="0">
                  <a:latin typeface="宋体" panose="02010600030101010101" pitchFamily="2" charset="-122"/>
                </a:rPr>
                <a:t>不相遇</a:t>
              </a:r>
              <a:r>
                <a:rPr lang="en-US" altLang="zh-CN" sz="2200" b="0">
                  <a:latin typeface="宋体" panose="02010600030101010101" pitchFamily="2" charset="-122"/>
                </a:rPr>
                <a:t>)</a:t>
              </a:r>
            </a:p>
          </p:txBody>
        </p:sp>
        <p:sp>
          <p:nvSpPr>
            <p:cNvPr id="12307" name="Text Box 22"/>
            <p:cNvSpPr txBox="1">
              <a:spLocks noChangeArrowheads="1"/>
            </p:cNvSpPr>
            <p:nvPr/>
          </p:nvSpPr>
          <p:spPr bwMode="auto">
            <a:xfrm>
              <a:off x="657" y="981"/>
              <a:ext cx="446" cy="288"/>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b="0">
                  <a:latin typeface="宋体" panose="02010600030101010101" pitchFamily="2" charset="-122"/>
                </a:rPr>
                <a:t>大刚</a:t>
              </a:r>
            </a:p>
          </p:txBody>
        </p:sp>
        <p:sp>
          <p:nvSpPr>
            <p:cNvPr id="12308" name="Text Box 23"/>
            <p:cNvSpPr txBox="1">
              <a:spLocks noChangeArrowheads="1"/>
            </p:cNvSpPr>
            <p:nvPr/>
          </p:nvSpPr>
          <p:spPr bwMode="auto">
            <a:xfrm>
              <a:off x="1519" y="981"/>
              <a:ext cx="446" cy="2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b="0">
                  <a:latin typeface="宋体" panose="02010600030101010101" pitchFamily="2" charset="-122"/>
                </a:rPr>
                <a:t>小亮</a:t>
              </a:r>
            </a:p>
          </p:txBody>
        </p:sp>
        <p:sp>
          <p:nvSpPr>
            <p:cNvPr id="12309" name="Line 55"/>
            <p:cNvSpPr>
              <a:spLocks noChangeShapeType="1"/>
            </p:cNvSpPr>
            <p:nvPr/>
          </p:nvSpPr>
          <p:spPr bwMode="auto">
            <a:xfrm flipV="1">
              <a:off x="567" y="1661"/>
              <a:ext cx="805" cy="425"/>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12310" name="Line 56"/>
            <p:cNvSpPr>
              <a:spLocks noChangeShapeType="1"/>
            </p:cNvSpPr>
            <p:nvPr/>
          </p:nvSpPr>
          <p:spPr bwMode="auto">
            <a:xfrm>
              <a:off x="567" y="2093"/>
              <a:ext cx="805" cy="432"/>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12311" name="Line 57"/>
            <p:cNvSpPr>
              <a:spLocks noChangeShapeType="1"/>
            </p:cNvSpPr>
            <p:nvPr/>
          </p:nvSpPr>
          <p:spPr bwMode="auto">
            <a:xfrm flipV="1">
              <a:off x="1412" y="1402"/>
              <a:ext cx="805" cy="252"/>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12312" name="Line 58"/>
            <p:cNvSpPr>
              <a:spLocks noChangeShapeType="1"/>
            </p:cNvSpPr>
            <p:nvPr/>
          </p:nvSpPr>
          <p:spPr bwMode="auto">
            <a:xfrm>
              <a:off x="1412" y="1661"/>
              <a:ext cx="849" cy="187"/>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12313" name="Line 59"/>
            <p:cNvSpPr>
              <a:spLocks noChangeShapeType="1"/>
            </p:cNvSpPr>
            <p:nvPr/>
          </p:nvSpPr>
          <p:spPr bwMode="auto">
            <a:xfrm flipV="1">
              <a:off x="1412" y="2323"/>
              <a:ext cx="805" cy="202"/>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12314" name="Line 60"/>
            <p:cNvSpPr>
              <a:spLocks noChangeShapeType="1"/>
            </p:cNvSpPr>
            <p:nvPr/>
          </p:nvSpPr>
          <p:spPr bwMode="auto">
            <a:xfrm>
              <a:off x="1412" y="2532"/>
              <a:ext cx="805" cy="260"/>
            </a:xfrm>
            <a:prstGeom prst="line">
              <a:avLst/>
            </a:prstGeom>
            <a:noFill/>
            <a:ln w="25400">
              <a:solidFill>
                <a:schemeClr val="tx1"/>
              </a:solidFill>
              <a:round/>
              <a:tailEnd type="triangle" w="lg" len="lg"/>
            </a:ln>
            <a:extLst>
              <a:ext uri="{909E8E84-426E-40DD-AFC4-6F175D3DCCD1}">
                <a14:hiddenFill xmlns:a14="http://schemas.microsoft.com/office/drawing/2010/main">
                  <a:noFill/>
                </a14:hiddenFill>
              </a:ext>
            </a:extLst>
          </p:spPr>
          <p:txBody>
            <a:bodyPr/>
            <a:lstStyle/>
            <a:p>
              <a:endParaRPr lang="zh-CN" altLang="en-US"/>
            </a:p>
          </p:txBody>
        </p:sp>
        <p:sp>
          <p:nvSpPr>
            <p:cNvPr id="12315" name="Text Box 61"/>
            <p:cNvSpPr txBox="1">
              <a:spLocks noChangeArrowheads="1"/>
            </p:cNvSpPr>
            <p:nvPr/>
          </p:nvSpPr>
          <p:spPr bwMode="auto">
            <a:xfrm>
              <a:off x="2380" y="1166"/>
              <a:ext cx="954" cy="269"/>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200" b="0">
                  <a:latin typeface="EU-BX" pitchFamily="65" charset="-122"/>
                  <a:ea typeface="EU-BX" pitchFamily="65" charset="-122"/>
                </a:rPr>
                <a:t>AA</a:t>
              </a:r>
              <a:r>
                <a:rPr lang="en-US" altLang="zh-CN" sz="2200" b="0">
                  <a:latin typeface="宋体" panose="02010600030101010101" pitchFamily="2" charset="-122"/>
                </a:rPr>
                <a:t>(</a:t>
              </a:r>
              <a:r>
                <a:rPr lang="zh-CN" altLang="en-US" sz="2200" b="0">
                  <a:latin typeface="宋体" panose="02010600030101010101" pitchFamily="2" charset="-122"/>
                </a:rPr>
                <a:t>相遇</a:t>
              </a:r>
              <a:r>
                <a:rPr lang="en-US" altLang="zh-CN" sz="2200" b="0">
                  <a:latin typeface="宋体" panose="02010600030101010101" pitchFamily="2" charset="-122"/>
                </a:rPr>
                <a:t>)</a:t>
              </a:r>
            </a:p>
          </p:txBody>
        </p:sp>
        <p:sp>
          <p:nvSpPr>
            <p:cNvPr id="12316" name="Text Box 63"/>
            <p:cNvSpPr txBox="1">
              <a:spLocks noChangeArrowheads="1"/>
            </p:cNvSpPr>
            <p:nvPr/>
          </p:nvSpPr>
          <p:spPr bwMode="auto">
            <a:xfrm>
              <a:off x="2396" y="2159"/>
              <a:ext cx="1028" cy="269"/>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200" b="0">
                  <a:latin typeface="EU-BX" pitchFamily="65" charset="-122"/>
                  <a:ea typeface="EU-BX" pitchFamily="65" charset="-122"/>
                </a:rPr>
                <a:t>BA</a:t>
              </a:r>
              <a:r>
                <a:rPr lang="en-US" altLang="zh-CN" sz="2200" b="0">
                  <a:latin typeface="宋体" panose="02010600030101010101" pitchFamily="2" charset="-122"/>
                </a:rPr>
                <a:t>(</a:t>
              </a:r>
              <a:r>
                <a:rPr lang="zh-CN" altLang="en-US" sz="2200" b="0">
                  <a:latin typeface="宋体" panose="02010600030101010101" pitchFamily="2" charset="-122"/>
                </a:rPr>
                <a:t>不相遇</a:t>
              </a:r>
              <a:r>
                <a:rPr lang="en-US" altLang="zh-CN" sz="2200" b="0">
                  <a:latin typeface="宋体" panose="02010600030101010101" pitchFamily="2" charset="-122"/>
                </a:rPr>
                <a:t>)</a:t>
              </a:r>
            </a:p>
          </p:txBody>
        </p:sp>
        <p:sp>
          <p:nvSpPr>
            <p:cNvPr id="12317" name="Text Box 64"/>
            <p:cNvSpPr txBox="1">
              <a:spLocks noChangeArrowheads="1"/>
            </p:cNvSpPr>
            <p:nvPr/>
          </p:nvSpPr>
          <p:spPr bwMode="auto">
            <a:xfrm>
              <a:off x="2396" y="2582"/>
              <a:ext cx="983" cy="269"/>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200" b="0">
                  <a:latin typeface="EU-BX" pitchFamily="65" charset="-122"/>
                  <a:ea typeface="EU-BX" pitchFamily="65" charset="-122"/>
                </a:rPr>
                <a:t>BB</a:t>
              </a:r>
              <a:r>
                <a:rPr lang="en-US" altLang="zh-CN" sz="2200" b="0">
                  <a:latin typeface="宋体" panose="02010600030101010101" pitchFamily="2" charset="-122"/>
                </a:rPr>
                <a:t>(</a:t>
              </a:r>
              <a:r>
                <a:rPr lang="zh-CN" altLang="en-US" sz="2200" b="0">
                  <a:latin typeface="宋体" panose="02010600030101010101" pitchFamily="2" charset="-122"/>
                </a:rPr>
                <a:t>相遇</a:t>
              </a:r>
              <a:r>
                <a:rPr lang="en-US" altLang="zh-CN" sz="2200" b="0">
                  <a:latin typeface="宋体" panose="02010600030101010101" pitchFamily="2" charset="-122"/>
                </a:rPr>
                <a:t>)</a:t>
              </a:r>
            </a:p>
          </p:txBody>
        </p:sp>
        <p:sp>
          <p:nvSpPr>
            <p:cNvPr id="12318" name="Text Box 65"/>
            <p:cNvSpPr txBox="1">
              <a:spLocks noChangeArrowheads="1"/>
            </p:cNvSpPr>
            <p:nvPr/>
          </p:nvSpPr>
          <p:spPr bwMode="auto">
            <a:xfrm rot="-1800000">
              <a:off x="691" y="1545"/>
              <a:ext cx="43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sz="2200" b="0">
                  <a:latin typeface="EU-BX" pitchFamily="65" charset="-122"/>
                  <a:ea typeface="EU-BX" pitchFamily="65" charset="-122"/>
                </a:rPr>
                <a:t>A</a:t>
              </a:r>
            </a:p>
          </p:txBody>
        </p:sp>
        <p:sp>
          <p:nvSpPr>
            <p:cNvPr id="12319" name="Text Box 66"/>
            <p:cNvSpPr txBox="1">
              <a:spLocks noChangeArrowheads="1"/>
            </p:cNvSpPr>
            <p:nvPr/>
          </p:nvSpPr>
          <p:spPr bwMode="auto">
            <a:xfrm rot="1800000">
              <a:off x="697" y="2281"/>
              <a:ext cx="44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sz="2200" b="0">
                  <a:latin typeface="EU-BX" pitchFamily="65" charset="-122"/>
                  <a:ea typeface="EU-BX" pitchFamily="65" charset="-122"/>
                </a:rPr>
                <a:t>B</a:t>
              </a:r>
            </a:p>
          </p:txBody>
        </p:sp>
        <p:sp>
          <p:nvSpPr>
            <p:cNvPr id="12320" name="Text Box 67"/>
            <p:cNvSpPr txBox="1">
              <a:spLocks noChangeArrowheads="1"/>
            </p:cNvSpPr>
            <p:nvPr/>
          </p:nvSpPr>
          <p:spPr bwMode="auto">
            <a:xfrm rot="-1200000">
              <a:off x="1519" y="1253"/>
              <a:ext cx="43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sz="2200" b="0">
                  <a:latin typeface="EU-BX" pitchFamily="65" charset="-122"/>
                  <a:ea typeface="EU-BX" pitchFamily="65" charset="-122"/>
                </a:rPr>
                <a:t>A</a:t>
              </a:r>
            </a:p>
          </p:txBody>
        </p:sp>
        <p:sp>
          <p:nvSpPr>
            <p:cNvPr id="12321" name="Text Box 68"/>
            <p:cNvSpPr txBox="1">
              <a:spLocks noChangeArrowheads="1"/>
            </p:cNvSpPr>
            <p:nvPr/>
          </p:nvSpPr>
          <p:spPr bwMode="auto">
            <a:xfrm rot="1200000">
              <a:off x="1530" y="1684"/>
              <a:ext cx="44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sz="2200" b="0">
                  <a:latin typeface="EU-BX" pitchFamily="65" charset="-122"/>
                  <a:ea typeface="EU-BX" pitchFamily="65" charset="-122"/>
                </a:rPr>
                <a:t>B</a:t>
              </a:r>
            </a:p>
          </p:txBody>
        </p:sp>
        <p:sp>
          <p:nvSpPr>
            <p:cNvPr id="12322" name="Text Box 69"/>
            <p:cNvSpPr txBox="1">
              <a:spLocks noChangeArrowheads="1"/>
            </p:cNvSpPr>
            <p:nvPr/>
          </p:nvSpPr>
          <p:spPr bwMode="auto">
            <a:xfrm rot="-1200000">
              <a:off x="1506" y="2143"/>
              <a:ext cx="43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sz="2200" b="0">
                  <a:latin typeface="EU-BX" pitchFamily="65" charset="-122"/>
                  <a:ea typeface="EU-BX" pitchFamily="65" charset="-122"/>
                </a:rPr>
                <a:t>A</a:t>
              </a:r>
            </a:p>
          </p:txBody>
        </p:sp>
        <p:sp>
          <p:nvSpPr>
            <p:cNvPr id="12323" name="Text Box 70"/>
            <p:cNvSpPr txBox="1">
              <a:spLocks noChangeArrowheads="1"/>
            </p:cNvSpPr>
            <p:nvPr/>
          </p:nvSpPr>
          <p:spPr bwMode="auto">
            <a:xfrm rot="1200000">
              <a:off x="1530" y="2585"/>
              <a:ext cx="44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spcBef>
                  <a:spcPct val="0"/>
                </a:spcBef>
              </a:pPr>
              <a:r>
                <a:rPr lang="zh-CN" altLang="en-US" b="0">
                  <a:latin typeface="宋体" panose="02010600030101010101" pitchFamily="2" charset="-122"/>
                </a:rPr>
                <a:t>走</a:t>
              </a:r>
              <a:r>
                <a:rPr lang="en-US" altLang="zh-CN" sz="2200" b="0">
                  <a:latin typeface="EU-BX" pitchFamily="65" charset="-122"/>
                  <a:ea typeface="EU-BX" pitchFamily="65" charset="-122"/>
                </a:rPr>
                <a:t>B</a:t>
              </a:r>
            </a:p>
          </p:txBody>
        </p:sp>
      </p:grpSp>
      <p:sp>
        <p:nvSpPr>
          <p:cNvPr id="12291" name="Text Box 75"/>
          <p:cNvSpPr txBox="1">
            <a:spLocks noChangeArrowheads="1"/>
          </p:cNvSpPr>
          <p:nvPr/>
        </p:nvSpPr>
        <p:spPr bwMode="auto">
          <a:xfrm>
            <a:off x="611188" y="765175"/>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a:solidFill>
                  <a:srgbClr val="0000FF"/>
                </a:solidFill>
                <a:latin typeface="宋体" panose="02010600030101010101" pitchFamily="2" charset="-122"/>
              </a:rPr>
              <a:t>小亮和大刚地位相同，也可表示如下：</a:t>
            </a:r>
          </a:p>
        </p:txBody>
      </p:sp>
      <p:sp>
        <p:nvSpPr>
          <p:cNvPr id="12292" name="Text Box 76"/>
          <p:cNvSpPr txBox="1">
            <a:spLocks noChangeArrowheads="1"/>
          </p:cNvSpPr>
          <p:nvPr/>
        </p:nvSpPr>
        <p:spPr bwMode="auto">
          <a:xfrm>
            <a:off x="323850" y="5013325"/>
            <a:ext cx="8497888"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a:solidFill>
                  <a:srgbClr val="0000FF"/>
                </a:solidFill>
                <a:latin typeface="宋体" panose="02010600030101010101" pitchFamily="2" charset="-122"/>
              </a:rPr>
              <a:t>所有等可能的结果共有</a:t>
            </a:r>
            <a:r>
              <a:rPr lang="en-US" altLang="zh-CN" sz="2400">
                <a:solidFill>
                  <a:srgbClr val="0000FF"/>
                </a:solidFill>
                <a:latin typeface="宋体" panose="02010600030101010101" pitchFamily="2" charset="-122"/>
              </a:rPr>
              <a:t>4</a:t>
            </a:r>
            <a:r>
              <a:rPr lang="zh-CN" altLang="en-US" sz="2400">
                <a:solidFill>
                  <a:srgbClr val="0000FF"/>
                </a:solidFill>
                <a:latin typeface="宋体" panose="02010600030101010101" pitchFamily="2" charset="-122"/>
              </a:rPr>
              <a:t>种：               ，其中两人相 遇的情况有   种，即          </a:t>
            </a:r>
            <a:r>
              <a:rPr lang="en-US" altLang="zh-CN" sz="2400">
                <a:solidFill>
                  <a:srgbClr val="0000FF"/>
                </a:solidFill>
                <a:latin typeface="宋体" panose="02010600030101010101" pitchFamily="2" charset="-122"/>
              </a:rPr>
              <a:t>. </a:t>
            </a:r>
          </a:p>
          <a:p>
            <a:pPr algn="l" eaLnBrk="1" hangingPunct="1"/>
            <a:r>
              <a:rPr lang="zh-CN" altLang="en-US" sz="2400">
                <a:solidFill>
                  <a:srgbClr val="0000FF"/>
                </a:solidFill>
                <a:latin typeface="宋体" panose="02010600030101010101" pitchFamily="2" charset="-122"/>
              </a:rPr>
              <a:t>所以，</a:t>
            </a:r>
            <a:r>
              <a:rPr lang="en-US" altLang="zh-CN" sz="2400">
                <a:solidFill>
                  <a:srgbClr val="0000FF"/>
                </a:solidFill>
                <a:latin typeface="EU-BX" pitchFamily="65" charset="-122"/>
                <a:ea typeface="EU-BX" pitchFamily="65" charset="-122"/>
              </a:rPr>
              <a:t>P</a:t>
            </a:r>
            <a:r>
              <a:rPr lang="zh-CN" altLang="en-US" sz="2400">
                <a:solidFill>
                  <a:srgbClr val="0000FF"/>
                </a:solidFill>
                <a:latin typeface="宋体" panose="02010600030101010101" pitchFamily="2" charset="-122"/>
              </a:rPr>
              <a:t>（相遇）</a:t>
            </a:r>
            <a:r>
              <a:rPr lang="en-US" altLang="zh-CN" sz="2400">
                <a:solidFill>
                  <a:srgbClr val="0000FF"/>
                </a:solidFill>
                <a:latin typeface="宋体" panose="02010600030101010101" pitchFamily="2" charset="-122"/>
              </a:rPr>
              <a:t>=</a:t>
            </a:r>
          </a:p>
        </p:txBody>
      </p:sp>
      <p:sp>
        <p:nvSpPr>
          <p:cNvPr id="12293" name="Text Box 77"/>
          <p:cNvSpPr txBox="1">
            <a:spLocks noChangeArrowheads="1"/>
          </p:cNvSpPr>
          <p:nvPr/>
        </p:nvSpPr>
        <p:spPr bwMode="auto">
          <a:xfrm>
            <a:off x="1908175" y="5372100"/>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b="0">
                <a:solidFill>
                  <a:srgbClr val="0033CC"/>
                </a:solidFill>
                <a:latin typeface="Times New Roman" panose="02020603050405020304" pitchFamily="18" charset="0"/>
              </a:rPr>
              <a:t>2</a:t>
            </a:r>
          </a:p>
        </p:txBody>
      </p:sp>
      <p:sp>
        <p:nvSpPr>
          <p:cNvPr id="12294" name="Text Box 86"/>
          <p:cNvSpPr txBox="1">
            <a:spLocks noChangeArrowheads="1"/>
          </p:cNvSpPr>
          <p:nvPr/>
        </p:nvSpPr>
        <p:spPr bwMode="auto">
          <a:xfrm>
            <a:off x="3635375" y="5013325"/>
            <a:ext cx="3529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00FF"/>
                </a:solidFill>
                <a:latin typeface="EU-BX" pitchFamily="65" charset="-122"/>
                <a:ea typeface="EU-BX" pitchFamily="65" charset="-122"/>
              </a:rPr>
              <a:t>AA</a:t>
            </a:r>
            <a:r>
              <a:rPr lang="zh-CN" altLang="en-US" sz="2400">
                <a:solidFill>
                  <a:srgbClr val="0033CC"/>
                </a:solidFill>
                <a:latin typeface="宋体" panose="02010600030101010101" pitchFamily="2" charset="-122"/>
              </a:rPr>
              <a:t>、</a:t>
            </a:r>
            <a:r>
              <a:rPr lang="en-US" altLang="zh-CN" sz="2400">
                <a:solidFill>
                  <a:srgbClr val="0000FF"/>
                </a:solidFill>
                <a:latin typeface="EU-BX" pitchFamily="65" charset="-122"/>
                <a:ea typeface="EU-BX" pitchFamily="65" charset="-122"/>
              </a:rPr>
              <a:t>AB</a:t>
            </a:r>
            <a:r>
              <a:rPr lang="zh-CN" altLang="en-US" sz="2400">
                <a:solidFill>
                  <a:srgbClr val="0033CC"/>
                </a:solidFill>
                <a:latin typeface="宋体" panose="02010600030101010101" pitchFamily="2" charset="-122"/>
              </a:rPr>
              <a:t>、</a:t>
            </a:r>
            <a:r>
              <a:rPr lang="en-US" altLang="zh-CN" sz="2400">
                <a:solidFill>
                  <a:srgbClr val="0000FF"/>
                </a:solidFill>
                <a:latin typeface="EU-BX" pitchFamily="65" charset="-122"/>
                <a:ea typeface="EU-BX" pitchFamily="65" charset="-122"/>
              </a:rPr>
              <a:t>BA</a:t>
            </a:r>
            <a:r>
              <a:rPr lang="zh-CN" altLang="en-US" sz="2400">
                <a:solidFill>
                  <a:srgbClr val="0033CC"/>
                </a:solidFill>
                <a:latin typeface="宋体" panose="02010600030101010101" pitchFamily="2" charset="-122"/>
              </a:rPr>
              <a:t>、</a:t>
            </a:r>
            <a:r>
              <a:rPr lang="en-US" altLang="zh-CN" sz="2400">
                <a:solidFill>
                  <a:srgbClr val="0000FF"/>
                </a:solidFill>
                <a:latin typeface="EU-BX" pitchFamily="65" charset="-122"/>
                <a:ea typeface="EU-BX" pitchFamily="65" charset="-122"/>
              </a:rPr>
              <a:t>BB</a:t>
            </a:r>
          </a:p>
        </p:txBody>
      </p:sp>
      <p:sp>
        <p:nvSpPr>
          <p:cNvPr id="12295" name="Text Box 87"/>
          <p:cNvSpPr txBox="1">
            <a:spLocks noChangeArrowheads="1"/>
          </p:cNvSpPr>
          <p:nvPr/>
        </p:nvSpPr>
        <p:spPr bwMode="auto">
          <a:xfrm>
            <a:off x="3203575" y="5445125"/>
            <a:ext cx="2017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00FF"/>
                </a:solidFill>
                <a:latin typeface="EU-BX" pitchFamily="65" charset="-122"/>
                <a:ea typeface="EU-BX" pitchFamily="65" charset="-122"/>
              </a:rPr>
              <a:t>AA</a:t>
            </a:r>
            <a:r>
              <a:rPr lang="en-US" altLang="zh-CN" sz="2400">
                <a:solidFill>
                  <a:srgbClr val="0000FF"/>
                </a:solidFill>
                <a:latin typeface="宋体" panose="02010600030101010101" pitchFamily="2" charset="-122"/>
              </a:rPr>
              <a:t> </a:t>
            </a:r>
            <a:r>
              <a:rPr lang="zh-CN" altLang="en-US" sz="2400">
                <a:solidFill>
                  <a:srgbClr val="0000FF"/>
                </a:solidFill>
                <a:latin typeface="宋体" panose="02010600030101010101" pitchFamily="2" charset="-122"/>
              </a:rPr>
              <a:t>、</a:t>
            </a:r>
            <a:r>
              <a:rPr lang="en-US" altLang="zh-CN" sz="2400">
                <a:solidFill>
                  <a:srgbClr val="0000FF"/>
                </a:solidFill>
                <a:latin typeface="EU-BX" pitchFamily="65" charset="-122"/>
                <a:ea typeface="EU-BX" pitchFamily="65" charset="-122"/>
              </a:rPr>
              <a:t>BB</a:t>
            </a:r>
            <a:r>
              <a:rPr lang="en-US" altLang="zh-CN" sz="2400"/>
              <a:t>  </a:t>
            </a:r>
          </a:p>
        </p:txBody>
      </p:sp>
      <p:sp>
        <p:nvSpPr>
          <p:cNvPr id="12296" name="AutoShape 48"/>
          <p:cNvSpPr>
            <a:spLocks noChangeAspect="1" noChangeArrowheads="1" noTextEdit="1"/>
          </p:cNvSpPr>
          <p:nvPr/>
        </p:nvSpPr>
        <p:spPr bwMode="auto">
          <a:xfrm>
            <a:off x="3059113" y="5724525"/>
            <a:ext cx="1079500"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297" name="Line 50"/>
          <p:cNvSpPr>
            <a:spLocks noChangeShapeType="1"/>
          </p:cNvSpPr>
          <p:nvPr/>
        </p:nvSpPr>
        <p:spPr bwMode="auto">
          <a:xfrm>
            <a:off x="3127375" y="6264275"/>
            <a:ext cx="244475" cy="0"/>
          </a:xfrm>
          <a:prstGeom prst="line">
            <a:avLst/>
          </a:prstGeom>
          <a:noFill/>
          <a:ln w="17526">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8" name="Line 51"/>
          <p:cNvSpPr>
            <a:spLocks noChangeShapeType="1"/>
          </p:cNvSpPr>
          <p:nvPr/>
        </p:nvSpPr>
        <p:spPr bwMode="auto">
          <a:xfrm>
            <a:off x="3868738" y="6264275"/>
            <a:ext cx="244475" cy="0"/>
          </a:xfrm>
          <a:prstGeom prst="line">
            <a:avLst/>
          </a:prstGeom>
          <a:noFill/>
          <a:ln w="17526">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299" name="Rectangle 52"/>
          <p:cNvSpPr>
            <a:spLocks noChangeArrowheads="1"/>
          </p:cNvSpPr>
          <p:nvPr/>
        </p:nvSpPr>
        <p:spPr bwMode="auto">
          <a:xfrm>
            <a:off x="3924300" y="6237288"/>
            <a:ext cx="177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2</a:t>
            </a:r>
            <a:endParaRPr lang="en-US" altLang="zh-CN">
              <a:solidFill>
                <a:srgbClr val="0000FF"/>
              </a:solidFill>
            </a:endParaRPr>
          </a:p>
        </p:txBody>
      </p:sp>
      <p:sp>
        <p:nvSpPr>
          <p:cNvPr id="12300" name="Rectangle 53"/>
          <p:cNvSpPr>
            <a:spLocks noChangeArrowheads="1"/>
          </p:cNvSpPr>
          <p:nvPr/>
        </p:nvSpPr>
        <p:spPr bwMode="auto">
          <a:xfrm>
            <a:off x="3916363" y="5749925"/>
            <a:ext cx="177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1</a:t>
            </a:r>
            <a:endParaRPr lang="en-US" altLang="zh-CN">
              <a:solidFill>
                <a:srgbClr val="0000FF"/>
              </a:solidFill>
            </a:endParaRPr>
          </a:p>
        </p:txBody>
      </p:sp>
      <p:sp>
        <p:nvSpPr>
          <p:cNvPr id="12301" name="Rectangle 54"/>
          <p:cNvSpPr>
            <a:spLocks noChangeArrowheads="1"/>
          </p:cNvSpPr>
          <p:nvPr/>
        </p:nvSpPr>
        <p:spPr bwMode="auto">
          <a:xfrm>
            <a:off x="3132138" y="6237288"/>
            <a:ext cx="177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b="0">
                <a:solidFill>
                  <a:srgbClr val="0000FF"/>
                </a:solidFill>
                <a:latin typeface="Times New Roman" panose="02020603050405020304" pitchFamily="18" charset="0"/>
              </a:rPr>
              <a:t>4</a:t>
            </a:r>
            <a:endParaRPr lang="en-US" altLang="zh-CN">
              <a:solidFill>
                <a:srgbClr val="0000FF"/>
              </a:solidFill>
            </a:endParaRPr>
          </a:p>
        </p:txBody>
      </p:sp>
      <p:sp>
        <p:nvSpPr>
          <p:cNvPr id="12302" name="Rectangle 55"/>
          <p:cNvSpPr>
            <a:spLocks noChangeArrowheads="1"/>
          </p:cNvSpPr>
          <p:nvPr/>
        </p:nvSpPr>
        <p:spPr bwMode="auto">
          <a:xfrm>
            <a:off x="3132138" y="5805488"/>
            <a:ext cx="2159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b="0">
                <a:solidFill>
                  <a:srgbClr val="0000FF"/>
                </a:solidFill>
                <a:latin typeface="Times New Roman" panose="02020603050405020304" pitchFamily="18" charset="0"/>
              </a:rPr>
              <a:t>2</a:t>
            </a:r>
            <a:endParaRPr lang="en-US" altLang="zh-CN">
              <a:solidFill>
                <a:srgbClr val="0000FF"/>
              </a:solidFill>
            </a:endParaRPr>
          </a:p>
        </p:txBody>
      </p:sp>
      <p:sp>
        <p:nvSpPr>
          <p:cNvPr id="12303" name="Rectangle 56"/>
          <p:cNvSpPr>
            <a:spLocks noChangeArrowheads="1"/>
          </p:cNvSpPr>
          <p:nvPr/>
        </p:nvSpPr>
        <p:spPr bwMode="auto">
          <a:xfrm>
            <a:off x="3598863" y="5959475"/>
            <a:ext cx="223837"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3200" b="0">
                <a:solidFill>
                  <a:srgbClr val="0000FF"/>
                </a:solidFill>
                <a:latin typeface="Symbol" panose="05050102010706020507" pitchFamily="18" charset="2"/>
              </a:rPr>
              <a:t>=</a:t>
            </a:r>
            <a:endParaRPr lang="en-US" altLang="zh-CN">
              <a:solidFill>
                <a:srgbClr val="0000FF"/>
              </a:solidFill>
            </a:endParaRPr>
          </a:p>
        </p:txBody>
      </p:sp>
      <p:sp>
        <p:nvSpPr>
          <p:cNvPr id="12304" name="Rectangle 57"/>
          <p:cNvSpPr>
            <a:spLocks noChangeArrowheads="1"/>
          </p:cNvSpPr>
          <p:nvPr/>
        </p:nvSpPr>
        <p:spPr bwMode="auto">
          <a:xfrm>
            <a:off x="4211638" y="602138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zh-CN" altLang="en-US"/>
          </a:p>
        </p:txBody>
      </p:sp>
      <p:sp>
        <p:nvSpPr>
          <p:cNvPr id="12305" name="Rectangle 58"/>
          <p:cNvSpPr>
            <a:spLocks noChangeArrowheads="1"/>
          </p:cNvSpPr>
          <p:nvPr/>
        </p:nvSpPr>
        <p:spPr bwMode="auto">
          <a:xfrm>
            <a:off x="4067175" y="6165850"/>
            <a:ext cx="282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solidFill>
                  <a:srgbClr val="0000FF"/>
                </a:solidFill>
                <a:latin typeface="宋体" panose="02010600030101010101" pitchFamily="2" charset="-122"/>
              </a:rPr>
              <a:t>·</a:t>
            </a:r>
            <a:endParaRPr lang="zh-CN" altLang="en-US" sz="2400">
              <a:solidFill>
                <a:srgbClr val="0000FF"/>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96" name="Text Box 96"/>
          <p:cNvSpPr txBox="1">
            <a:spLocks noChangeArrowheads="1"/>
          </p:cNvSpPr>
          <p:nvPr/>
        </p:nvSpPr>
        <p:spPr bwMode="auto">
          <a:xfrm>
            <a:off x="611188" y="4365625"/>
            <a:ext cx="7993062"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a:solidFill>
                  <a:srgbClr val="0000FF"/>
                </a:solidFill>
                <a:latin typeface="宋体" panose="02010600030101010101" pitchFamily="2" charset="-122"/>
              </a:rPr>
              <a:t>所有等可能的</a:t>
            </a:r>
            <a:r>
              <a:rPr lang="en-US" altLang="zh-CN" sz="2400">
                <a:solidFill>
                  <a:srgbClr val="0000FF"/>
                </a:solidFill>
                <a:latin typeface="宋体" panose="02010600030101010101" pitchFamily="2" charset="-122"/>
              </a:rPr>
              <a:t>4</a:t>
            </a:r>
            <a:r>
              <a:rPr lang="zh-CN" altLang="en-US" sz="2400">
                <a:solidFill>
                  <a:srgbClr val="0000FF"/>
                </a:solidFill>
                <a:latin typeface="宋体" panose="02010600030101010101" pitchFamily="2" charset="-122"/>
              </a:rPr>
              <a:t>种结果，即</a:t>
            </a:r>
            <a:r>
              <a:rPr lang="en-US" altLang="zh-CN" sz="2400">
                <a:solidFill>
                  <a:srgbClr val="0000FF"/>
                </a:solidFill>
                <a:latin typeface="EU-BX" pitchFamily="65" charset="-122"/>
                <a:ea typeface="EU-BX" pitchFamily="65" charset="-122"/>
              </a:rPr>
              <a:t>AA</a:t>
            </a:r>
            <a:r>
              <a:rPr lang="zh-CN" altLang="en-US" sz="2400">
                <a:solidFill>
                  <a:srgbClr val="0000FF"/>
                </a:solidFill>
                <a:latin typeface="宋体" panose="02010600030101010101" pitchFamily="2" charset="-122"/>
              </a:rPr>
              <a:t>、</a:t>
            </a:r>
            <a:r>
              <a:rPr lang="en-US" altLang="zh-CN" sz="2400">
                <a:solidFill>
                  <a:srgbClr val="0000FF"/>
                </a:solidFill>
                <a:latin typeface="EU-BX" pitchFamily="65" charset="-122"/>
                <a:ea typeface="EU-BX" pitchFamily="65" charset="-122"/>
              </a:rPr>
              <a:t>AB</a:t>
            </a:r>
            <a:r>
              <a:rPr lang="zh-CN" altLang="en-US" sz="2400">
                <a:solidFill>
                  <a:srgbClr val="0000FF"/>
                </a:solidFill>
                <a:latin typeface="宋体" panose="02010600030101010101" pitchFamily="2" charset="-122"/>
              </a:rPr>
              <a:t>、</a:t>
            </a:r>
            <a:r>
              <a:rPr lang="en-US" altLang="zh-CN" sz="2400">
                <a:solidFill>
                  <a:srgbClr val="0000FF"/>
                </a:solidFill>
                <a:latin typeface="EU-BX" pitchFamily="65" charset="-122"/>
                <a:ea typeface="EU-BX" pitchFamily="65" charset="-122"/>
              </a:rPr>
              <a:t>BA</a:t>
            </a:r>
            <a:r>
              <a:rPr lang="zh-CN" altLang="en-US" sz="2400">
                <a:solidFill>
                  <a:srgbClr val="0000FF"/>
                </a:solidFill>
                <a:latin typeface="宋体" panose="02010600030101010101" pitchFamily="2" charset="-122"/>
              </a:rPr>
              <a:t>、</a:t>
            </a:r>
            <a:r>
              <a:rPr lang="en-US" altLang="zh-CN" sz="2400">
                <a:solidFill>
                  <a:srgbClr val="0000FF"/>
                </a:solidFill>
                <a:latin typeface="EU-BX" pitchFamily="65" charset="-122"/>
                <a:ea typeface="EU-BX" pitchFamily="65" charset="-122"/>
              </a:rPr>
              <a:t>BB</a:t>
            </a:r>
            <a:r>
              <a:rPr lang="zh-CN" altLang="en-US" sz="2400">
                <a:solidFill>
                  <a:srgbClr val="0000FF"/>
                </a:solidFill>
                <a:latin typeface="宋体" panose="02010600030101010101" pitchFamily="2" charset="-122"/>
              </a:rPr>
              <a:t>，其中二人相</a:t>
            </a:r>
          </a:p>
          <a:p>
            <a:pPr algn="l" eaLnBrk="1" hangingPunct="1"/>
            <a:r>
              <a:rPr lang="zh-CN" altLang="en-US" sz="2400">
                <a:solidFill>
                  <a:srgbClr val="0000FF"/>
                </a:solidFill>
                <a:latin typeface="宋体" panose="02010600030101010101" pitchFamily="2" charset="-122"/>
              </a:rPr>
              <a:t>遇的结果有</a:t>
            </a:r>
            <a:r>
              <a:rPr lang="en-US" altLang="zh-CN" sz="2400">
                <a:solidFill>
                  <a:srgbClr val="0000FF"/>
                </a:solidFill>
                <a:latin typeface="宋体" panose="02010600030101010101" pitchFamily="2" charset="-122"/>
              </a:rPr>
              <a:t>2</a:t>
            </a:r>
            <a:r>
              <a:rPr lang="zh-CN" altLang="en-US" sz="2400">
                <a:solidFill>
                  <a:srgbClr val="0000FF"/>
                </a:solidFill>
                <a:latin typeface="宋体" panose="02010600030101010101" pitchFamily="2" charset="-122"/>
              </a:rPr>
              <a:t>种</a:t>
            </a:r>
            <a:r>
              <a:rPr lang="en-US" altLang="zh-CN" sz="2400">
                <a:solidFill>
                  <a:srgbClr val="0000FF"/>
                </a:solidFill>
                <a:latin typeface="宋体" panose="02010600030101010101" pitchFamily="2" charset="-122"/>
              </a:rPr>
              <a:t>.</a:t>
            </a:r>
          </a:p>
        </p:txBody>
      </p:sp>
      <p:sp>
        <p:nvSpPr>
          <p:cNvPr id="4100" name="Text Box 20"/>
          <p:cNvSpPr txBox="1">
            <a:spLocks noChangeArrowheads="1"/>
          </p:cNvSpPr>
          <p:nvPr/>
        </p:nvSpPr>
        <p:spPr bwMode="auto">
          <a:xfrm>
            <a:off x="323850" y="981075"/>
            <a:ext cx="8820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a:latin typeface="宋体" panose="02010600030101010101" pitchFamily="2" charset="-122"/>
              </a:rPr>
              <a:t>除上述方法外，还可以用什么方法解决这个问题？</a:t>
            </a:r>
          </a:p>
        </p:txBody>
      </p:sp>
      <p:grpSp>
        <p:nvGrpSpPr>
          <p:cNvPr id="18" name="Group 57"/>
          <p:cNvGrpSpPr/>
          <p:nvPr/>
        </p:nvGrpSpPr>
        <p:grpSpPr bwMode="auto">
          <a:xfrm>
            <a:off x="827088" y="1989138"/>
            <a:ext cx="5651500" cy="2044700"/>
            <a:chOff x="748" y="1162"/>
            <a:chExt cx="3560" cy="1288"/>
          </a:xfrm>
        </p:grpSpPr>
        <p:sp>
          <p:nvSpPr>
            <p:cNvPr id="4103" name="Text Box 86"/>
            <p:cNvSpPr txBox="1">
              <a:spLocks noChangeArrowheads="1"/>
            </p:cNvSpPr>
            <p:nvPr/>
          </p:nvSpPr>
          <p:spPr bwMode="auto">
            <a:xfrm>
              <a:off x="748" y="1270"/>
              <a:ext cx="680"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0000FF"/>
                  </a:solidFill>
                </a:rPr>
                <a:t>大刚</a:t>
              </a:r>
            </a:p>
          </p:txBody>
        </p:sp>
        <p:sp>
          <p:nvSpPr>
            <p:cNvPr id="4104" name="Rectangle 8"/>
            <p:cNvSpPr>
              <a:spLocks noChangeArrowheads="1"/>
            </p:cNvSpPr>
            <p:nvPr/>
          </p:nvSpPr>
          <p:spPr bwMode="auto">
            <a:xfrm>
              <a:off x="2086" y="1162"/>
              <a:ext cx="1043" cy="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4105" name="Rectangle 9"/>
            <p:cNvSpPr>
              <a:spLocks noChangeArrowheads="1"/>
            </p:cNvSpPr>
            <p:nvPr/>
          </p:nvSpPr>
          <p:spPr bwMode="auto">
            <a:xfrm>
              <a:off x="3107" y="1162"/>
              <a:ext cx="1179" cy="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4106" name="Rectangle 10"/>
            <p:cNvSpPr>
              <a:spLocks noChangeArrowheads="1"/>
            </p:cNvSpPr>
            <p:nvPr/>
          </p:nvSpPr>
          <p:spPr bwMode="auto">
            <a:xfrm>
              <a:off x="770" y="1591"/>
              <a:ext cx="1316" cy="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4107" name="Rectangle 11"/>
            <p:cNvSpPr>
              <a:spLocks noChangeArrowheads="1"/>
            </p:cNvSpPr>
            <p:nvPr/>
          </p:nvSpPr>
          <p:spPr bwMode="auto">
            <a:xfrm>
              <a:off x="2086" y="1591"/>
              <a:ext cx="1043" cy="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4108" name="Rectangle 12"/>
            <p:cNvSpPr>
              <a:spLocks noChangeArrowheads="1"/>
            </p:cNvSpPr>
            <p:nvPr/>
          </p:nvSpPr>
          <p:spPr bwMode="auto">
            <a:xfrm>
              <a:off x="3129" y="1591"/>
              <a:ext cx="1179" cy="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4109" name="Rectangle 13"/>
            <p:cNvSpPr>
              <a:spLocks noChangeArrowheads="1"/>
            </p:cNvSpPr>
            <p:nvPr/>
          </p:nvSpPr>
          <p:spPr bwMode="auto">
            <a:xfrm>
              <a:off x="770" y="2021"/>
              <a:ext cx="1316" cy="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4110" name="Rectangle 14"/>
            <p:cNvSpPr>
              <a:spLocks noChangeArrowheads="1"/>
            </p:cNvSpPr>
            <p:nvPr/>
          </p:nvSpPr>
          <p:spPr bwMode="auto">
            <a:xfrm>
              <a:off x="2086" y="2021"/>
              <a:ext cx="1043" cy="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4111" name="Rectangle 15"/>
            <p:cNvSpPr>
              <a:spLocks noChangeArrowheads="1"/>
            </p:cNvSpPr>
            <p:nvPr/>
          </p:nvSpPr>
          <p:spPr bwMode="auto">
            <a:xfrm>
              <a:off x="3129" y="2021"/>
              <a:ext cx="1179" cy="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pPr>
              <a:endParaRPr lang="zh-CN" altLang="zh-CN" b="0"/>
            </a:p>
          </p:txBody>
        </p:sp>
        <p:sp>
          <p:nvSpPr>
            <p:cNvPr id="4112" name="Line 16"/>
            <p:cNvSpPr>
              <a:spLocks noChangeShapeType="1"/>
            </p:cNvSpPr>
            <p:nvPr/>
          </p:nvSpPr>
          <p:spPr bwMode="auto">
            <a:xfrm>
              <a:off x="2086" y="1162"/>
              <a:ext cx="0" cy="1288"/>
            </a:xfrm>
            <a:prstGeom prst="line">
              <a:avLst/>
            </a:prstGeom>
            <a:noFill/>
            <a:ln w="12700" algn="ctr">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3" name="Line 17"/>
            <p:cNvSpPr>
              <a:spLocks noChangeShapeType="1"/>
            </p:cNvSpPr>
            <p:nvPr/>
          </p:nvSpPr>
          <p:spPr bwMode="auto">
            <a:xfrm>
              <a:off x="3129" y="1162"/>
              <a:ext cx="0" cy="1288"/>
            </a:xfrm>
            <a:prstGeom prst="line">
              <a:avLst/>
            </a:prstGeom>
            <a:noFill/>
            <a:ln w="12700" algn="ctr">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4" name="Line 18"/>
            <p:cNvSpPr>
              <a:spLocks noChangeShapeType="1"/>
            </p:cNvSpPr>
            <p:nvPr/>
          </p:nvSpPr>
          <p:spPr bwMode="auto">
            <a:xfrm>
              <a:off x="770" y="1591"/>
              <a:ext cx="3538" cy="0"/>
            </a:xfrm>
            <a:prstGeom prst="line">
              <a:avLst/>
            </a:prstGeom>
            <a:noFill/>
            <a:ln w="12700" algn="ctr">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5" name="Line 19"/>
            <p:cNvSpPr>
              <a:spLocks noChangeShapeType="1"/>
            </p:cNvSpPr>
            <p:nvPr/>
          </p:nvSpPr>
          <p:spPr bwMode="auto">
            <a:xfrm>
              <a:off x="770" y="2021"/>
              <a:ext cx="3538" cy="0"/>
            </a:xfrm>
            <a:prstGeom prst="line">
              <a:avLst/>
            </a:prstGeom>
            <a:noFill/>
            <a:ln w="12700" algn="ctr">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6" name="Line 20"/>
            <p:cNvSpPr>
              <a:spLocks noChangeShapeType="1"/>
            </p:cNvSpPr>
            <p:nvPr/>
          </p:nvSpPr>
          <p:spPr bwMode="auto">
            <a:xfrm flipH="1">
              <a:off x="770" y="1162"/>
              <a:ext cx="24" cy="1288"/>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7" name="Line 21"/>
            <p:cNvSpPr>
              <a:spLocks noChangeShapeType="1"/>
            </p:cNvSpPr>
            <p:nvPr/>
          </p:nvSpPr>
          <p:spPr bwMode="auto">
            <a:xfrm>
              <a:off x="4286" y="1162"/>
              <a:ext cx="0" cy="1255"/>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8" name="Line 22"/>
            <p:cNvSpPr>
              <a:spLocks noChangeShapeType="1"/>
            </p:cNvSpPr>
            <p:nvPr/>
          </p:nvSpPr>
          <p:spPr bwMode="auto">
            <a:xfrm>
              <a:off x="794" y="1162"/>
              <a:ext cx="3492" cy="0"/>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19" name="Line 23"/>
            <p:cNvSpPr>
              <a:spLocks noChangeShapeType="1"/>
            </p:cNvSpPr>
            <p:nvPr/>
          </p:nvSpPr>
          <p:spPr bwMode="auto">
            <a:xfrm flipV="1">
              <a:off x="770" y="2417"/>
              <a:ext cx="3516" cy="33"/>
            </a:xfrm>
            <a:prstGeom prst="line">
              <a:avLst/>
            </a:prstGeom>
            <a:noFill/>
            <a:ln w="28575" algn="ctr">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4120" name="Text Box 85"/>
            <p:cNvSpPr txBox="1">
              <a:spLocks noChangeArrowheads="1"/>
            </p:cNvSpPr>
            <p:nvPr/>
          </p:nvSpPr>
          <p:spPr bwMode="auto">
            <a:xfrm>
              <a:off x="1474" y="1179"/>
              <a:ext cx="680"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0000FF"/>
                  </a:solidFill>
                </a:rPr>
                <a:t>小亮</a:t>
              </a:r>
            </a:p>
          </p:txBody>
        </p:sp>
        <p:sp>
          <p:nvSpPr>
            <p:cNvPr id="4121" name="Text Box 92"/>
            <p:cNvSpPr txBox="1">
              <a:spLocks noChangeArrowheads="1"/>
            </p:cNvSpPr>
            <p:nvPr/>
          </p:nvSpPr>
          <p:spPr bwMode="auto">
            <a:xfrm>
              <a:off x="3425" y="1581"/>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00FF"/>
                  </a:solidFill>
                  <a:latin typeface="EU-BX" pitchFamily="65" charset="-122"/>
                  <a:ea typeface="EU-BX" pitchFamily="65" charset="-122"/>
                </a:rPr>
                <a:t>AB</a:t>
              </a:r>
            </a:p>
          </p:txBody>
        </p:sp>
        <p:sp>
          <p:nvSpPr>
            <p:cNvPr id="4122" name="Text Box 93"/>
            <p:cNvSpPr txBox="1">
              <a:spLocks noChangeArrowheads="1"/>
            </p:cNvSpPr>
            <p:nvPr/>
          </p:nvSpPr>
          <p:spPr bwMode="auto">
            <a:xfrm>
              <a:off x="2312" y="1581"/>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00FF"/>
                  </a:solidFill>
                  <a:latin typeface="EU-BX" pitchFamily="65" charset="-122"/>
                  <a:ea typeface="EU-BX" pitchFamily="65" charset="-122"/>
                </a:rPr>
                <a:t>AA</a:t>
              </a:r>
            </a:p>
          </p:txBody>
        </p:sp>
        <p:sp>
          <p:nvSpPr>
            <p:cNvPr id="4123" name="Text Box 94"/>
            <p:cNvSpPr txBox="1">
              <a:spLocks noChangeArrowheads="1"/>
            </p:cNvSpPr>
            <p:nvPr/>
          </p:nvSpPr>
          <p:spPr bwMode="auto">
            <a:xfrm>
              <a:off x="2291" y="1998"/>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00FF"/>
                  </a:solidFill>
                  <a:latin typeface="EU-BX" pitchFamily="65" charset="-122"/>
                  <a:ea typeface="EU-BX" pitchFamily="65" charset="-122"/>
                </a:rPr>
                <a:t>BA</a:t>
              </a:r>
            </a:p>
          </p:txBody>
        </p:sp>
        <p:sp>
          <p:nvSpPr>
            <p:cNvPr id="4124" name="Text Box 95"/>
            <p:cNvSpPr txBox="1">
              <a:spLocks noChangeArrowheads="1"/>
            </p:cNvSpPr>
            <p:nvPr/>
          </p:nvSpPr>
          <p:spPr bwMode="auto">
            <a:xfrm>
              <a:off x="3446" y="1998"/>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0000FF"/>
                  </a:solidFill>
                  <a:latin typeface="EU-BX" pitchFamily="65" charset="-122"/>
                  <a:ea typeface="EU-BX" pitchFamily="65" charset="-122"/>
                </a:rPr>
                <a:t>BB</a:t>
              </a:r>
            </a:p>
          </p:txBody>
        </p:sp>
        <p:sp>
          <p:nvSpPr>
            <p:cNvPr id="4125" name="Text Box 43"/>
            <p:cNvSpPr txBox="1">
              <a:spLocks noChangeArrowheads="1"/>
            </p:cNvSpPr>
            <p:nvPr/>
          </p:nvSpPr>
          <p:spPr bwMode="auto">
            <a:xfrm>
              <a:off x="1223" y="1581"/>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a:solidFill>
                    <a:srgbClr val="0000FF"/>
                  </a:solidFill>
                  <a:latin typeface="宋体" panose="02010600030101010101" pitchFamily="2" charset="-122"/>
                </a:rPr>
                <a:t>走</a:t>
              </a:r>
              <a:r>
                <a:rPr lang="en-US" altLang="zh-CN" sz="2400">
                  <a:solidFill>
                    <a:srgbClr val="0000FF"/>
                  </a:solidFill>
                  <a:latin typeface="EU-BX" pitchFamily="65" charset="-122"/>
                  <a:ea typeface="EU-BX" pitchFamily="65" charset="-122"/>
                </a:rPr>
                <a:t>A</a:t>
              </a:r>
            </a:p>
          </p:txBody>
        </p:sp>
        <p:sp>
          <p:nvSpPr>
            <p:cNvPr id="4126" name="Text Box 44"/>
            <p:cNvSpPr txBox="1">
              <a:spLocks noChangeArrowheads="1"/>
            </p:cNvSpPr>
            <p:nvPr/>
          </p:nvSpPr>
          <p:spPr bwMode="auto">
            <a:xfrm>
              <a:off x="1223" y="1998"/>
              <a:ext cx="635"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a:solidFill>
                    <a:srgbClr val="0000FF"/>
                  </a:solidFill>
                  <a:latin typeface="宋体" panose="02010600030101010101" pitchFamily="2" charset="-122"/>
                </a:rPr>
                <a:t>走</a:t>
              </a:r>
              <a:r>
                <a:rPr lang="en-US" altLang="zh-CN" sz="2400">
                  <a:solidFill>
                    <a:srgbClr val="0000FF"/>
                  </a:solidFill>
                  <a:latin typeface="EU-BX" pitchFamily="65" charset="-122"/>
                  <a:ea typeface="EU-BX" pitchFamily="65" charset="-122"/>
                </a:rPr>
                <a:t>B</a:t>
              </a:r>
            </a:p>
          </p:txBody>
        </p:sp>
        <p:sp>
          <p:nvSpPr>
            <p:cNvPr id="4127" name="Text Box 45"/>
            <p:cNvSpPr txBox="1">
              <a:spLocks noChangeArrowheads="1"/>
            </p:cNvSpPr>
            <p:nvPr/>
          </p:nvSpPr>
          <p:spPr bwMode="auto">
            <a:xfrm>
              <a:off x="3515" y="1162"/>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a:solidFill>
                    <a:srgbClr val="0000FF"/>
                  </a:solidFill>
                  <a:latin typeface="宋体" panose="02010600030101010101" pitchFamily="2" charset="-122"/>
                </a:rPr>
                <a:t>走</a:t>
              </a:r>
              <a:r>
                <a:rPr lang="en-US" altLang="zh-CN" sz="2400">
                  <a:solidFill>
                    <a:srgbClr val="0000FF"/>
                  </a:solidFill>
                  <a:latin typeface="EU-BX" pitchFamily="65" charset="-122"/>
                  <a:ea typeface="EU-BX" pitchFamily="65" charset="-122"/>
                </a:rPr>
                <a:t>B</a:t>
              </a:r>
            </a:p>
          </p:txBody>
        </p:sp>
        <p:sp>
          <p:nvSpPr>
            <p:cNvPr id="4128" name="Text Box 46"/>
            <p:cNvSpPr txBox="1">
              <a:spLocks noChangeArrowheads="1"/>
            </p:cNvSpPr>
            <p:nvPr/>
          </p:nvSpPr>
          <p:spPr bwMode="auto">
            <a:xfrm>
              <a:off x="2427" y="1162"/>
              <a:ext cx="6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algn="l" eaLnBrk="1" hangingPunct="1"/>
              <a:r>
                <a:rPr lang="zh-CN" altLang="en-US" sz="2400">
                  <a:solidFill>
                    <a:srgbClr val="0000FF"/>
                  </a:solidFill>
                  <a:latin typeface="宋体" panose="02010600030101010101" pitchFamily="2" charset="-122"/>
                </a:rPr>
                <a:t>走</a:t>
              </a:r>
              <a:r>
                <a:rPr lang="en-US" altLang="zh-CN" sz="2400">
                  <a:solidFill>
                    <a:srgbClr val="0000FF"/>
                  </a:solidFill>
                  <a:latin typeface="EU-BX" pitchFamily="65" charset="-122"/>
                  <a:ea typeface="EU-BX" pitchFamily="65" charset="-122"/>
                </a:rPr>
                <a:t>A</a:t>
              </a:r>
            </a:p>
          </p:txBody>
        </p:sp>
        <p:sp>
          <p:nvSpPr>
            <p:cNvPr id="4129" name="Line 84"/>
            <p:cNvSpPr>
              <a:spLocks noChangeShapeType="1"/>
            </p:cNvSpPr>
            <p:nvPr/>
          </p:nvSpPr>
          <p:spPr bwMode="auto">
            <a:xfrm>
              <a:off x="793" y="1162"/>
              <a:ext cx="1271" cy="408"/>
            </a:xfrm>
            <a:prstGeom prst="line">
              <a:avLst/>
            </a:prstGeom>
            <a:noFill/>
            <a:ln w="9525">
              <a:solidFill>
                <a:srgbClr val="0000FF"/>
              </a:solidFill>
              <a:round/>
            </a:ln>
            <a:extLst>
              <a:ext uri="{909E8E84-426E-40DD-AFC4-6F175D3DCCD1}">
                <a14:hiddenFill xmlns:a14="http://schemas.microsoft.com/office/drawing/2010/main">
                  <a:noFill/>
                </a14:hiddenFill>
              </a:ext>
            </a:extLst>
          </p:spPr>
          <p:txBody>
            <a:bodyPr anchor="ctr"/>
            <a:lstStyle/>
            <a:p>
              <a:endParaRPr lang="zh-CN" altLang="en-US"/>
            </a:p>
          </p:txBody>
        </p:sp>
      </p:grpSp>
      <p:sp>
        <p:nvSpPr>
          <p:cNvPr id="25647" name="Text Box 47"/>
          <p:cNvSpPr txBox="1">
            <a:spLocks noChangeArrowheads="1"/>
          </p:cNvSpPr>
          <p:nvPr/>
        </p:nvSpPr>
        <p:spPr bwMode="auto">
          <a:xfrm>
            <a:off x="6227763" y="1484313"/>
            <a:ext cx="23764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50000"/>
              </a:spcBef>
              <a:spcAft>
                <a:spcPct val="0"/>
              </a:spcAft>
              <a:defRPr sz="2800" b="1">
                <a:solidFill>
                  <a:schemeClr val="tx1"/>
                </a:solidFill>
                <a:latin typeface="Arial" panose="020B0604020202020204" pitchFamily="34" charset="0"/>
                <a:ea typeface="宋体" panose="02010600030101010101" pitchFamily="2" charset="-122"/>
              </a:defRPr>
            </a:lvl9pPr>
          </a:lstStyle>
          <a:p>
            <a:pPr eaLnBrk="1" hangingPunct="1"/>
            <a:r>
              <a:rPr lang="zh-CN" altLang="en-US">
                <a:solidFill>
                  <a:srgbClr val="0000FF"/>
                </a:solidFill>
              </a:rPr>
              <a:t>列表</a:t>
            </a:r>
          </a:p>
        </p:txBody>
      </p:sp>
      <p:graphicFrame>
        <p:nvGraphicFramePr>
          <p:cNvPr id="50230" name="Object 54"/>
          <p:cNvGraphicFramePr>
            <a:graphicFrameLocks noChangeAspect="1"/>
          </p:cNvGraphicFramePr>
          <p:nvPr/>
        </p:nvGraphicFramePr>
        <p:xfrm>
          <a:off x="1835150" y="5445125"/>
          <a:ext cx="2808288" cy="915988"/>
        </p:xfrm>
        <a:graphic>
          <a:graphicData uri="http://schemas.openxmlformats.org/presentationml/2006/ole">
            <mc:AlternateContent xmlns:mc="http://schemas.openxmlformats.org/markup-compatibility/2006">
              <mc:Choice xmlns:v="urn:schemas-microsoft-com:vml" Requires="v">
                <p:oleObj spid="_x0000_s4135" name="公式" r:id="rId4" imgW="1612900" imgH="520700" progId="Equation.3">
                  <p:embed/>
                </p:oleObj>
              </mc:Choice>
              <mc:Fallback>
                <p:oleObj name="公式" r:id="rId4" imgW="1612900" imgH="520700" progId="Equation.3">
                  <p:embed/>
                  <p:pic>
                    <p:nvPicPr>
                      <p:cNvPr id="0" name="Object 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5445125"/>
                        <a:ext cx="2808288"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47"/>
                                        </p:tgtEl>
                                        <p:attrNameLst>
                                          <p:attrName>style.visibility</p:attrName>
                                        </p:attrNameLst>
                                      </p:cBhvr>
                                      <p:to>
                                        <p:strVal val="visible"/>
                                      </p:to>
                                    </p:set>
                                    <p:anim calcmode="lin" valueType="num">
                                      <p:cBhvr additive="base">
                                        <p:cTn id="7" dur="500" fill="hold"/>
                                        <p:tgtEl>
                                          <p:spTgt spid="25647"/>
                                        </p:tgtEl>
                                        <p:attrNameLst>
                                          <p:attrName>ppt_x</p:attrName>
                                        </p:attrNameLst>
                                      </p:cBhvr>
                                      <p:tavLst>
                                        <p:tav tm="0">
                                          <p:val>
                                            <p:strVal val="#ppt_x"/>
                                          </p:val>
                                        </p:tav>
                                        <p:tav tm="100000">
                                          <p:val>
                                            <p:strVal val="#ppt_x"/>
                                          </p:val>
                                        </p:tav>
                                      </p:tavLst>
                                    </p:anim>
                                    <p:anim calcmode="lin" valueType="num">
                                      <p:cBhvr additive="base">
                                        <p:cTn id="8" dur="500" fill="hold"/>
                                        <p:tgtEl>
                                          <p:spTgt spid="256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0-#ppt_w/2"/>
                                          </p:val>
                                        </p:tav>
                                        <p:tav tm="100000">
                                          <p:val>
                                            <p:strVal val="#ppt_x"/>
                                          </p:val>
                                        </p:tav>
                                      </p:tavLst>
                                    </p:anim>
                                    <p:anim calcmode="lin" valueType="num">
                                      <p:cBhvr additive="base">
                                        <p:cTn id="1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96"/>
                                        </p:tgtEl>
                                        <p:attrNameLst>
                                          <p:attrName>style.visibility</p:attrName>
                                        </p:attrNameLst>
                                      </p:cBhvr>
                                      <p:to>
                                        <p:strVal val="visible"/>
                                      </p:to>
                                    </p:set>
                                    <p:anim calcmode="lin" valueType="num">
                                      <p:cBhvr additive="base">
                                        <p:cTn id="19" dur="500" fill="hold"/>
                                        <p:tgtEl>
                                          <p:spTgt spid="25696"/>
                                        </p:tgtEl>
                                        <p:attrNameLst>
                                          <p:attrName>ppt_x</p:attrName>
                                        </p:attrNameLst>
                                      </p:cBhvr>
                                      <p:tavLst>
                                        <p:tav tm="0">
                                          <p:val>
                                            <p:strVal val="#ppt_x"/>
                                          </p:val>
                                        </p:tav>
                                        <p:tav tm="100000">
                                          <p:val>
                                            <p:strVal val="#ppt_x"/>
                                          </p:val>
                                        </p:tav>
                                      </p:tavLst>
                                    </p:anim>
                                    <p:anim calcmode="lin" valueType="num">
                                      <p:cBhvr additive="base">
                                        <p:cTn id="20" dur="500" fill="hold"/>
                                        <p:tgtEl>
                                          <p:spTgt spid="2569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0230"/>
                                        </p:tgtEl>
                                        <p:attrNameLst>
                                          <p:attrName>style.visibility</p:attrName>
                                        </p:attrNameLst>
                                      </p:cBhvr>
                                      <p:to>
                                        <p:strVal val="visible"/>
                                      </p:to>
                                    </p:set>
                                    <p:anim calcmode="lin" valueType="num">
                                      <p:cBhvr additive="base">
                                        <p:cTn id="25" dur="500" fill="hold"/>
                                        <p:tgtEl>
                                          <p:spTgt spid="50230"/>
                                        </p:tgtEl>
                                        <p:attrNameLst>
                                          <p:attrName>ppt_x</p:attrName>
                                        </p:attrNameLst>
                                      </p:cBhvr>
                                      <p:tavLst>
                                        <p:tav tm="0">
                                          <p:val>
                                            <p:strVal val="#ppt_x"/>
                                          </p:val>
                                        </p:tav>
                                        <p:tav tm="100000">
                                          <p:val>
                                            <p:strVal val="#ppt_x"/>
                                          </p:val>
                                        </p:tav>
                                      </p:tavLst>
                                    </p:anim>
                                    <p:anim calcmode="lin" valueType="num">
                                      <p:cBhvr additive="base">
                                        <p:cTn id="26" dur="500" fill="hold"/>
                                        <p:tgtEl>
                                          <p:spTgt spid="502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96" grpId="0"/>
      <p:bldP spid="256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1101725" y="1196975"/>
            <a:ext cx="73279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dirty="0"/>
              <a:t>想一想：</a:t>
            </a:r>
          </a:p>
          <a:p>
            <a:r>
              <a:rPr lang="zh-CN" altLang="en-US" dirty="0"/>
              <a:t>用树状图和列表法来计算概率，有什么优点？</a:t>
            </a:r>
          </a:p>
        </p:txBody>
      </p:sp>
      <p:sp>
        <p:nvSpPr>
          <p:cNvPr id="51205" name="Rectangle 5"/>
          <p:cNvSpPr>
            <a:spLocks noChangeArrowheads="1"/>
          </p:cNvSpPr>
          <p:nvPr/>
        </p:nvSpPr>
        <p:spPr bwMode="auto">
          <a:xfrm>
            <a:off x="395288" y="3141663"/>
            <a:ext cx="83534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zh-CN" altLang="en-US" dirty="0">
                <a:solidFill>
                  <a:srgbClr val="0033CC"/>
                </a:solidFill>
              </a:rPr>
              <a:t>       用树状图和列表法来能帮助我们将所有可能的结果，直观的列出来做到既不重复也不遗漏</a:t>
            </a:r>
            <a:r>
              <a:rPr lang="en-US" altLang="zh-CN" dirty="0">
                <a:solidFill>
                  <a:srgbClr val="0033CC"/>
                </a:solidFill>
                <a:latin typeface="宋体" panose="0201060003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05"/>
                                        </p:tgtEl>
                                        <p:attrNameLst>
                                          <p:attrName>style.visibility</p:attrName>
                                        </p:attrNameLst>
                                      </p:cBhvr>
                                      <p:to>
                                        <p:strVal val="visible"/>
                                      </p:to>
                                    </p:set>
                                    <p:animEffect transition="in" filter="box(in)">
                                      <p:cBhvr>
                                        <p:cTn id="7" dur="5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p:bldLst>
  </p:timing>
</p:sld>
</file>

<file path=ppt/theme/theme1.xml><?xml version="1.0" encoding="utf-8"?>
<a:theme xmlns:a="http://schemas.openxmlformats.org/drawingml/2006/main" name="WWW.2PPT.COM&#10;">
  <a:themeElements>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1" fontAlgn="base" latinLnBrk="0" hangingPunct="1">
          <a:lnSpc>
            <a:spcPct val="100000"/>
          </a:lnSpc>
          <a:spcBef>
            <a:spcPct val="50000"/>
          </a:spcBef>
          <a:spcAft>
            <a:spcPct val="0"/>
          </a:spcAft>
          <a:buClrTx/>
          <a:buSzTx/>
          <a:buFontTx/>
          <a:buNone/>
          <a:defRPr kumimoji="0" 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1110</Words>
  <Application>Microsoft Office PowerPoint</Application>
  <PresentationFormat>全屏显示(4:3)</PresentationFormat>
  <Paragraphs>195</Paragraphs>
  <Slides>16</Slides>
  <Notes>16</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5" baseType="lpstr">
      <vt:lpstr>EU-BX</vt:lpstr>
      <vt:lpstr>宋体</vt:lpstr>
      <vt:lpstr>微软雅黑</vt:lpstr>
      <vt:lpstr>Arial</vt:lpstr>
      <vt:lpstr>Symbol</vt:lpstr>
      <vt:lpstr>Times New Roman</vt:lpstr>
      <vt:lpstr>Wingdings</vt:lpstr>
      <vt:lpstr>WWW.2PPT.COM
</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2015-01-21T09:51:00Z</dcterms:created>
  <dcterms:modified xsi:type="dcterms:W3CDTF">2023-01-16T20:20:21Z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99E810EA785948D69CBF3249C86AF714</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