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470" r:id="rId2"/>
    <p:sldId id="353" r:id="rId3"/>
    <p:sldId id="471" r:id="rId4"/>
    <p:sldId id="352" r:id="rId5"/>
    <p:sldId id="497" r:id="rId6"/>
    <p:sldId id="498" r:id="rId7"/>
    <p:sldId id="491" r:id="rId8"/>
    <p:sldId id="494" r:id="rId9"/>
    <p:sldId id="499" r:id="rId10"/>
    <p:sldId id="492" r:id="rId11"/>
    <p:sldId id="495" r:id="rId12"/>
    <p:sldId id="500" r:id="rId13"/>
    <p:sldId id="501" r:id="rId14"/>
    <p:sldId id="502" r:id="rId15"/>
    <p:sldId id="503" r:id="rId16"/>
    <p:sldId id="504" r:id="rId17"/>
    <p:sldId id="505" r:id="rId18"/>
    <p:sldId id="506" r:id="rId19"/>
    <p:sldId id="507" r:id="rId20"/>
    <p:sldId id="508" r:id="rId21"/>
    <p:sldId id="509" r:id="rId22"/>
    <p:sldId id="493" r:id="rId23"/>
    <p:sldId id="496" r:id="rId24"/>
    <p:sldId id="297" r:id="rId25"/>
  </p:sldIdLst>
  <p:sldSz cx="9144000" cy="5143500" type="screen16x9"/>
  <p:notesSz cx="6858000" cy="9144000"/>
  <p:custDataLst>
    <p:tags r:id="rId27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5A57"/>
    <a:srgbClr val="47403A"/>
    <a:srgbClr val="3296A8"/>
    <a:srgbClr val="6D8AAB"/>
    <a:srgbClr val="31709C"/>
    <a:srgbClr val="7697B3"/>
    <a:srgbClr val="6FA094"/>
    <a:srgbClr val="94BCB4"/>
    <a:srgbClr val="59503C"/>
    <a:srgbClr val="1FBC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 autoAdjust="0"/>
    <p:restoredTop sz="97778" autoAdjust="0"/>
  </p:normalViewPr>
  <p:slideViewPr>
    <p:cSldViewPr snapToGrid="0" showGuides="1">
      <p:cViewPr>
        <p:scale>
          <a:sx n="130" d="100"/>
          <a:sy n="130" d="100"/>
        </p:scale>
        <p:origin x="-1200" y="-4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2C8C0-A3D3-487B-AECC-CB6663EAE28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9D3E0-124D-4DFF-AE99-4EA4CC201D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597822"/>
            <a:ext cx="7772400" cy="110251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6E9206-D2D6-4057-92D4-39C87A03E66D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3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9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7577C-F53D-4BB9-9408-EB84DEB3CD80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D58058-BD14-4845-947D-4A9B79A00D09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ECB469-C949-4E3F-B0CB-0C15DA7B7F92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2E9E1-D97D-4C90-BB96-FA1ED58B786F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200152"/>
            <a:ext cx="4038600" cy="339447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200152"/>
            <a:ext cx="4038600" cy="339447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311C9F-D64E-4824-A709-CF61DE4E0BDD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6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700" b="1"/>
            </a:lvl4pPr>
            <a:lvl5pPr marL="1828800" indent="0">
              <a:buNone/>
              <a:defRPr sz="1700" b="1"/>
            </a:lvl5pPr>
            <a:lvl6pPr marL="2286000" indent="0">
              <a:buNone/>
              <a:defRPr sz="1700" b="1"/>
            </a:lvl6pPr>
            <a:lvl7pPr marL="2743200" indent="0">
              <a:buNone/>
              <a:defRPr sz="1700" b="1"/>
            </a:lvl7pPr>
            <a:lvl8pPr marL="3200400" indent="0">
              <a:buNone/>
              <a:defRPr sz="1700" b="1"/>
            </a:lvl8pPr>
            <a:lvl9pPr marL="365760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8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6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700" b="1"/>
            </a:lvl4pPr>
            <a:lvl5pPr marL="1828800" indent="0">
              <a:buNone/>
              <a:defRPr sz="1700" b="1"/>
            </a:lvl5pPr>
            <a:lvl6pPr marL="2286000" indent="0">
              <a:buNone/>
              <a:defRPr sz="1700" b="1"/>
            </a:lvl6pPr>
            <a:lvl7pPr marL="2743200" indent="0">
              <a:buNone/>
              <a:defRPr sz="1700" b="1"/>
            </a:lvl7pPr>
            <a:lvl8pPr marL="3200400" indent="0">
              <a:buNone/>
              <a:defRPr sz="1700" b="1"/>
            </a:lvl8pPr>
            <a:lvl9pPr marL="365760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8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4318BD-B3C6-4D4B-B871-C29490A2E55A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4CAFC4-799C-4CDE-B92B-8C262F06CF3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 userDrawn="1"/>
        </p:nvSpPr>
        <p:spPr>
          <a:xfrm>
            <a:off x="854725" y="773443"/>
            <a:ext cx="7434551" cy="3216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圆角矩形 5"/>
          <p:cNvSpPr/>
          <p:nvPr userDrawn="1"/>
        </p:nvSpPr>
        <p:spPr>
          <a:xfrm>
            <a:off x="4425043" y="4838925"/>
            <a:ext cx="293917" cy="16507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729073-8FFE-4F18-B513-07581FC6638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3505200" y="4797170"/>
            <a:ext cx="2133600" cy="273844"/>
          </a:xfrm>
        </p:spPr>
        <p:txBody>
          <a:bodyPr/>
          <a:lstStyle>
            <a:lvl1pPr algn="ctr">
              <a:defRPr>
                <a:latin typeface="ITC Avant Garde Std Bk" panose="020B0502020202020204" pitchFamily="34" charset="0"/>
              </a:defRPr>
            </a:lvl1pPr>
          </a:lstStyle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9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C7FCF6-76BD-4495-B08F-4C059D2BA31F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857250"/>
          </a:xfrm>
          <a:prstGeom prst="rect">
            <a:avLst/>
          </a:prstGeom>
        </p:spPr>
        <p:txBody>
          <a:bodyPr vert="horz" lIns="68568" tIns="34284" rIns="68568" bIns="34284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68568" tIns="34284" rIns="68568" bIns="3428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96EC2F-0988-4314-AD4B-24FF16D7B45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4767265"/>
            <a:ext cx="2895600" cy="273844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4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户外, 水&#10;&#10;已生成极高可信度的说明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0" y="930"/>
            <a:ext cx="9144000" cy="5141640"/>
          </a:xfrm>
          <a:prstGeom prst="rect">
            <a:avLst/>
          </a:prstGeom>
        </p:spPr>
      </p:pic>
      <p:sp>
        <p:nvSpPr>
          <p:cNvPr id="5" name="_14"/>
          <p:cNvSpPr txBox="1">
            <a:spLocks noChangeArrowheads="1"/>
          </p:cNvSpPr>
          <p:nvPr/>
        </p:nvSpPr>
        <p:spPr bwMode="auto">
          <a:xfrm>
            <a:off x="4515343" y="736867"/>
            <a:ext cx="882857" cy="1351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1" tIns="34285" rIns="68571" bIns="34285" numCol="1" anchor="ctr" anchorCtr="0" compatLnSpc="1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zh-CN" altLang="en-US" sz="8500" b="1" spc="45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老</a:t>
            </a:r>
          </a:p>
        </p:txBody>
      </p:sp>
      <p:sp>
        <p:nvSpPr>
          <p:cNvPr id="6" name="_14"/>
          <p:cNvSpPr txBox="1">
            <a:spLocks noChangeArrowheads="1"/>
          </p:cNvSpPr>
          <p:nvPr/>
        </p:nvSpPr>
        <p:spPr bwMode="auto">
          <a:xfrm>
            <a:off x="5066260" y="1851597"/>
            <a:ext cx="1030483" cy="1351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1" tIns="34285" rIns="68571" bIns="34285" numCol="1" anchor="ctr" anchorCtr="0" compatLnSpc="1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zh-CN" altLang="en-US" sz="8500" b="1" spc="45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王</a:t>
            </a:r>
          </a:p>
        </p:txBody>
      </p:sp>
      <p:sp>
        <p:nvSpPr>
          <p:cNvPr id="7" name="矩形 6"/>
          <p:cNvSpPr/>
          <p:nvPr/>
        </p:nvSpPr>
        <p:spPr>
          <a:xfrm>
            <a:off x="4486765" y="2080527"/>
            <a:ext cx="442023" cy="986472"/>
          </a:xfrm>
          <a:prstGeom prst="rect">
            <a:avLst/>
          </a:prstGeom>
          <a:noFill/>
          <a:ln>
            <a:solidFill>
              <a:srgbClr val="615A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r>
              <a:rPr lang="zh-CN" altLang="en-US" sz="2100" b="1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杨绛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428845" y="1249106"/>
            <a:ext cx="1300801" cy="61404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755365" y="3761798"/>
            <a:ext cx="236154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000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户外, 水&#10;&#10;已生成极高可信度的说明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0" y="930"/>
            <a:ext cx="9144000" cy="5141640"/>
          </a:xfrm>
          <a:prstGeom prst="rect">
            <a:avLst/>
          </a:prstGeom>
        </p:spPr>
      </p:pic>
      <p:sp>
        <p:nvSpPr>
          <p:cNvPr id="12" name="矩形: 圆角 11"/>
          <p:cNvSpPr/>
          <p:nvPr/>
        </p:nvSpPr>
        <p:spPr>
          <a:xfrm>
            <a:off x="3151639" y="1394650"/>
            <a:ext cx="2669249" cy="617765"/>
          </a:xfrm>
          <a:prstGeom prst="roundRect">
            <a:avLst>
              <a:gd name="adj" fmla="val 0"/>
            </a:avLst>
          </a:prstGeom>
          <a:noFill/>
          <a:ln>
            <a:solidFill>
              <a:srgbClr val="615A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r>
              <a:rPr lang="zh-CN" altLang="en-US" sz="3300" b="1" spc="45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第三部</a:t>
            </a:r>
            <a:r>
              <a:rPr lang="zh-CN" altLang="en-US" sz="3300" b="1" spc="45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分</a:t>
            </a:r>
          </a:p>
        </p:txBody>
      </p:sp>
      <p:sp>
        <p:nvSpPr>
          <p:cNvPr id="13" name="矩形 12"/>
          <p:cNvSpPr/>
          <p:nvPr/>
        </p:nvSpPr>
        <p:spPr>
          <a:xfrm>
            <a:off x="3165928" y="2100262"/>
            <a:ext cx="2812926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5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课 文 赏 析</a:t>
            </a:r>
            <a:endParaRPr lang="zh-CN" altLang="en-US" sz="3500" dirty="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3157172" y="2690334"/>
            <a:ext cx="2678005" cy="207701"/>
          </a:xfrm>
          <a:prstGeom prst="rect">
            <a:avLst/>
          </a:prstGeom>
          <a:noFill/>
        </p:spPr>
        <p:txBody>
          <a:bodyPr wrap="none" lIns="68571" tIns="34285" rIns="68571" bIns="34285">
            <a:spAutoFit/>
          </a:bodyPr>
          <a:lstStyle/>
          <a:p>
            <a:pPr marL="0" lvl="1">
              <a:defRPr/>
            </a:pPr>
            <a:r>
              <a:rPr lang="zh-CN" altLang="en-US" sz="900" noProof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添加相关标题文字添加相关标题文字相关标题文字</a:t>
            </a:r>
            <a:endParaRPr lang="en-US" altLang="zh-CN" sz="900" noProof="1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25665"/>
            <a:ext cx="9144000" cy="589222"/>
            <a:chOff x="0" y="590502"/>
            <a:chExt cx="12190413" cy="78581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15A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684211" y="590502"/>
              <a:ext cx="434499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600" spc="225">
                  <a:solidFill>
                    <a:srgbClr val="615A5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课文赏析</a:t>
              </a:r>
              <a:endParaRPr lang="zh-CN" altLang="en-US" sz="2600" spc="225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414647" y="1254020"/>
            <a:ext cx="5891979" cy="26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600" b="1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诵读课文</a:t>
            </a:r>
            <a:endParaRPr lang="en-US" altLang="zh-CN" sz="2600" b="1" dirty="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1900" b="1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思考问题：</a:t>
            </a:r>
            <a:endParaRPr lang="en-US" altLang="zh-CN" sz="1900" b="1" dirty="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1900" b="1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1.</a:t>
            </a:r>
            <a:r>
              <a:rPr lang="zh-CN" altLang="en-US" sz="1900" b="1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老王是个什么样的人？</a:t>
            </a:r>
            <a:endParaRPr lang="en-US" altLang="zh-CN" sz="1900" b="1" dirty="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1900" b="1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</a:t>
            </a:r>
            <a:r>
              <a:rPr lang="zh-CN" altLang="en-US" sz="1900" b="1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本文写了老王和我交往的几件事？各是什么？</a:t>
            </a:r>
            <a:endParaRPr lang="en-US" altLang="zh-CN" sz="1900" b="1" dirty="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1900" b="1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三件事：送冰、送钱生生去医院、送香油和鸡蛋。</a:t>
            </a:r>
            <a:endParaRPr lang="en-US" altLang="zh-CN" sz="1900" b="1" dirty="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1900" b="1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3.</a:t>
            </a:r>
            <a:r>
              <a:rPr lang="zh-CN" altLang="en-US" sz="1900" b="1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“我”是个什么样的人？</a:t>
            </a:r>
            <a:endParaRPr lang="zh-CN" altLang="zh-CN" sz="1900" b="1" dirty="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25665"/>
            <a:ext cx="9144000" cy="589222"/>
            <a:chOff x="0" y="590502"/>
            <a:chExt cx="12190413" cy="78581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15A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684211" y="590502"/>
              <a:ext cx="434499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600" spc="225">
                  <a:solidFill>
                    <a:srgbClr val="615A5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课文赏析</a:t>
              </a:r>
              <a:endParaRPr lang="zh-CN" altLang="en-US" sz="2600" spc="225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65799" y="762546"/>
            <a:ext cx="1767118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整体感知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62227" y="1291016"/>
            <a:ext cx="5952710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1.速读课文，找出本文的文眼。（原句回答）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490261" y="1836497"/>
            <a:ext cx="5449009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那是一个幸运的人对一个不幸者的愧怍。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313430" y="2342983"/>
            <a:ext cx="6056307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2.本文是以什么为记叙线索的。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490262" y="2831854"/>
            <a:ext cx="4752403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本文以“我”与老王的交往为线索。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313430" y="3374727"/>
            <a:ext cx="6182530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3.老王是一个什么样的人？请用两个关键词概括。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490262" y="3822301"/>
            <a:ext cx="2179127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不幸、善良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utoUpdateAnimBg="0"/>
      <p:bldP spid="9" grpId="0" bldLvl="0" autoUpdateAnimBg="0"/>
      <p:bldP spid="10" grpId="0" bldLvl="0" autoUpdateAnimBg="0"/>
      <p:bldP spid="13" grpId="0" bldLvl="0" autoUpdateAnimBg="0"/>
      <p:bldP spid="14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25665"/>
            <a:ext cx="9144000" cy="589222"/>
            <a:chOff x="0" y="590502"/>
            <a:chExt cx="12190413" cy="78581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15A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684211" y="590502"/>
              <a:ext cx="434499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600" spc="225">
                  <a:solidFill>
                    <a:srgbClr val="615A5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课文赏析</a:t>
              </a:r>
              <a:endParaRPr lang="zh-CN" altLang="en-US" sz="2600" spc="225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0652" y="854425"/>
            <a:ext cx="2881688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一、提出问题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96037" y="1351671"/>
            <a:ext cx="5952710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本文的文眼是什么？（原句回答）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47836" y="1848916"/>
            <a:ext cx="5449009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那是一个幸运的人对一个不幸者的愧怍。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271753" y="2454679"/>
            <a:ext cx="6287318" cy="1238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</a:t>
            </a:r>
            <a:r>
              <a:rPr lang="zh-CN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但不知为什么，每想起老王，总觉得心上不安。因为吃了他的香油和鸡蛋？因为他来表示感谢，我却拿钱去侮辱他？都不是。几年过去了，我渐渐明白：那是一个幸运的人对一个不幸者的愧怍。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486093" y="3915238"/>
            <a:ext cx="5710981" cy="654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“我”心里不安的原因——“一个幸运的人对一个不幸者的愧怍。”</a:t>
            </a:r>
            <a:endParaRPr lang="zh-CN" altLang="en-US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700434" y="4561419"/>
            <a:ext cx="2963852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utoUpdateAnimBg="0"/>
      <p:bldP spid="9" grpId="0" bldLvl="0" autoUpdateAnimBg="0"/>
      <p:bldP spid="10" grpId="0" bldLvl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25665"/>
            <a:ext cx="9144000" cy="589222"/>
            <a:chOff x="0" y="590502"/>
            <a:chExt cx="12190413" cy="78581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15A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684211" y="590502"/>
              <a:ext cx="434499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600" spc="225">
                  <a:solidFill>
                    <a:srgbClr val="615A5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课文赏析</a:t>
              </a:r>
              <a:endParaRPr lang="zh-CN" altLang="en-US" sz="2600" spc="225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18014" y="854425"/>
            <a:ext cx="2723314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二、分析问题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13226" y="1172817"/>
            <a:ext cx="8483174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1.老王的“不幸”表现在哪些方面？（用课文原话回答）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65620" y="1591820"/>
            <a:ext cx="8188995" cy="946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a.</a:t>
            </a:r>
            <a:r>
              <a:rPr lang="en-US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北京解放后，蹬三轮的都组织起来，那时候他“脑袋慢”“没绕过来”“晚了一步”，就“进不去了”，他感叹自己“人老了，没用了”。老王常有失群落伍的惶恐，因为他是单干户。</a:t>
            </a:r>
            <a:endParaRPr lang="zh-CN" altLang="en-US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18014" y="2587770"/>
            <a:ext cx="6009666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b.</a:t>
            </a:r>
            <a:r>
              <a:rPr lang="zh-CN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他靠着活命的只是一辆破旧的三轮车。</a:t>
            </a:r>
            <a:endParaRPr lang="zh-CN" altLang="en-US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18014" y="2954397"/>
            <a:ext cx="8056915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c.</a:t>
            </a:r>
            <a:r>
              <a:rPr lang="zh-CN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有个哥哥，死了，有两个侄儿，“没出息”，此外就没什么亲人。</a:t>
            </a:r>
            <a:endParaRPr lang="zh-CN" altLang="en-US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618014" y="3382320"/>
            <a:ext cx="7924834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d.</a:t>
            </a:r>
            <a:r>
              <a:rPr lang="zh-CN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老王只有一只眼，另一只是“田螺眼”，瞎的。</a:t>
            </a:r>
            <a:endParaRPr lang="zh-CN" altLang="en-US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矩形 11"/>
          <p:cNvSpPr>
            <a:spLocks noChangeArrowheads="1"/>
          </p:cNvSpPr>
          <p:nvPr/>
        </p:nvSpPr>
        <p:spPr bwMode="auto">
          <a:xfrm>
            <a:off x="618014" y="3740029"/>
            <a:ext cx="7707920" cy="946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e.</a:t>
            </a:r>
            <a:r>
              <a:rPr lang="zh-CN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有一天傍晚，我们夫妇散步，经过一个荒僻的小胡同，看见一个破破落落的大院，里面有几间塌败的小屋；</a:t>
            </a:r>
            <a:r>
              <a:rPr lang="en-US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……</a:t>
            </a:r>
            <a:r>
              <a:rPr lang="zh-CN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问起那里是不是他的家。他说，住那儿多年了。</a:t>
            </a:r>
            <a:endParaRPr lang="zh-CN" altLang="en-US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utoUpdateAnimBg="0"/>
      <p:bldP spid="9" grpId="0" bldLvl="0" autoUpdateAnimBg="0"/>
      <p:bldP spid="10" grpId="0" bldLvl="0" autoUpdateAnimBg="0"/>
      <p:bldP spid="13" grpId="0" bldLvl="0" autoUpdateAnimBg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25665"/>
            <a:ext cx="9144000" cy="589222"/>
            <a:chOff x="0" y="590502"/>
            <a:chExt cx="12190413" cy="78581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15A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684211" y="590502"/>
              <a:ext cx="434499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600" spc="225">
                  <a:solidFill>
                    <a:srgbClr val="615A5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课文赏析</a:t>
              </a:r>
              <a:endParaRPr lang="zh-CN" altLang="en-US" sz="2600" spc="225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76388" y="854425"/>
            <a:ext cx="2881688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提出问题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96037" y="1322536"/>
            <a:ext cx="5952710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本文的文眼是什么？（原句回答）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96037" y="1782249"/>
            <a:ext cx="5449009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那是一个幸运的人对一个不幸者的愧怍。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428936" y="2326359"/>
            <a:ext cx="6287318" cy="1238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</a:t>
            </a:r>
            <a:r>
              <a:rPr lang="zh-CN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但不知为什么，每想起老王，总觉得心上不安。因为吃了他的香油和鸡蛋？因为他来表示感谢，我却拿钱去侮辱他？都不是。几年过去了，我渐渐明白：那是一个幸运的人对一个不幸者的愧怍。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717105" y="3735889"/>
            <a:ext cx="5710981" cy="654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“我”心里不安的原因——“一个幸运的人对一个不幸者的愧怍。”</a:t>
            </a:r>
            <a:endParaRPr lang="zh-CN" altLang="en-US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243429" y="5201581"/>
            <a:ext cx="2963852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utoUpdateAnimBg="0"/>
      <p:bldP spid="9" grpId="0" bldLvl="0" autoUpdateAnimBg="0"/>
      <p:bldP spid="10" grpId="0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25665"/>
            <a:ext cx="9144000" cy="589222"/>
            <a:chOff x="0" y="590502"/>
            <a:chExt cx="12190413" cy="78581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15A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684211" y="590502"/>
              <a:ext cx="434499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600" spc="225">
                  <a:solidFill>
                    <a:srgbClr val="615A5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课文赏析</a:t>
              </a:r>
              <a:endParaRPr lang="zh-CN" altLang="en-US" sz="2600" spc="225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18014" y="854425"/>
            <a:ext cx="2723314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分析问题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18014" y="1212133"/>
            <a:ext cx="7555500" cy="654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1.</a:t>
            </a:r>
            <a:r>
              <a:rPr lang="zh-CN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住在一间</a:t>
            </a:r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塌败</a:t>
            </a:r>
            <a:r>
              <a:rPr lang="zh-CN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小屋</a:t>
            </a:r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中的</a:t>
            </a:r>
            <a:r>
              <a:rPr lang="zh-CN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老王是一</a:t>
            </a:r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个生活艰苦，</a:t>
            </a:r>
            <a:r>
              <a:rPr lang="zh-CN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孤苦</a:t>
            </a:r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伶仃</a:t>
            </a:r>
            <a:r>
              <a:rPr lang="zh-CN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且瞎了一只眼</a:t>
            </a:r>
            <a:r>
              <a:rPr lang="zh-CN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</a:t>
            </a:r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失群落伍的</a:t>
            </a:r>
            <a:r>
              <a:rPr lang="zh-CN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单干户。</a:t>
            </a:r>
            <a:endParaRPr lang="zh-CN" altLang="en-US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18015" y="1802545"/>
            <a:ext cx="7293490" cy="946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a.</a:t>
            </a:r>
            <a:r>
              <a:rPr lang="en-US" altLang="zh-CN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zh-CN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北京解放后，蹬三轮的都组织起来，那时候他“脑袋慢”“没绕过来”“晚了一步”，就“进不去了”，他感叹自己“人老了，没用了”。老王常有失群落伍的惶恐，因为他是单干户。</a:t>
            </a:r>
            <a:endParaRPr lang="zh-CN" altLang="en-US" sz="1900" dirty="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18014" y="2737200"/>
            <a:ext cx="5352481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b.</a:t>
            </a:r>
            <a:r>
              <a:rPr lang="zh-CN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他靠着活命的只是一辆破旧的三轮车。</a:t>
            </a:r>
            <a:endParaRPr lang="zh-CN" altLang="en-US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18014" y="3103827"/>
            <a:ext cx="7175854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c.</a:t>
            </a:r>
            <a:r>
              <a:rPr lang="zh-CN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有个哥哥，死了，有两个侄儿，“没出息”，此外就没什么亲人。</a:t>
            </a:r>
            <a:endParaRPr lang="zh-CN" altLang="en-US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89435" y="3480015"/>
            <a:ext cx="7058217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d.</a:t>
            </a:r>
            <a:r>
              <a:rPr lang="zh-CN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老王只有一只眼，另一只是“田螺眼”，瞎的。</a:t>
            </a:r>
            <a:endParaRPr lang="zh-CN" altLang="en-US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矩形 11"/>
          <p:cNvSpPr>
            <a:spLocks noChangeArrowheads="1"/>
          </p:cNvSpPr>
          <p:nvPr/>
        </p:nvSpPr>
        <p:spPr bwMode="auto">
          <a:xfrm>
            <a:off x="821205" y="3799066"/>
            <a:ext cx="7352309" cy="946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e.</a:t>
            </a:r>
            <a:r>
              <a:rPr lang="zh-CN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有一天傍晚，我们夫妇散步，经过一个荒僻的小胡同，看见一个破破落落的大院，里面有几间塌败的小屋；</a:t>
            </a:r>
            <a:r>
              <a:rPr lang="en-US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……</a:t>
            </a:r>
            <a:r>
              <a:rPr lang="zh-CN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问起那里是不是他的家。他说，住那儿多年了。</a:t>
            </a:r>
            <a:endParaRPr lang="zh-CN" altLang="en-US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7647652" y="3108608"/>
            <a:ext cx="4988876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（孤苦伶仃）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 bldLvl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25665"/>
            <a:ext cx="9144000" cy="589222"/>
            <a:chOff x="0" y="590502"/>
            <a:chExt cx="12190413" cy="78581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15A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684211" y="590502"/>
              <a:ext cx="434499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600" spc="225">
                  <a:solidFill>
                    <a:srgbClr val="615A5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课文赏析</a:t>
              </a:r>
              <a:endParaRPr lang="zh-CN" altLang="en-US" sz="2600" spc="225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70408" y="1351671"/>
            <a:ext cx="6782683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2.在我与老王交往的事件中总结老王形象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384876" y="1939116"/>
            <a:ext cx="4443991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a.为作者送冰块，车费减半；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427744" y="2599760"/>
            <a:ext cx="1879051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427744" y="2599760"/>
            <a:ext cx="4977460" cy="654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b.送钱先生看病，不愿要报酬，还担心人家看病钱不够；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480138" y="3699642"/>
            <a:ext cx="5029855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c.身体病重，还要来谢恩，送鸡蛋、香油。</a:t>
            </a:r>
          </a:p>
        </p:txBody>
      </p:sp>
      <p:sp>
        <p:nvSpPr>
          <p:cNvPr id="13" name="AutoShape 7"/>
          <p:cNvSpPr/>
          <p:nvPr/>
        </p:nvSpPr>
        <p:spPr bwMode="auto">
          <a:xfrm>
            <a:off x="6388533" y="2048680"/>
            <a:ext cx="419155" cy="2470562"/>
          </a:xfrm>
          <a:prstGeom prst="rightBrace">
            <a:avLst>
              <a:gd name="adj1" fmla="val 48333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71" tIns="34285" rIns="68571" bIns="34285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964872" y="3067087"/>
            <a:ext cx="503700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善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670409" y="854425"/>
            <a:ext cx="2723314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分析问题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4885770" y="1918880"/>
            <a:ext cx="2723314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（老实）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523517" y="3123513"/>
            <a:ext cx="2723314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（热心肠）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156757" y="4171021"/>
            <a:ext cx="2723314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（知恩图报）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utoUpdateAnimBg="0"/>
      <p:bldP spid="9" grpId="0" bldLvl="0" autoUpdateAnimBg="0"/>
      <p:bldP spid="10" grpId="0" bldLvl="0" autoUpdateAnimBg="0"/>
      <p:bldP spid="13" grpId="0" animBg="1"/>
      <p:bldP spid="14" grpId="0" bldLvl="0" autoUpdateAnimBg="0"/>
      <p:bldP spid="16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25665"/>
            <a:ext cx="9144000" cy="589222"/>
            <a:chOff x="0" y="590502"/>
            <a:chExt cx="12190413" cy="78581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15A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684211" y="590502"/>
              <a:ext cx="434499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600" spc="225">
                  <a:solidFill>
                    <a:srgbClr val="615A5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课文赏析</a:t>
              </a:r>
              <a:endParaRPr lang="zh-CN" altLang="en-US" sz="2600" spc="225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13225" y="979703"/>
            <a:ext cx="6782683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.文中哪些细节显示我照顾、帮助老王？总结我的形象。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80087" y="1590894"/>
            <a:ext cx="4443991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a.</a:t>
            </a:r>
            <a:r>
              <a:rPr lang="en-US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</a:t>
            </a:r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我常坐老王的三轮。</a:t>
            </a:r>
            <a:endParaRPr lang="zh-CN" altLang="en-US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489665" y="2533651"/>
            <a:ext cx="1879051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280088" y="2271774"/>
            <a:ext cx="4977460" cy="654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b.</a:t>
            </a:r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我女儿说他是夜盲症，给他吃了大瓶的鱼肝油，晚上就看得见了。</a:t>
            </a:r>
            <a:endParaRPr lang="zh-CN" altLang="en-US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280087" y="3214531"/>
            <a:ext cx="5029855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c.</a:t>
            </a:r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送冰，我们当然不要他减半收费。</a:t>
            </a:r>
            <a:endParaRPr lang="zh-CN" altLang="en-US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AutoShape 7"/>
          <p:cNvSpPr/>
          <p:nvPr/>
        </p:nvSpPr>
        <p:spPr bwMode="auto">
          <a:xfrm>
            <a:off x="6519520" y="1695058"/>
            <a:ext cx="522753" cy="2985984"/>
          </a:xfrm>
          <a:prstGeom prst="rightBrace">
            <a:avLst>
              <a:gd name="adj1" fmla="val 48333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71" tIns="34285" rIns="68571" bIns="34285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7304244" y="2996110"/>
            <a:ext cx="503700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善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4161775" y="1486144"/>
            <a:ext cx="2723314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（我不嫌弃他）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4214170" y="2638402"/>
            <a:ext cx="2723314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（我们帮助他）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4161775" y="3528783"/>
            <a:ext cx="2723314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（我不欺负他）</a:t>
            </a:r>
          </a:p>
        </p:txBody>
      </p:sp>
      <p:sp>
        <p:nvSpPr>
          <p:cNvPr id="18" name="矩形 15"/>
          <p:cNvSpPr>
            <a:spLocks noChangeArrowheads="1"/>
          </p:cNvSpPr>
          <p:nvPr/>
        </p:nvSpPr>
        <p:spPr bwMode="auto">
          <a:xfrm>
            <a:off x="1280088" y="4000162"/>
            <a:ext cx="4739100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d.</a:t>
            </a:r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送钱先生去医院老王不要钱我还是给了。</a:t>
            </a:r>
            <a:endParaRPr lang="zh-CN" altLang="en-US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4318958" y="4366789"/>
            <a:ext cx="2723314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（我不亏欠他）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437271" y="4785792"/>
            <a:ext cx="6287318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我是一个正直、富有同情心、热心的人。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utoUpdateAnimBg="0"/>
      <p:bldP spid="9" grpId="0" bldLvl="0" autoUpdateAnimBg="0"/>
      <p:bldP spid="10" grpId="0" bldLvl="0" autoUpdateAnimBg="0"/>
      <p:bldP spid="13" grpId="0" animBg="1"/>
      <p:bldP spid="14" grpId="0" bldLvl="0" autoUpdateAnimBg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25665"/>
            <a:ext cx="9144000" cy="589222"/>
            <a:chOff x="0" y="590502"/>
            <a:chExt cx="12190413" cy="78581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15A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684211" y="590502"/>
              <a:ext cx="434499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600" spc="225">
                  <a:solidFill>
                    <a:srgbClr val="615A5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课文赏析</a:t>
              </a:r>
              <a:endParaRPr lang="zh-CN" altLang="en-US" sz="2600" spc="225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5" name="内容占位符 2"/>
          <p:cNvSpPr txBox="1"/>
          <p:nvPr/>
        </p:nvSpPr>
        <p:spPr>
          <a:xfrm>
            <a:off x="327465" y="1435316"/>
            <a:ext cx="7893680" cy="4379296"/>
          </a:xfrm>
          <a:prstGeom prst="rect">
            <a:avLst/>
          </a:prstGeom>
        </p:spPr>
        <p:txBody>
          <a:bodyPr lIns="68571" tIns="34285" rIns="68571" bIns="34285"/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我忙去接。瓶子里是香油，包裹里是鸡蛋。我记不清是十个还是二十个，因为在我记忆里多得数不完。我也记不起他是怎么说的，反正意思很明白，那是他送我们的。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　　 我强笑说：“老王，这么新鲜的大鸡蛋，都给我们吃？”</a:t>
            </a:r>
            <a:endParaRPr lang="en-US" altLang="zh-CN" sz="1900" dirty="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</a:t>
            </a:r>
            <a:r>
              <a:rPr lang="zh-CN" altLang="zh-CN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强笑</a:t>
            </a:r>
            <a:r>
              <a:rPr lang="en-US" altLang="zh-CN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”</a:t>
            </a:r>
            <a:r>
              <a:rPr lang="zh-CN" altLang="zh-CN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是因为老王将</a:t>
            </a:r>
            <a:r>
              <a:rPr lang="en-US" altLang="zh-CN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</a:t>
            </a:r>
            <a:r>
              <a:rPr lang="zh-CN" altLang="zh-CN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这么新鲜的大鸡蛋</a:t>
            </a:r>
            <a:r>
              <a:rPr lang="en-US" altLang="zh-CN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”</a:t>
            </a:r>
            <a:r>
              <a:rPr lang="zh-CN" altLang="zh-CN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都送给我们吃。是</a:t>
            </a:r>
            <a:r>
              <a:rPr lang="en-US" altLang="zh-CN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</a:t>
            </a:r>
            <a:r>
              <a:rPr lang="zh-CN" altLang="zh-CN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送</a:t>
            </a:r>
            <a:r>
              <a:rPr lang="en-US" altLang="zh-CN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”</a:t>
            </a:r>
            <a:r>
              <a:rPr lang="zh-CN" altLang="zh-CN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是</a:t>
            </a:r>
            <a:r>
              <a:rPr lang="en-US" altLang="zh-CN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</a:t>
            </a:r>
            <a:r>
              <a:rPr lang="zh-CN" altLang="zh-CN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给</a:t>
            </a:r>
            <a:r>
              <a:rPr lang="en-US" altLang="zh-CN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”</a:t>
            </a:r>
            <a:r>
              <a:rPr lang="zh-CN" altLang="zh-CN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，而不是买，所以作者很意外，很尴尬，很为难，所以只能</a:t>
            </a:r>
            <a:r>
              <a:rPr lang="en-US" altLang="zh-CN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</a:t>
            </a:r>
            <a:r>
              <a:rPr lang="zh-CN" altLang="zh-CN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强笑</a:t>
            </a:r>
            <a:r>
              <a:rPr lang="en-US" altLang="zh-CN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”</a:t>
            </a:r>
            <a:r>
              <a:rPr lang="zh-CN" altLang="zh-CN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。作者不收似乎不好，收了如果不给钱更不妥当。作者和老王的关系，是主顾和车夫的关系，是熟悉的陌生人，关系并不是特别亲密，作者绝不想白吃他的东西。</a:t>
            </a:r>
            <a:endParaRPr lang="zh-CN" altLang="en-US" sz="1900" dirty="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32752" y="940130"/>
            <a:ext cx="5879279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4.</a:t>
            </a:r>
            <a:r>
              <a:rPr lang="zh-CN" altLang="en-US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理解我对老王的情感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图片 33" descr="图片包含 户外, 水&#10;&#10;已生成极高可信度的说明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0" y="930"/>
            <a:ext cx="9144000" cy="5141640"/>
          </a:xfrm>
          <a:prstGeom prst="rect">
            <a:avLst/>
          </a:prstGeom>
        </p:spPr>
      </p:pic>
      <p:grpSp>
        <p:nvGrpSpPr>
          <p:cNvPr id="35" name="组合 34"/>
          <p:cNvGrpSpPr/>
          <p:nvPr/>
        </p:nvGrpSpPr>
        <p:grpSpPr>
          <a:xfrm>
            <a:off x="3814741" y="1000014"/>
            <a:ext cx="2981549" cy="2407571"/>
            <a:chOff x="4877372" y="1722894"/>
            <a:chExt cx="4726327" cy="3495614"/>
          </a:xfrm>
        </p:grpSpPr>
        <p:sp>
          <p:nvSpPr>
            <p:cNvPr id="40" name="矩形 39"/>
            <p:cNvSpPr/>
            <p:nvPr/>
          </p:nvSpPr>
          <p:spPr>
            <a:xfrm rot="16200000" flipH="1">
              <a:off x="6402885" y="245062"/>
              <a:ext cx="663152" cy="3714178"/>
            </a:xfrm>
            <a:prstGeom prst="rect">
              <a:avLst/>
            </a:prstGeom>
            <a:noFill/>
            <a:ln>
              <a:solidFill>
                <a:srgbClr val="615A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 dirty="0">
                <a:solidFill>
                  <a:srgbClr val="547D8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 rot="16200000" flipH="1">
              <a:off x="6402885" y="1155846"/>
              <a:ext cx="663153" cy="3714178"/>
            </a:xfrm>
            <a:prstGeom prst="rect">
              <a:avLst/>
            </a:prstGeom>
            <a:noFill/>
            <a:ln>
              <a:solidFill>
                <a:srgbClr val="615A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 dirty="0">
                <a:solidFill>
                  <a:srgbClr val="547D8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 rot="16200000" flipH="1">
              <a:off x="6402886" y="2078904"/>
              <a:ext cx="663153" cy="3714175"/>
            </a:xfrm>
            <a:prstGeom prst="rect">
              <a:avLst/>
            </a:prstGeom>
            <a:noFill/>
            <a:ln>
              <a:solidFill>
                <a:srgbClr val="615A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 dirty="0">
                <a:solidFill>
                  <a:srgbClr val="547D8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 rot="16200000" flipH="1">
              <a:off x="6402886" y="3001792"/>
              <a:ext cx="663153" cy="3714175"/>
            </a:xfrm>
            <a:prstGeom prst="rect">
              <a:avLst/>
            </a:prstGeom>
            <a:noFill/>
            <a:ln>
              <a:solidFill>
                <a:srgbClr val="615A5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 dirty="0">
                <a:solidFill>
                  <a:srgbClr val="547D8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36" name="组合 35"/>
            <p:cNvGrpSpPr/>
            <p:nvPr/>
          </p:nvGrpSpPr>
          <p:grpSpPr>
            <a:xfrm>
              <a:off x="4877372" y="1722894"/>
              <a:ext cx="4726327" cy="732230"/>
              <a:chOff x="1491415" y="2399993"/>
              <a:chExt cx="4726327" cy="732230"/>
            </a:xfrm>
          </p:grpSpPr>
          <p:sp>
            <p:nvSpPr>
              <p:cNvPr id="50" name="_14"/>
              <p:cNvSpPr txBox="1">
                <a:spLocks noChangeArrowheads="1"/>
              </p:cNvSpPr>
              <p:nvPr/>
            </p:nvSpPr>
            <p:spPr bwMode="auto">
              <a:xfrm>
                <a:off x="1491415" y="2399993"/>
                <a:ext cx="1123680" cy="732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/>
              <a:lstStyle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accent2"/>
                    </a:solidFill>
                    <a:latin typeface="+mj-lt"/>
                    <a:ea typeface="+mj-ea"/>
                    <a:cs typeface="+mj-cs"/>
                  </a:defRPr>
                </a:lvl1pPr>
                <a:lvl2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/>
                <a:r>
                  <a:rPr lang="en-US" altLang="zh-CN" spc="450" dirty="0">
                    <a:solidFill>
                      <a:srgbClr val="615A5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01</a:t>
                </a:r>
                <a:endParaRPr lang="zh-CN" altLang="zh-CN" spc="450" dirty="0">
                  <a:solidFill>
                    <a:srgbClr val="615A5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51" name="矩形 50"/>
              <p:cNvSpPr/>
              <p:nvPr/>
            </p:nvSpPr>
            <p:spPr bwMode="auto">
              <a:xfrm>
                <a:off x="2691515" y="2478780"/>
                <a:ext cx="3526227" cy="54960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1800" dirty="0">
                    <a:solidFill>
                      <a:srgbClr val="615A5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课前导读</a:t>
                </a: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4877372" y="2644022"/>
              <a:ext cx="4370854" cy="732230"/>
              <a:chOff x="1491415" y="2399993"/>
              <a:chExt cx="4370854" cy="732230"/>
            </a:xfrm>
          </p:grpSpPr>
          <p:sp>
            <p:nvSpPr>
              <p:cNvPr id="48" name="_14"/>
              <p:cNvSpPr txBox="1">
                <a:spLocks noChangeArrowheads="1"/>
              </p:cNvSpPr>
              <p:nvPr/>
            </p:nvSpPr>
            <p:spPr bwMode="auto">
              <a:xfrm>
                <a:off x="1491415" y="2399993"/>
                <a:ext cx="1123680" cy="732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/>
              <a:lstStyle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accent2"/>
                    </a:solidFill>
                    <a:latin typeface="+mj-lt"/>
                    <a:ea typeface="+mj-ea"/>
                    <a:cs typeface="+mj-cs"/>
                  </a:defRPr>
                </a:lvl1pPr>
                <a:lvl2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/>
                <a:r>
                  <a:rPr lang="en-US" altLang="zh-CN" spc="450" dirty="0">
                    <a:solidFill>
                      <a:srgbClr val="615A5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02</a:t>
                </a:r>
                <a:endParaRPr lang="zh-CN" altLang="zh-CN" spc="450" dirty="0">
                  <a:solidFill>
                    <a:srgbClr val="615A5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49" name="矩形 48"/>
              <p:cNvSpPr/>
              <p:nvPr/>
            </p:nvSpPr>
            <p:spPr bwMode="auto">
              <a:xfrm>
                <a:off x="2691515" y="2478780"/>
                <a:ext cx="3170754" cy="54960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1800" dirty="0">
                    <a:solidFill>
                      <a:srgbClr val="615A5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字词学习</a:t>
                </a:r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4877372" y="3565152"/>
              <a:ext cx="4370854" cy="732230"/>
              <a:chOff x="1491415" y="2399995"/>
              <a:chExt cx="4370854" cy="732230"/>
            </a:xfrm>
          </p:grpSpPr>
          <p:sp>
            <p:nvSpPr>
              <p:cNvPr id="46" name="_14"/>
              <p:cNvSpPr txBox="1">
                <a:spLocks noChangeArrowheads="1"/>
              </p:cNvSpPr>
              <p:nvPr/>
            </p:nvSpPr>
            <p:spPr bwMode="auto">
              <a:xfrm>
                <a:off x="1491415" y="2399995"/>
                <a:ext cx="1123680" cy="732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/>
              <a:lstStyle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accent2"/>
                    </a:solidFill>
                    <a:latin typeface="+mj-lt"/>
                    <a:ea typeface="+mj-ea"/>
                    <a:cs typeface="+mj-cs"/>
                  </a:defRPr>
                </a:lvl1pPr>
                <a:lvl2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/>
                <a:r>
                  <a:rPr lang="en-US" altLang="zh-CN" spc="450" dirty="0">
                    <a:solidFill>
                      <a:srgbClr val="615A5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03</a:t>
                </a:r>
                <a:endParaRPr lang="zh-CN" altLang="zh-CN" spc="450" dirty="0">
                  <a:solidFill>
                    <a:srgbClr val="615A5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47" name="矩形 46"/>
              <p:cNvSpPr/>
              <p:nvPr/>
            </p:nvSpPr>
            <p:spPr bwMode="auto">
              <a:xfrm>
                <a:off x="2691515" y="2478781"/>
                <a:ext cx="3170754" cy="54960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1800" dirty="0">
                    <a:solidFill>
                      <a:srgbClr val="615A5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课文赏析</a:t>
                </a:r>
              </a:p>
            </p:txBody>
          </p:sp>
        </p:grpSp>
        <p:grpSp>
          <p:nvGrpSpPr>
            <p:cNvPr id="39" name="组合 38"/>
            <p:cNvGrpSpPr/>
            <p:nvPr/>
          </p:nvGrpSpPr>
          <p:grpSpPr>
            <a:xfrm>
              <a:off x="4877372" y="4486278"/>
              <a:ext cx="4181578" cy="732230"/>
              <a:chOff x="1491415" y="2399993"/>
              <a:chExt cx="4181578" cy="732230"/>
            </a:xfrm>
          </p:grpSpPr>
          <p:sp>
            <p:nvSpPr>
              <p:cNvPr id="44" name="_14"/>
              <p:cNvSpPr txBox="1">
                <a:spLocks noChangeArrowheads="1"/>
              </p:cNvSpPr>
              <p:nvPr/>
            </p:nvSpPr>
            <p:spPr bwMode="auto">
              <a:xfrm>
                <a:off x="1491415" y="2399993"/>
                <a:ext cx="1123680" cy="732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/>
              <a:lstStyle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accent2"/>
                    </a:solidFill>
                    <a:latin typeface="+mj-lt"/>
                    <a:ea typeface="+mj-ea"/>
                    <a:cs typeface="+mj-cs"/>
                  </a:defRPr>
                </a:lvl1pPr>
                <a:lvl2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2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pPr algn="ctr"/>
                <a:r>
                  <a:rPr lang="en-US" altLang="zh-CN" spc="450" dirty="0">
                    <a:solidFill>
                      <a:srgbClr val="615A5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04</a:t>
                </a:r>
                <a:endParaRPr lang="zh-CN" altLang="zh-CN" spc="450" dirty="0">
                  <a:solidFill>
                    <a:srgbClr val="615A5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  <p:sp>
            <p:nvSpPr>
              <p:cNvPr id="45" name="矩形 44"/>
              <p:cNvSpPr/>
              <p:nvPr/>
            </p:nvSpPr>
            <p:spPr bwMode="auto">
              <a:xfrm>
                <a:off x="2691515" y="2478780"/>
                <a:ext cx="2981478" cy="54960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1800" dirty="0">
                    <a:solidFill>
                      <a:srgbClr val="615A57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课后小结</a:t>
                </a:r>
              </a:p>
            </p:txBody>
          </p:sp>
        </p:grpSp>
      </p:grpSp>
      <p:sp>
        <p:nvSpPr>
          <p:cNvPr id="52" name="矩形: 圆角 51"/>
          <p:cNvSpPr/>
          <p:nvPr/>
        </p:nvSpPr>
        <p:spPr>
          <a:xfrm>
            <a:off x="2727696" y="1032853"/>
            <a:ext cx="848416" cy="2355412"/>
          </a:xfrm>
          <a:prstGeom prst="roundRect">
            <a:avLst>
              <a:gd name="adj" fmla="val 0"/>
            </a:avLst>
          </a:prstGeom>
          <a:noFill/>
          <a:ln>
            <a:solidFill>
              <a:srgbClr val="615A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r>
              <a:rPr lang="zh-CN" altLang="en-US" sz="3300" b="1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主目录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6" presetClass="entr" presetSubtype="2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7" dur="75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" presetID="16" presetClass="entr" presetSubtype="2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Horizontal)">
                                          <p:cBhvr>
                                            <p:cTn id="11" dur="75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3" presetID="2" presetClass="entr" presetSubtype="2" fill="hold" nodeType="afterEffect" p14:presetBounceEnd="7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5000">
                                          <p:cBhvr additive="base">
                                            <p:cTn id="15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5000">
                                          <p:cBhvr additive="base">
                                            <p:cTn id="16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6" presetClass="entr" presetSubtype="2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7" dur="75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" presetID="16" presetClass="entr" presetSubtype="2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Horizontal)">
                                          <p:cBhvr>
                                            <p:cTn id="11" dur="75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3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2" grpId="0" animBg="1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25665"/>
            <a:ext cx="9144000" cy="589222"/>
            <a:chOff x="0" y="590502"/>
            <a:chExt cx="12190413" cy="78581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15A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684211" y="590502"/>
              <a:ext cx="434499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600" spc="225">
                  <a:solidFill>
                    <a:srgbClr val="615A5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课文赏析</a:t>
              </a:r>
              <a:endParaRPr lang="zh-CN" altLang="en-US" sz="2600" spc="225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5" name="内容占位符 2"/>
          <p:cNvSpPr txBox="1"/>
          <p:nvPr/>
        </p:nvSpPr>
        <p:spPr>
          <a:xfrm>
            <a:off x="1559326" y="1261771"/>
            <a:ext cx="6025347" cy="4745923"/>
          </a:xfrm>
          <a:prstGeom prst="rect">
            <a:avLst/>
          </a:prstGeom>
        </p:spPr>
        <p:txBody>
          <a:bodyPr lIns="68571" tIns="34285" rIns="68571" bIns="34285"/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用</a:t>
            </a:r>
            <a:r>
              <a:rPr lang="zh-CN" altLang="zh-CN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一个确切的词来表达在作者</a:t>
            </a:r>
            <a:r>
              <a:rPr lang="en-US" altLang="zh-CN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</a:t>
            </a:r>
            <a:r>
              <a:rPr lang="zh-CN" altLang="zh-CN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我</a:t>
            </a:r>
            <a:r>
              <a:rPr lang="en-US" altLang="zh-CN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”</a:t>
            </a:r>
            <a:r>
              <a:rPr lang="zh-CN" altLang="zh-CN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的心中老王是一个什么样的人</a:t>
            </a:r>
            <a:r>
              <a:rPr lang="en-US" altLang="zh-CN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?</a:t>
            </a:r>
            <a:r>
              <a:rPr lang="zh-CN" altLang="zh-CN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　</a:t>
            </a:r>
            <a:endParaRPr lang="en-US" altLang="zh-CN" sz="1900" b="1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zh-CN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　</a:t>
            </a:r>
            <a:r>
              <a:rPr lang="en-US" altLang="zh-CN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/>
            </a:r>
            <a:br>
              <a:rPr lang="en-US" altLang="zh-CN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r>
              <a:rPr lang="zh-CN" altLang="zh-CN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一个可怜的人。　　</a:t>
            </a:r>
            <a:r>
              <a:rPr lang="en-US" altLang="zh-CN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/>
            </a:r>
            <a:br>
              <a:rPr lang="en-US" altLang="zh-CN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r>
              <a:rPr lang="zh-CN" altLang="zh-CN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一个不幸的人。　　</a:t>
            </a:r>
            <a:r>
              <a:rPr lang="en-US" altLang="zh-CN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/>
            </a:r>
            <a:br>
              <a:rPr lang="en-US" altLang="zh-CN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r>
              <a:rPr lang="zh-CN" altLang="zh-CN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一个需要同情的人。　　</a:t>
            </a:r>
            <a:r>
              <a:rPr lang="en-US" altLang="zh-CN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/>
            </a:r>
            <a:br>
              <a:rPr lang="en-US" altLang="zh-CN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r>
              <a:rPr lang="zh-CN" altLang="zh-CN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一个熟人。　　</a:t>
            </a:r>
            <a:r>
              <a:rPr lang="en-US" altLang="zh-CN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/>
            </a:r>
            <a:br>
              <a:rPr lang="en-US" altLang="zh-CN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</a:br>
            <a:r>
              <a:rPr lang="zh-CN" altLang="zh-CN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一个陌生人。　　</a:t>
            </a:r>
            <a:endParaRPr lang="zh-CN" altLang="en-US" sz="1900" b="1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25665"/>
            <a:ext cx="9144000" cy="589222"/>
            <a:chOff x="0" y="590502"/>
            <a:chExt cx="12190413" cy="78581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15A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684211" y="590502"/>
              <a:ext cx="434499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600" spc="225">
                  <a:solidFill>
                    <a:srgbClr val="615A5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课文赏析</a:t>
              </a:r>
              <a:endParaRPr lang="zh-CN" altLang="en-US" sz="2600" spc="225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5" name="内容占位符 2"/>
          <p:cNvSpPr txBox="1"/>
          <p:nvPr/>
        </p:nvSpPr>
        <p:spPr>
          <a:xfrm>
            <a:off x="951432" y="1401986"/>
            <a:ext cx="6496896" cy="3142522"/>
          </a:xfrm>
          <a:prstGeom prst="rect">
            <a:avLst/>
          </a:prstGeom>
        </p:spPr>
        <p:txBody>
          <a:bodyPr lIns="68571" tIns="34285" rIns="68571" bIns="34285"/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文中幸运的人还有谁？找出来分析他们该不该有愧怍。</a:t>
            </a:r>
            <a:endParaRPr lang="en-US" altLang="zh-CN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a.</a:t>
            </a:r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有人说，这老光棍大约年轻时候不老实，害了什么恶病，瞎掉一只眼。</a:t>
            </a:r>
            <a:endParaRPr lang="en-US" altLang="zh-CN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b.</a:t>
            </a:r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他并没有力气运送什么货物。幸亏有一位老先生愿把自己降格为“货”，让老王运送。</a:t>
            </a:r>
            <a:endParaRPr lang="en-US" altLang="zh-CN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c.</a:t>
            </a:r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老王同院的老李</a:t>
            </a:r>
            <a:endParaRPr lang="en-US" altLang="zh-CN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</a:t>
            </a:r>
          </a:p>
          <a:p>
            <a:pPr>
              <a:buFont typeface="Arial" panose="020B0604020202020204" pitchFamily="34" charset="0"/>
              <a:buNone/>
            </a:pPr>
            <a:endParaRPr lang="zh-CN" altLang="zh-CN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3225" y="947262"/>
            <a:ext cx="6182530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一个幸运的人对不幸者的愧怍。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818575" y="2272965"/>
            <a:ext cx="3877180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</a:t>
            </a:r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有些人：幸灾乐祸、歧视</a:t>
            </a:r>
            <a:r>
              <a:rPr lang="en-US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)</a:t>
            </a:r>
            <a:endParaRPr lang="zh-CN" altLang="en-US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816790" y="3501652"/>
            <a:ext cx="3510419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（老先生：善良、有同情心）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923364" y="4372632"/>
            <a:ext cx="3667602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（老李：冷漠、麻木）</a:t>
            </a:r>
            <a:r>
              <a:rPr lang="en-US" altLang="zh-CN" sz="19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endParaRPr lang="zh-CN" altLang="en-US" sz="190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户外, 水&#10;&#10;已生成极高可信度的说明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0" y="930"/>
            <a:ext cx="9144000" cy="5141640"/>
          </a:xfrm>
          <a:prstGeom prst="rect">
            <a:avLst/>
          </a:prstGeom>
        </p:spPr>
      </p:pic>
      <p:sp>
        <p:nvSpPr>
          <p:cNvPr id="12" name="矩形: 圆角 11"/>
          <p:cNvSpPr/>
          <p:nvPr/>
        </p:nvSpPr>
        <p:spPr>
          <a:xfrm>
            <a:off x="3151639" y="1394650"/>
            <a:ext cx="2669249" cy="617765"/>
          </a:xfrm>
          <a:prstGeom prst="roundRect">
            <a:avLst>
              <a:gd name="adj" fmla="val 0"/>
            </a:avLst>
          </a:prstGeom>
          <a:noFill/>
          <a:ln>
            <a:solidFill>
              <a:srgbClr val="615A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r>
              <a:rPr lang="zh-CN" altLang="en-US" sz="3300" b="1" spc="45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第四部</a:t>
            </a:r>
            <a:r>
              <a:rPr lang="zh-CN" altLang="en-US" sz="3300" b="1" spc="45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分</a:t>
            </a:r>
          </a:p>
        </p:txBody>
      </p:sp>
      <p:sp>
        <p:nvSpPr>
          <p:cNvPr id="13" name="矩形 12"/>
          <p:cNvSpPr/>
          <p:nvPr/>
        </p:nvSpPr>
        <p:spPr>
          <a:xfrm>
            <a:off x="3165928" y="2100262"/>
            <a:ext cx="2812926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5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课 文 小 结</a:t>
            </a:r>
            <a:endParaRPr lang="zh-CN" altLang="en-US" sz="3500" dirty="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3157172" y="2690334"/>
            <a:ext cx="2678005" cy="207701"/>
          </a:xfrm>
          <a:prstGeom prst="rect">
            <a:avLst/>
          </a:prstGeom>
          <a:noFill/>
        </p:spPr>
        <p:txBody>
          <a:bodyPr wrap="none" lIns="68571" tIns="34285" rIns="68571" bIns="34285">
            <a:spAutoFit/>
          </a:bodyPr>
          <a:lstStyle/>
          <a:p>
            <a:pPr marL="0" lvl="1">
              <a:defRPr/>
            </a:pPr>
            <a:r>
              <a:rPr lang="zh-CN" altLang="en-US" sz="900" noProof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添加相关标题文字添加相关标题文字相关标题文字</a:t>
            </a:r>
            <a:endParaRPr lang="en-US" altLang="zh-CN" sz="900" noProof="1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25665"/>
            <a:ext cx="9144000" cy="589222"/>
            <a:chOff x="0" y="590502"/>
            <a:chExt cx="12190413" cy="78581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15A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684211" y="590502"/>
              <a:ext cx="434499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600" spc="225">
                  <a:solidFill>
                    <a:srgbClr val="615A5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课文小结</a:t>
              </a:r>
              <a:endParaRPr lang="zh-CN" altLang="en-US" sz="2600" spc="225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190185" y="1195104"/>
            <a:ext cx="7050013" cy="3285505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zh-CN" altLang="en-US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中国社会科学院研究生院学术委员李存光：“这篇文章主要在于它是一个受害者的严肃的反思，一个正直心灵的痛苦自审，一个最无责任者对自己责任的拷问。” </a:t>
            </a:r>
          </a:p>
          <a:p>
            <a:r>
              <a:rPr lang="zh-CN" altLang="en-US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当代孙文辉：面对每一个不幸的人我们都有愧怍，只是杨绛首先把自己浸入愧怍之海中，用“隐者”的心态去思索。能把自己的如此不幸化为幸运的人是慈爱宽容的，能用一颗温和的心去直面不幸而愧怍的人又是冷静高远的。她的愧怍，是知识分子用人类眼光、人类情怀去舔舐我们曾经的创伤去面对我们苦难后的岁月。这份愧怍，是一个无辜生命体对一切生命欠然状态的全力担荷，是作者自我灵魂的无情审视，更是替一个未曾充分反省、忏悔的时代树立的人类良知标杆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户外, 水&#10;&#10;已生成极高可信度的说明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0" y="930"/>
            <a:ext cx="9144000" cy="5141640"/>
          </a:xfrm>
          <a:prstGeom prst="rect">
            <a:avLst/>
          </a:prstGeom>
        </p:spPr>
      </p:pic>
      <p:sp>
        <p:nvSpPr>
          <p:cNvPr id="13" name="_14"/>
          <p:cNvSpPr txBox="1">
            <a:spLocks noChangeArrowheads="1"/>
          </p:cNvSpPr>
          <p:nvPr/>
        </p:nvSpPr>
        <p:spPr bwMode="auto">
          <a:xfrm>
            <a:off x="4515343" y="736867"/>
            <a:ext cx="882857" cy="1351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1" tIns="34285" rIns="68571" bIns="34285" numCol="1" anchor="ctr" anchorCtr="0" compatLnSpc="1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zh-CN" altLang="en-US" sz="8500" b="1" spc="45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下</a:t>
            </a:r>
          </a:p>
        </p:txBody>
      </p:sp>
      <p:sp>
        <p:nvSpPr>
          <p:cNvPr id="14" name="_14"/>
          <p:cNvSpPr txBox="1">
            <a:spLocks noChangeArrowheads="1"/>
          </p:cNvSpPr>
          <p:nvPr/>
        </p:nvSpPr>
        <p:spPr bwMode="auto">
          <a:xfrm>
            <a:off x="5066260" y="1851597"/>
            <a:ext cx="1030483" cy="1351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1" tIns="34285" rIns="68571" bIns="34285" numCol="1" anchor="ctr" anchorCtr="0" compatLnSpc="1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zh-CN" altLang="en-US" sz="8500" b="1" spc="45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课</a:t>
            </a:r>
          </a:p>
        </p:txBody>
      </p:sp>
      <p:sp>
        <p:nvSpPr>
          <p:cNvPr id="15" name="矩形 14"/>
          <p:cNvSpPr/>
          <p:nvPr/>
        </p:nvSpPr>
        <p:spPr>
          <a:xfrm>
            <a:off x="4486765" y="2080527"/>
            <a:ext cx="442023" cy="986472"/>
          </a:xfrm>
          <a:prstGeom prst="rect">
            <a:avLst/>
          </a:prstGeom>
          <a:noFill/>
          <a:ln>
            <a:solidFill>
              <a:srgbClr val="615A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b="1" dirty="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428845" y="1249106"/>
            <a:ext cx="1300801" cy="6140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0"/>
                            </p:stCondLst>
                            <p:childTnLst>
                              <p:par>
                                <p:cTn id="1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3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3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户外, 水&#10;&#10;已生成极高可信度的说明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0" y="930"/>
            <a:ext cx="9144000" cy="5141640"/>
          </a:xfrm>
          <a:prstGeom prst="rect">
            <a:avLst/>
          </a:prstGeom>
        </p:spPr>
      </p:pic>
      <p:sp>
        <p:nvSpPr>
          <p:cNvPr id="12" name="矩形: 圆角 11"/>
          <p:cNvSpPr/>
          <p:nvPr/>
        </p:nvSpPr>
        <p:spPr>
          <a:xfrm>
            <a:off x="3151639" y="1394650"/>
            <a:ext cx="2669249" cy="617765"/>
          </a:xfrm>
          <a:prstGeom prst="roundRect">
            <a:avLst>
              <a:gd name="adj" fmla="val 0"/>
            </a:avLst>
          </a:prstGeom>
          <a:noFill/>
          <a:ln>
            <a:solidFill>
              <a:srgbClr val="615A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r>
              <a:rPr lang="zh-CN" altLang="en-US" sz="3300" b="1" spc="45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第一部分</a:t>
            </a:r>
          </a:p>
        </p:txBody>
      </p:sp>
      <p:sp>
        <p:nvSpPr>
          <p:cNvPr id="13" name="矩形 12"/>
          <p:cNvSpPr/>
          <p:nvPr/>
        </p:nvSpPr>
        <p:spPr>
          <a:xfrm>
            <a:off x="3165928" y="2100262"/>
            <a:ext cx="2812926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5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课 前 导 读</a:t>
            </a:r>
            <a:endParaRPr lang="zh-CN" altLang="en-US" sz="3500" dirty="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3157172" y="2690334"/>
            <a:ext cx="2678005" cy="207701"/>
          </a:xfrm>
          <a:prstGeom prst="rect">
            <a:avLst/>
          </a:prstGeom>
          <a:noFill/>
        </p:spPr>
        <p:txBody>
          <a:bodyPr wrap="none" lIns="68571" tIns="34285" rIns="68571" bIns="34285">
            <a:spAutoFit/>
          </a:bodyPr>
          <a:lstStyle/>
          <a:p>
            <a:pPr marL="0" lvl="1">
              <a:defRPr/>
            </a:pPr>
            <a:r>
              <a:rPr lang="zh-CN" altLang="en-US" sz="900" noProof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添加相关标题文字添加相关标题文字相关标题文字</a:t>
            </a:r>
            <a:endParaRPr lang="en-US" altLang="zh-CN" sz="900" noProof="1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25665"/>
            <a:ext cx="9144000" cy="589222"/>
            <a:chOff x="0" y="590502"/>
            <a:chExt cx="12190413" cy="78581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15A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684211" y="590502"/>
              <a:ext cx="434499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600" spc="225">
                  <a:solidFill>
                    <a:srgbClr val="615A5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课前导读</a:t>
              </a:r>
              <a:endParaRPr lang="zh-CN" altLang="en-US" sz="2600" spc="225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66387" y="1566500"/>
            <a:ext cx="4645232" cy="2011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</a:t>
            </a:r>
            <a:r>
              <a:rPr lang="en-US" altLang="zh-CN" sz="21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21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杨绛,钱钟书夫人，原名杨季康,生于1911年，江苏无锡人。作家、文学翻译家。1932年毕业于苏州东吴大学。1949年后，在中国社会科学院文学研究所、外国文学研究所工作。主要译著有《堂·吉诃德》等。</a:t>
            </a:r>
          </a:p>
        </p:txBody>
      </p:sp>
      <p:pic>
        <p:nvPicPr>
          <p:cNvPr id="6" name="Picture 7" descr="杨绛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66939" y="1418897"/>
            <a:ext cx="2214851" cy="251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215174" y="1927176"/>
            <a:ext cx="538591" cy="2009310"/>
          </a:xfrm>
          <a:prstGeom prst="rect">
            <a:avLst/>
          </a:prstGeom>
          <a:noFill/>
        </p:spPr>
        <p:txBody>
          <a:bodyPr vert="eaVert" wrap="square" lIns="68571" tIns="34285" rIns="68571" bIns="34285" rtlCol="0">
            <a:spAutoFit/>
          </a:bodyPr>
          <a:lstStyle/>
          <a:p>
            <a:r>
              <a:rPr lang="zh-CN" altLang="en-US" sz="26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作者简介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25665"/>
            <a:ext cx="9144000" cy="589222"/>
            <a:chOff x="0" y="590502"/>
            <a:chExt cx="12190413" cy="78581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15A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684211" y="590502"/>
              <a:ext cx="434499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600" spc="225">
                  <a:solidFill>
                    <a:srgbClr val="615A5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课前导读</a:t>
              </a:r>
              <a:endParaRPr lang="zh-CN" altLang="en-US" sz="2600" spc="225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215174" y="1927176"/>
            <a:ext cx="538591" cy="2009310"/>
          </a:xfrm>
          <a:prstGeom prst="rect">
            <a:avLst/>
          </a:prstGeom>
          <a:noFill/>
        </p:spPr>
        <p:txBody>
          <a:bodyPr vert="eaVert" wrap="square" lIns="68571" tIns="34285" rIns="68571" bIns="34285" rtlCol="0">
            <a:spAutoFit/>
          </a:bodyPr>
          <a:lstStyle/>
          <a:p>
            <a:r>
              <a:rPr lang="zh-CN" altLang="en-US" sz="26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创作背景</a:t>
            </a:r>
          </a:p>
        </p:txBody>
      </p:sp>
      <p:sp>
        <p:nvSpPr>
          <p:cNvPr id="2" name="矩形 1"/>
          <p:cNvSpPr/>
          <p:nvPr/>
        </p:nvSpPr>
        <p:spPr>
          <a:xfrm>
            <a:off x="1543251" y="1382859"/>
            <a:ext cx="6125372" cy="270072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zh-CN" altLang="en-US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文章著于</a:t>
            </a:r>
            <a:r>
              <a:rPr lang="en-US" altLang="zh-CN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1984</a:t>
            </a:r>
            <a:r>
              <a:rPr lang="zh-CN" altLang="en-US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。这是一篇回忆性文章，作者记叙了自己从前同老王交往中的几个生活片段。当时正是“文化大革命”时期，杨绛夫妇在那个荒唐动乱的特殊年代里受了不少苦，被认为是“反动学术权威”，失去了女婿。但是任何歪风邪气对老王都没有丝毫影响，他照样尊重作者夫妇。由此，与老王的交往深深地印刻在了作者的脑海之中。作者写这篇文章的时候，已经度过了动乱年代，她在追忆动乱年代遇到的这些善良的人们时更容易忽略苦难，而是突出苦难年代里人性的光辉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25665"/>
            <a:ext cx="9144000" cy="589222"/>
            <a:chOff x="0" y="590502"/>
            <a:chExt cx="12190413" cy="78581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15A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684211" y="590502"/>
              <a:ext cx="434499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600" spc="225">
                  <a:solidFill>
                    <a:srgbClr val="615A5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课前导读</a:t>
              </a:r>
              <a:endParaRPr lang="zh-CN" altLang="en-US" sz="2600" spc="225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809986" y="976980"/>
            <a:ext cx="6449264" cy="3577892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zh-CN" altLang="en-US" sz="1900" b="1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老王</a:t>
            </a:r>
            <a:endParaRPr lang="zh-CN" altLang="en-US" sz="1900" dirty="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zh-CN" altLang="en-US" sz="19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文章的记叙对象，一个不幸的三轮车夫。因为在北京解放后没有加入组织而落伍，自称自己“没用了”。他靠着活命的只是一辆破旧的三轮车。他有个哥哥，死了，有两个侄儿，“没出息”，此外就没什么亲人。他物质上艰苦，精神上凄苦。因为是单干户，没有组织，思想上怀有极大的恐惧。这可能是老王最大的不幸。老王是一个善良的人。他愿意给作者家送冰块，车费减半；送钱先生看病，不要钱，拿了钱还不大放心，担心人家看病钱不够；接受了人家的好处，总也不忘，总觉得欠了人情，去世前一天还硬撑着拿了香油、鸡蛋上门感谢。老王去世几年后，作者感到当年对老王的行为“是一个幸运的人对一个不幸者的愧怍。”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15174" y="1927176"/>
            <a:ext cx="538591" cy="2009310"/>
          </a:xfrm>
          <a:prstGeom prst="rect">
            <a:avLst/>
          </a:prstGeom>
          <a:noFill/>
        </p:spPr>
        <p:txBody>
          <a:bodyPr vert="eaVert" wrap="square" lIns="68571" tIns="34285" rIns="68571" bIns="34285" rtlCol="0">
            <a:spAutoFit/>
          </a:bodyPr>
          <a:lstStyle/>
          <a:p>
            <a:r>
              <a:rPr lang="zh-CN" altLang="en-US" sz="26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人物介绍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户外, 水&#10;&#10;已生成极高可信度的说明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0" y="930"/>
            <a:ext cx="9144000" cy="5141640"/>
          </a:xfrm>
          <a:prstGeom prst="rect">
            <a:avLst/>
          </a:prstGeom>
        </p:spPr>
      </p:pic>
      <p:sp>
        <p:nvSpPr>
          <p:cNvPr id="12" name="矩形: 圆角 11"/>
          <p:cNvSpPr/>
          <p:nvPr/>
        </p:nvSpPr>
        <p:spPr>
          <a:xfrm>
            <a:off x="3151639" y="1394650"/>
            <a:ext cx="2669249" cy="617765"/>
          </a:xfrm>
          <a:prstGeom prst="roundRect">
            <a:avLst>
              <a:gd name="adj" fmla="val 0"/>
            </a:avLst>
          </a:prstGeom>
          <a:noFill/>
          <a:ln>
            <a:solidFill>
              <a:srgbClr val="615A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r>
              <a:rPr lang="zh-CN" altLang="en-US" sz="3300" b="1" spc="45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第二部</a:t>
            </a:r>
            <a:r>
              <a:rPr lang="zh-CN" altLang="en-US" sz="3300" b="1" spc="45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分</a:t>
            </a:r>
          </a:p>
        </p:txBody>
      </p:sp>
      <p:sp>
        <p:nvSpPr>
          <p:cNvPr id="13" name="矩形 12"/>
          <p:cNvSpPr/>
          <p:nvPr/>
        </p:nvSpPr>
        <p:spPr>
          <a:xfrm>
            <a:off x="3165928" y="2100262"/>
            <a:ext cx="2812926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50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字 词 学 习</a:t>
            </a:r>
            <a:endParaRPr lang="zh-CN" altLang="en-US" sz="3500" dirty="0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3157172" y="2690334"/>
            <a:ext cx="2678005" cy="207701"/>
          </a:xfrm>
          <a:prstGeom prst="rect">
            <a:avLst/>
          </a:prstGeom>
          <a:noFill/>
        </p:spPr>
        <p:txBody>
          <a:bodyPr wrap="none" lIns="68571" tIns="34285" rIns="68571" bIns="34285">
            <a:spAutoFit/>
          </a:bodyPr>
          <a:lstStyle/>
          <a:p>
            <a:pPr marL="0" lvl="1">
              <a:defRPr/>
            </a:pPr>
            <a:r>
              <a:rPr lang="zh-CN" altLang="en-US" sz="900" noProof="1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rPr>
              <a:t>添加相关标题文字添加相关标题文字相关标题文字</a:t>
            </a:r>
            <a:endParaRPr lang="en-US" altLang="zh-CN" sz="900" noProof="1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25665"/>
            <a:ext cx="9144000" cy="589222"/>
            <a:chOff x="0" y="590502"/>
            <a:chExt cx="12190413" cy="78581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15A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684211" y="590502"/>
              <a:ext cx="434499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600" spc="225">
                  <a:solidFill>
                    <a:srgbClr val="615A5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字词学习</a:t>
              </a:r>
              <a:endParaRPr lang="zh-CN" altLang="en-US" sz="2600" spc="225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43174" y="1242725"/>
            <a:ext cx="7149443" cy="306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zh-CN" sz="30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伛</a:t>
            </a:r>
            <a:r>
              <a:rPr lang="zh-CN" altLang="en-US" sz="30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 </a:t>
            </a:r>
            <a:r>
              <a:rPr lang="zh-CN" altLang="zh-CN" sz="30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)</a:t>
            </a:r>
            <a:r>
              <a:rPr lang="zh-CN" altLang="en-US" sz="30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偻       </a:t>
            </a:r>
            <a:r>
              <a:rPr lang="zh-CN" altLang="en-US" sz="3000" dirty="0" smtClean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zh-CN" sz="3000" dirty="0" smtClean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镶</a:t>
            </a:r>
            <a:r>
              <a:rPr lang="zh-CN" altLang="zh-CN" sz="30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嵌(          )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zh-CN" sz="30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攥(    )</a:t>
            </a:r>
            <a:r>
              <a:rPr lang="zh-CN" altLang="en-US" sz="30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着</a:t>
            </a:r>
            <a:r>
              <a:rPr lang="zh-CN" altLang="zh-CN" sz="30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</a:t>
            </a:r>
            <a:r>
              <a:rPr lang="en-US" altLang="zh-CN" sz="30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</a:t>
            </a:r>
            <a:r>
              <a:rPr lang="en-US" altLang="zh-CN" sz="3000" dirty="0" smtClean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</a:t>
            </a:r>
            <a:r>
              <a:rPr lang="zh-CN" altLang="zh-CN" sz="3000" dirty="0" smtClean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骷</a:t>
            </a:r>
            <a:r>
              <a:rPr lang="zh-CN" altLang="zh-CN" sz="30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髅(          )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zh-CN" sz="30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取缔(    )   </a:t>
            </a:r>
            <a:r>
              <a:rPr lang="en-US" altLang="zh-CN" sz="30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</a:t>
            </a:r>
            <a:r>
              <a:rPr lang="en-US" altLang="zh-CN" sz="3000" dirty="0" smtClean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</a:t>
            </a:r>
            <a:r>
              <a:rPr lang="zh-CN" altLang="zh-CN" sz="3000" dirty="0" smtClean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塌</a:t>
            </a:r>
            <a:r>
              <a:rPr lang="zh-CN" altLang="zh-CN" sz="30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败(      )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zh-CN" sz="30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滞笨(    )   </a:t>
            </a:r>
            <a:r>
              <a:rPr lang="en-US" altLang="zh-CN" sz="30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</a:t>
            </a:r>
            <a:r>
              <a:rPr lang="en-US" altLang="zh-CN" sz="3000" dirty="0" smtClean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</a:t>
            </a:r>
            <a:r>
              <a:rPr lang="zh-CN" altLang="zh-CN" sz="3000" dirty="0" smtClean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荒</a:t>
            </a:r>
            <a:r>
              <a:rPr lang="zh-CN" altLang="zh-CN" sz="30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僻(      )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zh-CN" sz="30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惶恐(    )   </a:t>
            </a:r>
            <a:r>
              <a:rPr lang="en-US" altLang="zh-CN" sz="30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</a:t>
            </a:r>
            <a:r>
              <a:rPr lang="en-US" altLang="zh-CN" sz="3000" dirty="0" smtClean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</a:t>
            </a:r>
            <a:r>
              <a:rPr lang="zh-CN" altLang="zh-CN" sz="3000" dirty="0" smtClean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愧</a:t>
            </a:r>
            <a:r>
              <a:rPr lang="zh-CN" altLang="zh-CN" sz="3000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怍(      )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906438" y="1347475"/>
            <a:ext cx="721613" cy="48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zh-CN" sz="27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yǔ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668113" y="3075863"/>
            <a:ext cx="769244" cy="48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zh-CN" sz="27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pì 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690908" y="1871229"/>
            <a:ext cx="1174109" cy="48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zh-CN" sz="27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zuàn 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563324" y="2499734"/>
            <a:ext cx="718041" cy="48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zh-CN" sz="27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tā 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372034" y="2552109"/>
            <a:ext cx="573789" cy="484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7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dì 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510930" y="1871229"/>
            <a:ext cx="2051714" cy="48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zh-CN" sz="27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kū lóu 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267245" y="3075863"/>
            <a:ext cx="809730" cy="48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7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zhì 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5563325" y="3651992"/>
            <a:ext cx="1026452" cy="48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zh-CN" sz="27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zuò</a:t>
            </a: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954690" y="3651992"/>
            <a:ext cx="1447941" cy="484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zh-CN" sz="27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 huáng 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5458535" y="1347476"/>
            <a:ext cx="2057668" cy="480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zh-CN" sz="27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xiānɡ qiàn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9" grpId="0" autoUpdateAnimBg="0"/>
      <p:bldP spid="10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25665"/>
            <a:ext cx="9144000" cy="589222"/>
            <a:chOff x="0" y="590502"/>
            <a:chExt cx="12190413" cy="785811"/>
          </a:xfrm>
        </p:grpSpPr>
        <p:sp>
          <p:nvSpPr>
            <p:cNvPr id="11" name="矩形 10"/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15A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684211" y="590502"/>
              <a:ext cx="434499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600" spc="225">
                  <a:solidFill>
                    <a:srgbClr val="615A5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字词学习</a:t>
              </a:r>
              <a:endParaRPr lang="zh-CN" altLang="en-US" sz="2600" spc="225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5" name="TextBox 2"/>
          <p:cNvSpPr>
            <a:spLocks noChangeArrowheads="1"/>
          </p:cNvSpPr>
          <p:nvPr/>
        </p:nvSpPr>
        <p:spPr bwMode="auto">
          <a:xfrm>
            <a:off x="1415838" y="1199872"/>
            <a:ext cx="7432887" cy="3193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700" b="1" u="sng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惶</a:t>
            </a:r>
            <a:r>
              <a:rPr lang="zh-CN" altLang="en-US" sz="27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恐</a:t>
            </a:r>
            <a:r>
              <a:rPr lang="en-US" altLang="zh-CN" sz="27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         </a:t>
            </a:r>
            <a:r>
              <a:rPr lang="zh-CN" altLang="en-US" sz="27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荒</a:t>
            </a:r>
            <a:r>
              <a:rPr lang="zh-CN" altLang="en-US" sz="2700" b="1" u="sng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僻</a:t>
            </a:r>
            <a:r>
              <a:rPr lang="en-US" altLang="zh-CN" sz="27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</a:t>
            </a:r>
            <a:endParaRPr lang="zh-CN" altLang="en-US" sz="2700" b="1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eaLnBrk="1" hangingPunct="1"/>
            <a:r>
              <a:rPr lang="zh-CN" altLang="en-US" sz="2700" b="1" u="sng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塌</a:t>
            </a:r>
            <a:r>
              <a:rPr lang="zh-CN" altLang="en-US" sz="27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败</a:t>
            </a:r>
            <a:r>
              <a:rPr lang="en-US" altLang="zh-CN" sz="27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         </a:t>
            </a:r>
            <a:r>
              <a:rPr lang="zh-CN" altLang="en-US" sz="27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取</a:t>
            </a:r>
            <a:r>
              <a:rPr lang="zh-CN" altLang="en-US" sz="2700" b="1" u="sng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缔</a:t>
            </a:r>
            <a:r>
              <a:rPr lang="en-US" altLang="zh-CN" sz="27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</a:t>
            </a:r>
            <a:endParaRPr lang="zh-CN" altLang="en-US" sz="2700" b="1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eaLnBrk="1" hangingPunct="1"/>
            <a:r>
              <a:rPr lang="zh-CN" altLang="en-US" sz="2700" b="1" u="sng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凑</a:t>
            </a:r>
            <a:r>
              <a:rPr lang="zh-CN" altLang="en-US" sz="27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合</a:t>
            </a:r>
            <a:r>
              <a:rPr lang="en-US" altLang="zh-CN" sz="27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         </a:t>
            </a:r>
            <a:r>
              <a:rPr lang="zh-CN" altLang="en-US" sz="2700" b="1" u="sng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伛偻</a:t>
            </a:r>
            <a:r>
              <a:rPr lang="en-US" altLang="zh-CN" sz="27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</a:t>
            </a:r>
            <a:endParaRPr lang="zh-CN" altLang="en-US" sz="2700" b="1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eaLnBrk="1" hangingPunct="1"/>
            <a:r>
              <a:rPr lang="zh-CN" altLang="en-US" sz="27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眼</a:t>
            </a:r>
            <a:r>
              <a:rPr lang="zh-CN" altLang="en-US" sz="2700" b="1" u="sng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翳</a:t>
            </a:r>
            <a:r>
              <a:rPr lang="en-US" altLang="zh-CN" sz="2700" b="1" u="sng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27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</a:t>
            </a:r>
            <a:r>
              <a:rPr lang="zh-CN" altLang="en-US" sz="27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27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</a:t>
            </a:r>
            <a:endParaRPr lang="zh-CN" altLang="en-US" sz="2700" b="1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eaLnBrk="1" hangingPunct="1"/>
            <a:r>
              <a:rPr lang="zh-CN" altLang="en-US" sz="2700" b="1" u="sng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强</a:t>
            </a:r>
            <a:r>
              <a:rPr lang="zh-CN" altLang="en-US" sz="27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笑</a:t>
            </a:r>
            <a:r>
              <a:rPr lang="en-US" altLang="zh-CN" sz="27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         </a:t>
            </a:r>
            <a:r>
              <a:rPr lang="zh-CN" altLang="en-US" sz="27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滞笨</a:t>
            </a:r>
            <a:r>
              <a:rPr lang="en-US" altLang="zh-CN" sz="27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</a:t>
            </a:r>
            <a:endParaRPr lang="zh-CN" altLang="en-US" sz="2700" b="1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eaLnBrk="1" hangingPunct="1"/>
            <a:r>
              <a:rPr lang="zh-CN" altLang="en-US" sz="27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愧</a:t>
            </a:r>
            <a:r>
              <a:rPr lang="zh-CN" altLang="en-US" sz="2700" b="1" u="sng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怍</a:t>
            </a:r>
            <a:r>
              <a:rPr lang="en-US" altLang="zh-CN" sz="27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  </a:t>
            </a:r>
            <a:endParaRPr lang="zh-CN" altLang="en-US" sz="2700" b="1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eaLnBrk="1" hangingPunct="1"/>
            <a:r>
              <a:rPr lang="zh-CN" altLang="en-US" sz="27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失群落伍</a:t>
            </a:r>
          </a:p>
          <a:p>
            <a:pPr eaLnBrk="1" hangingPunct="1"/>
            <a:endParaRPr lang="zh-CN" altLang="en-US" b="1">
              <a:solidFill>
                <a:srgbClr val="615A57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TextBox 12"/>
          <p:cNvSpPr>
            <a:spLocks noChangeArrowheads="1"/>
          </p:cNvSpPr>
          <p:nvPr/>
        </p:nvSpPr>
        <p:spPr bwMode="auto">
          <a:xfrm>
            <a:off x="2343455" y="1272484"/>
            <a:ext cx="2430382" cy="39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 dirty="0" err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huáng</a:t>
            </a:r>
            <a:r>
              <a:rPr lang="en-US" altLang="zh-CN" sz="2100" b="1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2100" b="1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惊慌害怕</a:t>
            </a:r>
          </a:p>
        </p:txBody>
      </p:sp>
      <p:sp>
        <p:nvSpPr>
          <p:cNvPr id="7" name="TextBox 13"/>
          <p:cNvSpPr>
            <a:spLocks noChangeArrowheads="1"/>
          </p:cNvSpPr>
          <p:nvPr/>
        </p:nvSpPr>
        <p:spPr bwMode="auto">
          <a:xfrm>
            <a:off x="2398231" y="2946115"/>
            <a:ext cx="1944544" cy="715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 dirty="0" err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qiǎng</a:t>
            </a:r>
            <a:r>
              <a:rPr lang="en-US" altLang="zh-CN" sz="2100" b="1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2100" b="1" dirty="0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强颜欢笑</a:t>
            </a:r>
          </a:p>
        </p:txBody>
      </p:sp>
      <p:sp>
        <p:nvSpPr>
          <p:cNvPr id="9" name="TextBox 14"/>
          <p:cNvSpPr>
            <a:spLocks noChangeArrowheads="1"/>
          </p:cNvSpPr>
          <p:nvPr/>
        </p:nvSpPr>
        <p:spPr bwMode="auto">
          <a:xfrm>
            <a:off x="2343455" y="2136678"/>
            <a:ext cx="1350345" cy="39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còu </a:t>
            </a:r>
            <a:r>
              <a:rPr lang="zh-CN" altLang="en-US" sz="21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将就</a:t>
            </a:r>
          </a:p>
        </p:txBody>
      </p:sp>
      <p:sp>
        <p:nvSpPr>
          <p:cNvPr id="10" name="TextBox 15"/>
          <p:cNvSpPr>
            <a:spLocks noChangeArrowheads="1"/>
          </p:cNvSpPr>
          <p:nvPr/>
        </p:nvSpPr>
        <p:spPr bwMode="auto">
          <a:xfrm>
            <a:off x="2398231" y="2514018"/>
            <a:ext cx="1241984" cy="39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yì </a:t>
            </a:r>
            <a:r>
              <a:rPr lang="zh-CN" altLang="en-US" sz="21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眼病 </a:t>
            </a:r>
          </a:p>
        </p:txBody>
      </p:sp>
      <p:sp>
        <p:nvSpPr>
          <p:cNvPr id="13" name="TextBox 16"/>
          <p:cNvSpPr>
            <a:spLocks noChangeArrowheads="1"/>
          </p:cNvSpPr>
          <p:nvPr/>
        </p:nvSpPr>
        <p:spPr bwMode="auto">
          <a:xfrm>
            <a:off x="2343455" y="1704581"/>
            <a:ext cx="1620652" cy="39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tā </a:t>
            </a:r>
            <a:r>
              <a:rPr lang="zh-CN" altLang="en-US" sz="21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塌陷破败</a:t>
            </a:r>
          </a:p>
        </p:txBody>
      </p:sp>
      <p:sp>
        <p:nvSpPr>
          <p:cNvPr id="14" name="TextBox 17"/>
          <p:cNvSpPr>
            <a:spLocks noChangeArrowheads="1"/>
          </p:cNvSpPr>
          <p:nvPr/>
        </p:nvSpPr>
        <p:spPr bwMode="auto">
          <a:xfrm>
            <a:off x="3099601" y="3756743"/>
            <a:ext cx="3921238" cy="39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1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因跟不上时代而感到孤单</a:t>
            </a:r>
          </a:p>
        </p:txBody>
      </p:sp>
      <p:sp>
        <p:nvSpPr>
          <p:cNvPr id="15" name="TextBox 19"/>
          <p:cNvSpPr>
            <a:spLocks noChangeArrowheads="1"/>
          </p:cNvSpPr>
          <p:nvPr/>
        </p:nvSpPr>
        <p:spPr bwMode="auto">
          <a:xfrm>
            <a:off x="5780047" y="2089064"/>
            <a:ext cx="1890959" cy="39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yǔlǚ </a:t>
            </a:r>
            <a:r>
              <a:rPr lang="zh-CN" altLang="en-US" sz="21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弯腰曲背</a:t>
            </a:r>
          </a:p>
        </p:txBody>
      </p:sp>
      <p:sp>
        <p:nvSpPr>
          <p:cNvPr id="16" name="TextBox 20"/>
          <p:cNvSpPr>
            <a:spLocks noChangeArrowheads="1"/>
          </p:cNvSpPr>
          <p:nvPr/>
        </p:nvSpPr>
        <p:spPr bwMode="auto">
          <a:xfrm>
            <a:off x="5726462" y="1656966"/>
            <a:ext cx="2322021" cy="715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dì </a:t>
            </a:r>
            <a:r>
              <a:rPr lang="zh-CN" altLang="en-US" sz="21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明令取消或禁止</a:t>
            </a:r>
          </a:p>
        </p:txBody>
      </p:sp>
      <p:sp>
        <p:nvSpPr>
          <p:cNvPr id="17" name="TextBox 21"/>
          <p:cNvSpPr>
            <a:spLocks noChangeArrowheads="1"/>
          </p:cNvSpPr>
          <p:nvPr/>
        </p:nvSpPr>
        <p:spPr bwMode="auto">
          <a:xfrm>
            <a:off x="5833632" y="2898502"/>
            <a:ext cx="1675428" cy="39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zhì </a:t>
            </a:r>
            <a:r>
              <a:rPr lang="zh-CN" altLang="en-US" sz="21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呆滞笨拙 </a:t>
            </a:r>
          </a:p>
        </p:txBody>
      </p:sp>
      <p:sp>
        <p:nvSpPr>
          <p:cNvPr id="18" name="TextBox 22"/>
          <p:cNvSpPr>
            <a:spLocks noChangeArrowheads="1"/>
          </p:cNvSpPr>
          <p:nvPr/>
        </p:nvSpPr>
        <p:spPr bwMode="auto">
          <a:xfrm>
            <a:off x="5833632" y="1224870"/>
            <a:ext cx="1567066" cy="39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pì </a:t>
            </a:r>
            <a:r>
              <a:rPr lang="zh-CN" altLang="en-US" sz="21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荒凉偏僻</a:t>
            </a:r>
          </a:p>
        </p:txBody>
      </p:sp>
      <p:sp>
        <p:nvSpPr>
          <p:cNvPr id="19" name="TextBox 23"/>
          <p:cNvSpPr>
            <a:spLocks noChangeArrowheads="1"/>
          </p:cNvSpPr>
          <p:nvPr/>
        </p:nvSpPr>
        <p:spPr bwMode="auto">
          <a:xfrm>
            <a:off x="2398231" y="3324646"/>
            <a:ext cx="1241984" cy="39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zuò </a:t>
            </a:r>
            <a:r>
              <a:rPr lang="zh-CN" altLang="en-US" sz="2100" b="1">
                <a:solidFill>
                  <a:srgbClr val="615A5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惭愧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utoUpdateAnimBg="0"/>
      <p:bldP spid="6" grpId="0" bldLvl="0" autoUpdateAnimBg="0"/>
      <p:bldP spid="7" grpId="0" bldLvl="0" autoUpdateAnimBg="0"/>
      <p:bldP spid="9" grpId="0" bldLvl="0" autoUpdateAnimBg="0"/>
      <p:bldP spid="10" grpId="0" bldLvl="0" autoUpdateAnimBg="0"/>
      <p:bldP spid="13" grpId="0" bldLvl="0" autoUpdateAnimBg="0"/>
      <p:bldP spid="14" grpId="0" bldLvl="0" autoUpdateAnimBg="0"/>
      <p:bldP spid="15" grpId="0" bldLvl="0" autoUpdateAnimBg="0"/>
      <p:bldP spid="16" grpId="0" bldLvl="0" autoUpdateAnimBg="0"/>
      <p:bldP spid="17" grpId="0" bldLvl="0" autoUpdateAnimBg="0"/>
      <p:bldP spid="18" grpId="0" bldLvl="0" autoUpdateAnimBg="0"/>
      <p:bldP spid="19" grpId="0" bldLvl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TRACKING_SLIDES" val="1"/>
  <p:tag name="GENSWF_OUTPUT_FILE_NAME" val="33"/>
  <p:tag name="ISPRING_PRESENTATION_TITLE" val="八年级语文课件范本PPT-老王"/>
</p:tagLst>
</file>

<file path=ppt/theme/theme1.xml><?xml version="1.0" encoding="utf-8"?>
<a:theme xmlns:a="http://schemas.openxmlformats.org/drawingml/2006/main" name="www.2ppt.com">
  <a:themeElements>
    <a:clrScheme name="炫彩扁平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BF53"/>
      </a:accent1>
      <a:accent2>
        <a:srgbClr val="F17475"/>
      </a:accent2>
      <a:accent3>
        <a:srgbClr val="01B3C5"/>
      </a:accent3>
      <a:accent4>
        <a:srgbClr val="77448C"/>
      </a:accent4>
      <a:accent5>
        <a:srgbClr val="00AF92"/>
      </a:accent5>
      <a:accent6>
        <a:srgbClr val="C65885"/>
      </a:accent6>
      <a:hlink>
        <a:srgbClr val="FCC79F"/>
      </a:hlink>
      <a:folHlink>
        <a:srgbClr val="869FB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1803</Words>
  <Application>Microsoft Office PowerPoint</Application>
  <PresentationFormat>全屏显示(16:9)</PresentationFormat>
  <Paragraphs>186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ITC Avant Garde Std Bk</vt:lpstr>
      <vt:lpstr>等线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2021-05-19T23:25:41Z</dcterms:created>
  <dcterms:modified xsi:type="dcterms:W3CDTF">2023-01-10T11:35:53Z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9AD4FB45A61940C38E575E4E9F5CD163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