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4" r:id="rId2"/>
    <p:sldId id="265" r:id="rId3"/>
    <p:sldId id="269" r:id="rId4"/>
    <p:sldId id="347" r:id="rId5"/>
    <p:sldId id="316" r:id="rId6"/>
    <p:sldId id="324" r:id="rId7"/>
    <p:sldId id="325" r:id="rId8"/>
    <p:sldId id="293" r:id="rId9"/>
    <p:sldId id="292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8" r:id="rId27"/>
    <p:sldId id="344" r:id="rId28"/>
    <p:sldId id="345" r:id="rId29"/>
    <p:sldId id="346" r:id="rId30"/>
  </p:sldIdLst>
  <p:sldSz cx="9144000" cy="5143500" type="screen16x9"/>
  <p:notesSz cx="6858000" cy="9144000"/>
  <p:custDataLst>
    <p:tags r:id="rId33"/>
  </p:custDataLst>
  <p:defaultTextStyle>
    <a:defPPr>
      <a:defRPr lang="zh-CN"/>
    </a:defPPr>
    <a:lvl1pPr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1pPr>
    <a:lvl2pPr marL="4572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2pPr>
    <a:lvl3pPr marL="9144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3pPr>
    <a:lvl4pPr marL="13716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4pPr>
    <a:lvl5pPr marL="18288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54061"/>
    <a:srgbClr val="C40404"/>
    <a:srgbClr val="FF6600"/>
    <a:srgbClr val="FF00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0" autoAdjust="0"/>
    <p:restoredTop sz="94660"/>
  </p:normalViewPr>
  <p:slideViewPr>
    <p:cSldViewPr snapToGrid="0">
      <p:cViewPr>
        <p:scale>
          <a:sx n="120" d="100"/>
          <a:sy n="120" d="100"/>
        </p:scale>
        <p:origin x="-834" y="-654"/>
      </p:cViewPr>
      <p:guideLst>
        <p:guide orient="horz" pos="1620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786"/>
            <a:ext cx="7772400" cy="110187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031"/>
            <a:ext cx="6400800" cy="13148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97"/>
            <a:ext cx="8229600" cy="8574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484"/>
            <a:ext cx="8229600" cy="33942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798"/>
            <a:ext cx="2057400" cy="438891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798"/>
            <a:ext cx="6019800" cy="43889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618"/>
            <a:ext cx="7772400" cy="1020411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449"/>
            <a:ext cx="7772400" cy="11261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97"/>
            <a:ext cx="8229600" cy="8574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84"/>
            <a:ext cx="4038600" cy="33942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484"/>
            <a:ext cx="4038600" cy="33942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97"/>
            <a:ext cx="8229600" cy="857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893"/>
            <a:ext cx="4040188" cy="4787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657"/>
            <a:ext cx="4040188" cy="29640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893"/>
            <a:ext cx="4041775" cy="4787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0657"/>
            <a:ext cx="4041775" cy="29640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97"/>
            <a:ext cx="8229600" cy="8574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369"/>
            <a:ext cx="3008313" cy="87178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369"/>
            <a:ext cx="5111750" cy="43903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148"/>
            <a:ext cx="3008313" cy="3518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022"/>
            <a:ext cx="5486400" cy="42588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185"/>
            <a:ext cx="5486400" cy="30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8"/>
            <a:ext cx="5486400" cy="60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../../../../&#30446;&#24405;.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9" name="Rectangle 7">
            <a:hlinkClick r:id="rId15" tooltip="返回目录"/>
          </p:cNvPr>
          <p:cNvSpPr>
            <a:spLocks noChangeArrowheads="1"/>
          </p:cNvSpPr>
          <p:nvPr userDrawn="1"/>
        </p:nvSpPr>
        <p:spPr bwMode="auto">
          <a:xfrm>
            <a:off x="1603375" y="-37055"/>
            <a:ext cx="1049338" cy="738664"/>
          </a:xfrm>
          <a:prstGeom prst="rect">
            <a:avLst/>
          </a:prstGeom>
          <a:solidFill>
            <a:schemeClr val="accent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9" name="Rectangle 19"/>
          <p:cNvSpPr>
            <a:spLocks noChangeArrowheads="1"/>
          </p:cNvSpPr>
          <p:nvPr/>
        </p:nvSpPr>
        <p:spPr bwMode="auto">
          <a:xfrm>
            <a:off x="127000" y="623521"/>
            <a:ext cx="8872538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4000" dirty="0">
                <a:solidFill>
                  <a:srgbClr val="0000FF"/>
                </a:solidFill>
              </a:rPr>
              <a:t>Unit </a:t>
            </a:r>
            <a:r>
              <a:rPr lang="en-US" altLang="zh-CN" sz="4000" dirty="0" smtClean="0">
                <a:solidFill>
                  <a:srgbClr val="0000FF"/>
                </a:solidFill>
              </a:rPr>
              <a:t>2</a:t>
            </a:r>
          </a:p>
          <a:p>
            <a:pPr algn="ctr" eaLnBrk="0" hangingPunct="0"/>
            <a:r>
              <a:rPr lang="en-US" altLang="zh-CN" sz="4000" dirty="0" smtClean="0">
                <a:solidFill>
                  <a:srgbClr val="0000FF"/>
                </a:solidFill>
              </a:rPr>
              <a:t>I’ll </a:t>
            </a:r>
            <a:r>
              <a:rPr lang="en-US" altLang="zh-CN" sz="4000" dirty="0">
                <a:solidFill>
                  <a:srgbClr val="0000FF"/>
                </a:solidFill>
              </a:rPr>
              <a:t>help to clean up the city parks. </a:t>
            </a:r>
          </a:p>
          <a:p>
            <a:pPr algn="ctr" eaLnBrk="0" hangingPunct="0"/>
            <a:r>
              <a:rPr lang="en-US" altLang="zh-CN" dirty="0">
                <a:solidFill>
                  <a:srgbClr val="000000"/>
                </a:solidFill>
              </a:rPr>
              <a:t>Section </a:t>
            </a:r>
            <a:r>
              <a:rPr lang="en-US" altLang="zh-CN" dirty="0" smtClean="0">
                <a:solidFill>
                  <a:srgbClr val="000000"/>
                </a:solidFill>
              </a:rPr>
              <a:t>A  (</a:t>
            </a:r>
            <a:r>
              <a:rPr lang="zh-CN" altLang="en-US" dirty="0" smtClean="0">
                <a:solidFill>
                  <a:srgbClr val="000000"/>
                </a:solidFill>
              </a:rPr>
              <a:t>第</a:t>
            </a:r>
            <a:r>
              <a:rPr lang="en-US" altLang="zh-CN" dirty="0" smtClean="0">
                <a:solidFill>
                  <a:srgbClr val="000000"/>
                </a:solidFill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</a:rPr>
              <a:t>课时</a:t>
            </a:r>
            <a:r>
              <a:rPr lang="en-US" altLang="zh-CN" dirty="0" smtClean="0">
                <a:solidFill>
                  <a:srgbClr val="000000"/>
                </a:solidFill>
              </a:rPr>
              <a:t>)</a:t>
            </a:r>
            <a:r>
              <a:rPr lang="en-US" altLang="zh-CN" sz="4400" dirty="0">
                <a:solidFill>
                  <a:srgbClr val="000000"/>
                </a:solidFill>
              </a:rPr>
              <a:t> </a:t>
            </a:r>
            <a:r>
              <a:rPr lang="en-US" altLang="zh-CN" sz="4000" dirty="0">
                <a:solidFill>
                  <a:srgbClr val="0000FF"/>
                </a:solidFill>
              </a:rPr>
              <a:t> </a:t>
            </a:r>
            <a:r>
              <a:rPr lang="en-US" altLang="zh-CN" sz="4000" dirty="0">
                <a:solidFill>
                  <a:srgbClr val="0000FF"/>
                </a:solidFill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20450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一言辨异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en-US" altLang="zh-CN" dirty="0">
                <a:solidFill>
                  <a:srgbClr val="000000"/>
                </a:solidFill>
              </a:rPr>
              <a:t>I was traveling </a:t>
            </a:r>
            <a:r>
              <a:rPr lang="en-US" altLang="zh-CN" dirty="0">
                <a:solidFill>
                  <a:srgbClr val="0000FF"/>
                </a:solidFill>
              </a:rPr>
              <a:t>alone </a:t>
            </a:r>
            <a:r>
              <a:rPr lang="en-US" altLang="zh-CN" dirty="0">
                <a:solidFill>
                  <a:srgbClr val="000000"/>
                </a:solidFill>
              </a:rPr>
              <a:t>in the </a:t>
            </a:r>
            <a:r>
              <a:rPr lang="en-US" altLang="zh-CN" dirty="0">
                <a:solidFill>
                  <a:srgbClr val="0000FF"/>
                </a:solidFill>
              </a:rPr>
              <a:t>lonely</a:t>
            </a:r>
            <a:r>
              <a:rPr lang="en-US" altLang="zh-CN" dirty="0">
                <a:solidFill>
                  <a:srgbClr val="000000"/>
                </a:solidFill>
              </a:rPr>
              <a:t> mountain. I didn’t feel </a:t>
            </a:r>
            <a:r>
              <a:rPr lang="en-US" altLang="zh-CN" dirty="0">
                <a:solidFill>
                  <a:srgbClr val="0000FF"/>
                </a:solidFill>
              </a:rPr>
              <a:t>lonely</a:t>
            </a:r>
            <a:r>
              <a:rPr lang="en-US" altLang="zh-CN" dirty="0">
                <a:solidFill>
                  <a:srgbClr val="000000"/>
                </a:solidFill>
              </a:rPr>
              <a:t> though I was</a:t>
            </a:r>
            <a:r>
              <a:rPr lang="en-US" altLang="zh-CN" dirty="0">
                <a:solidFill>
                  <a:srgbClr val="0000FF"/>
                </a:solidFill>
              </a:rPr>
              <a:t> alone</a:t>
            </a:r>
            <a:r>
              <a:rPr lang="en-US" altLang="zh-CN" dirty="0">
                <a:solidFill>
                  <a:srgbClr val="000000"/>
                </a:solidFill>
              </a:rPr>
              <a:t>. </a:t>
            </a:r>
            <a:r>
              <a:rPr lang="zh-CN" altLang="en-US" dirty="0">
                <a:solidFill>
                  <a:srgbClr val="000000"/>
                </a:solidFill>
              </a:rPr>
              <a:t>我独自在荒凉的山里旅行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虽孤身一人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但我并不感到寂寞。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Text Box 2"/>
          <p:cNvSpPr txBox="1">
            <a:spLocks noChangeArrowheads="1"/>
          </p:cNvSpPr>
          <p:nvPr/>
        </p:nvSpPr>
        <p:spPr bwMode="auto">
          <a:xfrm>
            <a:off x="203201" y="671700"/>
            <a:ext cx="919321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即学活用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①(2015·</a:t>
            </a:r>
            <a:r>
              <a:rPr lang="zh-CN" altLang="en-US" dirty="0">
                <a:solidFill>
                  <a:srgbClr val="000000"/>
                </a:solidFill>
              </a:rPr>
              <a:t>宿迁中考</a:t>
            </a:r>
            <a:r>
              <a:rPr lang="en-US" altLang="zh-CN" dirty="0">
                <a:solidFill>
                  <a:srgbClr val="000000"/>
                </a:solidFill>
              </a:rPr>
              <a:t>)After leaving his hometown, my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uncle often feels ______ (not happy because of being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alone).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②Can you finish the work _____ (lonely/alone)?</a:t>
            </a:r>
            <a:r>
              <a:rPr lang="en-US" altLang="zh-CN" dirty="0"/>
              <a:t> </a:t>
            </a:r>
          </a:p>
        </p:txBody>
      </p:sp>
      <p:sp>
        <p:nvSpPr>
          <p:cNvPr id="1052675" name="Text Box 3"/>
          <p:cNvSpPr txBox="1">
            <a:spLocks noChangeArrowheads="1"/>
          </p:cNvSpPr>
          <p:nvPr/>
        </p:nvSpPr>
        <p:spPr bwMode="auto">
          <a:xfrm>
            <a:off x="2395539" y="1696603"/>
            <a:ext cx="19145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lonely</a:t>
            </a:r>
          </a:p>
        </p:txBody>
      </p:sp>
      <p:sp>
        <p:nvSpPr>
          <p:cNvPr id="1052676" name="Text Box 4"/>
          <p:cNvSpPr txBox="1">
            <a:spLocks noChangeArrowheads="1"/>
          </p:cNvSpPr>
          <p:nvPr/>
        </p:nvSpPr>
        <p:spPr bwMode="auto">
          <a:xfrm>
            <a:off x="3967164" y="2851353"/>
            <a:ext cx="17430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alone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675" grpId="0" autoUpdateAnimBg="0"/>
      <p:bldP spid="105267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③(2016·</a:t>
            </a:r>
            <a:r>
              <a:rPr lang="zh-CN" altLang="en-US">
                <a:solidFill>
                  <a:srgbClr val="000000"/>
                </a:solidFill>
              </a:rPr>
              <a:t>自贡中考</a:t>
            </a:r>
            <a:r>
              <a:rPr lang="en-US" altLang="zh-CN">
                <a:solidFill>
                  <a:srgbClr val="000000"/>
                </a:solidFill>
              </a:rPr>
              <a:t>)When you feel helpless and______, just remember you are not______ in the world because your friends are around you.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alone;alone</a:t>
            </a:r>
            <a:r>
              <a:rPr lang="zh-CN" altLang="en-US">
                <a:solidFill>
                  <a:srgbClr val="000000"/>
                </a:solidFill>
              </a:rPr>
              <a:t>　　　　　</a:t>
            </a:r>
            <a:r>
              <a:rPr lang="en-US" altLang="zh-CN">
                <a:solidFill>
                  <a:srgbClr val="000000"/>
                </a:solidFill>
              </a:rPr>
              <a:t>B. alone;lonely</a:t>
            </a:r>
          </a:p>
          <a:p>
            <a:r>
              <a:rPr lang="en-US" altLang="zh-CN">
                <a:solidFill>
                  <a:srgbClr val="000000"/>
                </a:solidFill>
              </a:rPr>
              <a:t>C. lonely;alone</a:t>
            </a:r>
            <a:endParaRPr lang="en-US" altLang="zh-CN">
              <a:solidFill>
                <a:srgbClr val="FF0000"/>
              </a:solidFill>
              <a:ea typeface="楷体_GB2312" pitchFamily="49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。考查形容词辨析。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lonely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寂寞的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表示精神上的感受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;alone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独自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孤单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指独自一个人。句意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当你感到无助、寂寞时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记住你在世界上不是孤独的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因为你周围有朋友。故选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2  </a:t>
            </a:r>
            <a:r>
              <a:rPr lang="en-US" altLang="zh-CN" dirty="0">
                <a:solidFill>
                  <a:srgbClr val="000000"/>
                </a:solidFill>
              </a:rPr>
              <a:t> put off</a:t>
            </a:r>
            <a:r>
              <a:rPr lang="zh-CN" altLang="en-US" dirty="0">
                <a:solidFill>
                  <a:srgbClr val="000000"/>
                </a:solidFill>
              </a:rPr>
              <a:t>推迟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We can’t </a:t>
            </a:r>
            <a:r>
              <a:rPr lang="en-US" altLang="zh-CN" dirty="0">
                <a:solidFill>
                  <a:srgbClr val="0000FF"/>
                </a:solidFill>
              </a:rPr>
              <a:t>put off</a:t>
            </a:r>
            <a:r>
              <a:rPr lang="en-US" altLang="zh-CN" dirty="0">
                <a:solidFill>
                  <a:srgbClr val="000000"/>
                </a:solidFill>
              </a:rPr>
              <a:t> making a plan.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我们不能推迟制订计划。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Could we </a:t>
            </a:r>
            <a:r>
              <a:rPr lang="en-US" altLang="zh-CN" dirty="0">
                <a:solidFill>
                  <a:srgbClr val="0000FF"/>
                </a:solidFill>
              </a:rPr>
              <a:t>put it off</a:t>
            </a:r>
            <a:r>
              <a:rPr lang="en-US" altLang="zh-CN" dirty="0">
                <a:solidFill>
                  <a:srgbClr val="000000"/>
                </a:solidFill>
              </a:rPr>
              <a:t> to the next week?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我们可以把此事推迟到下一周吗</a:t>
            </a:r>
            <a:r>
              <a:rPr lang="en-US" altLang="zh-CN" dirty="0">
                <a:solidFill>
                  <a:srgbClr val="000000"/>
                </a:solidFill>
              </a:rPr>
              <a:t>?</a:t>
            </a:r>
            <a:r>
              <a:rPr lang="en-US" altLang="zh-CN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Text Box 2"/>
          <p:cNvSpPr txBox="1">
            <a:spLocks noChangeArrowheads="1"/>
          </p:cNvSpPr>
          <p:nvPr/>
        </p:nvSpPr>
        <p:spPr bwMode="auto">
          <a:xfrm>
            <a:off x="203201" y="680274"/>
            <a:ext cx="93503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r>
              <a:rPr lang="zh-CN" altLang="en-US" dirty="0">
                <a:solidFill>
                  <a:srgbClr val="000000"/>
                </a:solidFill>
              </a:rPr>
              <a:t>　</a:t>
            </a:r>
            <a:r>
              <a:rPr lang="en-US" altLang="zh-CN" dirty="0">
                <a:solidFill>
                  <a:srgbClr val="000000"/>
                </a:solidFill>
              </a:rPr>
              <a:t>put off</a:t>
            </a:r>
            <a:r>
              <a:rPr lang="zh-CN" altLang="en-US" dirty="0">
                <a:solidFill>
                  <a:srgbClr val="000000"/>
                </a:solidFill>
              </a:rPr>
              <a:t>的用法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　　</a:t>
            </a:r>
            <a:r>
              <a:rPr lang="en-US" altLang="zh-CN" dirty="0">
                <a:solidFill>
                  <a:srgbClr val="000000"/>
                </a:solidFill>
              </a:rPr>
              <a:t>put off</a:t>
            </a:r>
            <a:r>
              <a:rPr lang="zh-CN" altLang="en-US" dirty="0">
                <a:solidFill>
                  <a:srgbClr val="000000"/>
                </a:solidFill>
              </a:rPr>
              <a:t>为由“动词</a:t>
            </a:r>
            <a:r>
              <a:rPr lang="en-US" altLang="zh-CN" dirty="0">
                <a:solidFill>
                  <a:srgbClr val="000000"/>
                </a:solidFill>
              </a:rPr>
              <a:t>+</a:t>
            </a:r>
            <a:r>
              <a:rPr lang="zh-CN" altLang="en-US" dirty="0">
                <a:solidFill>
                  <a:srgbClr val="000000"/>
                </a:solidFill>
              </a:rPr>
              <a:t>副词”构成的动词短语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其后接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名词、代词或</a:t>
            </a:r>
            <a:r>
              <a:rPr lang="en-US" altLang="zh-CN" dirty="0">
                <a:solidFill>
                  <a:srgbClr val="000000"/>
                </a:solidFill>
              </a:rPr>
              <a:t>____________(</a:t>
            </a:r>
            <a:r>
              <a:rPr lang="zh-CN" altLang="en-US" dirty="0">
                <a:solidFill>
                  <a:srgbClr val="000000"/>
                </a:solidFill>
              </a:rPr>
              <a:t>动词</a:t>
            </a:r>
            <a:r>
              <a:rPr lang="en-US" altLang="zh-CN" dirty="0">
                <a:solidFill>
                  <a:srgbClr val="000000"/>
                </a:solidFill>
              </a:rPr>
              <a:t>-</a:t>
            </a:r>
            <a:r>
              <a:rPr lang="en-US" altLang="zh-CN" dirty="0" err="1">
                <a:solidFill>
                  <a:srgbClr val="000000"/>
                </a:solidFill>
              </a:rPr>
              <a:t>ing</a:t>
            </a:r>
            <a:r>
              <a:rPr lang="zh-CN" altLang="en-US" dirty="0">
                <a:solidFill>
                  <a:srgbClr val="000000"/>
                </a:solidFill>
              </a:rPr>
              <a:t>形式</a:t>
            </a:r>
            <a:r>
              <a:rPr lang="en-US" altLang="zh-CN" dirty="0">
                <a:solidFill>
                  <a:srgbClr val="000000"/>
                </a:solidFill>
              </a:rPr>
              <a:t>/</a:t>
            </a:r>
            <a:r>
              <a:rPr lang="zh-CN" altLang="en-US" dirty="0">
                <a:solidFill>
                  <a:srgbClr val="000000"/>
                </a:solidFill>
              </a:rPr>
              <a:t>动词不定式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作宾语。</a:t>
            </a:r>
          </a:p>
        </p:txBody>
      </p:sp>
      <p:sp>
        <p:nvSpPr>
          <p:cNvPr id="1056771" name="Text Box 3"/>
          <p:cNvSpPr txBox="1">
            <a:spLocks noChangeArrowheads="1"/>
          </p:cNvSpPr>
          <p:nvPr/>
        </p:nvSpPr>
        <p:spPr bwMode="auto">
          <a:xfrm>
            <a:off x="1763714" y="1708036"/>
            <a:ext cx="34829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动词</a:t>
            </a:r>
            <a:r>
              <a:rPr lang="en-US" altLang="zh-CN">
                <a:solidFill>
                  <a:srgbClr val="FF0000"/>
                </a:solidFill>
              </a:rPr>
              <a:t>-ing</a:t>
            </a:r>
            <a:r>
              <a:rPr lang="zh-CN" altLang="en-US">
                <a:solidFill>
                  <a:srgbClr val="FF0000"/>
                </a:solidFill>
              </a:rPr>
              <a:t>形式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7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拓展延伸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zh-CN" altLang="en-US">
                <a:solidFill>
                  <a:srgbClr val="000000"/>
                </a:solidFill>
              </a:rPr>
              <a:t>　常见</a:t>
            </a:r>
            <a:r>
              <a:rPr lang="en-US" altLang="zh-CN">
                <a:solidFill>
                  <a:srgbClr val="000000"/>
                </a:solidFill>
              </a:rPr>
              <a:t>put</a:t>
            </a:r>
            <a:r>
              <a:rPr lang="zh-CN" altLang="en-US">
                <a:solidFill>
                  <a:srgbClr val="000000"/>
                </a:solidFill>
              </a:rPr>
              <a:t>构成的短语</a:t>
            </a:r>
          </a:p>
        </p:txBody>
      </p:sp>
      <p:pic>
        <p:nvPicPr>
          <p:cNvPr id="1057795" name="Image0043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65238" y="1759281"/>
            <a:ext cx="6272212" cy="206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928211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即学活用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①(2015·</a:t>
            </a:r>
            <a:r>
              <a:rPr lang="zh-CN" altLang="en-US" dirty="0">
                <a:solidFill>
                  <a:srgbClr val="000000"/>
                </a:solidFill>
              </a:rPr>
              <a:t>宿迁中考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zh-CN" altLang="en-US" dirty="0">
                <a:solidFill>
                  <a:srgbClr val="000000"/>
                </a:solidFill>
              </a:rPr>
              <a:t>消防员们及时赶到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并很快扑灭了大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火。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The firemen arrived in time and ___ ___the big fire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quickly.</a:t>
            </a:r>
            <a:r>
              <a:rPr lang="en-US" altLang="zh-CN" dirty="0"/>
              <a:t> </a:t>
            </a:r>
          </a:p>
        </p:txBody>
      </p:sp>
      <p:sp>
        <p:nvSpPr>
          <p:cNvPr id="1058819" name="Text Box 3"/>
          <p:cNvSpPr txBox="1">
            <a:spLocks noChangeArrowheads="1"/>
          </p:cNvSpPr>
          <p:nvPr/>
        </p:nvSpPr>
        <p:spPr bwMode="auto">
          <a:xfrm>
            <a:off x="4741864" y="2256828"/>
            <a:ext cx="15906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put</a:t>
            </a:r>
          </a:p>
        </p:txBody>
      </p:sp>
      <p:sp>
        <p:nvSpPr>
          <p:cNvPr id="1058820" name="Text Box 4"/>
          <p:cNvSpPr txBox="1">
            <a:spLocks noChangeArrowheads="1"/>
          </p:cNvSpPr>
          <p:nvPr/>
        </p:nvSpPr>
        <p:spPr bwMode="auto">
          <a:xfrm>
            <a:off x="5387975" y="2256828"/>
            <a:ext cx="15430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5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19" grpId="0" autoUpdateAnimBg="0"/>
      <p:bldP spid="105882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②(2016·</a:t>
            </a:r>
            <a:r>
              <a:rPr lang="zh-CN" altLang="en-US" dirty="0">
                <a:solidFill>
                  <a:srgbClr val="000000"/>
                </a:solidFill>
              </a:rPr>
              <a:t>永州中考</a:t>
            </a:r>
            <a:r>
              <a:rPr lang="en-US" altLang="zh-CN" dirty="0">
                <a:solidFill>
                  <a:srgbClr val="000000"/>
                </a:solidFill>
              </a:rPr>
              <a:t>)The school sports meeting will be ______ because of the heavy rain.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A. put up</a:t>
            </a:r>
            <a:r>
              <a:rPr lang="zh-CN" altLang="en-US" dirty="0">
                <a:solidFill>
                  <a:srgbClr val="000000"/>
                </a:solidFill>
              </a:rPr>
              <a:t>　　　　</a:t>
            </a:r>
            <a:r>
              <a:rPr lang="en-US" altLang="zh-CN" dirty="0">
                <a:solidFill>
                  <a:srgbClr val="000000"/>
                </a:solidFill>
              </a:rPr>
              <a:t>B. put on</a:t>
            </a:r>
            <a:r>
              <a:rPr lang="zh-CN" altLang="en-US" dirty="0">
                <a:solidFill>
                  <a:srgbClr val="000000"/>
                </a:solidFill>
              </a:rPr>
              <a:t>　　　　</a:t>
            </a:r>
            <a:r>
              <a:rPr lang="en-US" altLang="zh-CN" dirty="0">
                <a:solidFill>
                  <a:srgbClr val="000000"/>
                </a:solidFill>
              </a:rPr>
              <a:t>C. put off</a:t>
            </a:r>
            <a:endParaRPr lang="en-US" altLang="zh-CN" dirty="0">
              <a:solidFill>
                <a:srgbClr val="FF0000"/>
              </a:solidFill>
              <a:ea typeface="楷体_GB2312" pitchFamily="49" charset="-122"/>
              <a:cs typeface="Calibri" panose="020F0502020204030204" pitchFamily="34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  <a:cs typeface="Calibri" panose="020F0502020204030204" pitchFamily="34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ea typeface="楷体_GB2312" pitchFamily="49" charset="-122"/>
                <a:cs typeface="Calibri" panose="020F0502020204030204" pitchFamily="34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  <a:cs typeface="Calibri" panose="020F0502020204030204" pitchFamily="34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。考查动词短语辨析。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put up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张贴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举起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;put on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穿上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表演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;put off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推迟。句意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由于一场大雨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学校的运动会将被推迟。空白处意为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推迟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”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故选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拓展训练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en-US" altLang="zh-CN" dirty="0">
                <a:solidFill>
                  <a:srgbClr val="000000"/>
                </a:solidFill>
              </a:rPr>
              <a:t>(2014·</a:t>
            </a:r>
            <a:r>
              <a:rPr lang="zh-CN" altLang="en-US" dirty="0">
                <a:solidFill>
                  <a:srgbClr val="000000"/>
                </a:solidFill>
              </a:rPr>
              <a:t>安顺中考</a:t>
            </a:r>
            <a:r>
              <a:rPr lang="en-US" altLang="zh-CN" dirty="0">
                <a:solidFill>
                  <a:srgbClr val="000000"/>
                </a:solidFill>
              </a:rPr>
              <a:t>)Spring has come. We can’t______ the plan. The trees must be planted this week.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A. put off</a:t>
            </a:r>
            <a:r>
              <a:rPr lang="zh-CN" altLang="en-US" dirty="0">
                <a:solidFill>
                  <a:srgbClr val="000000"/>
                </a:solidFill>
              </a:rPr>
              <a:t>　　　　　	</a:t>
            </a:r>
            <a:r>
              <a:rPr lang="en-US" altLang="zh-CN" dirty="0">
                <a:solidFill>
                  <a:srgbClr val="000000"/>
                </a:solidFill>
              </a:rPr>
              <a:t>B. make up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C. come up with		D. look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127" name="Picture 295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2788" y="703141"/>
            <a:ext cx="5287962" cy="44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134" name="Text Box 302"/>
          <p:cNvSpPr txBox="1">
            <a:spLocks noChangeArrowheads="1"/>
          </p:cNvSpPr>
          <p:nvPr/>
        </p:nvSpPr>
        <p:spPr bwMode="auto">
          <a:xfrm>
            <a:off x="290513" y="1374840"/>
            <a:ext cx="915035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Ⅰ. </a:t>
            </a:r>
            <a:r>
              <a:rPr lang="zh-CN" altLang="en-US" dirty="0">
                <a:solidFill>
                  <a:srgbClr val="000000"/>
                </a:solidFill>
              </a:rPr>
              <a:t>根据句意及汉语提示写出相应的单词和短语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1. The boy could _______(</a:t>
            </a:r>
            <a:r>
              <a:rPr lang="zh-CN" altLang="en-US" dirty="0">
                <a:solidFill>
                  <a:srgbClr val="000000"/>
                </a:solidFill>
              </a:rPr>
              <a:t>分发</a:t>
            </a:r>
            <a:r>
              <a:rPr lang="en-US" altLang="zh-CN" dirty="0">
                <a:solidFill>
                  <a:srgbClr val="000000"/>
                </a:solidFill>
              </a:rPr>
              <a:t>)food at the food bank.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2. The girl could _________(</a:t>
            </a:r>
            <a:r>
              <a:rPr lang="zh-CN" altLang="en-US" dirty="0">
                <a:solidFill>
                  <a:srgbClr val="000000"/>
                </a:solidFill>
              </a:rPr>
              <a:t>义务做</a:t>
            </a:r>
            <a:r>
              <a:rPr lang="en-US" altLang="zh-CN" dirty="0">
                <a:solidFill>
                  <a:srgbClr val="000000"/>
                </a:solidFill>
              </a:rPr>
              <a:t>)in an after-school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study program to teach kids. </a:t>
            </a:r>
          </a:p>
        </p:txBody>
      </p:sp>
      <p:sp>
        <p:nvSpPr>
          <p:cNvPr id="377135" name="Text Box 303"/>
          <p:cNvSpPr txBox="1">
            <a:spLocks noChangeArrowheads="1"/>
          </p:cNvSpPr>
          <p:nvPr/>
        </p:nvSpPr>
        <p:spPr bwMode="auto">
          <a:xfrm>
            <a:off x="2349500" y="1822368"/>
            <a:ext cx="25146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give out</a:t>
            </a:r>
          </a:p>
        </p:txBody>
      </p:sp>
      <p:sp>
        <p:nvSpPr>
          <p:cNvPr id="377136" name="Text Box 304"/>
          <p:cNvSpPr txBox="1">
            <a:spLocks noChangeArrowheads="1"/>
          </p:cNvSpPr>
          <p:nvPr/>
        </p:nvSpPr>
        <p:spPr bwMode="auto">
          <a:xfrm>
            <a:off x="2278063" y="2405460"/>
            <a:ext cx="2962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volunteer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135" grpId="0" autoUpdateAnimBg="0"/>
      <p:bldP spid="37713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  <a:cs typeface="Calibri" panose="020F0502020204030204" pitchFamily="34" charset="0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  <a:cs typeface="Calibri" panose="020F0502020204030204" pitchFamily="34" charset="0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  <a:cs typeface="Calibri" panose="020F0502020204030204" pitchFamily="34" charset="0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。考查动词短语辨析。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put off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推迟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;make up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组成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编造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;come up with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想出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办法等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);look up(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在词典等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)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查找。句意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春天已经来了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我们不能推迟计划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这些树本周必须种上。故选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备选要点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en-US" altLang="zh-CN" dirty="0"/>
              <a:t>   </a:t>
            </a:r>
            <a:r>
              <a:rPr lang="en-US" altLang="zh-CN" dirty="0">
                <a:solidFill>
                  <a:srgbClr val="000000"/>
                </a:solidFill>
              </a:rPr>
              <a:t>volunteer </a:t>
            </a:r>
            <a:r>
              <a:rPr lang="en-US" altLang="zh-CN" i="1" dirty="0">
                <a:solidFill>
                  <a:srgbClr val="000000"/>
                </a:solidFill>
              </a:rPr>
              <a:t>v.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zh-CN" altLang="en-US" dirty="0">
                <a:solidFill>
                  <a:srgbClr val="000000"/>
                </a:solidFill>
              </a:rPr>
              <a:t>义务做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自愿做　</a:t>
            </a:r>
            <a:r>
              <a:rPr lang="en-US" altLang="zh-CN" i="1" dirty="0">
                <a:solidFill>
                  <a:srgbClr val="000000"/>
                </a:solidFill>
              </a:rPr>
              <a:t>n.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zh-CN" altLang="en-US" dirty="0">
                <a:solidFill>
                  <a:srgbClr val="000000"/>
                </a:solidFill>
              </a:rPr>
              <a:t>志愿者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The girl could </a:t>
            </a:r>
            <a:r>
              <a:rPr lang="en-US" altLang="zh-CN" dirty="0">
                <a:solidFill>
                  <a:srgbClr val="0000FF"/>
                </a:solidFill>
              </a:rPr>
              <a:t>volunteer</a:t>
            </a:r>
            <a:r>
              <a:rPr lang="en-US" altLang="zh-CN" dirty="0">
                <a:solidFill>
                  <a:srgbClr val="000000"/>
                </a:solidFill>
              </a:rPr>
              <a:t> in an after-school study program to teach kids. </a:t>
            </a:r>
            <a:r>
              <a:rPr lang="zh-CN" altLang="en-US" dirty="0">
                <a:solidFill>
                  <a:srgbClr val="000000"/>
                </a:solidFill>
              </a:rPr>
              <a:t>这个女孩可以在课外学习活动小组义务教孩子们。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Text Box 2"/>
          <p:cNvSpPr txBox="1">
            <a:spLocks noChangeArrowheads="1"/>
          </p:cNvSpPr>
          <p:nvPr/>
        </p:nvSpPr>
        <p:spPr bwMode="auto">
          <a:xfrm>
            <a:off x="203201" y="663124"/>
            <a:ext cx="917257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*My friend </a:t>
            </a:r>
            <a:r>
              <a:rPr lang="en-US" altLang="zh-CN" dirty="0">
                <a:solidFill>
                  <a:srgbClr val="0000FF"/>
                </a:solidFill>
              </a:rPr>
              <a:t>volunteered</a:t>
            </a:r>
            <a:r>
              <a:rPr lang="en-US" altLang="zh-CN" dirty="0">
                <a:solidFill>
                  <a:srgbClr val="000000"/>
                </a:solidFill>
              </a:rPr>
              <a:t> a piece of important news to us. 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我的朋友主动告诉我们一条重要消息。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Mike </a:t>
            </a:r>
            <a:r>
              <a:rPr lang="en-US" altLang="zh-CN" dirty="0">
                <a:solidFill>
                  <a:srgbClr val="0000FF"/>
                </a:solidFill>
              </a:rPr>
              <a:t>volunteered</a:t>
            </a:r>
            <a:r>
              <a:rPr lang="en-US" altLang="zh-CN" dirty="0">
                <a:solidFill>
                  <a:srgbClr val="000000"/>
                </a:solidFill>
              </a:rPr>
              <a:t> to search for the missing climber. 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迈克志愿去搜寻那名失踪的登山运动员。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She wanted to work as a </a:t>
            </a:r>
            <a:r>
              <a:rPr lang="en-US" altLang="zh-CN" dirty="0">
                <a:solidFill>
                  <a:srgbClr val="0000FF"/>
                </a:solidFill>
              </a:rPr>
              <a:t>volunteer</a:t>
            </a:r>
            <a:r>
              <a:rPr lang="en-US" altLang="zh-CN" dirty="0">
                <a:solidFill>
                  <a:srgbClr val="000000"/>
                </a:solidFill>
              </a:rPr>
              <a:t> teacher at the village. 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她想当一名志愿者去那个村庄支教。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en-US" altLang="zh-CN">
                <a:solidFill>
                  <a:srgbClr val="000000"/>
                </a:solidFill>
              </a:rPr>
              <a:t>volunteer</a:t>
            </a:r>
            <a:r>
              <a:rPr lang="zh-CN" altLang="en-US">
                <a:solidFill>
                  <a:srgbClr val="000000"/>
                </a:solidFill>
              </a:rPr>
              <a:t>的用法</a:t>
            </a:r>
          </a:p>
        </p:txBody>
      </p:sp>
      <p:pic>
        <p:nvPicPr>
          <p:cNvPr id="1064963" name="Image0044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2176" y="1826449"/>
            <a:ext cx="6596063" cy="1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Text Box 2"/>
          <p:cNvSpPr txBox="1">
            <a:spLocks noChangeArrowheads="1"/>
          </p:cNvSpPr>
          <p:nvPr/>
        </p:nvSpPr>
        <p:spPr bwMode="auto">
          <a:xfrm>
            <a:off x="203199" y="585951"/>
            <a:ext cx="9934714" cy="491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即学活用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①</a:t>
            </a:r>
            <a:r>
              <a:rPr lang="zh-CN" altLang="en-US" dirty="0">
                <a:solidFill>
                  <a:srgbClr val="000000"/>
                </a:solidFill>
              </a:rPr>
              <a:t>在周末很多青少年志愿来这里工作。</a:t>
            </a:r>
          </a:p>
          <a:p>
            <a:pPr algn="l"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Many teenagers _________ __ _____ here on weekends. </a:t>
            </a:r>
          </a:p>
          <a:p>
            <a:pPr algn="l"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②</a:t>
            </a:r>
            <a:r>
              <a:rPr lang="zh-CN" altLang="en-US" dirty="0">
                <a:solidFill>
                  <a:srgbClr val="000000"/>
                </a:solidFill>
              </a:rPr>
              <a:t>社区服务志愿者们做得很出色。</a:t>
            </a:r>
          </a:p>
          <a:p>
            <a:pPr algn="l"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The _________ for community service ___ _____ a good </a:t>
            </a:r>
          </a:p>
          <a:p>
            <a:pPr algn="l"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job. </a:t>
            </a:r>
          </a:p>
          <a:p>
            <a:pPr algn="l"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③</a:t>
            </a:r>
            <a:r>
              <a:rPr lang="en-US" altLang="zh-CN" dirty="0" err="1">
                <a:solidFill>
                  <a:srgbClr val="000000"/>
                </a:solidFill>
              </a:rPr>
              <a:t>Mr</a:t>
            </a:r>
            <a:r>
              <a:rPr lang="en-US" altLang="zh-CN" dirty="0">
                <a:solidFill>
                  <a:srgbClr val="000000"/>
                </a:solidFill>
              </a:rPr>
              <a:t> Green volunteered _______(teach)us to sing and </a:t>
            </a:r>
          </a:p>
          <a:p>
            <a:pPr algn="l"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dance.</a:t>
            </a:r>
            <a:r>
              <a:rPr lang="en-US" altLang="zh-CN" dirty="0"/>
              <a:t> </a:t>
            </a:r>
          </a:p>
        </p:txBody>
      </p:sp>
      <p:sp>
        <p:nvSpPr>
          <p:cNvPr id="1065987" name="Text Box 3"/>
          <p:cNvSpPr txBox="1">
            <a:spLocks noChangeArrowheads="1"/>
          </p:cNvSpPr>
          <p:nvPr/>
        </p:nvSpPr>
        <p:spPr bwMode="auto">
          <a:xfrm>
            <a:off x="2300289" y="1502239"/>
            <a:ext cx="26130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volunteer</a:t>
            </a:r>
          </a:p>
        </p:txBody>
      </p:sp>
      <p:sp>
        <p:nvSpPr>
          <p:cNvPr id="1065988" name="Text Box 4"/>
          <p:cNvSpPr txBox="1">
            <a:spLocks noChangeArrowheads="1"/>
          </p:cNvSpPr>
          <p:nvPr/>
        </p:nvSpPr>
        <p:spPr bwMode="auto">
          <a:xfrm>
            <a:off x="4286250" y="1502239"/>
            <a:ext cx="7747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65989" name="Text Box 5"/>
          <p:cNvSpPr txBox="1">
            <a:spLocks noChangeArrowheads="1"/>
          </p:cNvSpPr>
          <p:nvPr/>
        </p:nvSpPr>
        <p:spPr bwMode="auto">
          <a:xfrm>
            <a:off x="4602164" y="1502239"/>
            <a:ext cx="156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1065990" name="Text Box 6"/>
          <p:cNvSpPr txBox="1">
            <a:spLocks noChangeArrowheads="1"/>
          </p:cNvSpPr>
          <p:nvPr/>
        </p:nvSpPr>
        <p:spPr bwMode="auto">
          <a:xfrm>
            <a:off x="360364" y="2576957"/>
            <a:ext cx="283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volunteers</a:t>
            </a:r>
          </a:p>
        </p:txBody>
      </p:sp>
      <p:sp>
        <p:nvSpPr>
          <p:cNvPr id="1065991" name="Text Box 7"/>
          <p:cNvSpPr txBox="1">
            <a:spLocks noChangeArrowheads="1"/>
          </p:cNvSpPr>
          <p:nvPr/>
        </p:nvSpPr>
        <p:spPr bwMode="auto">
          <a:xfrm>
            <a:off x="5870575" y="2576957"/>
            <a:ext cx="10858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1065992" name="Text Box 8"/>
          <p:cNvSpPr txBox="1">
            <a:spLocks noChangeArrowheads="1"/>
          </p:cNvSpPr>
          <p:nvPr/>
        </p:nvSpPr>
        <p:spPr bwMode="auto">
          <a:xfrm>
            <a:off x="6381750" y="2576957"/>
            <a:ext cx="16637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1065993" name="Text Box 9"/>
          <p:cNvSpPr txBox="1">
            <a:spLocks noChangeArrowheads="1"/>
          </p:cNvSpPr>
          <p:nvPr/>
        </p:nvSpPr>
        <p:spPr bwMode="auto">
          <a:xfrm>
            <a:off x="3665539" y="3663109"/>
            <a:ext cx="22193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 teach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6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6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6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87" grpId="0" autoUpdateAnimBg="0"/>
      <p:bldP spid="1065988" grpId="0" autoUpdateAnimBg="0"/>
      <p:bldP spid="1065989" grpId="0" autoUpdateAnimBg="0"/>
      <p:bldP spid="1065990" grpId="0" autoUpdateAnimBg="0"/>
      <p:bldP spid="1065991" grpId="0" autoUpdateAnimBg="0"/>
      <p:bldP spid="1065992" grpId="0" autoUpdateAnimBg="0"/>
      <p:bldP spid="106599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考点</a:t>
            </a:r>
            <a:r>
              <a:rPr lang="en-US" altLang="zh-CN">
                <a:solidFill>
                  <a:srgbClr val="FF0000"/>
                </a:solidFill>
              </a:rPr>
              <a:t>2 </a:t>
            </a:r>
            <a:r>
              <a:rPr lang="en-US" altLang="zh-CN">
                <a:solidFill>
                  <a:srgbClr val="000000"/>
                </a:solidFill>
              </a:rPr>
              <a:t> cheer up(</a:t>
            </a:r>
            <a:r>
              <a:rPr lang="zh-CN" altLang="en-US">
                <a:solidFill>
                  <a:srgbClr val="000000"/>
                </a:solidFill>
              </a:rPr>
              <a:t>使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en-US">
                <a:solidFill>
                  <a:srgbClr val="000000"/>
                </a:solidFill>
              </a:rPr>
              <a:t>变得更高兴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振奋起来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The girl could visit the sick kids in the hospital to </a:t>
            </a:r>
            <a:r>
              <a:rPr lang="en-US" altLang="zh-CN">
                <a:solidFill>
                  <a:srgbClr val="0000FF"/>
                </a:solidFill>
              </a:rPr>
              <a:t>cheer</a:t>
            </a:r>
            <a:r>
              <a:rPr lang="en-US" altLang="zh-CN">
                <a:solidFill>
                  <a:srgbClr val="000000"/>
                </a:solidFill>
              </a:rPr>
              <a:t> them </a:t>
            </a:r>
            <a:r>
              <a:rPr lang="en-US" altLang="zh-CN">
                <a:solidFill>
                  <a:srgbClr val="0000FF"/>
                </a:solidFill>
              </a:rPr>
              <a:t>up</a:t>
            </a:r>
            <a:r>
              <a:rPr lang="en-US" altLang="zh-CN">
                <a:solidFill>
                  <a:srgbClr val="000000"/>
                </a:solidFill>
              </a:rPr>
              <a:t>. </a:t>
            </a:r>
            <a:r>
              <a:rPr lang="zh-CN" altLang="en-US">
                <a:solidFill>
                  <a:srgbClr val="000000"/>
                </a:solidFill>
              </a:rPr>
              <a:t>这个女孩可以去探望生病住院的孩子们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使他们高兴起来。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They beat the drums to </a:t>
            </a:r>
            <a:r>
              <a:rPr lang="en-US" altLang="zh-CN">
                <a:solidFill>
                  <a:srgbClr val="0000FF"/>
                </a:solidFill>
              </a:rPr>
              <a:t>cheer up</a:t>
            </a:r>
            <a:r>
              <a:rPr lang="en-US" altLang="zh-CN">
                <a:solidFill>
                  <a:srgbClr val="000000"/>
                </a:solidFill>
              </a:rPr>
              <a:t> the soccer players. </a:t>
            </a:r>
          </a:p>
          <a:p>
            <a:r>
              <a:rPr lang="zh-CN" altLang="en-US">
                <a:solidFill>
                  <a:srgbClr val="000000"/>
                </a:solidFill>
              </a:rPr>
              <a:t>他们击鼓来振奋足球运动员们的情绪。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FF"/>
                </a:solidFill>
              </a:rPr>
              <a:t>Cheer up</a:t>
            </a:r>
            <a:r>
              <a:rPr lang="en-US" altLang="zh-CN">
                <a:solidFill>
                  <a:srgbClr val="000000"/>
                </a:solidFill>
              </a:rPr>
              <a:t>! Our trouble will soon be over. </a:t>
            </a:r>
          </a:p>
          <a:p>
            <a:r>
              <a:rPr lang="zh-CN" altLang="en-US">
                <a:solidFill>
                  <a:srgbClr val="000000"/>
                </a:solidFill>
              </a:rPr>
              <a:t>振奋起来</a:t>
            </a:r>
            <a:r>
              <a:rPr lang="en-US" altLang="zh-CN">
                <a:solidFill>
                  <a:srgbClr val="000000"/>
                </a:solidFill>
              </a:rPr>
              <a:t>! </a:t>
            </a:r>
            <a:r>
              <a:rPr lang="zh-CN" altLang="en-US">
                <a:solidFill>
                  <a:srgbClr val="000000"/>
                </a:solidFill>
              </a:rPr>
              <a:t>我们的困难马上就要过去了。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en-US" altLang="zh-CN" dirty="0">
                <a:solidFill>
                  <a:srgbClr val="000000"/>
                </a:solidFill>
              </a:rPr>
              <a:t>(1)cheer up</a:t>
            </a:r>
            <a:r>
              <a:rPr lang="zh-CN" altLang="en-US" dirty="0">
                <a:solidFill>
                  <a:srgbClr val="000000"/>
                </a:solidFill>
              </a:rPr>
              <a:t>是</a:t>
            </a:r>
            <a:r>
              <a:rPr lang="zh-CN" altLang="en-US" dirty="0">
                <a:solidFill>
                  <a:srgbClr val="000000"/>
                </a:solidFill>
                <a:latin typeface="NEU-BZ"/>
              </a:rPr>
              <a:t>“</a:t>
            </a:r>
            <a:r>
              <a:rPr lang="zh-CN" altLang="en-US" dirty="0">
                <a:solidFill>
                  <a:srgbClr val="000000"/>
                </a:solidFill>
              </a:rPr>
              <a:t>动词</a:t>
            </a:r>
            <a:r>
              <a:rPr lang="en-US" altLang="zh-CN" dirty="0">
                <a:solidFill>
                  <a:srgbClr val="000000"/>
                </a:solidFill>
              </a:rPr>
              <a:t>+</a:t>
            </a:r>
            <a:r>
              <a:rPr lang="zh-CN" altLang="en-US" dirty="0">
                <a:solidFill>
                  <a:srgbClr val="000000"/>
                </a:solidFill>
              </a:rPr>
              <a:t>副词</a:t>
            </a:r>
            <a:r>
              <a:rPr lang="zh-CN" altLang="en-US" dirty="0">
                <a:solidFill>
                  <a:srgbClr val="000000"/>
                </a:solidFill>
                <a:latin typeface="NEU-BZ"/>
              </a:rPr>
              <a:t>”</a:t>
            </a:r>
            <a:r>
              <a:rPr lang="zh-CN" altLang="en-US" dirty="0">
                <a:solidFill>
                  <a:srgbClr val="000000"/>
                </a:solidFill>
              </a:rPr>
              <a:t>结构的短语动词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代词作宾语时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要置于短语中间。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(2)cheer up</a:t>
            </a:r>
            <a:r>
              <a:rPr lang="zh-CN" altLang="en-US" dirty="0">
                <a:solidFill>
                  <a:srgbClr val="000000"/>
                </a:solidFill>
              </a:rPr>
              <a:t>既可作及物动词短语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也可作不及物动词短语。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</a:rPr>
              <a:t>即学活用</a:t>
            </a:r>
            <a:r>
              <a:rPr lang="en-US" altLang="zh-CN" sz="2400" dirty="0">
                <a:solidFill>
                  <a:srgbClr val="FF0000"/>
                </a:solidFill>
              </a:rPr>
              <a:t>】</a:t>
            </a:r>
            <a:endParaRPr lang="en-US" altLang="zh-CN" sz="2400" dirty="0">
              <a:solidFill>
                <a:srgbClr val="000000"/>
              </a:solidFill>
            </a:endParaRPr>
          </a:p>
          <a:p>
            <a:r>
              <a:rPr lang="en-US" altLang="zh-CN" sz="2400" dirty="0">
                <a:solidFill>
                  <a:srgbClr val="000000"/>
                </a:solidFill>
              </a:rPr>
              <a:t>①(2015·</a:t>
            </a:r>
            <a:r>
              <a:rPr lang="zh-CN" altLang="en-US" sz="2400" dirty="0">
                <a:solidFill>
                  <a:srgbClr val="000000"/>
                </a:solidFill>
              </a:rPr>
              <a:t>莱芜中考</a:t>
            </a:r>
            <a:r>
              <a:rPr lang="en-US" altLang="zh-CN" sz="2400" dirty="0">
                <a:solidFill>
                  <a:srgbClr val="000000"/>
                </a:solidFill>
              </a:rPr>
              <a:t>)______! It’s not the end of the world. Let’s try again. </a:t>
            </a:r>
          </a:p>
          <a:p>
            <a:r>
              <a:rPr lang="en-US" altLang="zh-CN" sz="2400" dirty="0">
                <a:solidFill>
                  <a:srgbClr val="000000"/>
                </a:solidFill>
              </a:rPr>
              <a:t>A. Put up</a:t>
            </a:r>
            <a:r>
              <a:rPr lang="zh-CN" altLang="en-US" sz="2400" dirty="0">
                <a:solidFill>
                  <a:srgbClr val="000000"/>
                </a:solidFill>
              </a:rPr>
              <a:t>　　</a:t>
            </a:r>
            <a:r>
              <a:rPr lang="en-US" altLang="zh-CN" sz="2400" dirty="0">
                <a:solidFill>
                  <a:srgbClr val="000000"/>
                </a:solidFill>
              </a:rPr>
              <a:t>B. Set up</a:t>
            </a:r>
            <a:r>
              <a:rPr lang="zh-CN" altLang="en-US" sz="2400" dirty="0">
                <a:solidFill>
                  <a:srgbClr val="000000"/>
                </a:solidFill>
              </a:rPr>
              <a:t>　　</a:t>
            </a:r>
            <a:r>
              <a:rPr lang="en-US" altLang="zh-CN" sz="2400" dirty="0">
                <a:solidFill>
                  <a:srgbClr val="000000"/>
                </a:solidFill>
              </a:rPr>
              <a:t>C. Cheer up</a:t>
            </a:r>
            <a:r>
              <a:rPr lang="zh-CN" altLang="en-US" sz="2400" dirty="0">
                <a:solidFill>
                  <a:srgbClr val="000000"/>
                </a:solidFill>
              </a:rPr>
              <a:t>　　</a:t>
            </a:r>
            <a:r>
              <a:rPr lang="en-US" altLang="zh-CN" sz="2400" dirty="0">
                <a:solidFill>
                  <a:srgbClr val="000000"/>
                </a:solidFill>
              </a:rPr>
              <a:t>D. Pick up</a:t>
            </a:r>
            <a:endParaRPr lang="en-US" altLang="zh-CN" sz="2400" dirty="0">
              <a:solidFill>
                <a:srgbClr val="FF0000"/>
              </a:solidFill>
              <a:ea typeface="楷体_GB2312" pitchFamily="49" charset="-122"/>
              <a:cs typeface="Calibri" panose="020F0502020204030204" pitchFamily="34" charset="0"/>
            </a:endParaRPr>
          </a:p>
          <a:p>
            <a:r>
              <a:rPr lang="en-US" altLang="zh-CN" sz="2400" dirty="0">
                <a:solidFill>
                  <a:srgbClr val="FF0000"/>
                </a:solidFill>
                <a:ea typeface="楷体_GB2312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ea typeface="楷体_GB2312" pitchFamily="49" charset="-122"/>
                <a:cs typeface="Calibri" panose="020F0502020204030204" pitchFamily="34" charset="0"/>
              </a:rPr>
              <a:t>解析</a:t>
            </a:r>
            <a:r>
              <a:rPr lang="en-US" altLang="zh-CN" sz="2400" dirty="0">
                <a:solidFill>
                  <a:srgbClr val="FF0000"/>
                </a:solidFill>
                <a:ea typeface="楷体_GB2312" pitchFamily="49" charset="-122"/>
                <a:cs typeface="Calibri" panose="020F0502020204030204" pitchFamily="34" charset="0"/>
              </a:rPr>
              <a:t>】</a:t>
            </a:r>
            <a:r>
              <a:rPr lang="zh-CN" altLang="en-US" sz="2400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选</a:t>
            </a:r>
            <a:r>
              <a:rPr lang="en-US" altLang="zh-CN" sz="2400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。考查短语辨析。</a:t>
            </a:r>
            <a:r>
              <a:rPr lang="en-US" altLang="zh-CN" sz="2400" dirty="0">
                <a:solidFill>
                  <a:srgbClr val="000000"/>
                </a:solidFill>
                <a:ea typeface="楷体_GB2312" pitchFamily="49" charset="-122"/>
              </a:rPr>
              <a:t>put up</a:t>
            </a:r>
            <a:r>
              <a:rPr lang="zh-CN" altLang="en-US" sz="2400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举起</a:t>
            </a:r>
            <a:r>
              <a:rPr lang="en-US" altLang="zh-CN" sz="2400" dirty="0">
                <a:solidFill>
                  <a:srgbClr val="000000"/>
                </a:solidFill>
                <a:ea typeface="楷体_GB2312" pitchFamily="49" charset="-122"/>
              </a:rPr>
              <a:t>;set up</a:t>
            </a:r>
            <a:r>
              <a:rPr lang="zh-CN" altLang="en-US" sz="2400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建立</a:t>
            </a:r>
            <a:r>
              <a:rPr lang="en-US" altLang="zh-CN" sz="2400" dirty="0">
                <a:solidFill>
                  <a:srgbClr val="000000"/>
                </a:solidFill>
                <a:ea typeface="楷体_GB2312" pitchFamily="49" charset="-122"/>
              </a:rPr>
              <a:t>;cheer up</a:t>
            </a:r>
            <a:r>
              <a:rPr lang="zh-CN" altLang="en-US" sz="2400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振奋起来</a:t>
            </a:r>
            <a:r>
              <a:rPr lang="en-US" altLang="zh-CN" sz="2400" dirty="0">
                <a:solidFill>
                  <a:srgbClr val="000000"/>
                </a:solidFill>
                <a:ea typeface="楷体_GB2312" pitchFamily="49" charset="-122"/>
              </a:rPr>
              <a:t>;pick up</a:t>
            </a:r>
            <a:r>
              <a:rPr lang="zh-CN" altLang="en-US" sz="2400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捡起。由句意可知此处表示鼓舞大家的斗志</a:t>
            </a:r>
            <a:r>
              <a:rPr lang="en-US" altLang="zh-CN" sz="2400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sz="2400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让大家振作起来。故选</a:t>
            </a:r>
            <a:r>
              <a:rPr lang="en-US" altLang="zh-CN" sz="2400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ea typeface="楷体_GB2312" pitchFamily="49" charset="-122"/>
                <a:cs typeface="Calibri" panose="020F0502020204030204" pitchFamily="34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Text Box 2"/>
          <p:cNvSpPr txBox="1">
            <a:spLocks noChangeArrowheads="1"/>
          </p:cNvSpPr>
          <p:nvPr/>
        </p:nvSpPr>
        <p:spPr bwMode="auto">
          <a:xfrm>
            <a:off x="203200" y="680274"/>
            <a:ext cx="939958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000000"/>
                </a:solidFill>
              </a:rPr>
              <a:t>②</a:t>
            </a:r>
            <a:r>
              <a:rPr lang="zh-CN" altLang="en-US">
                <a:solidFill>
                  <a:srgbClr val="000000"/>
                </a:solidFill>
              </a:rPr>
              <a:t>当我答应帮助他时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他立即就高兴了起来。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He _______ ___ at once when I promised to help him.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③(2016·</a:t>
            </a:r>
            <a:r>
              <a:rPr lang="zh-CN" altLang="en-US">
                <a:solidFill>
                  <a:srgbClr val="000000"/>
                </a:solidFill>
              </a:rPr>
              <a:t>荆州中考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en-US">
                <a:solidFill>
                  <a:srgbClr val="000000"/>
                </a:solidFill>
              </a:rPr>
              <a:t>当我心情不好或是感觉累的时候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我</a:t>
            </a:r>
          </a:p>
          <a:p>
            <a:pPr algn="l"/>
            <a:r>
              <a:rPr lang="zh-CN" altLang="en-US">
                <a:solidFill>
                  <a:srgbClr val="000000"/>
                </a:solidFill>
              </a:rPr>
              <a:t>更喜欢看那些让我振奋的电影。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When I’m down or tired, I prefer movies that _________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______. (cheer)</a:t>
            </a:r>
          </a:p>
        </p:txBody>
      </p:sp>
      <p:sp>
        <p:nvSpPr>
          <p:cNvPr id="1070083" name="Text Box 3"/>
          <p:cNvSpPr txBox="1">
            <a:spLocks noChangeArrowheads="1"/>
          </p:cNvSpPr>
          <p:nvPr/>
        </p:nvSpPr>
        <p:spPr bwMode="auto">
          <a:xfrm>
            <a:off x="552450" y="1136377"/>
            <a:ext cx="17653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cheered</a:t>
            </a:r>
          </a:p>
        </p:txBody>
      </p:sp>
      <p:sp>
        <p:nvSpPr>
          <p:cNvPr id="1070084" name="Text Box 4"/>
          <p:cNvSpPr txBox="1">
            <a:spLocks noChangeArrowheads="1"/>
          </p:cNvSpPr>
          <p:nvPr/>
        </p:nvSpPr>
        <p:spPr bwMode="auto">
          <a:xfrm>
            <a:off x="2038350" y="1136377"/>
            <a:ext cx="7493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1070085" name="Text Box 5"/>
          <p:cNvSpPr txBox="1">
            <a:spLocks noChangeArrowheads="1"/>
          </p:cNvSpPr>
          <p:nvPr/>
        </p:nvSpPr>
        <p:spPr bwMode="auto">
          <a:xfrm>
            <a:off x="7035800" y="2862787"/>
            <a:ext cx="2108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can cheer</a:t>
            </a:r>
          </a:p>
        </p:txBody>
      </p:sp>
      <p:sp>
        <p:nvSpPr>
          <p:cNvPr id="1070086" name="Text Box 6"/>
          <p:cNvSpPr txBox="1">
            <a:spLocks noChangeArrowheads="1"/>
          </p:cNvSpPr>
          <p:nvPr/>
        </p:nvSpPr>
        <p:spPr bwMode="auto">
          <a:xfrm>
            <a:off x="100014" y="3445879"/>
            <a:ext cx="14509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me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7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7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autoUpdateAnimBg="0"/>
      <p:bldP spid="1070084" grpId="0" autoUpdateAnimBg="0"/>
      <p:bldP spid="1070085" grpId="0" autoUpdateAnimBg="0"/>
      <p:bldP spid="10700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73" name="Text Box 17"/>
          <p:cNvSpPr txBox="1">
            <a:spLocks noChangeArrowheads="1"/>
          </p:cNvSpPr>
          <p:nvPr/>
        </p:nvSpPr>
        <p:spPr bwMode="auto">
          <a:xfrm>
            <a:off x="203201" y="653121"/>
            <a:ext cx="9294813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3. We need to ____________(</a:t>
            </a:r>
            <a:r>
              <a:rPr lang="zh-CN" altLang="en-US" dirty="0">
                <a:solidFill>
                  <a:srgbClr val="000000"/>
                </a:solidFill>
              </a:rPr>
              <a:t>想出</a:t>
            </a:r>
            <a:r>
              <a:rPr lang="en-US" altLang="zh-CN" dirty="0">
                <a:solidFill>
                  <a:srgbClr val="000000"/>
                </a:solidFill>
              </a:rPr>
              <a:t>)a plan to tell people about the city park clean-up.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4. We could put up _____(</a:t>
            </a:r>
            <a:r>
              <a:rPr lang="zh-CN" altLang="en-US" dirty="0">
                <a:solidFill>
                  <a:srgbClr val="000000"/>
                </a:solidFill>
              </a:rPr>
              <a:t>标志</a:t>
            </a:r>
            <a:r>
              <a:rPr lang="en-US" altLang="zh-CN" dirty="0">
                <a:solidFill>
                  <a:srgbClr val="000000"/>
                </a:solidFill>
              </a:rPr>
              <a:t>).</a:t>
            </a:r>
            <a:r>
              <a:rPr lang="en-US" altLang="zh-CN" dirty="0"/>
              <a:t> </a:t>
            </a:r>
            <a:endParaRPr lang="en-US" altLang="zh-CN" dirty="0">
              <a:solidFill>
                <a:srgbClr val="000000"/>
              </a:solidFill>
            </a:endParaRP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5. Let’s make some ______(</a:t>
            </a:r>
            <a:r>
              <a:rPr lang="zh-CN" altLang="en-US" dirty="0">
                <a:solidFill>
                  <a:srgbClr val="000000"/>
                </a:solidFill>
              </a:rPr>
              <a:t>通告</a:t>
            </a:r>
            <a:r>
              <a:rPr lang="en-US" altLang="zh-CN" dirty="0">
                <a:solidFill>
                  <a:srgbClr val="000000"/>
                </a:solidFill>
              </a:rPr>
              <a:t>), too. Then I’ll _____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them ___ (</a:t>
            </a:r>
            <a:r>
              <a:rPr lang="zh-CN" altLang="en-US" dirty="0">
                <a:solidFill>
                  <a:srgbClr val="000000"/>
                </a:solidFill>
              </a:rPr>
              <a:t>分发</a:t>
            </a:r>
            <a:r>
              <a:rPr lang="en-US" altLang="zh-CN" dirty="0">
                <a:solidFill>
                  <a:srgbClr val="000000"/>
                </a:solidFill>
              </a:rPr>
              <a:t>)after school.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6. We could each ______(</a:t>
            </a:r>
            <a:r>
              <a:rPr lang="zh-CN" altLang="en-US" dirty="0">
                <a:solidFill>
                  <a:srgbClr val="000000"/>
                </a:solidFill>
              </a:rPr>
              <a:t>征召</a:t>
            </a:r>
            <a:r>
              <a:rPr lang="en-US" altLang="zh-CN" dirty="0">
                <a:solidFill>
                  <a:srgbClr val="000000"/>
                </a:solidFill>
              </a:rPr>
              <a:t>)10students and ask them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to come. </a:t>
            </a:r>
          </a:p>
        </p:txBody>
      </p:sp>
      <p:sp>
        <p:nvSpPr>
          <p:cNvPr id="864274" name="Text Box 18"/>
          <p:cNvSpPr txBox="1">
            <a:spLocks noChangeArrowheads="1"/>
          </p:cNvSpPr>
          <p:nvPr/>
        </p:nvSpPr>
        <p:spPr bwMode="auto">
          <a:xfrm>
            <a:off x="1414464" y="530419"/>
            <a:ext cx="41814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come up with</a:t>
            </a:r>
          </a:p>
        </p:txBody>
      </p:sp>
      <p:sp>
        <p:nvSpPr>
          <p:cNvPr id="864275" name="Text Box 19"/>
          <p:cNvSpPr txBox="1">
            <a:spLocks noChangeArrowheads="1"/>
          </p:cNvSpPr>
          <p:nvPr/>
        </p:nvSpPr>
        <p:spPr bwMode="auto">
          <a:xfrm>
            <a:off x="2827339" y="1685170"/>
            <a:ext cx="17621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signs</a:t>
            </a:r>
          </a:p>
        </p:txBody>
      </p:sp>
      <p:sp>
        <p:nvSpPr>
          <p:cNvPr id="864276" name="Text Box 20"/>
          <p:cNvSpPr txBox="1">
            <a:spLocks noChangeArrowheads="1"/>
          </p:cNvSpPr>
          <p:nvPr/>
        </p:nvSpPr>
        <p:spPr bwMode="auto">
          <a:xfrm>
            <a:off x="2663825" y="2256828"/>
            <a:ext cx="23177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notices</a:t>
            </a:r>
          </a:p>
        </p:txBody>
      </p:sp>
      <p:sp>
        <p:nvSpPr>
          <p:cNvPr id="864277" name="Text Box 21"/>
          <p:cNvSpPr txBox="1">
            <a:spLocks noChangeArrowheads="1"/>
          </p:cNvSpPr>
          <p:nvPr/>
        </p:nvSpPr>
        <p:spPr bwMode="auto">
          <a:xfrm>
            <a:off x="7099300" y="2256828"/>
            <a:ext cx="1803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hand</a:t>
            </a:r>
          </a:p>
        </p:txBody>
      </p:sp>
      <p:sp>
        <p:nvSpPr>
          <p:cNvPr id="864278" name="Text Box 22"/>
          <p:cNvSpPr txBox="1">
            <a:spLocks noChangeArrowheads="1"/>
          </p:cNvSpPr>
          <p:nvPr/>
        </p:nvSpPr>
        <p:spPr bwMode="auto">
          <a:xfrm>
            <a:off x="782639" y="2839920"/>
            <a:ext cx="12795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out</a:t>
            </a:r>
          </a:p>
        </p:txBody>
      </p:sp>
      <p:sp>
        <p:nvSpPr>
          <p:cNvPr id="864279" name="Text Box 23"/>
          <p:cNvSpPr txBox="1">
            <a:spLocks noChangeArrowheads="1"/>
          </p:cNvSpPr>
          <p:nvPr/>
        </p:nvSpPr>
        <p:spPr bwMode="auto">
          <a:xfrm>
            <a:off x="2347914" y="3411579"/>
            <a:ext cx="22637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call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6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6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74" grpId="0" autoUpdateAnimBg="0"/>
      <p:bldP spid="864275" grpId="0" autoUpdateAnimBg="0"/>
      <p:bldP spid="864276" grpId="0" autoUpdateAnimBg="0"/>
      <p:bldP spid="864277" grpId="0" autoUpdateAnimBg="0"/>
      <p:bldP spid="864278" grpId="0" autoUpdateAnimBg="0"/>
      <p:bldP spid="8642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Text Box 2"/>
          <p:cNvSpPr txBox="1">
            <a:spLocks noChangeArrowheads="1"/>
          </p:cNvSpPr>
          <p:nvPr/>
        </p:nvSpPr>
        <p:spPr bwMode="auto">
          <a:xfrm>
            <a:off x="203200" y="661696"/>
            <a:ext cx="91773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7. They told me stories about the past and how things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_______(</a:t>
            </a:r>
            <a:r>
              <a:rPr lang="zh-CN" altLang="en-US" dirty="0">
                <a:solidFill>
                  <a:srgbClr val="000000"/>
                </a:solidFill>
              </a:rPr>
              <a:t>过去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000000"/>
                </a:solidFill>
              </a:rPr>
              <a:t>)be.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8. Yeah, a lot of old people are ______(</a:t>
            </a:r>
            <a:r>
              <a:rPr lang="zh-CN" altLang="en-US" dirty="0">
                <a:solidFill>
                  <a:srgbClr val="000000"/>
                </a:solidFill>
              </a:rPr>
              <a:t>孤独的</a:t>
            </a:r>
            <a:r>
              <a:rPr lang="en-US" altLang="zh-CN" dirty="0">
                <a:solidFill>
                  <a:srgbClr val="000000"/>
                </a:solidFill>
              </a:rPr>
              <a:t>). We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should listen to them and _______(</a:t>
            </a:r>
            <a:r>
              <a:rPr lang="zh-CN" altLang="en-US" dirty="0">
                <a:solidFill>
                  <a:srgbClr val="000000"/>
                </a:solidFill>
              </a:rPr>
              <a:t>照顾</a:t>
            </a:r>
            <a:r>
              <a:rPr lang="en-US" altLang="zh-CN" dirty="0">
                <a:solidFill>
                  <a:srgbClr val="000000"/>
                </a:solidFill>
              </a:rPr>
              <a:t>)them.</a:t>
            </a:r>
            <a:r>
              <a:rPr lang="en-US" altLang="zh-CN" dirty="0"/>
              <a:t> </a:t>
            </a:r>
          </a:p>
        </p:txBody>
      </p:sp>
      <p:sp>
        <p:nvSpPr>
          <p:cNvPr id="1078275" name="Text Box 3"/>
          <p:cNvSpPr txBox="1">
            <a:spLocks noChangeArrowheads="1"/>
          </p:cNvSpPr>
          <p:nvPr/>
        </p:nvSpPr>
        <p:spPr bwMode="auto">
          <a:xfrm>
            <a:off x="-239713" y="1113511"/>
            <a:ext cx="230822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used to</a:t>
            </a:r>
          </a:p>
        </p:txBody>
      </p:sp>
      <p:sp>
        <p:nvSpPr>
          <p:cNvPr id="1078276" name="Text Box 4"/>
          <p:cNvSpPr txBox="1">
            <a:spLocks noChangeArrowheads="1"/>
          </p:cNvSpPr>
          <p:nvPr/>
        </p:nvSpPr>
        <p:spPr bwMode="auto">
          <a:xfrm>
            <a:off x="4513264" y="1685170"/>
            <a:ext cx="19970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lonely</a:t>
            </a:r>
          </a:p>
        </p:txBody>
      </p:sp>
      <p:sp>
        <p:nvSpPr>
          <p:cNvPr id="1078277" name="Text Box 5"/>
          <p:cNvSpPr txBox="1">
            <a:spLocks noChangeArrowheads="1"/>
          </p:cNvSpPr>
          <p:nvPr/>
        </p:nvSpPr>
        <p:spPr bwMode="auto">
          <a:xfrm>
            <a:off x="3567113" y="2268262"/>
            <a:ext cx="25177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care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7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autoUpdateAnimBg="0"/>
      <p:bldP spid="1078276" grpId="0" autoUpdateAnimBg="0"/>
      <p:bldP spid="10782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Text Box 2"/>
          <p:cNvSpPr txBox="1">
            <a:spLocks noChangeArrowheads="1"/>
          </p:cNvSpPr>
          <p:nvPr/>
        </p:nvSpPr>
        <p:spPr bwMode="auto">
          <a:xfrm>
            <a:off x="203201" y="653121"/>
            <a:ext cx="86661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Ⅱ. </a:t>
            </a:r>
            <a:r>
              <a:rPr lang="zh-CN" altLang="en-US" dirty="0">
                <a:solidFill>
                  <a:srgbClr val="000000"/>
                </a:solidFill>
              </a:rPr>
              <a:t>将下列句子补充完整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1. ——</a:t>
            </a:r>
            <a:r>
              <a:rPr lang="zh-CN" altLang="en-US" dirty="0">
                <a:solidFill>
                  <a:srgbClr val="000000"/>
                </a:solidFill>
              </a:rPr>
              <a:t>我希望去外面工作。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—I hope __ _____ outside.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——</a:t>
            </a:r>
            <a:r>
              <a:rPr lang="zh-CN" altLang="en-US" dirty="0">
                <a:solidFill>
                  <a:srgbClr val="000000"/>
                </a:solidFill>
              </a:rPr>
              <a:t>你可以帮助打扫城市公园。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—You _____ help __ _____ ___ the city parks.</a:t>
            </a:r>
            <a:r>
              <a:rPr lang="en-US" altLang="zh-CN" dirty="0"/>
              <a:t> </a:t>
            </a:r>
          </a:p>
        </p:txBody>
      </p:sp>
      <p:sp>
        <p:nvSpPr>
          <p:cNvPr id="1039363" name="Text Box 3"/>
          <p:cNvSpPr txBox="1">
            <a:spLocks noChangeArrowheads="1"/>
          </p:cNvSpPr>
          <p:nvPr/>
        </p:nvSpPr>
        <p:spPr bwMode="auto">
          <a:xfrm>
            <a:off x="1271589" y="1685170"/>
            <a:ext cx="12160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39364" name="Text Box 4"/>
          <p:cNvSpPr txBox="1">
            <a:spLocks noChangeArrowheads="1"/>
          </p:cNvSpPr>
          <p:nvPr/>
        </p:nvSpPr>
        <p:spPr bwMode="auto">
          <a:xfrm>
            <a:off x="1360489" y="1685170"/>
            <a:ext cx="24606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1039365" name="Text Box 5"/>
          <p:cNvSpPr txBox="1">
            <a:spLocks noChangeArrowheads="1"/>
          </p:cNvSpPr>
          <p:nvPr/>
        </p:nvSpPr>
        <p:spPr bwMode="auto">
          <a:xfrm>
            <a:off x="534989" y="2839920"/>
            <a:ext cx="25622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1039366" name="Text Box 6"/>
          <p:cNvSpPr txBox="1">
            <a:spLocks noChangeArrowheads="1"/>
          </p:cNvSpPr>
          <p:nvPr/>
        </p:nvSpPr>
        <p:spPr bwMode="auto">
          <a:xfrm>
            <a:off x="2668589" y="2839920"/>
            <a:ext cx="12160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39367" name="Text Box 7"/>
          <p:cNvSpPr txBox="1">
            <a:spLocks noChangeArrowheads="1"/>
          </p:cNvSpPr>
          <p:nvPr/>
        </p:nvSpPr>
        <p:spPr bwMode="auto">
          <a:xfrm>
            <a:off x="2746375" y="2839920"/>
            <a:ext cx="24574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clean</a:t>
            </a:r>
          </a:p>
        </p:txBody>
      </p:sp>
      <p:sp>
        <p:nvSpPr>
          <p:cNvPr id="1039368" name="Text Box 8"/>
          <p:cNvSpPr txBox="1">
            <a:spLocks noChangeArrowheads="1"/>
          </p:cNvSpPr>
          <p:nvPr/>
        </p:nvSpPr>
        <p:spPr bwMode="auto">
          <a:xfrm>
            <a:off x="4054475" y="2839920"/>
            <a:ext cx="14668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autoUpdateAnimBg="0"/>
      <p:bldP spid="1039364" grpId="0" autoUpdateAnimBg="0"/>
      <p:bldP spid="1039365" grpId="0" autoUpdateAnimBg="0"/>
      <p:bldP spid="1039366" grpId="0" autoUpdateAnimBg="0"/>
      <p:bldP spid="1039367" grpId="0" autoUpdateAnimBg="0"/>
      <p:bldP spid="10393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Text Box 2"/>
          <p:cNvSpPr txBox="1">
            <a:spLocks noChangeArrowheads="1"/>
          </p:cNvSpPr>
          <p:nvPr/>
        </p:nvSpPr>
        <p:spPr bwMode="auto">
          <a:xfrm>
            <a:off x="203200" y="661696"/>
            <a:ext cx="948213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2. </a:t>
            </a:r>
            <a:r>
              <a:rPr lang="zh-CN" altLang="en-US" dirty="0">
                <a:solidFill>
                  <a:srgbClr val="000000"/>
                </a:solidFill>
              </a:rPr>
              <a:t>那个女孩可以去医院看望生病的孩子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让他们高兴起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来。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The girl could visit the sick kids in the hospital __ _____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_____ ___.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3. </a:t>
            </a:r>
            <a:r>
              <a:rPr lang="zh-CN" altLang="en-US" dirty="0">
                <a:solidFill>
                  <a:srgbClr val="000000"/>
                </a:solidFill>
              </a:rPr>
              <a:t>我们不能推迟制订计划。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We can’t ___ ___ _______ a plan.</a:t>
            </a:r>
            <a:r>
              <a:rPr lang="en-US" altLang="zh-CN" dirty="0"/>
              <a:t> </a:t>
            </a:r>
          </a:p>
        </p:txBody>
      </p:sp>
      <p:sp>
        <p:nvSpPr>
          <p:cNvPr id="1047555" name="Text Box 3"/>
          <p:cNvSpPr txBox="1">
            <a:spLocks noChangeArrowheads="1"/>
          </p:cNvSpPr>
          <p:nvPr/>
        </p:nvSpPr>
        <p:spPr bwMode="auto">
          <a:xfrm>
            <a:off x="7239000" y="1685170"/>
            <a:ext cx="762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47556" name="Text Box 4"/>
          <p:cNvSpPr txBox="1">
            <a:spLocks noChangeArrowheads="1"/>
          </p:cNvSpPr>
          <p:nvPr/>
        </p:nvSpPr>
        <p:spPr bwMode="auto">
          <a:xfrm>
            <a:off x="7543800" y="1685170"/>
            <a:ext cx="1600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cheer</a:t>
            </a:r>
          </a:p>
        </p:txBody>
      </p:sp>
      <p:sp>
        <p:nvSpPr>
          <p:cNvPr id="1047557" name="Text Box 5"/>
          <p:cNvSpPr txBox="1">
            <a:spLocks noChangeArrowheads="1"/>
          </p:cNvSpPr>
          <p:nvPr/>
        </p:nvSpPr>
        <p:spPr bwMode="auto">
          <a:xfrm>
            <a:off x="-19050" y="2268262"/>
            <a:ext cx="15113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them</a:t>
            </a:r>
          </a:p>
        </p:txBody>
      </p:sp>
      <p:sp>
        <p:nvSpPr>
          <p:cNvPr id="1047558" name="Text Box 6"/>
          <p:cNvSpPr txBox="1">
            <a:spLocks noChangeArrowheads="1"/>
          </p:cNvSpPr>
          <p:nvPr/>
        </p:nvSpPr>
        <p:spPr bwMode="auto">
          <a:xfrm>
            <a:off x="1077914" y="2268262"/>
            <a:ext cx="9175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1047559" name="Text Box 7"/>
          <p:cNvSpPr txBox="1">
            <a:spLocks noChangeArrowheads="1"/>
          </p:cNvSpPr>
          <p:nvPr/>
        </p:nvSpPr>
        <p:spPr bwMode="auto">
          <a:xfrm>
            <a:off x="1465264" y="3423012"/>
            <a:ext cx="11080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put</a:t>
            </a:r>
          </a:p>
        </p:txBody>
      </p:sp>
      <p:sp>
        <p:nvSpPr>
          <p:cNvPr id="1047560" name="Text Box 8"/>
          <p:cNvSpPr txBox="1">
            <a:spLocks noChangeArrowheads="1"/>
          </p:cNvSpPr>
          <p:nvPr/>
        </p:nvSpPr>
        <p:spPr bwMode="auto">
          <a:xfrm>
            <a:off x="2166939" y="3423012"/>
            <a:ext cx="9493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off</a:t>
            </a:r>
          </a:p>
        </p:txBody>
      </p:sp>
      <p:sp>
        <p:nvSpPr>
          <p:cNvPr id="1047561" name="Text Box 9"/>
          <p:cNvSpPr txBox="1">
            <a:spLocks noChangeArrowheads="1"/>
          </p:cNvSpPr>
          <p:nvPr/>
        </p:nvSpPr>
        <p:spPr bwMode="auto">
          <a:xfrm>
            <a:off x="2565400" y="3423012"/>
            <a:ext cx="2108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4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5" grpId="0" autoUpdateAnimBg="0"/>
      <p:bldP spid="1047556" grpId="0" autoUpdateAnimBg="0"/>
      <p:bldP spid="1047557" grpId="0" autoUpdateAnimBg="0"/>
      <p:bldP spid="1047558" grpId="0" autoUpdateAnimBg="0"/>
      <p:bldP spid="1047559" grpId="0" autoUpdateAnimBg="0"/>
      <p:bldP spid="1047560" grpId="0" autoUpdateAnimBg="0"/>
      <p:bldP spid="10475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Text Box 2"/>
          <p:cNvSpPr txBox="1">
            <a:spLocks noChangeArrowheads="1"/>
          </p:cNvSpPr>
          <p:nvPr/>
        </p:nvSpPr>
        <p:spPr bwMode="auto">
          <a:xfrm>
            <a:off x="203201" y="653121"/>
            <a:ext cx="86661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4. </a:t>
            </a:r>
            <a:r>
              <a:rPr lang="zh-CN" altLang="en-US" dirty="0">
                <a:solidFill>
                  <a:srgbClr val="000000"/>
                </a:solidFill>
              </a:rPr>
              <a:t>他们要求你帮助做什么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What did they ask you __ ____ ___ with?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5. </a:t>
            </a:r>
            <a:r>
              <a:rPr lang="zh-CN" altLang="en-US" dirty="0">
                <a:solidFill>
                  <a:srgbClr val="000000"/>
                </a:solidFill>
              </a:rPr>
              <a:t>我们有一天也都会老。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We’re all going to ___ ___ one day, ___.</a:t>
            </a:r>
            <a:r>
              <a:rPr lang="en-US" altLang="zh-CN" dirty="0"/>
              <a:t> </a:t>
            </a:r>
          </a:p>
        </p:txBody>
      </p:sp>
      <p:sp>
        <p:nvSpPr>
          <p:cNvPr id="1048579" name="Text Box 3"/>
          <p:cNvSpPr txBox="1">
            <a:spLocks noChangeArrowheads="1"/>
          </p:cNvSpPr>
          <p:nvPr/>
        </p:nvSpPr>
        <p:spPr bwMode="auto">
          <a:xfrm>
            <a:off x="3387725" y="1102078"/>
            <a:ext cx="12001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48580" name="Text Box 4"/>
          <p:cNvSpPr txBox="1">
            <a:spLocks noChangeArrowheads="1"/>
          </p:cNvSpPr>
          <p:nvPr/>
        </p:nvSpPr>
        <p:spPr bwMode="auto">
          <a:xfrm>
            <a:off x="3568700" y="1102078"/>
            <a:ext cx="2082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help</a:t>
            </a:r>
          </a:p>
        </p:txBody>
      </p:sp>
      <p:sp>
        <p:nvSpPr>
          <p:cNvPr id="1048581" name="Text Box 5"/>
          <p:cNvSpPr txBox="1">
            <a:spLocks noChangeArrowheads="1"/>
          </p:cNvSpPr>
          <p:nvPr/>
        </p:nvSpPr>
        <p:spPr bwMode="auto">
          <a:xfrm>
            <a:off x="4475164" y="1102078"/>
            <a:ext cx="1692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out</a:t>
            </a:r>
          </a:p>
        </p:txBody>
      </p:sp>
      <p:sp>
        <p:nvSpPr>
          <p:cNvPr id="1048582" name="Text Box 6"/>
          <p:cNvSpPr txBox="1">
            <a:spLocks noChangeArrowheads="1"/>
          </p:cNvSpPr>
          <p:nvPr/>
        </p:nvSpPr>
        <p:spPr bwMode="auto">
          <a:xfrm>
            <a:off x="2693989" y="2256828"/>
            <a:ext cx="13430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be</a:t>
            </a:r>
          </a:p>
        </p:txBody>
      </p:sp>
      <p:sp>
        <p:nvSpPr>
          <p:cNvPr id="1048583" name="Text Box 7"/>
          <p:cNvSpPr txBox="1">
            <a:spLocks noChangeArrowheads="1"/>
          </p:cNvSpPr>
          <p:nvPr/>
        </p:nvSpPr>
        <p:spPr bwMode="auto">
          <a:xfrm>
            <a:off x="3167064" y="2256828"/>
            <a:ext cx="16414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old</a:t>
            </a:r>
          </a:p>
        </p:txBody>
      </p:sp>
      <p:sp>
        <p:nvSpPr>
          <p:cNvPr id="1048584" name="Text Box 8"/>
          <p:cNvSpPr txBox="1">
            <a:spLocks noChangeArrowheads="1"/>
          </p:cNvSpPr>
          <p:nvPr/>
        </p:nvSpPr>
        <p:spPr bwMode="auto">
          <a:xfrm>
            <a:off x="5148263" y="2256828"/>
            <a:ext cx="16414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9" grpId="0" autoUpdateAnimBg="0"/>
      <p:bldP spid="1048580" grpId="0" autoUpdateAnimBg="0"/>
      <p:bldP spid="1048581" grpId="0" autoUpdateAnimBg="0"/>
      <p:bldP spid="1048582" grpId="0" autoUpdateAnimBg="0"/>
      <p:bldP spid="1048583" grpId="0" autoUpdateAnimBg="0"/>
      <p:bldP spid="104858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4788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3113" y="647404"/>
            <a:ext cx="5287962" cy="44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790" name="Text Box 6"/>
          <p:cNvSpPr txBox="1">
            <a:spLocks noChangeArrowheads="1"/>
          </p:cNvSpPr>
          <p:nvPr/>
        </p:nvSpPr>
        <p:spPr bwMode="auto">
          <a:xfrm>
            <a:off x="290513" y="1147606"/>
            <a:ext cx="857885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en-US" altLang="zh-CN" dirty="0"/>
              <a:t>   lonely</a:t>
            </a:r>
            <a:r>
              <a:rPr lang="en-US" altLang="zh-CN" i="1" dirty="0"/>
              <a:t> adj.</a:t>
            </a:r>
            <a:r>
              <a:rPr lang="en-US" altLang="zh-CN" dirty="0"/>
              <a:t> </a:t>
            </a:r>
            <a:r>
              <a:rPr lang="zh-CN" altLang="en-US" dirty="0"/>
              <a:t>孤独的</a:t>
            </a:r>
            <a:r>
              <a:rPr lang="en-US" altLang="zh-CN" dirty="0"/>
              <a:t>;</a:t>
            </a:r>
            <a:r>
              <a:rPr lang="zh-CN" altLang="en-US" dirty="0"/>
              <a:t>寂寞的</a:t>
            </a:r>
          </a:p>
          <a:p>
            <a:r>
              <a:rPr lang="zh-CN" altLang="en-US" dirty="0"/>
              <a:t>*</a:t>
            </a:r>
            <a:r>
              <a:rPr lang="en-US" altLang="zh-CN" dirty="0"/>
              <a:t>Yeah, a lot of old people are </a:t>
            </a:r>
            <a:r>
              <a:rPr lang="en-US" altLang="zh-CN" dirty="0">
                <a:solidFill>
                  <a:srgbClr val="0000FF"/>
                </a:solidFill>
              </a:rPr>
              <a:t>lonely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是啊</a:t>
            </a:r>
            <a:r>
              <a:rPr lang="en-US" altLang="zh-CN" dirty="0"/>
              <a:t>, </a:t>
            </a:r>
            <a:r>
              <a:rPr lang="zh-CN" altLang="en-US" dirty="0"/>
              <a:t>许多老人都很孤独。</a:t>
            </a:r>
          </a:p>
          <a:p>
            <a:r>
              <a:rPr lang="zh-CN" altLang="en-US" dirty="0"/>
              <a:t>*</a:t>
            </a:r>
            <a:r>
              <a:rPr lang="en-US" altLang="zh-CN" dirty="0"/>
              <a:t>My parents never allow me to go out </a:t>
            </a:r>
            <a:r>
              <a:rPr lang="en-US" altLang="zh-CN" dirty="0">
                <a:solidFill>
                  <a:srgbClr val="0000FF"/>
                </a:solidFill>
              </a:rPr>
              <a:t>alone</a:t>
            </a:r>
            <a:r>
              <a:rPr lang="en-US" altLang="zh-CN" dirty="0"/>
              <a:t> at night. </a:t>
            </a:r>
          </a:p>
          <a:p>
            <a:r>
              <a:rPr lang="zh-CN" altLang="en-US" dirty="0"/>
              <a:t>晚上我父母从不允许我独自一人外出。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Text Box 3"/>
          <p:cNvSpPr txBox="1">
            <a:spLocks noChangeArrowheads="1"/>
          </p:cNvSpPr>
          <p:nvPr/>
        </p:nvSpPr>
        <p:spPr bwMode="auto">
          <a:xfrm>
            <a:off x="203201" y="645975"/>
            <a:ext cx="86915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en-US" altLang="zh-CN">
                <a:solidFill>
                  <a:srgbClr val="000000"/>
                </a:solidFill>
              </a:rPr>
              <a:t> lonely</a:t>
            </a:r>
            <a:r>
              <a:rPr lang="zh-CN" altLang="en-US">
                <a:solidFill>
                  <a:srgbClr val="000000"/>
                </a:solidFill>
              </a:rPr>
              <a:t>与</a:t>
            </a:r>
            <a:r>
              <a:rPr lang="en-US" altLang="zh-CN">
                <a:solidFill>
                  <a:srgbClr val="000000"/>
                </a:solidFill>
              </a:rPr>
              <a:t>alone</a:t>
            </a:r>
            <a:r>
              <a:rPr lang="zh-CN" altLang="en-US">
                <a:solidFill>
                  <a:srgbClr val="000000"/>
                </a:solidFill>
              </a:rPr>
              <a:t>辨析</a:t>
            </a:r>
          </a:p>
        </p:txBody>
      </p:sp>
      <p:graphicFrame>
        <p:nvGraphicFramePr>
          <p:cNvPr id="1013846" name="Group 86"/>
          <p:cNvGraphicFramePr>
            <a:graphicFrameLocks noGrp="1"/>
          </p:cNvGraphicFramePr>
          <p:nvPr/>
        </p:nvGraphicFramePr>
        <p:xfrm>
          <a:off x="377826" y="1474880"/>
          <a:ext cx="8220075" cy="2167730"/>
        </p:xfrm>
        <a:graphic>
          <a:graphicData uri="http://schemas.openxmlformats.org/drawingml/2006/table">
            <a:tbl>
              <a:tblPr/>
              <a:tblGrid>
                <a:gridCol w="136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词性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词义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句子成分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lonely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形容词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adj.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)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孤独的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寂寞的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偏僻的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定语或表语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alone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形容词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adj.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)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或副词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adv. 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独自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单独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作形容词时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只能作表语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WW.2PPT.COM&#10;">
  <a:themeElements>
    <a:clrScheme name="9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9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1185</Words>
  <Application>Microsoft Office PowerPoint</Application>
  <PresentationFormat>全屏显示(16:9)</PresentationFormat>
  <Paragraphs>167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NEU-BZ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D38D42DC981F420BB39CED9F2C86385A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