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2" r:id="rId3"/>
    <p:sldId id="270" r:id="rId4"/>
    <p:sldId id="264" r:id="rId5"/>
    <p:sldId id="265" r:id="rId6"/>
    <p:sldId id="271" r:id="rId7"/>
    <p:sldId id="267" r:id="rId8"/>
    <p:sldId id="285" r:id="rId9"/>
    <p:sldId id="277" r:id="rId10"/>
    <p:sldId id="274" r:id="rId11"/>
    <p:sldId id="284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660033"/>
    <a:srgbClr val="FF0000"/>
    <a:srgbClr val="FFFFFF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F004084-4F60-4280-8F1C-B6667A767F7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8AACA2-2843-4C7D-9D04-B65B1B7AAF6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B8382C-A18E-47FD-BF56-448687BB65C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0F6F3E5-3748-4A30-879D-7EB559BBA06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6F3E5-3748-4A30-879D-7EB559BBA06E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35EBA0-353F-4AA6-9384-664C965BCE4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27138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2025"/>
            <a:ext cx="6400800" cy="10795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8D58D-FE31-40A4-A595-3A253D36C9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058987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7738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782AC-7223-49DA-B201-AEB46E3217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DE25F-1430-41A1-ACC7-2A9BEA3828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9053C-D23A-480F-8152-FABC36D531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72B7D-F152-4E7D-8D37-6EC697E16D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ADFEC-1BCB-43BF-92CA-40FADE0918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3163-86E9-4E07-A56A-E5EB383943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46F1F-3FE4-4902-86EF-F20421FA363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3FDA-787C-4AA0-A797-4CC831E951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3B11-3365-433E-AB12-F277474290A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7"/>
          <p:cNvSpPr>
            <a:spLocks noChangeArrowheads="1"/>
          </p:cNvSpPr>
          <p:nvPr/>
        </p:nvSpPr>
        <p:spPr bwMode="auto">
          <a:xfrm>
            <a:off x="0" y="1052513"/>
            <a:ext cx="91440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矩形 8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F76C368-340E-4EB0-82DA-C3A5FA7572E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03.sw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7616" y="2276872"/>
            <a:ext cx="91516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 yourself!</a:t>
            </a:r>
            <a:endParaRPr lang="zh-CN" altLang="en-US" sz="72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13251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63713" y="1279525"/>
            <a:ext cx="41036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mirror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smart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weak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stupid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average</a:t>
            </a: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impossible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strong points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weak points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43438" y="1279525"/>
            <a:ext cx="51117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镜子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聪敏的</a:t>
            </a:r>
          </a:p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弱的，无气力的</a:t>
            </a:r>
          </a:p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愚蠢的；傻的</a:t>
            </a:r>
          </a:p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一般的；平均的</a:t>
            </a:r>
          </a:p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平均；一般水平</a:t>
            </a:r>
          </a:p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不可能的</a:t>
            </a:r>
          </a:p>
          <a:p>
            <a:pPr eaLnBrk="1" hangingPunct="1"/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优点；强项</a:t>
            </a:r>
          </a:p>
          <a:p>
            <a:pPr eaLnBrk="1" hangingPunct="1"/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缺点；弱项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0" y="1362075"/>
            <a:ext cx="13222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A50021"/>
                </a:solidFill>
                <a:latin typeface="Times New Roman" panose="02020603050405020304" pitchFamily="18" charset="0"/>
              </a:rPr>
              <a:t>Words: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07504" y="4797152"/>
            <a:ext cx="1500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A50021"/>
                </a:solidFill>
                <a:latin typeface="Times New Roman" panose="02020603050405020304" pitchFamily="18" charset="0"/>
              </a:rPr>
              <a:t>Phrases:</a:t>
            </a:r>
          </a:p>
        </p:txBody>
      </p:sp>
      <p:sp>
        <p:nvSpPr>
          <p:cNvPr id="12294" name="WordArt 8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We have learned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684213" y="1631950"/>
            <a:ext cx="8304212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1.Don’t be too hard _____your child.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   A. off     B. on   C. to      D. for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2. You can learn English _____him.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    A. on    B. in    C. from    D. at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3. Don’t be afraid to _____________.(</a:t>
            </a:r>
            <a:r>
              <a:rPr lang="zh-CN" altLang="en-US" sz="3200" dirty="0">
                <a:latin typeface="Times New Roman" panose="02020603050405020304" pitchFamily="18" charset="0"/>
              </a:rPr>
              <a:t>犯错误）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4.Li Ming is a good person. He has many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    _________.</a:t>
            </a:r>
            <a:r>
              <a:rPr lang="zh-CN" altLang="en-US" sz="3200" dirty="0">
                <a:latin typeface="Times New Roman" panose="02020603050405020304" pitchFamily="18" charset="0"/>
              </a:rPr>
              <a:t>（优点）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5.to,the,time,it,work,is,on,finish,impossible,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   _____________________________________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4392613" y="148431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327650" y="2565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827088" y="4508500"/>
            <a:ext cx="2452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strong points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4202113" y="3570288"/>
            <a:ext cx="2746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make mistakes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971550" y="5513388"/>
            <a:ext cx="7440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It is impossible to finish the work on time.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/>
      <p:bldP spid="123912" grpId="0"/>
      <p:bldP spid="123913" grpId="0"/>
      <p:bldP spid="1239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1543050"/>
            <a:ext cx="9247188" cy="44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                                     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Be myself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      Nobody is perfect in this world. I have strong points and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 weak points.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      _______________________________________________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___________________________________(strong points)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      _______________________________________________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___________________________________(weak points)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     But I must be myself.  I am a special person and unique 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</a:rPr>
              <a:t>in my own way.</a:t>
            </a:r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Writing Time</a:t>
            </a:r>
            <a:endParaRPr lang="zh-CN" altLang="en-US" sz="3600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6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22225" y="3979863"/>
            <a:ext cx="577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b="0"/>
              <a:t>    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1908175" y="2852936"/>
            <a:ext cx="53498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3600" dirty="0">
                <a:ea typeface="楷体_GB2312" pitchFamily="49" charset="-122"/>
              </a:rPr>
              <a:t>完成短文</a:t>
            </a:r>
          </a:p>
          <a:p>
            <a:pPr eaLnBrk="1" hangingPunct="1">
              <a:buFontTx/>
              <a:buAutoNum type="arabicPeriod"/>
            </a:pPr>
            <a:endParaRPr lang="zh-CN" altLang="en-US" sz="3600" dirty="0">
              <a:ea typeface="楷体_GB2312" pitchFamily="49" charset="-122"/>
            </a:endParaRPr>
          </a:p>
          <a:p>
            <a:pPr eaLnBrk="1" hangingPunct="1">
              <a:buFontTx/>
              <a:buAutoNum type="arabicPeriod"/>
            </a:pPr>
            <a:r>
              <a:rPr lang="zh-CN" altLang="en-US" sz="3600" dirty="0">
                <a:ea typeface="楷体_GB2312" pitchFamily="49" charset="-122"/>
              </a:rPr>
              <a:t>预习第</a:t>
            </a:r>
            <a:r>
              <a:rPr lang="en-US" altLang="zh-CN" sz="3600" dirty="0">
                <a:latin typeface="楷体_GB2312" pitchFamily="49" charset="-122"/>
                <a:ea typeface="楷体_GB2312" pitchFamily="49" charset="-122"/>
              </a:rPr>
              <a:t>46</a:t>
            </a:r>
            <a:r>
              <a:rPr lang="zh-CN" altLang="en-US" sz="3600" dirty="0">
                <a:ea typeface="楷体_GB2312" pitchFamily="49" charset="-122"/>
              </a:rPr>
              <a:t>课</a:t>
            </a:r>
            <a:r>
              <a:rPr lang="zh-CN" altLang="en-US" sz="3600" dirty="0" smtClean="0">
                <a:ea typeface="楷体_GB2312" pitchFamily="49" charset="-122"/>
              </a:rPr>
              <a:t>。 </a:t>
            </a:r>
            <a:endParaRPr lang="zh-CN" altLang="en-US" sz="3600" dirty="0">
              <a:ea typeface="楷体_GB2312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5"/>
          <p:cNvSpPr>
            <a:spLocks noChangeArrowheads="1" noChangeShapeType="1"/>
          </p:cNvSpPr>
          <p:nvPr/>
        </p:nvSpPr>
        <p:spPr bwMode="auto">
          <a:xfrm>
            <a:off x="683568" y="1628800"/>
            <a:ext cx="8027988" cy="309592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580"/>
              </a:avLst>
            </a:prstTxWarp>
          </a:bodyPr>
          <a:lstStyle/>
          <a:p>
            <a:pPr algn="ctr"/>
            <a:r>
              <a:rPr lang="en-US" altLang="zh-CN" sz="6000" kern="10" dirty="0">
                <a:ln w="38100">
                  <a:noFill/>
                  <a:miter lim="800000"/>
                </a:ln>
                <a:solidFill>
                  <a:srgbClr val="BF1301"/>
                </a:soli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Thank You Very Much!</a:t>
            </a:r>
            <a:endParaRPr lang="zh-CN" altLang="en-US" sz="6000" kern="10" dirty="0">
              <a:ln w="38100">
                <a:noFill/>
                <a:miter lim="800000"/>
              </a:ln>
              <a:solidFill>
                <a:srgbClr val="BF1301"/>
              </a:solidFill>
              <a:effectLst>
                <a:outerShdw dist="35921" dir="2700000" algn="ctr" rotWithShape="0">
                  <a:srgbClr val="C0C0C0">
                    <a:alpha val="76999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476375" y="1700213"/>
            <a:ext cx="715074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latin typeface="Times New Roman" panose="02020603050405020304" pitchFamily="18" charset="0"/>
              </a:rPr>
              <a:t>I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am good at</a:t>
            </a:r>
            <a:r>
              <a:rPr lang="en-US" altLang="zh-CN" sz="4400" dirty="0">
                <a:latin typeface="Times New Roman" panose="02020603050405020304" pitchFamily="18" charset="0"/>
              </a:rPr>
              <a:t> ...</a:t>
            </a:r>
          </a:p>
          <a:p>
            <a:pPr eaLnBrk="1" hangingPunct="1"/>
            <a:r>
              <a:rPr lang="en-US" altLang="zh-CN" sz="4400" dirty="0">
                <a:latin typeface="Times New Roman" panose="02020603050405020304" pitchFamily="18" charset="0"/>
              </a:rPr>
              <a:t>This is my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special talent</a:t>
            </a:r>
            <a:r>
              <a:rPr lang="en-US" altLang="zh-CN" sz="440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4400" dirty="0">
                <a:latin typeface="Times New Roman" panose="02020603050405020304" pitchFamily="18" charset="0"/>
              </a:rPr>
              <a:t>This is my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personal strength</a:t>
            </a:r>
            <a:r>
              <a:rPr lang="en-US" altLang="zh-CN" sz="440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4400" dirty="0">
                <a:latin typeface="Times New Roman" panose="02020603050405020304" pitchFamily="18" charset="0"/>
              </a:rPr>
              <a:t>This makes me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unique</a:t>
            </a:r>
            <a:r>
              <a:rPr lang="en-US" altLang="zh-CN" sz="440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4400" dirty="0">
                <a:latin typeface="Times New Roman" panose="02020603050405020304" pitchFamily="18" charset="0"/>
              </a:rPr>
              <a:t>I am </a:t>
            </a:r>
            <a:r>
              <a: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4400" dirty="0">
                <a:latin typeface="Times New Roman" panose="02020603050405020304" pitchFamily="18" charset="0"/>
              </a:rPr>
              <a:t>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unique</a:t>
            </a:r>
            <a:r>
              <a:rPr lang="en-US" altLang="zh-CN" sz="4400" dirty="0">
                <a:latin typeface="Times New Roman" panose="02020603050405020304" pitchFamily="18" charset="0"/>
              </a:rPr>
              <a:t> 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person</a:t>
            </a:r>
            <a:r>
              <a:rPr lang="en-US" altLang="zh-CN" sz="440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4400" dirty="0">
                <a:latin typeface="Times New Roman" panose="02020603050405020304" pitchFamily="18" charset="0"/>
              </a:rPr>
              <a:t>I am proud of myself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.</a:t>
            </a:r>
            <a:endParaRPr lang="en-US" altLang="zh-CN" sz="4400" dirty="0">
              <a:latin typeface="Times New Roman" panose="02020603050405020304" pitchFamily="18" charset="0"/>
            </a:endParaRPr>
          </a:p>
        </p:txBody>
      </p:sp>
      <p:sp>
        <p:nvSpPr>
          <p:cNvPr id="3075" name="WordArt 11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Free talk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0" y="1700213"/>
            <a:ext cx="91440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solidFill>
                  <a:srgbClr val="FF0000"/>
                </a:solidFill>
                <a:latin typeface="宋体" panose="02010600030101010101" pitchFamily="2" charset="-122"/>
              </a:rPr>
              <a:t>知识目标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  掌握词汇</a:t>
            </a:r>
            <a:r>
              <a:rPr lang="en-US" altLang="zh-CN" sz="3200" dirty="0">
                <a:latin typeface="Times New Roman" panose="02020603050405020304" pitchFamily="18" charset="0"/>
              </a:rPr>
              <a:t>:  stupid, smart, impossible, weak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  接触词汇</a:t>
            </a:r>
            <a:r>
              <a:rPr lang="en-US" altLang="zh-CN" sz="3200" dirty="0">
                <a:latin typeface="Times New Roman" panose="02020603050405020304" pitchFamily="18" charset="0"/>
              </a:rPr>
              <a:t>:  Sue, average, mirror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  掌握短语</a:t>
            </a:r>
            <a:r>
              <a:rPr lang="en-US" altLang="zh-CN" sz="3200" dirty="0">
                <a:latin typeface="Times New Roman" panose="02020603050405020304" pitchFamily="18" charset="0"/>
              </a:rPr>
              <a:t>:  strong points, weak points</a:t>
            </a:r>
          </a:p>
          <a:p>
            <a:pPr eaLnBrk="1" hangingPunct="1"/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4000" dirty="0">
                <a:solidFill>
                  <a:srgbClr val="FF0000"/>
                </a:solidFill>
                <a:latin typeface="宋体" panose="02010600030101010101" pitchFamily="2" charset="-122"/>
              </a:rPr>
              <a:t>能力目标</a:t>
            </a:r>
            <a:r>
              <a:rPr lang="en-US" altLang="zh-CN" sz="4000" dirty="0">
                <a:latin typeface="宋体" panose="02010600030101010101" pitchFamily="2" charset="-122"/>
              </a:rPr>
              <a:t>:</a:t>
            </a:r>
            <a:r>
              <a:rPr lang="zh-CN" altLang="en-US" sz="3200" dirty="0">
                <a:latin typeface="宋体" panose="02010600030101010101" pitchFamily="2" charset="-122"/>
              </a:rPr>
              <a:t>能写出短文</a:t>
            </a:r>
            <a:r>
              <a:rPr lang="en-US" altLang="zh-CN" sz="4000" dirty="0">
                <a:latin typeface="宋体" panose="02010600030101010101" pitchFamily="2" charset="-122"/>
              </a:rPr>
              <a:t>—Be myself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Learning Aims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39750" y="1290638"/>
            <a:ext cx="3417888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am good at…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11188" y="4008438"/>
            <a:ext cx="42513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am not good at…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539750" y="1935163"/>
            <a:ext cx="2713038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am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smart</a:t>
            </a:r>
            <a:r>
              <a:rPr lang="en-US" altLang="zh-CN" sz="40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11188" y="4022725"/>
            <a:ext cx="35020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am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weak </a:t>
            </a:r>
            <a:r>
              <a:rPr lang="en-US" altLang="zh-CN" sz="4000">
                <a:latin typeface="Times New Roman" panose="02020603050405020304" pitchFamily="18" charset="0"/>
              </a:rPr>
              <a:t>in…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611188" y="4724400"/>
            <a:ext cx="53276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make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stupid</a:t>
            </a:r>
            <a:r>
              <a:rPr lang="en-US" altLang="zh-CN" sz="4000">
                <a:latin typeface="Times New Roman" panose="02020603050405020304" pitchFamily="18" charset="0"/>
              </a:rPr>
              <a:t> mistakes.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539750" y="2565400"/>
            <a:ext cx="4913313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can get good </a:t>
            </a:r>
            <a:r>
              <a:rPr lang="en-US" altLang="zh-CN" sz="4000">
                <a:solidFill>
                  <a:schemeClr val="tx2"/>
                </a:solidFill>
                <a:latin typeface="Times New Roman" panose="02020603050405020304" pitchFamily="18" charset="0"/>
              </a:rPr>
              <a:t>grades</a:t>
            </a:r>
            <a:r>
              <a:rPr lang="en-US" altLang="zh-CN" sz="40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611188" y="5364163"/>
            <a:ext cx="467201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latin typeface="Times New Roman" panose="02020603050405020304" pitchFamily="18" charset="0"/>
              </a:rPr>
              <a:t>I get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average </a:t>
            </a:r>
            <a:r>
              <a:rPr lang="en-US" altLang="zh-CN" sz="4000">
                <a:latin typeface="Times New Roman" panose="02020603050405020304" pitchFamily="18" charset="0"/>
              </a:rPr>
              <a:t>grades.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5651500" y="1700213"/>
            <a:ext cx="3492500" cy="1296987"/>
            <a:chOff x="3560" y="709"/>
            <a:chExt cx="2200" cy="997"/>
          </a:xfrm>
        </p:grpSpPr>
        <p:sp>
          <p:nvSpPr>
            <p:cNvPr id="6158" name="Rectangle 11"/>
            <p:cNvSpPr>
              <a:spLocks noChangeArrowheads="1"/>
            </p:cNvSpPr>
            <p:nvPr/>
          </p:nvSpPr>
          <p:spPr bwMode="auto">
            <a:xfrm>
              <a:off x="3560" y="709"/>
              <a:ext cx="2200" cy="99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>
              <a:off x="3601" y="905"/>
              <a:ext cx="2082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>
                  <a:latin typeface="Times New Roman" panose="02020603050405020304" pitchFamily="18" charset="0"/>
                </a:rPr>
                <a:t>strong points</a:t>
              </a:r>
            </a:p>
          </p:txBody>
        </p:sp>
      </p:grpSp>
      <p:grpSp>
        <p:nvGrpSpPr>
          <p:cNvPr id="3" name="Group 13"/>
          <p:cNvGrpSpPr/>
          <p:nvPr/>
        </p:nvGrpSpPr>
        <p:grpSpPr bwMode="auto">
          <a:xfrm>
            <a:off x="5903913" y="4652963"/>
            <a:ext cx="3132137" cy="1222375"/>
            <a:chOff x="3560" y="709"/>
            <a:chExt cx="2200" cy="997"/>
          </a:xfrm>
        </p:grpSpPr>
        <p:sp>
          <p:nvSpPr>
            <p:cNvPr id="6156" name="Rectangle 14"/>
            <p:cNvSpPr>
              <a:spLocks noChangeArrowheads="1"/>
            </p:cNvSpPr>
            <p:nvPr/>
          </p:nvSpPr>
          <p:spPr bwMode="auto">
            <a:xfrm>
              <a:off x="3560" y="709"/>
              <a:ext cx="2200" cy="99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7" name="Text Box 15"/>
            <p:cNvSpPr txBox="1">
              <a:spLocks noChangeArrowheads="1"/>
            </p:cNvSpPr>
            <p:nvPr/>
          </p:nvSpPr>
          <p:spPr bwMode="auto">
            <a:xfrm>
              <a:off x="3601" y="906"/>
              <a:ext cx="2126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>
                  <a:latin typeface="Times New Roman" panose="02020603050405020304" pitchFamily="18" charset="0"/>
                </a:rPr>
                <a:t>weak points</a:t>
              </a:r>
            </a:p>
          </p:txBody>
        </p:sp>
      </p:grp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1835150" y="5949950"/>
            <a:ext cx="304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CC0000"/>
                </a:solidFill>
              </a:rPr>
              <a:t>一般的，平均的</a:t>
            </a:r>
            <a:endParaRPr lang="en-US" altLang="zh-CN" sz="320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  <p:bldP spid="101379" grpId="1" animBg="1"/>
      <p:bldP spid="101380" grpId="0" build="allAtOnce" animBg="1"/>
      <p:bldP spid="101382" grpId="0" animBg="1"/>
      <p:bldP spid="101383" grpId="0" animBg="1"/>
      <p:bldP spid="101384" grpId="0" animBg="1"/>
      <p:bldP spid="101385" grpId="0" animBg="1"/>
      <p:bldP spid="101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57338"/>
            <a:ext cx="9144000" cy="410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9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Listening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11413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-36513" y="476250"/>
            <a:ext cx="111442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CC0000"/>
                </a:solidFill>
              </a:rPr>
              <a:t>Sue</a:t>
            </a:r>
          </a:p>
        </p:txBody>
      </p:sp>
      <p:sp>
        <p:nvSpPr>
          <p:cNvPr id="108560" name="WordArt 16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Fast Reading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08562" name="Picture 18" descr="3970232_143859007158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32738" y="0"/>
            <a:ext cx="1211262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950913" y="22098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1258888" y="1916113"/>
            <a:ext cx="6956425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Why does the girl write a letter to Sue?</a:t>
            </a: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A. Because she is good at everything.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B. Because she is pretty and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smart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C. Because she looks very common.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D. Because she feels bad about herself,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  she doesn’t know what to do.</a:t>
            </a: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1331913" y="4868863"/>
            <a:ext cx="67691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 flipV="1">
            <a:off x="1476375" y="5373688"/>
            <a:ext cx="489585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60" grpId="0" animBg="1"/>
      <p:bldP spid="108564" grpId="0"/>
      <p:bldP spid="108565" grpId="0" animBg="1"/>
      <p:bldP spid="1085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525588"/>
            <a:ext cx="929322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1.The girl gets average grades in English.(  )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2.What is Lisa good at?</a:t>
            </a: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3.The girl wants to be like her friend, but she knows 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  that’s _________.</a:t>
            </a: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4.What is the important thing?</a:t>
            </a: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</a:rPr>
              <a:t>5. </a:t>
            </a:r>
            <a:r>
              <a:rPr lang="zh-CN" altLang="en-US" sz="3200" dirty="0">
                <a:latin typeface="Times New Roman" panose="02020603050405020304" pitchFamily="18" charset="0"/>
              </a:rPr>
              <a:t>翻译</a:t>
            </a:r>
          </a:p>
          <a:p>
            <a:pPr eaLnBrk="1" hangingPunct="1"/>
            <a:r>
              <a:rPr lang="en-US" altLang="zh-CN" sz="3000" dirty="0">
                <a:latin typeface="Times New Roman" panose="02020603050405020304" pitchFamily="18" charset="0"/>
              </a:rPr>
              <a:t>Don’t be too hard 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3000" dirty="0">
                <a:latin typeface="Times New Roman" panose="02020603050405020304" pitchFamily="18" charset="0"/>
              </a:rPr>
              <a:t> yourself for 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making mistakes</a:t>
            </a:r>
            <a:r>
              <a:rPr lang="en-US" altLang="zh-CN" sz="3000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zh-CN" sz="3000" dirty="0">
              <a:latin typeface="Times New Roman" panose="02020603050405020304" pitchFamily="18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6877050" y="155733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258888" y="3500438"/>
            <a:ext cx="2043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impossible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95288" y="2565400"/>
            <a:ext cx="4614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She is good at everything.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57188" y="4508500"/>
            <a:ext cx="8786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The important thing is to learn from your mistakes.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79388" y="5876925"/>
            <a:ext cx="6305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solidFill>
                  <a:srgbClr val="FF0000"/>
                </a:solidFill>
                <a:ea typeface="黑体" panose="02010609060101010101" pitchFamily="49" charset="-122"/>
              </a:rPr>
              <a:t>不要因为犯错而对自己要求太苛刻。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3419475" y="3500438"/>
            <a:ext cx="1628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chemeClr val="tx2"/>
                </a:solidFill>
              </a:rPr>
              <a:t>possible</a:t>
            </a:r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Detail Reading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  <p:bldP spid="104454" grpId="0"/>
      <p:bldP spid="104455" grpId="0"/>
      <p:bldP spid="104456" grpId="0"/>
      <p:bldP spid="1044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Box 3"/>
          <p:cNvSpPr txBox="1">
            <a:spLocks noChangeArrowheads="1"/>
          </p:cNvSpPr>
          <p:nvPr/>
        </p:nvSpPr>
        <p:spPr bwMode="auto">
          <a:xfrm>
            <a:off x="0" y="1557338"/>
            <a:ext cx="7345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Nobody is perfect in this world.</a:t>
            </a:r>
          </a:p>
        </p:txBody>
      </p:sp>
      <p:sp>
        <p:nvSpPr>
          <p:cNvPr id="124932" name="TextBox 5"/>
          <p:cNvSpPr txBox="1">
            <a:spLocks noChangeArrowheads="1"/>
          </p:cNvSpPr>
          <p:nvPr/>
        </p:nvSpPr>
        <p:spPr bwMode="auto">
          <a:xfrm>
            <a:off x="0" y="2565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Think about your strong points.</a:t>
            </a:r>
          </a:p>
        </p:txBody>
      </p:sp>
      <p:sp>
        <p:nvSpPr>
          <p:cNvPr id="124933" name="TextBox 6"/>
          <p:cNvSpPr txBox="1">
            <a:spLocks noChangeArrowheads="1"/>
          </p:cNvSpPr>
          <p:nvPr/>
        </p:nvSpPr>
        <p:spPr bwMode="auto">
          <a:xfrm>
            <a:off x="0" y="3860800"/>
            <a:ext cx="87487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in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mirror and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smile at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yourself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every day.</a:t>
            </a:r>
          </a:p>
        </p:txBody>
      </p:sp>
      <p:sp>
        <p:nvSpPr>
          <p:cNvPr id="124934" name="TextBox 7"/>
          <p:cNvSpPr txBox="1">
            <a:spLocks noChangeArrowheads="1"/>
          </p:cNvSpPr>
          <p:nvPr/>
        </p:nvSpPr>
        <p:spPr bwMode="auto">
          <a:xfrm>
            <a:off x="0" y="5445125"/>
            <a:ext cx="88931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You are a special person and unique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your own way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771775" y="406400"/>
            <a:ext cx="34305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dirty="0">
                <a:solidFill>
                  <a:srgbClr val="FF0000"/>
                </a:solidFill>
                <a:latin typeface="Monotype Corsiva" panose="03010101010201010101" pitchFamily="66" charset="0"/>
              </a:rPr>
              <a:t>Sue’s advice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2" grpId="0"/>
      <p:bldP spid="124933" grpId="0"/>
      <p:bldP spid="1249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90525" y="1484313"/>
            <a:ext cx="8358188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   </a:t>
            </a:r>
            <a:r>
              <a:rPr lang="en-US" altLang="zh-CN" sz="3200" dirty="0">
                <a:latin typeface="Times New Roman" panose="02020603050405020304" pitchFamily="18" charset="0"/>
              </a:rPr>
              <a:t>A sad girl wrote to Sue. She told Sue that sometimes she made_______ mistakes. She wanted to be _____and pretty like her friend Lisa, but she knew that it was_________. She felt bad. Sue told her that everyone had strong points and _____points. She should not be too ______on herself for making mistakes. She should learn from mistakes. She is _______and _______in her own way.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4067175" y="1989138"/>
            <a:ext cx="1252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stupid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2555875" y="2492375"/>
            <a:ext cx="1220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smart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5651500" y="3213100"/>
            <a:ext cx="2092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impossible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2339975" y="4221163"/>
            <a:ext cx="1138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weak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755650" y="4724400"/>
            <a:ext cx="1001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hard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6443663" y="5373688"/>
            <a:ext cx="1417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special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395288" y="5732463"/>
            <a:ext cx="1408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unique</a:t>
            </a:r>
          </a:p>
        </p:txBody>
      </p:sp>
      <p:sp>
        <p:nvSpPr>
          <p:cNvPr id="11274" name="WordArt 13"/>
          <p:cNvSpPr>
            <a:spLocks noChangeArrowheads="1" noChangeShapeType="1" noTextEdit="1"/>
          </p:cNvSpPr>
          <p:nvPr/>
        </p:nvSpPr>
        <p:spPr bwMode="auto">
          <a:xfrm>
            <a:off x="2627313" y="476250"/>
            <a:ext cx="4032250" cy="792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Read and fill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  <p:bldP spid="115718" grpId="0"/>
      <p:bldP spid="115719" grpId="0"/>
      <p:bldP spid="115720" grpId="0"/>
      <p:bldP spid="115721" grpId="0"/>
      <p:bldP spid="115722" grpId="0"/>
      <p:bldP spid="115723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底纹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色底纹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底纹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全屏显示(4:3)</PresentationFormat>
  <Paragraphs>122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黑体</vt:lpstr>
      <vt:lpstr>楷体_GB2312</vt:lpstr>
      <vt:lpstr>宋体</vt:lpstr>
      <vt:lpstr>微软雅黑</vt:lpstr>
      <vt:lpstr>Arial</vt:lpstr>
      <vt:lpstr>Calibri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2013-08-31T08:28:00Z</dcterms:created>
  <dcterms:modified xsi:type="dcterms:W3CDTF">2023-01-16T20:20:59Z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26D1A2873A724DFE9B54E018D2A42F2D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