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514" r:id="rId5"/>
    <p:sldId id="515" r:id="rId6"/>
    <p:sldId id="516" r:id="rId7"/>
    <p:sldId id="517" r:id="rId8"/>
    <p:sldId id="518" r:id="rId9"/>
    <p:sldId id="519" r:id="rId10"/>
    <p:sldId id="520" r:id="rId11"/>
    <p:sldId id="521" r:id="rId12"/>
    <p:sldId id="522" r:id="rId13"/>
    <p:sldId id="523" r:id="rId14"/>
    <p:sldId id="524" r:id="rId15"/>
    <p:sldId id="525" r:id="rId16"/>
    <p:sldId id="526" r:id="rId17"/>
    <p:sldId id="527" r:id="rId18"/>
    <p:sldId id="528" r:id="rId19"/>
    <p:sldId id="529" r:id="rId20"/>
    <p:sldId id="530" r:id="rId21"/>
    <p:sldId id="531" r:id="rId22"/>
    <p:sldId id="532" r:id="rId23"/>
    <p:sldId id="533" r:id="rId24"/>
    <p:sldId id="534" r:id="rId25"/>
    <p:sldId id="535" r:id="rId26"/>
    <p:sldId id="536" r:id="rId27"/>
    <p:sldId id="257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A1949FA-1265-4FBE-91B8-F4CB579B75A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14FB5E7-ACCA-4FC5-A73F-E2C96BE3D7D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FB5E7-ACCA-4FC5-A73F-E2C96BE3D7D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FB5E7-ACCA-4FC5-A73F-E2C96BE3D7D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FB5E7-ACCA-4FC5-A73F-E2C96BE3D7D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FB5E7-ACCA-4FC5-A73F-E2C96BE3D7D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FB5E7-ACCA-4FC5-A73F-E2C96BE3D7D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FB5E7-ACCA-4FC5-A73F-E2C96BE3D7D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FB5E7-ACCA-4FC5-A73F-E2C96BE3D7D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FB5E7-ACCA-4FC5-A73F-E2C96BE3D7D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FB5E7-ACCA-4FC5-A73F-E2C96BE3D7D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FB5E7-ACCA-4FC5-A73F-E2C96BE3D7D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FB5E7-ACCA-4FC5-A73F-E2C96BE3D7D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FB5E7-ACCA-4FC5-A73F-E2C96BE3D7D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FB5E7-ACCA-4FC5-A73F-E2C96BE3D7D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FB5E7-ACCA-4FC5-A73F-E2C96BE3D7D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FB5E7-ACCA-4FC5-A73F-E2C96BE3D7D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FB5E7-ACCA-4FC5-A73F-E2C96BE3D7D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FB5E7-ACCA-4FC5-A73F-E2C96BE3D7D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FB5E7-ACCA-4FC5-A73F-E2C96BE3D7D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FB5E7-ACCA-4FC5-A73F-E2C96BE3D7D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FB5E7-ACCA-4FC5-A73F-E2C96BE3D7D8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FB5E7-ACCA-4FC5-A73F-E2C96BE3D7D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FB5E7-ACCA-4FC5-A73F-E2C96BE3D7D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FB5E7-ACCA-4FC5-A73F-E2C96BE3D7D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FB5E7-ACCA-4FC5-A73F-E2C96BE3D7D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FB5E7-ACCA-4FC5-A73F-E2C96BE3D7D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FB5E7-ACCA-4FC5-A73F-E2C96BE3D7D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FB5E7-ACCA-4FC5-A73F-E2C96BE3D7D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t="10450" b="1590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473457" y="1764809"/>
            <a:ext cx="6318532" cy="2388698"/>
            <a:chOff x="421012" y="2478673"/>
            <a:chExt cx="541210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4121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7200" b="1" dirty="0">
                  <a:solidFill>
                    <a:srgbClr val="403836"/>
                  </a:solidFill>
                  <a:cs typeface="+mn-ea"/>
                  <a:sym typeface="+mn-lt"/>
                </a:rPr>
                <a:t>《</a:t>
              </a:r>
              <a:r>
                <a:rPr lang="zh-CN" altLang="en-US" sz="7200" b="1" dirty="0">
                  <a:solidFill>
                    <a:srgbClr val="403836"/>
                  </a:solidFill>
                  <a:cs typeface="+mn-ea"/>
                  <a:sym typeface="+mn-lt"/>
                </a:rPr>
                <a:t>巨人的花园</a:t>
              </a:r>
              <a:r>
                <a:rPr lang="en-US" altLang="zh-CN" sz="7200" b="1" dirty="0">
                  <a:solidFill>
                    <a:srgbClr val="403836"/>
                  </a:solidFill>
                  <a:cs typeface="+mn-ea"/>
                  <a:sym typeface="+mn-lt"/>
                </a:rPr>
                <a:t>》</a:t>
              </a:r>
              <a:endPara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399134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graphicFrame>
        <p:nvGraphicFramePr>
          <p:cNvPr id="4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文本框 37"/>
          <p:cNvSpPr txBox="1"/>
          <p:nvPr/>
        </p:nvSpPr>
        <p:spPr>
          <a:xfrm>
            <a:off x="936664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酷</a:t>
            </a:r>
          </a:p>
        </p:txBody>
      </p:sp>
      <p:sp>
        <p:nvSpPr>
          <p:cNvPr id="6" name="文本框 38"/>
          <p:cNvSpPr txBox="1"/>
          <p:nvPr/>
        </p:nvSpPr>
        <p:spPr>
          <a:xfrm>
            <a:off x="1506797" y="1879445"/>
            <a:ext cx="8606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kù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4870940" y="4295897"/>
            <a:ext cx="4252512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左边是“酉”字，不要写成“西”。</a:t>
            </a:r>
          </a:p>
        </p:txBody>
      </p:sp>
      <p:sp>
        <p:nvSpPr>
          <p:cNvPr id="8" name="TextBox 33"/>
          <p:cNvSpPr txBox="1">
            <a:spLocks noChangeArrowheads="1"/>
          </p:cNvSpPr>
          <p:nvPr/>
        </p:nvSpPr>
        <p:spPr bwMode="auto">
          <a:xfrm>
            <a:off x="484916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484916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冷酷  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35"/>
          <p:cNvSpPr txBox="1">
            <a:spLocks noChangeArrowheads="1"/>
          </p:cNvSpPr>
          <p:nvPr/>
        </p:nvSpPr>
        <p:spPr bwMode="auto">
          <a:xfrm>
            <a:off x="4849168" y="336153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他是一个冷酷无情的人。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4849168" y="2497936"/>
            <a:ext cx="2905125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8" grpId="0" bldLvl="0" animBg="1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知识梳理</a:t>
            </a:r>
          </a:p>
        </p:txBody>
      </p:sp>
      <p:sp>
        <p:nvSpPr>
          <p:cNvPr id="13" name="矩形 5"/>
          <p:cNvSpPr/>
          <p:nvPr/>
        </p:nvSpPr>
        <p:spPr>
          <a:xfrm>
            <a:off x="1219103" y="2150501"/>
            <a:ext cx="9392285" cy="574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默读课文，想一想可以用哪些词语来形容巨人的花园？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云形 14"/>
          <p:cNvSpPr/>
          <p:nvPr/>
        </p:nvSpPr>
        <p:spPr>
          <a:xfrm>
            <a:off x="1828800" y="3678865"/>
            <a:ext cx="1552354" cy="109515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</a:t>
            </a:r>
          </a:p>
        </p:txBody>
      </p:sp>
      <p:sp>
        <p:nvSpPr>
          <p:cNvPr id="16" name="云形 15"/>
          <p:cNvSpPr/>
          <p:nvPr/>
        </p:nvSpPr>
        <p:spPr>
          <a:xfrm>
            <a:off x="3980126" y="3522921"/>
            <a:ext cx="1552354" cy="109515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可爱</a:t>
            </a:r>
          </a:p>
        </p:txBody>
      </p:sp>
      <p:sp>
        <p:nvSpPr>
          <p:cNvPr id="17" name="云形 16"/>
          <p:cNvSpPr/>
          <p:nvPr/>
        </p:nvSpPr>
        <p:spPr>
          <a:xfrm>
            <a:off x="5915246" y="3607981"/>
            <a:ext cx="1552354" cy="109515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美丽</a:t>
            </a:r>
          </a:p>
        </p:txBody>
      </p:sp>
      <p:sp>
        <p:nvSpPr>
          <p:cNvPr id="18" name="云形 17"/>
          <p:cNvSpPr/>
          <p:nvPr/>
        </p:nvSpPr>
        <p:spPr>
          <a:xfrm>
            <a:off x="8105553" y="3395330"/>
            <a:ext cx="1552354" cy="109515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欢乐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8" name="矩形 7"/>
          <p:cNvSpPr/>
          <p:nvPr/>
        </p:nvSpPr>
        <p:spPr>
          <a:xfrm>
            <a:off x="3391494" y="2138549"/>
            <a:ext cx="7974711" cy="148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朗读课文，边读边想象画面。说说巨人的花园发生了哪些变化。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（课后第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题）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94990" y="4195811"/>
            <a:ext cx="3135795" cy="754374"/>
          </a:xfrm>
          <a:prstGeom prst="rect">
            <a:avLst/>
          </a:prstGeom>
          <a:ln w="28575">
            <a:solidFill>
              <a:srgbClr val="4697B8"/>
            </a:solidFill>
            <a:prstDash val="dash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感受童话的奇妙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3819525"/>
            <a:ext cx="315277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5" name="矩形 4"/>
          <p:cNvSpPr/>
          <p:nvPr/>
        </p:nvSpPr>
        <p:spPr>
          <a:xfrm>
            <a:off x="4166525" y="2031927"/>
            <a:ext cx="6879536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巨人外出，孩子们玩耍时花园的景色</a:t>
            </a:r>
          </a:p>
        </p:txBody>
      </p:sp>
      <p:sp>
        <p:nvSpPr>
          <p:cNvPr id="6" name="矩形 5"/>
          <p:cNvSpPr/>
          <p:nvPr/>
        </p:nvSpPr>
        <p:spPr>
          <a:xfrm>
            <a:off x="3886200" y="2971930"/>
            <a:ext cx="72517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 春天鲜花盛开，夏天绿树成荫，秋天鲜果飘香，冬天白雪一片。村里的孩子都喜欢到那里玩。花园里常年洋溢着孩子们欢乐的笑声。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3819525"/>
            <a:ext cx="315277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90" y="3339566"/>
            <a:ext cx="4699589" cy="264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574797" y="2105295"/>
            <a:ext cx="4124253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有一天，巨人回来了。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344929" y="1584249"/>
            <a:ext cx="5329620" cy="822305"/>
            <a:chOff x="539552" y="1059582"/>
            <a:chExt cx="4248472" cy="438613"/>
          </a:xfrm>
        </p:grpSpPr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539552" y="1059582"/>
              <a:ext cx="4248472" cy="438613"/>
            </a:xfrm>
            <a:prstGeom prst="wedgeEllipseCallout">
              <a:avLst>
                <a:gd name="adj1" fmla="val -44299"/>
                <a:gd name="adj2" fmla="val 64520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01377" y="1181452"/>
              <a:ext cx="3706316" cy="2134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谁准许你们到这儿来玩的！都滚出去！</a:t>
              </a:r>
            </a:p>
          </p:txBody>
        </p:sp>
      </p:grpSp>
      <p:sp>
        <p:nvSpPr>
          <p:cNvPr id="12" name="Title 6"/>
          <p:cNvSpPr txBox="1"/>
          <p:nvPr>
            <p:custDataLst>
              <p:tags r:id="rId1"/>
            </p:custDataLst>
          </p:nvPr>
        </p:nvSpPr>
        <p:spPr>
          <a:xfrm>
            <a:off x="4174420" y="1112307"/>
            <a:ext cx="2204132" cy="6980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2000" tIns="36195" rIns="72000" bIns="36195" anchor="t" anchorCtr="0">
            <a:spAutoFit/>
          </a:bodyPr>
          <a:lstStyle>
            <a:defPPr>
              <a:defRPr lang="zh-CN"/>
            </a:defPPr>
            <a:lvl1pPr lvl="0" algn="ctr" defTabSz="913765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None/>
              <a:defRPr sz="3400" b="0" cap="none" spc="360" baseline="0">
                <a:ln w="3175">
                  <a:noFill/>
                  <a:prstDash val="dash"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+mj-lt"/>
              <a:buNone/>
              <a:defRPr/>
            </a:pPr>
            <a:r>
              <a:rPr kumimoji="0" lang="zh-CN" altLang="en-US" sz="3400" b="1" i="0" u="none" strike="noStrike" kern="1200" cap="none" spc="360" normalizeH="0" baseline="0" noProof="0" dirty="0">
                <a:ln w="3175">
                  <a:noFill/>
                  <a:prstDash val="dash"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语言描写</a:t>
            </a:r>
          </a:p>
        </p:txBody>
      </p:sp>
      <p:sp>
        <p:nvSpPr>
          <p:cNvPr id="13" name="文本框 4"/>
          <p:cNvSpPr txBox="1"/>
          <p:nvPr/>
        </p:nvSpPr>
        <p:spPr>
          <a:xfrm>
            <a:off x="7186217" y="4014994"/>
            <a:ext cx="42331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accent5"/>
                </a:solidFill>
                <a:effectLst>
                  <a:glow rad="127000">
                    <a:schemeClr val="bg1"/>
                  </a:glo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性格粗暴、不友好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pic>
        <p:nvPicPr>
          <p:cNvPr id="4" name="Picture 4" descr="韩国插画家doldabang插画－巨人的秘密花园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85" y="3338534"/>
            <a:ext cx="4088198" cy="2677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9"/>
          <p:cNvSpPr txBox="1"/>
          <p:nvPr/>
        </p:nvSpPr>
        <p:spPr>
          <a:xfrm>
            <a:off x="1027182" y="1474103"/>
            <a:ext cx="10301217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723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74700">
                    <a:prstClr val="white"/>
                  </a:glow>
                </a:effectLst>
                <a:uLnTx/>
                <a:uFillTx/>
                <a:cs typeface="+mn-ea"/>
                <a:sym typeface="+mn-lt"/>
              </a:rPr>
              <a:t>赶走孩子以后，巨人在花园周围砌起围墙，而且竖起一块“禁止入内”的告示牌。</a:t>
            </a:r>
          </a:p>
        </p:txBody>
      </p:sp>
      <p:sp>
        <p:nvSpPr>
          <p:cNvPr id="6" name="Title 6"/>
          <p:cNvSpPr txBox="1"/>
          <p:nvPr>
            <p:custDataLst>
              <p:tags r:id="rId1"/>
            </p:custDataLst>
          </p:nvPr>
        </p:nvSpPr>
        <p:spPr>
          <a:xfrm>
            <a:off x="7496363" y="3560749"/>
            <a:ext cx="2424545" cy="6980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+mj-lt"/>
              <a:buNone/>
              <a:defRPr/>
            </a:pPr>
            <a:r>
              <a:rPr kumimoji="0" lang="zh-CN" altLang="en-US" sz="3400" b="1" i="0" u="none" strike="noStrike" kern="1200" cap="none" spc="360" normalizeH="0" baseline="0" noProof="0" dirty="0">
                <a:ln w="3175">
                  <a:noFill/>
                  <a:prstDash val="dash"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动作描写</a:t>
            </a:r>
          </a:p>
        </p:txBody>
      </p:sp>
      <p:sp>
        <p:nvSpPr>
          <p:cNvPr id="7" name="文本框 4"/>
          <p:cNvSpPr txBox="1"/>
          <p:nvPr/>
        </p:nvSpPr>
        <p:spPr>
          <a:xfrm>
            <a:off x="8010314" y="4899886"/>
            <a:ext cx="139664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cs typeface="+mn-ea"/>
                <a:sym typeface="+mn-lt"/>
              </a:rPr>
              <a:t>自私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矩形 3"/>
          <p:cNvSpPr/>
          <p:nvPr/>
        </p:nvSpPr>
        <p:spPr>
          <a:xfrm>
            <a:off x="3492500" y="2668491"/>
            <a:ext cx="7506290" cy="267765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春天终于来了，村子里又开出美丽的鲜花，不时传来小鸟的欢叫。但不知为什么，巨人的花园里仍然是冬天，天天狂风大作，雪花飞舞。巨人裹着毯子，还瑟瑟发抖。</a:t>
            </a:r>
          </a:p>
        </p:txBody>
      </p:sp>
      <p:sp>
        <p:nvSpPr>
          <p:cNvPr id="5" name="矩形 4"/>
          <p:cNvSpPr/>
          <p:nvPr/>
        </p:nvSpPr>
        <p:spPr>
          <a:xfrm>
            <a:off x="3620424" y="1727127"/>
            <a:ext cx="7517475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巨人回来，孩子被赶走后花园春天的景色</a:t>
            </a:r>
          </a:p>
        </p:txBody>
      </p:sp>
      <p:sp>
        <p:nvSpPr>
          <p:cNvPr id="6" name="云形 5"/>
          <p:cNvSpPr/>
          <p:nvPr/>
        </p:nvSpPr>
        <p:spPr>
          <a:xfrm>
            <a:off x="8089900" y="4902200"/>
            <a:ext cx="2387600" cy="106680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孤独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矩形 3"/>
          <p:cNvSpPr/>
          <p:nvPr/>
        </p:nvSpPr>
        <p:spPr>
          <a:xfrm>
            <a:off x="3505200" y="2368128"/>
            <a:ext cx="7861301" cy="2893100"/>
          </a:xfrm>
          <a:prstGeom prst="rect">
            <a:avLst/>
          </a:prstGeom>
          <a:ln w="28575">
            <a:solidFill>
              <a:srgbClr val="5B9BD5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一天早上，巨人被喧闹声吵醒了。他抬头望去，一缕阳光从窗外射进来。好几个月没见过这么明媚的阳光了。他看到花园里草翠花开，有许多孩子在欢快地游戏，他们大概是从围墙的破损处钻进来的。孩子们的欢笑使花园增添了春意。</a:t>
            </a:r>
          </a:p>
        </p:txBody>
      </p:sp>
      <p:sp>
        <p:nvSpPr>
          <p:cNvPr id="5" name="矩形 4"/>
          <p:cNvSpPr/>
          <p:nvPr/>
        </p:nvSpPr>
        <p:spPr>
          <a:xfrm>
            <a:off x="4865025" y="1358827"/>
            <a:ext cx="4761576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孩子们偷偷钻进花园玩耍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5624364" y="5264894"/>
            <a:ext cx="3024336" cy="68480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春意盎然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" y="3276600"/>
            <a:ext cx="5215466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092197" y="2244995"/>
            <a:ext cx="5511803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可是巨人又发脾气了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859083" y="918555"/>
            <a:ext cx="5329620" cy="2207241"/>
            <a:chOff x="577459" y="738375"/>
            <a:chExt cx="4248472" cy="1177330"/>
          </a:xfrm>
        </p:grpSpPr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577459" y="738375"/>
              <a:ext cx="4248472" cy="1177330"/>
            </a:xfrm>
            <a:prstGeom prst="wedgeEllipseCallout">
              <a:avLst>
                <a:gd name="adj1" fmla="val -57167"/>
                <a:gd name="adj2" fmla="val 81820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sz="3200" b="1" dirty="0">
                <a:solidFill>
                  <a:srgbClr val="FF0000"/>
                </a:solidFill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48749" y="1154663"/>
              <a:ext cx="3706316" cy="443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好容易才盼来春天，你们又来胡闹。滚出去！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2847975"/>
            <a:ext cx="3028950" cy="40100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881025" y="1244527"/>
            <a:ext cx="3732875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孩子们再次被吓跑</a:t>
            </a:r>
          </a:p>
        </p:txBody>
      </p:sp>
      <p:sp>
        <p:nvSpPr>
          <p:cNvPr id="5" name="矩形 4"/>
          <p:cNvSpPr/>
          <p:nvPr/>
        </p:nvSpPr>
        <p:spPr>
          <a:xfrm>
            <a:off x="3619500" y="2147791"/>
            <a:ext cx="8064500" cy="335649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孩子们听到可怕的训斥，纷纷逃窜。与此同时，鲜花凋谢，树叶飘落，花园又被冰雪覆盖了。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小男孩没有拔腿逃跑，却用他那会说话的眼睛凝视着巨人。不知怎么，巨人看着他的眼神，心里感到火辣辣的。这个小男孩在树下一伸手，桃树马上绽出绿芽，开出许多美丽的花朵。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t="10450" b="1590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894344" y="1080086"/>
            <a:ext cx="3168015" cy="912495"/>
            <a:chOff x="360" y="260"/>
            <a:chExt cx="4989" cy="143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894344" y="2033676"/>
            <a:ext cx="3168015" cy="912495"/>
            <a:chOff x="360" y="260"/>
            <a:chExt cx="4989" cy="143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94344" y="2987266"/>
            <a:ext cx="3168015" cy="912495"/>
            <a:chOff x="360" y="260"/>
            <a:chExt cx="4989" cy="143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894344" y="3940856"/>
            <a:ext cx="3168015" cy="912495"/>
            <a:chOff x="360" y="260"/>
            <a:chExt cx="4989" cy="143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894344" y="4894447"/>
            <a:ext cx="3168015" cy="912495"/>
            <a:chOff x="360" y="260"/>
            <a:chExt cx="4989" cy="1437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2847975"/>
            <a:ext cx="3028950" cy="40100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363625" y="1652611"/>
            <a:ext cx="2183475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巨人醒悟</a:t>
            </a:r>
          </a:p>
        </p:txBody>
      </p:sp>
      <p:sp>
        <p:nvSpPr>
          <p:cNvPr id="5" name="矩形 4"/>
          <p:cNvSpPr/>
          <p:nvPr/>
        </p:nvSpPr>
        <p:spPr>
          <a:xfrm>
            <a:off x="4051300" y="2847975"/>
            <a:ext cx="7137990" cy="267765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巨人终于明白，没有孩子的地方就没有春天。他不禁保住了那个孩子：“唤来寒冬的，是我那颗任性、冷酷的心啊！要不是你提醒，春天将永远被我赶走了。谢谢你！”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矩形 3"/>
          <p:cNvSpPr/>
          <p:nvPr/>
        </p:nvSpPr>
        <p:spPr>
          <a:xfrm>
            <a:off x="4673600" y="2636011"/>
            <a:ext cx="664712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小男孩在巨人宽大的脸颊上亲了一下。巨人第一次感到了温暖和愉快。于是，他立刻拆除围墙，把花园给了孩子们。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itle 6"/>
          <p:cNvSpPr txBox="1"/>
          <p:nvPr>
            <p:custDataLst>
              <p:tags r:id="rId1"/>
            </p:custDataLst>
          </p:nvPr>
        </p:nvSpPr>
        <p:spPr>
          <a:xfrm>
            <a:off x="5948079" y="1524851"/>
            <a:ext cx="2424545" cy="698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+mj-lt"/>
              <a:buNone/>
              <a:defRPr/>
            </a:pPr>
            <a:r>
              <a:rPr kumimoji="0" lang="zh-CN" altLang="en-US" sz="3400" b="0" i="0" u="none" strike="noStrike" kern="1200" cap="none" spc="360" normalizeH="0" baseline="0" noProof="0" dirty="0">
                <a:ln w="3175">
                  <a:noFill/>
                  <a:prstDash val="dash"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动作描写</a:t>
            </a:r>
          </a:p>
        </p:txBody>
      </p:sp>
      <p:sp>
        <p:nvSpPr>
          <p:cNvPr id="6" name="文本框 4"/>
          <p:cNvSpPr txBox="1"/>
          <p:nvPr/>
        </p:nvSpPr>
        <p:spPr>
          <a:xfrm>
            <a:off x="5103130" y="4899918"/>
            <a:ext cx="139664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cs typeface="+mn-ea"/>
                <a:sym typeface="+mn-lt"/>
              </a:rPr>
              <a:t>温柔</a:t>
            </a:r>
          </a:p>
        </p:txBody>
      </p:sp>
      <p:sp>
        <p:nvSpPr>
          <p:cNvPr id="7" name="矩形 6"/>
          <p:cNvSpPr/>
          <p:nvPr/>
        </p:nvSpPr>
        <p:spPr>
          <a:xfrm>
            <a:off x="6552878" y="4869934"/>
            <a:ext cx="255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cs typeface="+mn-ea"/>
                <a:sym typeface="+mn-lt"/>
              </a:rPr>
              <a:t>宽容、无私</a:t>
            </a:r>
          </a:p>
        </p:txBody>
      </p:sp>
      <p:pic>
        <p:nvPicPr>
          <p:cNvPr id="8" name="Picture 3" descr="C:\Users\Administrator\Downloads\tim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0"/>
          <a:stretch>
            <a:fillRect/>
          </a:stretch>
        </p:blipFill>
        <p:spPr bwMode="auto">
          <a:xfrm>
            <a:off x="736600" y="2420632"/>
            <a:ext cx="3505200" cy="31342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2847975"/>
            <a:ext cx="3028950" cy="40100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94075" y="1804773"/>
            <a:ext cx="7650421" cy="16945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从那以后，巨人的花园又成了孩子们的乐园。孩子们站在巨人的脚下，爬上巨人的肩膀，尽情地玩耍。巨人生活在漂亮的花园和孩子们中间，感到无比幸福。</a:t>
            </a:r>
          </a:p>
        </p:txBody>
      </p:sp>
      <p:sp>
        <p:nvSpPr>
          <p:cNvPr id="7" name="Rectangle 12"/>
          <p:cNvSpPr/>
          <p:nvPr/>
        </p:nvSpPr>
        <p:spPr>
          <a:xfrm>
            <a:off x="4426248" y="4301475"/>
            <a:ext cx="65151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幸福源于宽容、善良和分享！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2847975"/>
            <a:ext cx="3028950" cy="4010025"/>
          </a:xfrm>
          <a:prstGeom prst="rect">
            <a:avLst/>
          </a:prstGeom>
        </p:spPr>
      </p:pic>
      <p:sp>
        <p:nvSpPr>
          <p:cNvPr id="5" name="矩形 5"/>
          <p:cNvSpPr/>
          <p:nvPr/>
        </p:nvSpPr>
        <p:spPr>
          <a:xfrm>
            <a:off x="5234780" y="1608082"/>
            <a:ext cx="9392285" cy="646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巨人最后明白了什么？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24300" y="2944037"/>
            <a:ext cx="7902575" cy="1759649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唤来春天，需要一颗（                                     ）的心。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4593112" y="4142366"/>
            <a:ext cx="533781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宽容、友善热情、温暖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3811012"/>
            <a:ext cx="2301525" cy="30469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66678" y="1205461"/>
            <a:ext cx="94538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本文主要讲述了一个</a:t>
            </a:r>
            <a:r>
              <a:rPr kumimoji="0" lang="zh-CN" alt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的巨人在孩子们的帮助下，改正了自己的错误，和孩子们一起过上幸福的生活的故事，告诉我们：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_____________________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的快乐才是真正的快乐。</a:t>
            </a:r>
          </a:p>
        </p:txBody>
      </p:sp>
      <p:sp>
        <p:nvSpPr>
          <p:cNvPr id="6" name="矩形 5"/>
          <p:cNvSpPr/>
          <p:nvPr/>
        </p:nvSpPr>
        <p:spPr>
          <a:xfrm>
            <a:off x="6032810" y="1288251"/>
            <a:ext cx="1071798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自私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24824" y="2766814"/>
            <a:ext cx="4104456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能和大家一起分享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8" name="矩形 7"/>
          <p:cNvSpPr/>
          <p:nvPr/>
        </p:nvSpPr>
        <p:spPr>
          <a:xfrm>
            <a:off x="1253357" y="1416083"/>
            <a:ext cx="5642891" cy="643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一、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写出下列词语的近义词。</a:t>
            </a:r>
          </a:p>
        </p:txBody>
      </p:sp>
      <p:sp>
        <p:nvSpPr>
          <p:cNvPr id="9" name="TextBox 49"/>
          <p:cNvSpPr txBox="1"/>
          <p:nvPr/>
        </p:nvSpPr>
        <p:spPr>
          <a:xfrm>
            <a:off x="734565" y="2303208"/>
            <a:ext cx="8392041" cy="2495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美丽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 ）  突然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   ）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叱责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 ）  仍旧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   ）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奇特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 ）  冷酷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   ）</a:t>
            </a:r>
          </a:p>
        </p:txBody>
      </p:sp>
      <p:sp>
        <p:nvSpPr>
          <p:cNvPr id="10" name="矩形 20"/>
          <p:cNvSpPr/>
          <p:nvPr/>
        </p:nvSpPr>
        <p:spPr>
          <a:xfrm>
            <a:off x="3089858" y="2304678"/>
            <a:ext cx="6012284" cy="256224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漂亮                         忽然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指责                         仍然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奇怪                         残酷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525" y="3811012"/>
            <a:ext cx="2301525" cy="3046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6" name="矩形 5"/>
          <p:cNvSpPr/>
          <p:nvPr/>
        </p:nvSpPr>
        <p:spPr>
          <a:xfrm>
            <a:off x="808857" y="1428783"/>
            <a:ext cx="7773282" cy="643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二、将下列搭配恰当的词语用线连起来。</a:t>
            </a:r>
          </a:p>
        </p:txBody>
      </p:sp>
      <p:sp>
        <p:nvSpPr>
          <p:cNvPr id="7" name="矩形 20"/>
          <p:cNvSpPr/>
          <p:nvPr/>
        </p:nvSpPr>
        <p:spPr>
          <a:xfrm>
            <a:off x="1399208" y="2713908"/>
            <a:ext cx="1393222" cy="62049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柔嫩的</a:t>
            </a:r>
          </a:p>
        </p:txBody>
      </p:sp>
      <p:sp>
        <p:nvSpPr>
          <p:cNvPr id="11" name="矩形 20"/>
          <p:cNvSpPr/>
          <p:nvPr/>
        </p:nvSpPr>
        <p:spPr>
          <a:xfrm>
            <a:off x="1399208" y="3410429"/>
            <a:ext cx="1393222" cy="62049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美丽的</a:t>
            </a:r>
          </a:p>
        </p:txBody>
      </p:sp>
      <p:sp>
        <p:nvSpPr>
          <p:cNvPr id="12" name="矩形 20"/>
          <p:cNvSpPr/>
          <p:nvPr/>
        </p:nvSpPr>
        <p:spPr>
          <a:xfrm>
            <a:off x="1399208" y="4106950"/>
            <a:ext cx="1393222" cy="62049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动听的</a:t>
            </a:r>
          </a:p>
        </p:txBody>
      </p:sp>
      <p:sp>
        <p:nvSpPr>
          <p:cNvPr id="13" name="矩形 20"/>
          <p:cNvSpPr/>
          <p:nvPr/>
        </p:nvSpPr>
        <p:spPr>
          <a:xfrm>
            <a:off x="5540388" y="2660330"/>
            <a:ext cx="1393222" cy="62049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音乐</a:t>
            </a:r>
          </a:p>
        </p:txBody>
      </p:sp>
      <p:sp>
        <p:nvSpPr>
          <p:cNvPr id="14" name="矩形 20"/>
          <p:cNvSpPr/>
          <p:nvPr/>
        </p:nvSpPr>
        <p:spPr>
          <a:xfrm>
            <a:off x="5540388" y="3356851"/>
            <a:ext cx="1393222" cy="62049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青草</a:t>
            </a:r>
          </a:p>
        </p:txBody>
      </p:sp>
      <p:sp>
        <p:nvSpPr>
          <p:cNvPr id="15" name="矩形 20"/>
          <p:cNvSpPr/>
          <p:nvPr/>
        </p:nvSpPr>
        <p:spPr>
          <a:xfrm>
            <a:off x="5540388" y="4053371"/>
            <a:ext cx="1393222" cy="62049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花园</a:t>
            </a:r>
          </a:p>
        </p:txBody>
      </p:sp>
      <p:cxnSp>
        <p:nvCxnSpPr>
          <p:cNvPr id="16" name="直接连接符 15"/>
          <p:cNvCxnSpPr>
            <a:endCxn id="13" idx="1"/>
          </p:cNvCxnSpPr>
          <p:nvPr/>
        </p:nvCxnSpPr>
        <p:spPr>
          <a:xfrm flipV="1">
            <a:off x="2767360" y="2970576"/>
            <a:ext cx="2773028" cy="14578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endCxn id="15" idx="1"/>
          </p:cNvCxnSpPr>
          <p:nvPr/>
        </p:nvCxnSpPr>
        <p:spPr>
          <a:xfrm>
            <a:off x="2695352" y="3748979"/>
            <a:ext cx="2845036" cy="6146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695352" y="3096394"/>
            <a:ext cx="2925414" cy="6184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525" y="3811012"/>
            <a:ext cx="2301525" cy="3046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t="10450" b="1590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473457" y="1764809"/>
            <a:ext cx="6318532" cy="2388698"/>
            <a:chOff x="421012" y="2478673"/>
            <a:chExt cx="541210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412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6600" b="1" dirty="0">
                  <a:solidFill>
                    <a:srgbClr val="403836"/>
                  </a:solidFill>
                  <a:cs typeface="+mn-ea"/>
                  <a:sym typeface="+mn-lt"/>
                </a:rPr>
                <a:t>感谢各位的聆听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399134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矩形 3"/>
          <p:cNvSpPr/>
          <p:nvPr/>
        </p:nvSpPr>
        <p:spPr>
          <a:xfrm>
            <a:off x="1039258" y="2083140"/>
            <a:ext cx="9730342" cy="4675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同学们，你们喜欢童话故事吗？你们阅读过哪些优美的童话故事？ 童话故事里有美丽善良的白雪公主，有勇敢可爱的小红帽，还有坚强执著的丑小鸭……这节课让我们跟随王尔德，走进《巨人的花园》中，一起认识一位巨人吧！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43892" y="1437111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217332" y="3122798"/>
            <a:ext cx="11595596" cy="5324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允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许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砌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墙       呼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啸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一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缕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凋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谢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 覆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盖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 叱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责        脸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颊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27410" y="2549507"/>
            <a:ext cx="958917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 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yǔn</a:t>
            </a:r>
            <a:endParaRPr kumimoji="0" lang="zh-CN" altLang="en-US" sz="3200" b="0" i="0" u="none" strike="noStrike" kern="1200" cap="none" spc="0" normalizeH="0" baseline="0" noProof="0" dirty="0" err="1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33006" y="2549190"/>
            <a:ext cx="643125" cy="206210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qì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 err="1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83939" y="2531642"/>
            <a:ext cx="641522" cy="15696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lǚ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 err="1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16009" y="2541702"/>
            <a:ext cx="1071127" cy="206210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xiào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45972" y="3862886"/>
            <a:ext cx="958917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diāo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38611" y="3862569"/>
            <a:ext cx="657552" cy="206210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fù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 err="1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24224" y="3862886"/>
            <a:ext cx="753732" cy="15696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chì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009929" y="3855081"/>
            <a:ext cx="731290" cy="206210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jiá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70187" y="153107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词语学习：</a:t>
            </a: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1633691" y="2655873"/>
            <a:ext cx="1925638" cy="141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呼啸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叱责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3082785" y="3236568"/>
            <a:ext cx="1182688" cy="819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矩形 5"/>
          <p:cNvSpPr>
            <a:spLocks noChangeArrowheads="1"/>
          </p:cNvSpPr>
          <p:nvPr/>
        </p:nvSpPr>
        <p:spPr bwMode="auto">
          <a:xfrm>
            <a:off x="4400895" y="3847815"/>
            <a:ext cx="6181487" cy="4616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(风)发出高而长的声音。</a:t>
            </a:r>
          </a:p>
        </p:txBody>
      </p:sp>
      <p:sp>
        <p:nvSpPr>
          <p:cNvPr id="21" name="矩形 5"/>
          <p:cNvSpPr>
            <a:spLocks noChangeArrowheads="1"/>
          </p:cNvSpPr>
          <p:nvPr/>
        </p:nvSpPr>
        <p:spPr bwMode="auto">
          <a:xfrm>
            <a:off x="4442369" y="2685548"/>
            <a:ext cx="6594587" cy="4616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怒骂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3082247" y="2995290"/>
            <a:ext cx="1181528" cy="8322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3263452"/>
            <a:ext cx="2715122" cy="3594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70187" y="210091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我会写：</a:t>
            </a:r>
          </a:p>
        </p:txBody>
      </p:sp>
      <p:graphicFrame>
        <p:nvGraphicFramePr>
          <p:cNvPr id="11" name="Group 47"/>
          <p:cNvGraphicFramePr>
            <a:graphicFrameLocks noGrp="1"/>
          </p:cNvGraphicFramePr>
          <p:nvPr/>
        </p:nvGraphicFramePr>
        <p:xfrm>
          <a:off x="1604656" y="277464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Group 47"/>
          <p:cNvGraphicFramePr>
            <a:graphicFrameLocks noGrp="1"/>
          </p:cNvGraphicFramePr>
          <p:nvPr/>
        </p:nvGraphicFramePr>
        <p:xfrm>
          <a:off x="2678307" y="277464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47"/>
          <p:cNvGraphicFramePr>
            <a:graphicFrameLocks noGrp="1"/>
          </p:cNvGraphicFramePr>
          <p:nvPr/>
        </p:nvGraphicFramePr>
        <p:xfrm>
          <a:off x="3801197" y="279115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Group 47"/>
          <p:cNvGraphicFramePr>
            <a:graphicFrameLocks noGrp="1"/>
          </p:cNvGraphicFramePr>
          <p:nvPr/>
        </p:nvGraphicFramePr>
        <p:xfrm>
          <a:off x="4915946" y="277464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矩形 14">
            <a:hlinkClick r:id="rId3" action="ppaction://hlinksldjump"/>
          </p:cNvPr>
          <p:cNvSpPr/>
          <p:nvPr/>
        </p:nvSpPr>
        <p:spPr>
          <a:xfrm>
            <a:off x="1614167" y="2781660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荫</a:t>
            </a:r>
          </a:p>
        </p:txBody>
      </p:sp>
      <p:sp>
        <p:nvSpPr>
          <p:cNvPr id="16" name="矩形 15">
            <a:hlinkClick r:id="" action="ppaction://noaction"/>
          </p:cNvPr>
          <p:cNvSpPr/>
          <p:nvPr/>
        </p:nvSpPr>
        <p:spPr>
          <a:xfrm>
            <a:off x="2679072" y="2779704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溢</a:t>
            </a:r>
          </a:p>
        </p:txBody>
      </p:sp>
      <p:sp>
        <p:nvSpPr>
          <p:cNvPr id="23" name="矩形 22">
            <a:hlinkClick r:id="rId3" action="ppaction://hlinksldjump"/>
          </p:cNvPr>
          <p:cNvSpPr/>
          <p:nvPr/>
        </p:nvSpPr>
        <p:spPr>
          <a:xfrm>
            <a:off x="3811357" y="2796214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允</a:t>
            </a:r>
          </a:p>
        </p:txBody>
      </p:sp>
      <p:sp>
        <p:nvSpPr>
          <p:cNvPr id="24" name="矩形 23">
            <a:hlinkClick r:id="" action="ppaction://noaction"/>
          </p:cNvPr>
          <p:cNvSpPr/>
          <p:nvPr/>
        </p:nvSpPr>
        <p:spPr>
          <a:xfrm>
            <a:off x="4916554" y="2779704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砌</a:t>
            </a:r>
          </a:p>
        </p:txBody>
      </p:sp>
      <p:graphicFrame>
        <p:nvGraphicFramePr>
          <p:cNvPr id="25" name="Group 47"/>
          <p:cNvGraphicFramePr>
            <a:graphicFrameLocks noGrp="1"/>
          </p:cNvGraphicFramePr>
          <p:nvPr/>
        </p:nvGraphicFramePr>
        <p:xfrm>
          <a:off x="6097891" y="280375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Group 47"/>
          <p:cNvGraphicFramePr>
            <a:graphicFrameLocks noGrp="1"/>
          </p:cNvGraphicFramePr>
          <p:nvPr/>
        </p:nvGraphicFramePr>
        <p:xfrm>
          <a:off x="7220781" y="282026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Group 47"/>
          <p:cNvGraphicFramePr>
            <a:graphicFrameLocks noGrp="1"/>
          </p:cNvGraphicFramePr>
          <p:nvPr/>
        </p:nvGraphicFramePr>
        <p:xfrm>
          <a:off x="8335530" y="280375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矩形 27">
            <a:hlinkClick r:id="" action="ppaction://noaction"/>
          </p:cNvPr>
          <p:cNvSpPr/>
          <p:nvPr/>
        </p:nvSpPr>
        <p:spPr>
          <a:xfrm>
            <a:off x="6098656" y="2808814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禁</a:t>
            </a:r>
          </a:p>
        </p:txBody>
      </p:sp>
      <p:sp>
        <p:nvSpPr>
          <p:cNvPr id="29" name="矩形 28">
            <a:hlinkClick r:id="rId3" action="ppaction://hlinksldjump"/>
          </p:cNvPr>
          <p:cNvSpPr/>
          <p:nvPr/>
        </p:nvSpPr>
        <p:spPr>
          <a:xfrm>
            <a:off x="7230941" y="2825324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牌</a:t>
            </a:r>
          </a:p>
        </p:txBody>
      </p:sp>
      <p:sp>
        <p:nvSpPr>
          <p:cNvPr id="30" name="矩形 29">
            <a:hlinkClick r:id="" action="ppaction://noaction"/>
          </p:cNvPr>
          <p:cNvSpPr/>
          <p:nvPr/>
        </p:nvSpPr>
        <p:spPr>
          <a:xfrm>
            <a:off x="8336138" y="2808814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啸</a:t>
            </a:r>
          </a:p>
        </p:txBody>
      </p:sp>
      <p:graphicFrame>
        <p:nvGraphicFramePr>
          <p:cNvPr id="31" name="Group 47"/>
          <p:cNvGraphicFramePr>
            <a:graphicFrameLocks noGrp="1"/>
          </p:cNvGraphicFramePr>
          <p:nvPr/>
        </p:nvGraphicFramePr>
        <p:xfrm>
          <a:off x="9577002" y="2814270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" name="Group 47"/>
          <p:cNvGraphicFramePr>
            <a:graphicFrameLocks noGrp="1"/>
          </p:cNvGraphicFramePr>
          <p:nvPr/>
        </p:nvGraphicFramePr>
        <p:xfrm>
          <a:off x="1581035" y="402638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2703925" y="404289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3818674" y="402638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矩形 34">
            <a:hlinkClick r:id="rId3" action="ppaction://hlinksldjump"/>
          </p:cNvPr>
          <p:cNvSpPr/>
          <p:nvPr/>
        </p:nvSpPr>
        <p:spPr>
          <a:xfrm>
            <a:off x="9586513" y="2821283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瑟</a:t>
            </a:r>
          </a:p>
        </p:txBody>
      </p:sp>
      <p:sp>
        <p:nvSpPr>
          <p:cNvPr id="36" name="矩形 35">
            <a:hlinkClick r:id="" action="ppaction://noaction"/>
          </p:cNvPr>
          <p:cNvSpPr/>
          <p:nvPr/>
        </p:nvSpPr>
        <p:spPr>
          <a:xfrm>
            <a:off x="1581800" y="4031439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喧</a:t>
            </a:r>
          </a:p>
        </p:txBody>
      </p:sp>
      <p:sp>
        <p:nvSpPr>
          <p:cNvPr id="37" name="矩形 36">
            <a:hlinkClick r:id="rId3" action="ppaction://hlinksldjump"/>
          </p:cNvPr>
          <p:cNvSpPr/>
          <p:nvPr/>
        </p:nvSpPr>
        <p:spPr>
          <a:xfrm>
            <a:off x="2714085" y="4047949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损</a:t>
            </a:r>
          </a:p>
        </p:txBody>
      </p:sp>
      <p:sp>
        <p:nvSpPr>
          <p:cNvPr id="38" name="矩形 37">
            <a:hlinkClick r:id="" action="ppaction://noaction"/>
          </p:cNvPr>
          <p:cNvSpPr/>
          <p:nvPr/>
        </p:nvSpPr>
        <p:spPr>
          <a:xfrm>
            <a:off x="3819282" y="4031439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增</a:t>
            </a:r>
          </a:p>
        </p:txBody>
      </p:sp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5000619" y="405549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6123509" y="407200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矩形 40">
            <a:hlinkClick r:id="" action="ppaction://noaction"/>
          </p:cNvPr>
          <p:cNvSpPr/>
          <p:nvPr/>
        </p:nvSpPr>
        <p:spPr>
          <a:xfrm>
            <a:off x="5001384" y="4060549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添</a:t>
            </a:r>
          </a:p>
        </p:txBody>
      </p:sp>
      <p:sp>
        <p:nvSpPr>
          <p:cNvPr id="42" name="矩形 41">
            <a:hlinkClick r:id="rId3" action="ppaction://hlinksldjump"/>
          </p:cNvPr>
          <p:cNvSpPr/>
          <p:nvPr/>
        </p:nvSpPr>
        <p:spPr>
          <a:xfrm>
            <a:off x="6133669" y="4077059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酷</a:t>
            </a:r>
          </a:p>
        </p:txBody>
      </p:sp>
      <p:graphicFrame>
        <p:nvGraphicFramePr>
          <p:cNvPr id="43" name="Group 47"/>
          <p:cNvGraphicFramePr>
            <a:graphicFrameLocks noGrp="1"/>
          </p:cNvGraphicFramePr>
          <p:nvPr/>
        </p:nvGraphicFramePr>
        <p:xfrm>
          <a:off x="7258260" y="405903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Group 47"/>
          <p:cNvGraphicFramePr>
            <a:graphicFrameLocks noGrp="1"/>
          </p:cNvGraphicFramePr>
          <p:nvPr/>
        </p:nvGraphicFramePr>
        <p:xfrm>
          <a:off x="8381150" y="407554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>
            <a:hlinkClick r:id="" action="ppaction://noaction"/>
          </p:cNvPr>
          <p:cNvSpPr/>
          <p:nvPr/>
        </p:nvSpPr>
        <p:spPr>
          <a:xfrm>
            <a:off x="7259025" y="4064094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颊</a:t>
            </a:r>
          </a:p>
        </p:txBody>
      </p:sp>
      <p:sp>
        <p:nvSpPr>
          <p:cNvPr id="46" name="矩形 45">
            <a:hlinkClick r:id="rId3" action="ppaction://hlinksldjump"/>
          </p:cNvPr>
          <p:cNvSpPr/>
          <p:nvPr/>
        </p:nvSpPr>
        <p:spPr>
          <a:xfrm>
            <a:off x="8391310" y="4080604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  <p:bldP spid="24" grpId="0"/>
      <p:bldP spid="28" grpId="0"/>
      <p:bldP spid="29" grpId="0"/>
      <p:bldP spid="30" grpId="0"/>
      <p:bldP spid="35" grpId="0"/>
      <p:bldP spid="36" grpId="0"/>
      <p:bldP spid="37" grpId="0"/>
      <p:bldP spid="38" grpId="0"/>
      <p:bldP spid="41" grpId="0"/>
      <p:bldP spid="42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graphicFrame>
        <p:nvGraphicFramePr>
          <p:cNvPr id="47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" name="文本框 37"/>
          <p:cNvSpPr txBox="1"/>
          <p:nvPr/>
        </p:nvSpPr>
        <p:spPr>
          <a:xfrm>
            <a:off x="1159957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牌</a:t>
            </a:r>
          </a:p>
        </p:txBody>
      </p:sp>
      <p:sp>
        <p:nvSpPr>
          <p:cNvPr id="49" name="文本框 38"/>
          <p:cNvSpPr txBox="1"/>
          <p:nvPr/>
        </p:nvSpPr>
        <p:spPr>
          <a:xfrm>
            <a:off x="1506797" y="1879445"/>
            <a:ext cx="10005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pái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矩形 2"/>
          <p:cNvSpPr>
            <a:spLocks noChangeArrowheads="1"/>
          </p:cNvSpPr>
          <p:nvPr/>
        </p:nvSpPr>
        <p:spPr bwMode="auto">
          <a:xfrm>
            <a:off x="4870940" y="4295897"/>
            <a:ext cx="42525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左边的“片”字窄长，右边上半部分是“白”字，里面是一个撇，下面是“十”字。</a:t>
            </a:r>
          </a:p>
        </p:txBody>
      </p:sp>
      <p:sp>
        <p:nvSpPr>
          <p:cNvPr id="51" name="TextBox 33"/>
          <p:cNvSpPr txBox="1">
            <a:spLocks noChangeArrowheads="1"/>
          </p:cNvSpPr>
          <p:nvPr/>
        </p:nvSpPr>
        <p:spPr bwMode="auto">
          <a:xfrm>
            <a:off x="484916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52" name="TextBox 34"/>
          <p:cNvSpPr txBox="1">
            <a:spLocks noChangeArrowheads="1"/>
          </p:cNvSpPr>
          <p:nvPr/>
        </p:nvSpPr>
        <p:spPr bwMode="auto">
          <a:xfrm>
            <a:off x="484916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车牌  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TextBox 35"/>
          <p:cNvSpPr txBox="1">
            <a:spLocks noChangeArrowheads="1"/>
          </p:cNvSpPr>
          <p:nvPr/>
        </p:nvSpPr>
        <p:spPr bwMode="auto">
          <a:xfrm>
            <a:off x="4849168" y="336153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爸爸的车牌号码很酷。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54" name="TextBox 36"/>
          <p:cNvSpPr txBox="1">
            <a:spLocks noChangeArrowheads="1"/>
          </p:cNvSpPr>
          <p:nvPr/>
        </p:nvSpPr>
        <p:spPr bwMode="auto">
          <a:xfrm>
            <a:off x="484916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ldLvl="0" animBg="1"/>
      <p:bldP spid="51" grpId="0" bldLvl="0" animBg="1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graphicFrame>
        <p:nvGraphicFramePr>
          <p:cNvPr id="11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文本框 37"/>
          <p:cNvSpPr txBox="1"/>
          <p:nvPr/>
        </p:nvSpPr>
        <p:spPr>
          <a:xfrm>
            <a:off x="1159957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啸</a:t>
            </a:r>
          </a:p>
        </p:txBody>
      </p:sp>
      <p:sp>
        <p:nvSpPr>
          <p:cNvPr id="13" name="文本框 38"/>
          <p:cNvSpPr txBox="1"/>
          <p:nvPr/>
        </p:nvSpPr>
        <p:spPr>
          <a:xfrm>
            <a:off x="1719457" y="1879445"/>
            <a:ext cx="13420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xiào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4870940" y="4295897"/>
            <a:ext cx="42525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左边的“口”字窄小，右边的下半部分按照从左往右的顺序写。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484916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484916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呼啸  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4849168" y="3361536"/>
            <a:ext cx="4167187" cy="11079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窗外北风呼啸，预示着冬天即将来临。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4849168" y="2497936"/>
            <a:ext cx="2905125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  <p:bldP spid="15" grpId="0" bldLvl="0" animBg="1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graphicFrame>
        <p:nvGraphicFramePr>
          <p:cNvPr id="4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文本框 37"/>
          <p:cNvSpPr txBox="1"/>
          <p:nvPr/>
        </p:nvSpPr>
        <p:spPr>
          <a:xfrm>
            <a:off x="1159957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添</a:t>
            </a:r>
          </a:p>
        </p:txBody>
      </p:sp>
      <p:sp>
        <p:nvSpPr>
          <p:cNvPr id="6" name="文本框 38"/>
          <p:cNvSpPr txBox="1"/>
          <p:nvPr/>
        </p:nvSpPr>
        <p:spPr>
          <a:xfrm>
            <a:off x="1506797" y="1879445"/>
            <a:ext cx="11881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tiān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4870940" y="4295897"/>
            <a:ext cx="4252512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右边是“天字盖小加一点“。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33"/>
          <p:cNvSpPr txBox="1">
            <a:spLocks noChangeArrowheads="1"/>
          </p:cNvSpPr>
          <p:nvPr/>
        </p:nvSpPr>
        <p:spPr bwMode="auto">
          <a:xfrm>
            <a:off x="484916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484916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增添  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35"/>
          <p:cNvSpPr txBox="1">
            <a:spLocks noChangeArrowheads="1"/>
          </p:cNvSpPr>
          <p:nvPr/>
        </p:nvSpPr>
        <p:spPr bwMode="auto">
          <a:xfrm>
            <a:off x="4849168" y="3386936"/>
            <a:ext cx="4167187" cy="11079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一只可爱的小狗给我们家增添了欢乐的气息。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4849168" y="2497936"/>
            <a:ext cx="2905125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8" grpId="0" bldLvl="0" animBg="1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7_12*f*1"/>
  <p:tag name="KSO_WM_TEMPLATE_CATEGORY" val="mixed"/>
  <p:tag name="KSO_WM_TEMPLATE_INDEX" val="20201947"/>
  <p:tag name="KSO_WM_UNIT_LAYERLEVEL" val="1"/>
  <p:tag name="KSO_WM_TAG_VERSION" val="1.0"/>
  <p:tag name="KSO_WM_BEAUTIFY_FLAG" val="#wm#"/>
  <p:tag name="KSO_WM_UNIT_TEXTBOXSTYLE_GUID" val="{8e9f16ac-f269-49a8-90f7-4ad4d50a100b}"/>
  <p:tag name="KSO_WM_UNIT_TEXTBOXSTYLE_TEMPLATEID" val="3132584"/>
  <p:tag name="KSO_WM_UNIT_TEXTBOXSTYLE_TYPE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7_12*f*1"/>
  <p:tag name="KSO_WM_TEMPLATE_CATEGORY" val="mixed"/>
  <p:tag name="KSO_WM_TEMPLATE_INDEX" val="20201947"/>
  <p:tag name="KSO_WM_UNIT_LAYERLEVEL" val="1"/>
  <p:tag name="KSO_WM_TAG_VERSION" val="1.0"/>
  <p:tag name="KSO_WM_BEAUTIFY_FLAG" val="#wm#"/>
  <p:tag name="KSO_WM_UNIT_TEXTBOXSTYLE_GUID" val="{8e9f16ac-f269-49a8-90f7-4ad4d50a100b}"/>
  <p:tag name="KSO_WM_UNIT_TEXTBOXSTYLE_TEMPLATEID" val="3132584"/>
  <p:tag name="KSO_WM_UNIT_TEXTBOXSTYLE_TYPE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7_12*f*1"/>
  <p:tag name="KSO_WM_TEMPLATE_CATEGORY" val="mixed"/>
  <p:tag name="KSO_WM_TEMPLATE_INDEX" val="20201947"/>
  <p:tag name="KSO_WM_UNIT_LAYERLEVEL" val="1"/>
  <p:tag name="KSO_WM_TAG_VERSION" val="1.0"/>
  <p:tag name="KSO_WM_BEAUTIFY_FLAG" val="#wm#"/>
  <p:tag name="KSO_WM_UNIT_TEXTBOXSTYLE_GUID" val="{8e9f16ac-f269-49a8-90f7-4ad4d50a100b}"/>
  <p:tag name="KSO_WM_UNIT_TEXTBOXSTYLE_TEMPLATEID" val="3132584"/>
  <p:tag name="KSO_WM_UNIT_TEXTBOXSTYLE_TYPE" val="8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ycnq3aa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1107</Words>
  <Application>Microsoft Office PowerPoint</Application>
  <PresentationFormat>宽屏</PresentationFormat>
  <Paragraphs>200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1" baseType="lpstr">
      <vt:lpstr>Arial</vt:lpstr>
      <vt:lpstr>思源黑体 CN Regular</vt:lpstr>
      <vt:lpstr>FandolFang R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26</cp:revision>
  <dcterms:created xsi:type="dcterms:W3CDTF">2020-08-05T19:12:00Z</dcterms:created>
  <dcterms:modified xsi:type="dcterms:W3CDTF">2023-01-10T06:10:57Z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05D7A21B697F4E01ADE54544D77C03A1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