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470" r:id="rId2"/>
    <p:sldId id="471" r:id="rId3"/>
    <p:sldId id="352" r:id="rId4"/>
    <p:sldId id="528" r:id="rId5"/>
    <p:sldId id="529" r:id="rId6"/>
    <p:sldId id="527" r:id="rId7"/>
    <p:sldId id="530" r:id="rId8"/>
    <p:sldId id="531" r:id="rId9"/>
    <p:sldId id="495" r:id="rId10"/>
    <p:sldId id="518" r:id="rId11"/>
    <p:sldId id="519" r:id="rId12"/>
    <p:sldId id="520" r:id="rId13"/>
    <p:sldId id="521" r:id="rId14"/>
    <p:sldId id="522" r:id="rId15"/>
    <p:sldId id="523" r:id="rId16"/>
    <p:sldId id="532" r:id="rId17"/>
    <p:sldId id="533" r:id="rId18"/>
    <p:sldId id="534" r:id="rId19"/>
    <p:sldId id="535" r:id="rId20"/>
    <p:sldId id="536" r:id="rId21"/>
    <p:sldId id="524" r:id="rId22"/>
    <p:sldId id="525" r:id="rId23"/>
    <p:sldId id="537" r:id="rId24"/>
  </p:sldIdLst>
  <p:sldSz cx="9144000" cy="5143500" type="screen16x9"/>
  <p:notesSz cx="6858000" cy="9144000"/>
  <p:custDataLst>
    <p:tags r:id="rId26"/>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48">
          <p15:clr>
            <a:srgbClr val="A4A3A4"/>
          </p15:clr>
        </p15:guide>
        <p15:guide id="2" pos="287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9" autoAdjust="0"/>
    <p:restoredTop sz="95126" autoAdjust="0"/>
  </p:normalViewPr>
  <p:slideViewPr>
    <p:cSldViewPr snapToGrid="0" showGuides="1">
      <p:cViewPr>
        <p:scale>
          <a:sx n="90" d="100"/>
          <a:sy n="90" d="100"/>
        </p:scale>
        <p:origin x="-2244" y="-1014"/>
      </p:cViewPr>
      <p:guideLst>
        <p:guide orient="horz" pos="1548"/>
        <p:guide pos="2875"/>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inpin heiti" charset="-122"/>
                <a:ea typeface="inpin heiti"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inpin heiti" charset="-122"/>
                <a:ea typeface="inpin heiti" charset="-122"/>
              </a:defRPr>
            </a:lvl1pPr>
          </a:lstStyle>
          <a:p>
            <a:fld id="{9012C8C0-A3D3-487B-AECC-CB6663EAE28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inpin heiti" charset="-122"/>
                <a:ea typeface="inpin heiti"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inpin heiti" charset="-122"/>
                <a:ea typeface="inpin heiti" charset="-122"/>
              </a:defRPr>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b="0" i="0" kern="1200">
        <a:solidFill>
          <a:schemeClr val="tx1"/>
        </a:solidFill>
        <a:latin typeface="inpin heiti" charset="-122"/>
        <a:ea typeface="inpin heiti" charset="-122"/>
        <a:cs typeface="+mn-cs"/>
      </a:defRPr>
    </a:lvl1pPr>
    <a:lvl2pPr marL="342900" algn="l" defTabSz="685800" rtl="0" eaLnBrk="1" latinLnBrk="0" hangingPunct="1">
      <a:defRPr sz="900" b="0" i="0" kern="1200">
        <a:solidFill>
          <a:schemeClr val="tx1"/>
        </a:solidFill>
        <a:latin typeface="inpin heiti" charset="-122"/>
        <a:ea typeface="inpin heiti" charset="-122"/>
        <a:cs typeface="+mn-cs"/>
      </a:defRPr>
    </a:lvl2pPr>
    <a:lvl3pPr marL="685800" algn="l" defTabSz="685800" rtl="0" eaLnBrk="1" latinLnBrk="0" hangingPunct="1">
      <a:defRPr sz="900" b="0" i="0" kern="1200">
        <a:solidFill>
          <a:schemeClr val="tx1"/>
        </a:solidFill>
        <a:latin typeface="inpin heiti" charset="-122"/>
        <a:ea typeface="inpin heiti" charset="-122"/>
        <a:cs typeface="+mn-cs"/>
      </a:defRPr>
    </a:lvl3pPr>
    <a:lvl4pPr marL="1028700" algn="l" defTabSz="685800" rtl="0" eaLnBrk="1" latinLnBrk="0" hangingPunct="1">
      <a:defRPr sz="900" b="0" i="0" kern="1200">
        <a:solidFill>
          <a:schemeClr val="tx1"/>
        </a:solidFill>
        <a:latin typeface="inpin heiti" charset="-122"/>
        <a:ea typeface="inpin heiti" charset="-122"/>
        <a:cs typeface="+mn-cs"/>
      </a:defRPr>
    </a:lvl4pPr>
    <a:lvl5pPr marL="1371600" algn="l" defTabSz="685800" rtl="0" eaLnBrk="1" latinLnBrk="0" hangingPunct="1">
      <a:defRPr sz="900" b="0" i="0" kern="1200">
        <a:solidFill>
          <a:schemeClr val="tx1"/>
        </a:solidFill>
        <a:latin typeface="inpin heiti" charset="-122"/>
        <a:ea typeface="inpin heiti"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1.xml"/><Relationship Id="rId5" Type="http://schemas.openxmlformats.org/officeDocument/2006/relationships/tags" Target="../tags/tag58.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288" y="580473"/>
            <a:ext cx="8229386" cy="411190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077" y="1862914"/>
            <a:ext cx="7349208" cy="764065"/>
          </a:xfrm>
        </p:spPr>
        <p:txBody>
          <a:bodyPr vert="horz" lIns="67491" tIns="35095" rIns="67491" bIns="35095"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077" y="2670177"/>
            <a:ext cx="7349208" cy="353683"/>
          </a:xfrm>
        </p:spPr>
        <p:txBody>
          <a:bodyPr lIns="67491" tIns="35095" rIns="67491" bIns="35095">
            <a:normAutofit/>
          </a:bodyPr>
          <a:lstStyle>
            <a:lvl1pPr algn="ctr">
              <a:lnSpc>
                <a:spcPct val="110000"/>
              </a:lnSpc>
              <a:buNone/>
              <a:defRPr sz="1800" spc="150"/>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288" y="456279"/>
            <a:ext cx="8226685" cy="529176"/>
          </a:xfrm>
        </p:spPr>
        <p:txBody>
          <a:bodyPr vert="horz" lIns="67491" tIns="35095" rIns="67491" bIns="35095"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456288" y="1117749"/>
            <a:ext cx="8226685" cy="3569234"/>
          </a:xfrm>
        </p:spPr>
        <p:txBody>
          <a:bodyPr vert="horz" lIns="67491" tIns="35095" rIns="67491" bIns="35095"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061" y="2886167"/>
            <a:ext cx="5826448" cy="575073"/>
          </a:xfrm>
        </p:spPr>
        <p:txBody>
          <a:bodyPr lIns="67491" tIns="35095" rIns="67491" bIns="35095" anchor="b" anchorCtr="0">
            <a:normAutofit/>
          </a:bodyPr>
          <a:lstStyle>
            <a:lvl1pPr>
              <a:defRPr sz="33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493061" y="3461240"/>
            <a:ext cx="5826448" cy="650670"/>
          </a:xfrm>
        </p:spPr>
        <p:txBody>
          <a:bodyPr lIns="67491" tIns="35095" rIns="67491" bIns="35095">
            <a:normAutofit/>
          </a:bodyPr>
          <a:lstStyle>
            <a:lvl1pPr marL="0" indent="0">
              <a:buNone/>
              <a:defRPr sz="140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3865" indent="0">
              <a:buNone/>
              <a:defRPr sz="1200">
                <a:solidFill>
                  <a:schemeClr val="tx1">
                    <a:tint val="75000"/>
                  </a:schemeClr>
                </a:solidFill>
              </a:defRPr>
            </a:lvl6pPr>
            <a:lvl7pPr marL="2056765" indent="0">
              <a:buNone/>
              <a:defRPr sz="1200">
                <a:solidFill>
                  <a:schemeClr val="tx1">
                    <a:tint val="75000"/>
                  </a:schemeClr>
                </a:solidFill>
              </a:defRPr>
            </a:lvl7pPr>
            <a:lvl8pPr marL="2399665" indent="0">
              <a:buNone/>
              <a:defRPr sz="1200">
                <a:solidFill>
                  <a:schemeClr val="tx1">
                    <a:tint val="75000"/>
                  </a:schemeClr>
                </a:solidFill>
              </a:defRPr>
            </a:lvl8pPr>
            <a:lvl9pPr marL="2742565" indent="0">
              <a:buNone/>
              <a:defRPr sz="12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288" y="456279"/>
            <a:ext cx="8226685" cy="529176"/>
          </a:xfrm>
        </p:spPr>
        <p:txBody>
          <a:bodyPr vert="horz" lIns="67491" tIns="35095" rIns="67491" bIns="35095"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456288" y="1125848"/>
            <a:ext cx="3882499" cy="3561135"/>
          </a:xfrm>
        </p:spPr>
        <p:txBody>
          <a:bodyPr vert="horz" lIns="67491" tIns="35095" rIns="67491" bIns="35095"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808575" y="1125848"/>
            <a:ext cx="3882499" cy="3561135"/>
          </a:xfrm>
        </p:spPr>
        <p:txBody>
          <a:bodyPr lIns="67491" tIns="35095" rIns="67491" bIns="35095">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288" y="456279"/>
            <a:ext cx="8226685" cy="529176"/>
          </a:xfrm>
        </p:spPr>
        <p:txBody>
          <a:bodyPr vert="horz" lIns="67491" tIns="35095" rIns="67491" bIns="35095"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456289" y="1071851"/>
            <a:ext cx="4006695" cy="286187"/>
          </a:xfrm>
        </p:spPr>
        <p:txBody>
          <a:bodyPr lIns="76190" tIns="28571" rIns="57142" bIns="28571" anchor="t" anchorCtr="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3865" indent="0">
              <a:buNone/>
              <a:defRPr sz="1200" b="1"/>
            </a:lvl6pPr>
            <a:lvl7pPr marL="2056765" indent="0">
              <a:buNone/>
              <a:defRPr sz="1200" b="1"/>
            </a:lvl7pPr>
            <a:lvl8pPr marL="2399665" indent="0">
              <a:buNone/>
              <a:defRPr sz="1200" b="1"/>
            </a:lvl8pPr>
            <a:lvl9pPr marL="2742565" indent="0">
              <a:buNone/>
              <a:defRPr sz="12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456289" y="1390435"/>
            <a:ext cx="4006695" cy="3296547"/>
          </a:xfrm>
        </p:spPr>
        <p:txBody>
          <a:bodyPr vert="horz" lIns="76190" tIns="0" rIns="61904"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4676691" y="1066247"/>
            <a:ext cx="4006695" cy="286187"/>
          </a:xfrm>
        </p:spPr>
        <p:txBody>
          <a:bodyPr vert="horz" lIns="76190" tIns="28571" rIns="57142" bIns="28571" rtlCol="0" anchor="t" anchorCtr="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3865" indent="0">
              <a:buNone/>
              <a:defRPr sz="1200" b="1"/>
            </a:lvl6pPr>
            <a:lvl7pPr marL="2056765" indent="0">
              <a:buNone/>
              <a:defRPr sz="1200" b="1"/>
            </a:lvl7pPr>
            <a:lvl8pPr marL="2399665" indent="0">
              <a:buNone/>
              <a:defRPr sz="1200" b="1"/>
            </a:lvl8pPr>
            <a:lvl9pPr marL="2742565"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691" y="1390435"/>
            <a:ext cx="4006695" cy="3296547"/>
          </a:xfrm>
        </p:spPr>
        <p:txBody>
          <a:bodyPr vert="horz" lIns="76190" tIns="0" rIns="61904"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288" y="456279"/>
            <a:ext cx="8226685" cy="529176"/>
          </a:xfrm>
        </p:spPr>
        <p:txBody>
          <a:bodyPr vert="horz" lIns="67491" tIns="35095" rIns="67491" bIns="35095"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289" y="1166346"/>
            <a:ext cx="3924705" cy="3455840"/>
          </a:xfrm>
        </p:spPr>
        <p:txBody>
          <a:bodyPr vert="horz" lIns="67491" tIns="35095" rIns="67491" bIns="35095" rtlCol="0">
            <a:normAutofit/>
          </a:bodyPr>
          <a:lstStyle>
            <a:lvl1pPr>
              <a:buNone/>
              <a:defRPr sz="1200"/>
            </a:lvl1pPr>
          </a:lstStyle>
          <a:p>
            <a:pPr lvl="0"/>
            <a:endParaRPr>
              <a:sym typeface="+mn-ea"/>
            </a:endParaRPr>
          </a:p>
        </p:txBody>
      </p:sp>
      <p:sp>
        <p:nvSpPr>
          <p:cNvPr id="4" name="文本占位符 3"/>
          <p:cNvSpPr>
            <a:spLocks noGrp="1"/>
          </p:cNvSpPr>
          <p:nvPr>
            <p:ph type="body" sz="half" idx="2"/>
            <p:custDataLst>
              <p:tags r:id="rId2"/>
            </p:custDataLst>
          </p:nvPr>
        </p:nvSpPr>
        <p:spPr>
          <a:xfrm>
            <a:off x="4762676" y="1166346"/>
            <a:ext cx="3920298" cy="3455840"/>
          </a:xfrm>
        </p:spPr>
        <p:txBody>
          <a:bodyPr vert="horz" lIns="67491" tIns="35095" rIns="67491" bIns="35095" rtlCol="0">
            <a:normAutofit/>
          </a:bodyPr>
          <a:lstStyle>
            <a:lvl1pPr>
              <a:buNone/>
              <a:defRPr sz="12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2023-01-10</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5900" y="685768"/>
            <a:ext cx="782980" cy="3771725"/>
          </a:xfrm>
        </p:spPr>
        <p:txBody>
          <a:bodyPr vert="eaVert" lIns="67491" tIns="35095" rIns="67491" bIns="35095" rtlCol="0" anchor="ctr" anchorCtr="0">
            <a:normAutofit/>
          </a:bodyPr>
          <a:lstStyle>
            <a:lvl1pPr>
              <a:buNone/>
              <a:defRPr sz="21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685783" y="685768"/>
            <a:ext cx="6876720" cy="3771725"/>
          </a:xfrm>
        </p:spPr>
        <p:txBody>
          <a:bodyPr vert="eaVert" lIns="35095" tIns="35095" rIns="35095" bIns="35095"/>
          <a:lstStyle>
            <a:lvl1pPr marL="171450" indent="-171450">
              <a:spcAft>
                <a:spcPts val="750"/>
              </a:spcAft>
              <a:defRPr spc="225"/>
            </a:lvl1pPr>
            <a:lvl2pPr marL="514350" indent="-171450">
              <a:defRPr spc="225"/>
            </a:lvl2pPr>
            <a:lvl3pPr marL="857250" indent="-171450">
              <a:defRPr spc="225"/>
            </a:lvl3pPr>
            <a:lvl4pPr marL="1200150" indent="-171450">
              <a:defRPr spc="225"/>
            </a:lvl4pPr>
            <a:lvl5pPr marL="1542415" indent="-171450">
              <a:defRPr spc="225"/>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7"/>
            </p:custDataLst>
          </p:nvPr>
        </p:nvSpPr>
        <p:spPr>
          <a:xfrm>
            <a:off x="456288" y="456279"/>
            <a:ext cx="8226685" cy="529176"/>
          </a:xfrm>
          <a:prstGeom prst="rect">
            <a:avLst/>
          </a:prstGeom>
        </p:spPr>
        <p:txBody>
          <a:bodyPr vert="horz" lIns="67618" tIns="35238" rIns="67618" bIns="35238"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28"/>
            </p:custDataLst>
          </p:nvPr>
        </p:nvSpPr>
        <p:spPr>
          <a:xfrm>
            <a:off x="456288" y="1117749"/>
            <a:ext cx="8226685" cy="3569234"/>
          </a:xfrm>
          <a:prstGeom prst="rect">
            <a:avLst/>
          </a:prstGeom>
        </p:spPr>
        <p:txBody>
          <a:bodyPr vert="horz" lIns="67491" tIns="35095" rIns="67491" bIns="35095"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29"/>
            </p:custDataLst>
          </p:nvPr>
        </p:nvSpPr>
        <p:spPr>
          <a:xfrm>
            <a:off x="458988" y="4735581"/>
            <a:ext cx="2024947" cy="237589"/>
          </a:xfrm>
          <a:prstGeom prst="rect">
            <a:avLst/>
          </a:prstGeom>
        </p:spPr>
        <p:txBody>
          <a:bodyPr vert="horz" lIns="68571" tIns="34285" rIns="68571" bIns="34285" rtlCol="0" anchor="ctr">
            <a:normAutofit/>
          </a:bodyPr>
          <a:lstStyle>
            <a:lvl1pPr algn="l">
              <a:defRPr sz="80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3"/>
            <p:custDataLst>
              <p:tags r:id="rId30"/>
            </p:custDataLst>
          </p:nvPr>
        </p:nvSpPr>
        <p:spPr>
          <a:xfrm>
            <a:off x="3086920" y="4735581"/>
            <a:ext cx="2969922" cy="237589"/>
          </a:xfrm>
          <a:prstGeom prst="rect">
            <a:avLst/>
          </a:prstGeom>
        </p:spPr>
        <p:txBody>
          <a:bodyPr vert="horz" lIns="68571" tIns="34285" rIns="68571" bIns="34285" rtlCol="0" anchor="ctr">
            <a:normAutofit/>
          </a:bodyPr>
          <a:lstStyle>
            <a:lvl1pPr algn="ctr">
              <a:defRPr sz="800" baseline="0">
                <a:solidFill>
                  <a:schemeClr val="tx1">
                    <a:tint val="75000"/>
                  </a:schemeClr>
                </a:solidFill>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4"/>
            <p:custDataLst>
              <p:tags r:id="rId31"/>
            </p:custDataLst>
          </p:nvPr>
        </p:nvSpPr>
        <p:spPr>
          <a:xfrm>
            <a:off x="6658026" y="4735581"/>
            <a:ext cx="2024947" cy="237589"/>
          </a:xfrm>
          <a:prstGeom prst="rect">
            <a:avLst/>
          </a:prstGeom>
        </p:spPr>
        <p:txBody>
          <a:bodyPr vert="horz" lIns="68571" tIns="34285" rIns="68571" bIns="34285" rtlCol="0" anchor="ctr">
            <a:normAutofit/>
          </a:bodyPr>
          <a:lstStyle>
            <a:lvl1pPr algn="r">
              <a:defRPr sz="80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ustDataLst>
      <p:tags r:id="rId2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p:txStyles>
    <p:titleStyle>
      <a:lvl1pPr algn="l" defTabSz="685800" rtl="0" eaLnBrk="1" fontAlgn="auto" latinLnBrk="0" hangingPunct="1">
        <a:lnSpc>
          <a:spcPct val="100000"/>
        </a:lnSpc>
        <a:spcBef>
          <a:spcPct val="0"/>
        </a:spcBef>
        <a:buNone/>
        <a:defRPr sz="2700" b="1" u="none" strike="noStrike" kern="1200" cap="none" spc="225"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171450" indent="-171450" algn="l" defTabSz="685800" rtl="0" eaLnBrk="1" fontAlgn="auto" latinLnBrk="0" hangingPunct="1">
        <a:lnSpc>
          <a:spcPct val="130000"/>
        </a:lnSpc>
        <a:spcBef>
          <a:spcPct val="0"/>
        </a:spcBef>
        <a:spcAft>
          <a:spcPts val="750"/>
        </a:spcAft>
        <a:buFont typeface="Arial" panose="020B0604020202020204" pitchFamily="34" charset="0"/>
        <a:buChar char="●"/>
        <a:defRPr sz="14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514350"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857250" indent="-171450" algn="l" defTabSz="685800" rtl="0" eaLnBrk="1" fontAlgn="auto" latinLnBrk="0" hangingPunct="1">
        <a:lnSpc>
          <a:spcPct val="120000"/>
        </a:lnSpc>
        <a:spcBef>
          <a:spcPct val="0"/>
        </a:spcBef>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200150" indent="-171450" algn="l" defTabSz="685800" rtl="0" eaLnBrk="1" fontAlgn="auto" latinLnBrk="0" hangingPunct="1">
        <a:lnSpc>
          <a:spcPct val="120000"/>
        </a:lnSpc>
        <a:spcBef>
          <a:spcPct val="0"/>
        </a:spcBef>
        <a:spcAft>
          <a:spcPts val="225"/>
        </a:spcAft>
        <a:buFont typeface="Wingdings" panose="05000000000000000000"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1542415" indent="-171450" algn="l" defTabSz="685800" rtl="0" eaLnBrk="1" fontAlgn="auto" latinLnBrk="0" hangingPunct="1">
        <a:lnSpc>
          <a:spcPct val="120000"/>
        </a:lnSpc>
        <a:spcBef>
          <a:spcPct val="0"/>
        </a:spcBef>
        <a:spcAft>
          <a:spcPts val="225"/>
        </a:spcAft>
        <a:buFont typeface="Arial" panose="020B0604020202020204" pitchFamily="34"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1885315"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215"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115"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15"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3865" algn="l" defTabSz="685800" rtl="0" eaLnBrk="1" latinLnBrk="0" hangingPunct="1">
        <a:defRPr sz="1400" kern="1200">
          <a:solidFill>
            <a:schemeClr val="tx1"/>
          </a:solidFill>
          <a:latin typeface="+mn-lt"/>
          <a:ea typeface="+mn-ea"/>
          <a:cs typeface="+mn-cs"/>
        </a:defRPr>
      </a:lvl6pPr>
      <a:lvl7pPr marL="2056765" algn="l" defTabSz="685800" rtl="0" eaLnBrk="1" latinLnBrk="0" hangingPunct="1">
        <a:defRPr sz="1400" kern="1200">
          <a:solidFill>
            <a:schemeClr val="tx1"/>
          </a:solidFill>
          <a:latin typeface="+mn-lt"/>
          <a:ea typeface="+mn-ea"/>
          <a:cs typeface="+mn-cs"/>
        </a:defRPr>
      </a:lvl7pPr>
      <a:lvl8pPr marL="2399665" algn="l" defTabSz="685800" rtl="0" eaLnBrk="1" latinLnBrk="0" hangingPunct="1">
        <a:defRPr sz="1400" kern="1200">
          <a:solidFill>
            <a:schemeClr val="tx1"/>
          </a:solidFill>
          <a:latin typeface="+mn-lt"/>
          <a:ea typeface="+mn-ea"/>
          <a:cs typeface="+mn-cs"/>
        </a:defRPr>
      </a:lvl8pPr>
      <a:lvl9pPr marL="2742565"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59.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p:nvPr/>
        </p:nvSpPr>
        <p:spPr>
          <a:xfrm>
            <a:off x="-2" y="1665041"/>
            <a:ext cx="9144000" cy="1516846"/>
          </a:xfrm>
          <a:prstGeom prst="rect">
            <a:avLst/>
          </a:prstGeom>
        </p:spPr>
        <p:txBody>
          <a:bodyPr vert="horz" lIns="0" tIns="0" rIns="0" bIns="0" rtlCol="0" anchor="ctr">
            <a:no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a:lnSpc>
                <a:spcPct val="100000"/>
              </a:lnSpc>
            </a:pPr>
            <a:r>
              <a:rPr lang="en-US" altLang="zh-CN" sz="4500" b="1" dirty="0">
                <a:solidFill>
                  <a:srgbClr val="177F61"/>
                </a:solidFill>
                <a:latin typeface="+mn-ea"/>
                <a:ea typeface="+mn-ea"/>
                <a:sym typeface="+mn-lt"/>
              </a:rPr>
              <a:t>《</a:t>
            </a:r>
            <a:r>
              <a:rPr lang="zh-CN" altLang="en-US" sz="4500" b="1" dirty="0">
                <a:solidFill>
                  <a:srgbClr val="177F61"/>
                </a:solidFill>
                <a:latin typeface="+mn-ea"/>
                <a:ea typeface="+mn-ea"/>
                <a:sym typeface="+mn-lt"/>
              </a:rPr>
              <a:t>伟大的悲剧</a:t>
            </a:r>
            <a:r>
              <a:rPr lang="en-US" altLang="zh-CN" sz="4500" b="1" dirty="0">
                <a:solidFill>
                  <a:srgbClr val="177F61"/>
                </a:solidFill>
                <a:latin typeface="+mn-ea"/>
                <a:ea typeface="+mn-ea"/>
                <a:sym typeface="+mn-lt"/>
              </a:rPr>
              <a:t>》</a:t>
            </a:r>
          </a:p>
        </p:txBody>
      </p:sp>
      <p:sp>
        <p:nvSpPr>
          <p:cNvPr id="26" name="Shape 18"/>
          <p:cNvSpPr/>
          <p:nvPr/>
        </p:nvSpPr>
        <p:spPr>
          <a:xfrm>
            <a:off x="1655080" y="936124"/>
            <a:ext cx="5738131" cy="420908"/>
          </a:xfrm>
          <a:prstGeom prst="roundRect">
            <a:avLst>
              <a:gd name="adj" fmla="val 50000"/>
            </a:avLst>
          </a:prstGeom>
          <a:noFill/>
          <a:ln w="12700" cap="flat">
            <a:solidFill>
              <a:srgbClr val="177F61"/>
            </a:solidFill>
            <a:prstDash val="solid"/>
            <a:miter lim="400000"/>
          </a:ln>
          <a:effectLst/>
        </p:spPr>
        <p:txBody>
          <a:bodyPr wrap="square" lIns="14286" tIns="14286" rIns="14286" bIns="14286" numCol="1" anchor="ctr">
            <a:noAutofit/>
          </a:bodyPr>
          <a:lstStyle/>
          <a:p>
            <a:pPr>
              <a:spcBef>
                <a:spcPct val="0"/>
              </a:spcBef>
              <a:spcAft>
                <a:spcPct val="0"/>
              </a:spcAft>
              <a:defRPr/>
            </a:pPr>
            <a:endParaRPr sz="1300" kern="0">
              <a:solidFill>
                <a:schemeClr val="bg1"/>
              </a:solidFill>
              <a:latin typeface="+mn-ea"/>
            </a:endParaRPr>
          </a:p>
        </p:txBody>
      </p:sp>
      <p:sp>
        <p:nvSpPr>
          <p:cNvPr id="28" name="Subtitle 2"/>
          <p:cNvSpPr txBox="1"/>
          <p:nvPr/>
        </p:nvSpPr>
        <p:spPr>
          <a:xfrm>
            <a:off x="1711046" y="991955"/>
            <a:ext cx="5626197" cy="293778"/>
          </a:xfrm>
          <a:prstGeom prst="rect">
            <a:avLst/>
          </a:prstGeom>
        </p:spPr>
        <p:txBody>
          <a:bodyPr vert="horz" lIns="68571" tIns="34285" rIns="68571" bIns="34285"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100" kern="1200">
                <a:solidFill>
                  <a:schemeClr val="bg1">
                    <a:lumMod val="50000"/>
                  </a:schemeClr>
                </a:solidFill>
                <a:latin typeface="Lato" panose="020F0502020204030203"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Lato" panose="020F0502020204030203"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Lato" panose="020F0502020204030203"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ato" panose="020F0502020204030203"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ato" panose="020F0502020204030203"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zh-CN" altLang="en-US" sz="1800" b="1" spc="338" dirty="0">
                <a:solidFill>
                  <a:srgbClr val="177F61"/>
                </a:solidFill>
                <a:latin typeface="+mn-ea"/>
                <a:sym typeface="微软雅黑" panose="020B0503020204020204" charset="-122"/>
              </a:rPr>
              <a:t>七年级下册 第六单元 第</a:t>
            </a:r>
            <a:r>
              <a:rPr lang="en-US" altLang="zh-CN" sz="1800" b="1" spc="338" dirty="0">
                <a:solidFill>
                  <a:srgbClr val="177F61"/>
                </a:solidFill>
                <a:latin typeface="+mn-ea"/>
                <a:sym typeface="微软雅黑" panose="020B0503020204020204" charset="-122"/>
              </a:rPr>
              <a:t>21</a:t>
            </a:r>
            <a:r>
              <a:rPr lang="zh-CN" altLang="en-US" sz="1800" b="1" spc="338" dirty="0">
                <a:solidFill>
                  <a:srgbClr val="177F61"/>
                </a:solidFill>
                <a:latin typeface="+mn-ea"/>
                <a:sym typeface="微软雅黑" panose="020B0503020204020204" charset="-122"/>
              </a:rPr>
              <a:t>课</a:t>
            </a:r>
          </a:p>
        </p:txBody>
      </p:sp>
      <p:sp>
        <p:nvSpPr>
          <p:cNvPr id="5" name="矩形 4"/>
          <p:cNvSpPr/>
          <p:nvPr/>
        </p:nvSpPr>
        <p:spPr>
          <a:xfrm>
            <a:off x="0" y="4278907"/>
            <a:ext cx="9144002" cy="405765"/>
          </a:xfrm>
          <a:prstGeom prst="rect">
            <a:avLst/>
          </a:prstGeom>
        </p:spPr>
        <p:txBody>
          <a:bodyPr wrap="square" lIns="68571" tIns="34285" rIns="68571" bIns="34285">
            <a:spAutoFit/>
          </a:bodyPr>
          <a:lstStyle/>
          <a:p>
            <a:pPr marL="257175" indent="-257175" algn="ctr" fontAlgn="base">
              <a:lnSpc>
                <a:spcPct val="110000"/>
              </a:lnSpc>
              <a:spcBef>
                <a:spcPct val="0"/>
              </a:spcBef>
              <a:spcAft>
                <a:spcPct val="0"/>
              </a:spcAft>
            </a:pPr>
            <a:r>
              <a:rPr lang="en-US" sz="2000" b="1" kern="0" smtClean="0">
                <a:solidFill>
                  <a:srgbClr val="000000"/>
                </a:solidFill>
                <a:latin typeface="微软雅黑" panose="020B0503020204020204" charset="-122"/>
                <a:ea typeface="微软雅黑" panose="020B0503020204020204" charset="-122"/>
              </a:rPr>
              <a:t>www.PPT818.com</a:t>
            </a:r>
            <a:endParaRPr sz="2000" b="1" kern="0" dirty="0">
              <a:solidFill>
                <a:srgbClr val="0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7" y="1145133"/>
            <a:ext cx="7763069" cy="1037509"/>
          </a:xfrm>
          <a:prstGeom prst="rect">
            <a:avLst/>
          </a:prstGeom>
          <a:noFill/>
        </p:spPr>
        <p:txBody>
          <a:bodyPr wrap="square" lIns="68571" tIns="34285" rIns="68571" bIns="34285" rtlCol="0">
            <a:spAutoFit/>
          </a:bodyPr>
          <a:lstStyle/>
          <a:p>
            <a:pPr fontAlgn="auto">
              <a:lnSpc>
                <a:spcPct val="150000"/>
              </a:lnSpc>
            </a:pPr>
            <a:r>
              <a:rPr lang="zh-CN" altLang="en-US" sz="2100" dirty="0">
                <a:latin typeface="楷体" panose="02010609060101010101" pitchFamily="49" charset="-122"/>
                <a:ea typeface="楷体" panose="02010609060101010101" pitchFamily="49" charset="-122"/>
                <a:cs typeface="+mn-ea"/>
                <a:sym typeface="inpin heiti" charset="-122"/>
              </a:rPr>
              <a:t>    3.第一位死去的人是谁？斯科特如何记录第二位伙伴的离开的？作者如何描写斯科特一行最后的悲壮覆没的？</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二、整体感知</a:t>
            </a:r>
          </a:p>
        </p:txBody>
      </p:sp>
      <p:sp>
        <p:nvSpPr>
          <p:cNvPr id="2" name="文本框 1"/>
          <p:cNvSpPr txBox="1"/>
          <p:nvPr/>
        </p:nvSpPr>
        <p:spPr>
          <a:xfrm>
            <a:off x="750667" y="2182642"/>
            <a:ext cx="7643311" cy="2491639"/>
          </a:xfrm>
          <a:prstGeom prst="rect">
            <a:avLst/>
          </a:prstGeom>
          <a:noFill/>
        </p:spPr>
        <p:txBody>
          <a:bodyPr wrap="square" lIns="68571" tIns="34285" rIns="68571" bIns="34285" rtlCol="0">
            <a:spAutoFit/>
          </a:bodyPr>
          <a:lstStyle/>
          <a:p>
            <a:pPr fontAlgn="auto">
              <a:lnSpc>
                <a:spcPct val="150000"/>
              </a:lnSpc>
            </a:pPr>
            <a:r>
              <a:rPr lang="en-US" altLang="zh-CN" sz="2100" dirty="0">
                <a:solidFill>
                  <a:srgbClr val="FF0000"/>
                </a:solidFill>
                <a:latin typeface="楷体" panose="02010609060101010101" pitchFamily="49" charset="-122"/>
                <a:ea typeface="楷体" panose="02010609060101010101" pitchFamily="49" charset="-122"/>
                <a:cs typeface="+mn-ea"/>
                <a:sym typeface="inpin heiti" charset="-122"/>
              </a:rPr>
              <a:t>    </a:t>
            </a:r>
            <a:r>
              <a:rPr lang="zh-CN" altLang="en-US" sz="2100" dirty="0">
                <a:solidFill>
                  <a:srgbClr val="FF0000"/>
                </a:solidFill>
                <a:latin typeface="楷体" panose="02010609060101010101" pitchFamily="49" charset="-122"/>
                <a:ea typeface="楷体" panose="02010609060101010101" pitchFamily="49" charset="-122"/>
                <a:cs typeface="+mn-ea"/>
                <a:sym typeface="inpin heiti" charset="-122"/>
              </a:rPr>
              <a:t>第一位是被认为最身强力壮的埃文斯突然精神失常，在一天夜里死去。接着是奥茨为了不拖累同伴而独自走向暴风雪——像一个英雄似的走向了死神。最后，三个“疲惫、羸弱”的人爬进各自的睡袋，等待着死亡的到来,“却始终没有向世界哀叹过一声自己最后遭遇的种种困难”。</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8" y="1164638"/>
            <a:ext cx="7189453" cy="552798"/>
          </a:xfrm>
          <a:prstGeom prst="rect">
            <a:avLst/>
          </a:prstGeom>
          <a:noFill/>
        </p:spPr>
        <p:txBody>
          <a:bodyPr wrap="square" lIns="68571" tIns="34285" rIns="68571" bIns="34285" rtlCol="0">
            <a:spAutoFit/>
          </a:bodyPr>
          <a:lstStyle/>
          <a:p>
            <a:pPr fontAlgn="auto">
              <a:lnSpc>
                <a:spcPct val="150000"/>
              </a:lnSpc>
            </a:pPr>
            <a:r>
              <a:rPr lang="en-US" altLang="zh-CN" sz="2100" dirty="0">
                <a:latin typeface="黑体" panose="02010609060101010101" pitchFamily="49" charset="-122"/>
                <a:ea typeface="黑体" panose="02010609060101010101" pitchFamily="49" charset="-122"/>
                <a:cs typeface="+mn-ea"/>
                <a:sym typeface="inpin heiti" charset="-122"/>
              </a:rPr>
              <a:t>    1.</a:t>
            </a:r>
            <a:r>
              <a:rPr lang="zh-CN" altLang="en-US" sz="2100" dirty="0">
                <a:latin typeface="黑体" panose="02010609060101010101" pitchFamily="49" charset="-122"/>
                <a:ea typeface="黑体" panose="02010609060101010101" pitchFamily="49" charset="-122"/>
                <a:cs typeface="+mn-ea"/>
                <a:sym typeface="inpin heiti" charset="-122"/>
              </a:rPr>
              <a:t>根据所给的问题体味下列语句的含义。</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三、细节分析</a:t>
            </a:r>
          </a:p>
        </p:txBody>
      </p:sp>
      <p:sp>
        <p:nvSpPr>
          <p:cNvPr id="2" name="文本框 1"/>
          <p:cNvSpPr txBox="1"/>
          <p:nvPr/>
        </p:nvSpPr>
        <p:spPr>
          <a:xfrm>
            <a:off x="750191" y="1717436"/>
            <a:ext cx="7752658" cy="1329287"/>
          </a:xfrm>
          <a:prstGeom prst="rect">
            <a:avLst/>
          </a:prstGeom>
          <a:noFill/>
        </p:spPr>
        <p:txBody>
          <a:bodyPr wrap="square" lIns="68571" tIns="34285" rIns="68571" bIns="34285" rtlCol="0">
            <a:spAutoFit/>
          </a:bodyPr>
          <a:lstStyle/>
          <a:p>
            <a:pPr fontAlgn="auto">
              <a:lnSpc>
                <a:spcPct val="130000"/>
              </a:lnSpc>
            </a:pPr>
            <a:r>
              <a:rPr lang="zh-CN" altLang="en-US" sz="2100" dirty="0">
                <a:latin typeface="楷体" panose="02010609060101010101" pitchFamily="49" charset="-122"/>
                <a:ea typeface="楷体" panose="02010609060101010101" pitchFamily="49" charset="-122"/>
                <a:cs typeface="+mn-ea"/>
                <a:sym typeface="inpin heiti" charset="-122"/>
              </a:rPr>
              <a:t>    （1）“对人类来说，第一个到达者拥有一切，第二个到达者什么也不是。”作者在这里要表达什么意思？你是否同意这种说法？</a:t>
            </a:r>
          </a:p>
        </p:txBody>
      </p:sp>
      <p:sp>
        <p:nvSpPr>
          <p:cNvPr id="5" name="文本框 4"/>
          <p:cNvSpPr txBox="1"/>
          <p:nvPr/>
        </p:nvSpPr>
        <p:spPr>
          <a:xfrm>
            <a:off x="750192" y="2987154"/>
            <a:ext cx="7629089" cy="1749700"/>
          </a:xfrm>
          <a:prstGeom prst="rect">
            <a:avLst/>
          </a:prstGeom>
          <a:noFill/>
        </p:spPr>
        <p:txBody>
          <a:bodyPr wrap="square" lIns="68571" tIns="34285" rIns="68571" bIns="34285" rtlCol="0">
            <a:spAutoFit/>
          </a:bodyPr>
          <a:lstStyle/>
          <a:p>
            <a:pPr fontAlgn="auto">
              <a:lnSpc>
                <a:spcPct val="130000"/>
              </a:lnSpc>
            </a:pPr>
            <a:r>
              <a:rPr lang="en-US" altLang="zh-CN" sz="2100">
                <a:solidFill>
                  <a:srgbClr val="0070C0"/>
                </a:solidFill>
                <a:latin typeface="楷体" panose="02010609060101010101" pitchFamily="49" charset="-122"/>
                <a:ea typeface="楷体" panose="02010609060101010101" pitchFamily="49" charset="-122"/>
                <a:cs typeface="+mn-ea"/>
                <a:sym typeface="inpin heiti" charset="-122"/>
              </a:rPr>
              <a:t>    </a:t>
            </a:r>
            <a:r>
              <a:rPr lang="zh-CN" altLang="en-US" sz="2100">
                <a:solidFill>
                  <a:srgbClr val="0070C0"/>
                </a:solidFill>
                <a:latin typeface="楷体" panose="02010609060101010101" pitchFamily="49" charset="-122"/>
                <a:ea typeface="楷体" panose="02010609060101010101" pitchFamily="49" charset="-122"/>
                <a:cs typeface="+mn-ea"/>
                <a:sym typeface="inpin heiti" charset="-122"/>
              </a:rPr>
              <a:t>这是作者站在斯科特的角度的观点，表达了角逐失败后的一种极度沮丧、悲哀的心情。但事实上作者本人并不同意此观点，他对斯科特一行在征服极点的过程中表现出的崇高精神是给予赞扬的。</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8" y="1164638"/>
            <a:ext cx="7189453" cy="552798"/>
          </a:xfrm>
          <a:prstGeom prst="rect">
            <a:avLst/>
          </a:prstGeom>
          <a:noFill/>
        </p:spPr>
        <p:txBody>
          <a:bodyPr wrap="square" lIns="68571" tIns="34285" rIns="68571" bIns="34285" rtlCol="0">
            <a:spAutoFit/>
          </a:bodyPr>
          <a:lstStyle/>
          <a:p>
            <a:pPr fontAlgn="auto">
              <a:lnSpc>
                <a:spcPct val="150000"/>
              </a:lnSpc>
            </a:pPr>
            <a:r>
              <a:rPr lang="en-US" altLang="zh-CN" sz="2100">
                <a:latin typeface="黑体" panose="02010609060101010101" pitchFamily="49" charset="-122"/>
                <a:ea typeface="黑体" panose="02010609060101010101" pitchFamily="49" charset="-122"/>
                <a:cs typeface="+mn-ea"/>
                <a:sym typeface="inpin heiti" charset="-122"/>
              </a:rPr>
              <a:t>    1.</a:t>
            </a:r>
            <a:r>
              <a:rPr lang="zh-CN" altLang="en-US" sz="2100">
                <a:latin typeface="黑体" panose="02010609060101010101" pitchFamily="49" charset="-122"/>
                <a:ea typeface="黑体" panose="02010609060101010101" pitchFamily="49" charset="-122"/>
                <a:cs typeface="+mn-ea"/>
                <a:sym typeface="inpin heiti" charset="-122"/>
              </a:rPr>
              <a:t>根据所给的问题体味下列语句的含义。</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dirty="0">
                <a:solidFill>
                  <a:schemeClr val="bg1">
                    <a:lumMod val="65000"/>
                  </a:schemeClr>
                </a:solidFill>
                <a:latin typeface="微软雅黑" panose="020B0503020204020204" charset="-122"/>
                <a:ea typeface="微软雅黑" panose="020B0503020204020204" charset="-122"/>
              </a:rPr>
              <a:t>三、细节分析</a:t>
            </a:r>
          </a:p>
        </p:txBody>
      </p:sp>
      <p:sp>
        <p:nvSpPr>
          <p:cNvPr id="2" name="文本框 1"/>
          <p:cNvSpPr txBox="1"/>
          <p:nvPr/>
        </p:nvSpPr>
        <p:spPr>
          <a:xfrm>
            <a:off x="750192" y="1673905"/>
            <a:ext cx="7629089" cy="2006929"/>
          </a:xfrm>
          <a:prstGeom prst="rect">
            <a:avLst/>
          </a:prstGeom>
          <a:noFill/>
        </p:spPr>
        <p:txBody>
          <a:bodyPr wrap="square" lIns="68571" tIns="34285" rIns="68571" bIns="34285" rtlCol="0">
            <a:spAutoFit/>
          </a:bodyPr>
          <a:lstStyle/>
          <a:p>
            <a:pPr fontAlgn="auto">
              <a:lnSpc>
                <a:spcPct val="150000"/>
              </a:lnSpc>
            </a:pPr>
            <a:r>
              <a:rPr lang="zh-CN" altLang="en-US" sz="2100">
                <a:latin typeface="楷体" panose="02010609060101010101" pitchFamily="49" charset="-122"/>
                <a:ea typeface="楷体" panose="02010609060101010101" pitchFamily="49" charset="-122"/>
                <a:cs typeface="+mn-ea"/>
                <a:sym typeface="inpin heiti" charset="-122"/>
              </a:rPr>
              <a:t>    （2）“斯科特接受了这项任务，他要忠实地去履行这一最冷漠无情的职责：在世界面前为另一个人完成的业绩作证，而这一事业正是他自己所热烈追求的。”你认为斯科特为什么要接受这项为他人业绩作证的任务？</a:t>
            </a:r>
          </a:p>
        </p:txBody>
      </p:sp>
      <p:sp>
        <p:nvSpPr>
          <p:cNvPr id="5" name="文本框 4"/>
          <p:cNvSpPr txBox="1"/>
          <p:nvPr/>
        </p:nvSpPr>
        <p:spPr>
          <a:xfrm>
            <a:off x="796394" y="3625804"/>
            <a:ext cx="7536208" cy="1037509"/>
          </a:xfrm>
          <a:prstGeom prst="rect">
            <a:avLst/>
          </a:prstGeom>
          <a:noFill/>
        </p:spPr>
        <p:txBody>
          <a:bodyPr wrap="square" lIns="68571" tIns="34285" rIns="68571" bIns="34285" rtlCol="0">
            <a:spAutoFit/>
          </a:bodyPr>
          <a:lstStyle/>
          <a:p>
            <a:pPr fontAlgn="auto">
              <a:lnSpc>
                <a:spcPct val="150000"/>
              </a:lnSpc>
            </a:pPr>
            <a:r>
              <a:rPr lang="en-US" altLang="zh-CN" sz="2100">
                <a:solidFill>
                  <a:srgbClr val="0070C0"/>
                </a:solidFill>
                <a:latin typeface="楷体" panose="02010609060101010101" pitchFamily="49" charset="-122"/>
                <a:ea typeface="楷体" panose="02010609060101010101" pitchFamily="49" charset="-122"/>
                <a:cs typeface="+mn-ea"/>
                <a:sym typeface="inpin heiti" charset="-122"/>
              </a:rPr>
              <a:t>    </a:t>
            </a:r>
            <a:r>
              <a:rPr lang="zh-CN" altLang="en-US" sz="2100">
                <a:solidFill>
                  <a:srgbClr val="0070C0"/>
                </a:solidFill>
                <a:latin typeface="楷体" panose="02010609060101010101" pitchFamily="49" charset="-122"/>
                <a:ea typeface="楷体" panose="02010609060101010101" pitchFamily="49" charset="-122"/>
                <a:cs typeface="+mn-ea"/>
                <a:sym typeface="inpin heiti" charset="-122"/>
              </a:rPr>
              <a:t>斯科特诚实、守信、有强烈的英国绅士风度，能坦然面对成功与失败。</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191" y="1164638"/>
            <a:ext cx="7817981" cy="1038506"/>
          </a:xfrm>
          <a:prstGeom prst="rect">
            <a:avLst/>
          </a:prstGeom>
          <a:noFill/>
        </p:spPr>
        <p:txBody>
          <a:bodyPr wrap="square" lIns="68571" tIns="34285" rIns="68571" bIns="34285" rtlCol="0">
            <a:spAutoFit/>
          </a:bodyPr>
          <a:lstStyle/>
          <a:p>
            <a:pPr fontAlgn="auto">
              <a:lnSpc>
                <a:spcPct val="150000"/>
              </a:lnSpc>
            </a:pPr>
            <a:r>
              <a:rPr lang="zh-CN" altLang="en-US" sz="2100">
                <a:latin typeface="黑体" panose="02010609060101010101" pitchFamily="49" charset="-122"/>
                <a:ea typeface="黑体" panose="02010609060101010101" pitchFamily="49" charset="-122"/>
                <a:cs typeface="+mn-ea"/>
                <a:sym typeface="inpin heiti" charset="-122"/>
              </a:rPr>
              <a:t>    2.条件如此恶劣，斯科特一行仍然坚持他们的信念，你从中总结出他们具有什么样的品质？具体表现在哪些方面？</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三、细节分析</a:t>
            </a:r>
          </a:p>
        </p:txBody>
      </p:sp>
      <p:sp>
        <p:nvSpPr>
          <p:cNvPr id="2" name="文本框 1"/>
          <p:cNvSpPr txBox="1"/>
          <p:nvPr/>
        </p:nvSpPr>
        <p:spPr>
          <a:xfrm>
            <a:off x="750191" y="2202147"/>
            <a:ext cx="7817981" cy="1038506"/>
          </a:xfrm>
          <a:prstGeom prst="rect">
            <a:avLst/>
          </a:prstGeom>
          <a:noFill/>
        </p:spPr>
        <p:txBody>
          <a:bodyPr wrap="square" lIns="68571" tIns="34285" rIns="68571" bIns="34285" rtlCol="0">
            <a:spAutoFit/>
          </a:bodyPr>
          <a:lstStyle/>
          <a:p>
            <a:pPr fontAlgn="auto">
              <a:lnSpc>
                <a:spcPct val="150000"/>
              </a:lnSpc>
            </a:pPr>
            <a:r>
              <a:rPr lang="zh-CN" altLang="en-US" sz="2100">
                <a:solidFill>
                  <a:srgbClr val="FF0000"/>
                </a:solidFill>
                <a:latin typeface="楷体" panose="02010609060101010101" pitchFamily="49" charset="-122"/>
                <a:ea typeface="楷体" panose="02010609060101010101" pitchFamily="49" charset="-122"/>
                <a:cs typeface="+mn-ea"/>
                <a:sym typeface="inpin heiti" charset="-122"/>
              </a:rPr>
              <a:t>    （1）诚信，有令人敬佩的绅士风度。斯科特一行在与阿蒙森的竞争中失败了，但他们勇于承认失败，并愿意“为他人做证”。</a:t>
            </a:r>
          </a:p>
        </p:txBody>
      </p:sp>
      <p:sp>
        <p:nvSpPr>
          <p:cNvPr id="5" name="文本框 4"/>
          <p:cNvSpPr txBox="1"/>
          <p:nvPr/>
        </p:nvSpPr>
        <p:spPr>
          <a:xfrm>
            <a:off x="750191" y="3239655"/>
            <a:ext cx="7817981" cy="1522219"/>
          </a:xfrm>
          <a:prstGeom prst="rect">
            <a:avLst/>
          </a:prstGeom>
          <a:noFill/>
        </p:spPr>
        <p:txBody>
          <a:bodyPr wrap="square" lIns="68571" tIns="34285" rIns="68571" bIns="34285" rtlCol="0">
            <a:spAutoFit/>
          </a:bodyPr>
          <a:lstStyle/>
          <a:p>
            <a:pPr fontAlgn="auto">
              <a:lnSpc>
                <a:spcPct val="150000"/>
              </a:lnSpc>
            </a:pPr>
            <a:r>
              <a:rPr lang="en-US" altLang="zh-CN" sz="2100">
                <a:solidFill>
                  <a:srgbClr val="0070C0"/>
                </a:solidFill>
                <a:latin typeface="楷体" panose="02010609060101010101" pitchFamily="49" charset="-122"/>
                <a:ea typeface="楷体" panose="02010609060101010101" pitchFamily="49" charset="-122"/>
                <a:cs typeface="+mn-ea"/>
                <a:sym typeface="inpin heiti" charset="-122"/>
              </a:rPr>
              <a:t>    </a:t>
            </a:r>
            <a:r>
              <a:rPr lang="zh-CN" altLang="en-US" sz="2100">
                <a:solidFill>
                  <a:srgbClr val="FF0000"/>
                </a:solidFill>
                <a:latin typeface="楷体" panose="02010609060101010101" pitchFamily="49" charset="-122"/>
                <a:ea typeface="楷体" panose="02010609060101010101" pitchFamily="49" charset="-122"/>
                <a:cs typeface="+mn-ea"/>
                <a:sym typeface="inpin heiti" charset="-122"/>
              </a:rPr>
              <a:t>（2）坚毅，执着，为事业而献身的英雄气概。在离死只有寸步之遥的时候仍然坚持科考，体现出威尔逊博士对工作的认真、严谨，对探险事业的热爱，对死亡的无惧。</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三、细节分析</a:t>
            </a:r>
          </a:p>
        </p:txBody>
      </p:sp>
      <p:sp>
        <p:nvSpPr>
          <p:cNvPr id="2" name="文本框 1"/>
          <p:cNvSpPr txBox="1"/>
          <p:nvPr/>
        </p:nvSpPr>
        <p:spPr>
          <a:xfrm>
            <a:off x="659380" y="1174907"/>
            <a:ext cx="7887018" cy="1523141"/>
          </a:xfrm>
          <a:prstGeom prst="rect">
            <a:avLst/>
          </a:prstGeom>
          <a:noFill/>
        </p:spPr>
        <p:txBody>
          <a:bodyPr wrap="square" lIns="68571" tIns="34285" rIns="68571" bIns="34285" rtlCol="0">
            <a:spAutoFit/>
          </a:bodyPr>
          <a:lstStyle/>
          <a:p>
            <a:pPr fontAlgn="auto">
              <a:lnSpc>
                <a:spcPct val="150000"/>
              </a:lnSpc>
            </a:pPr>
            <a:r>
              <a:rPr lang="zh-CN" altLang="en-US" sz="2100" dirty="0">
                <a:solidFill>
                  <a:srgbClr val="FF0000"/>
                </a:solidFill>
                <a:latin typeface="楷体" panose="02010609060101010101" pitchFamily="49" charset="-122"/>
                <a:ea typeface="楷体" panose="02010609060101010101" pitchFamily="49" charset="-122"/>
                <a:cs typeface="+mn-ea"/>
                <a:sym typeface="inpin heiti" charset="-122"/>
              </a:rPr>
              <a:t>    （3）强烈的集体主义精神。奥茨突然站起身来，对朋友们说：“我要到外边去走走，可能要多待一些时候。”探险需要团结协作，在关键时刻为了保护同伴，有时需要勇于献出自己的生命。</a:t>
            </a:r>
          </a:p>
        </p:txBody>
      </p:sp>
      <p:sp>
        <p:nvSpPr>
          <p:cNvPr id="5" name="文本框 4"/>
          <p:cNvSpPr txBox="1"/>
          <p:nvPr/>
        </p:nvSpPr>
        <p:spPr>
          <a:xfrm>
            <a:off x="659379" y="2928736"/>
            <a:ext cx="7887019" cy="1037509"/>
          </a:xfrm>
          <a:prstGeom prst="rect">
            <a:avLst/>
          </a:prstGeom>
          <a:noFill/>
        </p:spPr>
        <p:txBody>
          <a:bodyPr wrap="square" lIns="68571" tIns="34285" rIns="68571" bIns="34285" rtlCol="0">
            <a:spAutoFit/>
          </a:bodyPr>
          <a:lstStyle/>
          <a:p>
            <a:pPr fontAlgn="auto">
              <a:lnSpc>
                <a:spcPct val="150000"/>
              </a:lnSpc>
            </a:pPr>
            <a:r>
              <a:rPr lang="en-US" altLang="zh-CN" sz="2100" dirty="0">
                <a:solidFill>
                  <a:srgbClr val="0070C0"/>
                </a:solidFill>
                <a:latin typeface="楷体" panose="02010609060101010101" pitchFamily="49" charset="-122"/>
                <a:ea typeface="楷体" panose="02010609060101010101" pitchFamily="49" charset="-122"/>
                <a:cs typeface="+mn-ea"/>
                <a:sym typeface="inpin heiti" charset="-122"/>
              </a:rPr>
              <a:t>    </a:t>
            </a:r>
            <a:r>
              <a:rPr lang="zh-CN" altLang="en-US" sz="2100" dirty="0">
                <a:solidFill>
                  <a:srgbClr val="FF0000"/>
                </a:solidFill>
                <a:latin typeface="楷体" panose="02010609060101010101" pitchFamily="49" charset="-122"/>
                <a:ea typeface="楷体" panose="02010609060101010101" pitchFamily="49" charset="-122"/>
                <a:cs typeface="+mn-ea"/>
                <a:sym typeface="inpin heiti" charset="-122"/>
              </a:rPr>
              <a:t>（4）无私的爱。斯科特在临死之前想到的不是自己，而是祖国、家人。我们不难看出斯科特的坚毅勇敢、顽强不屈。</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567792" y="1136108"/>
            <a:ext cx="8122345" cy="1177235"/>
          </a:xfrm>
          <a:prstGeom prst="rect">
            <a:avLst/>
          </a:prstGeom>
          <a:noFill/>
        </p:spPr>
        <p:txBody>
          <a:bodyPr wrap="square" lIns="68571" tIns="34285" rIns="68571" bIns="34285" rtlCol="0">
            <a:spAutoFit/>
          </a:bodyPr>
          <a:lstStyle/>
          <a:p>
            <a:pPr fontAlgn="auto">
              <a:lnSpc>
                <a:spcPct val="150000"/>
              </a:lnSpc>
            </a:pPr>
            <a:r>
              <a:rPr lang="zh-CN" altLang="en-US" sz="2400">
                <a:latin typeface="黑体" panose="02010609060101010101" pitchFamily="49" charset="-122"/>
                <a:ea typeface="黑体" panose="02010609060101010101" pitchFamily="49" charset="-122"/>
                <a:cs typeface="+mn-ea"/>
                <a:sym typeface="inpin heiti" charset="-122"/>
              </a:rPr>
              <a:t>    3.斯科特一行南极探险，遭遇灭顶之灾，可为什么说他们的悲剧是“伟大”的？</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三、细节分析</a:t>
            </a:r>
          </a:p>
        </p:txBody>
      </p:sp>
      <p:sp>
        <p:nvSpPr>
          <p:cNvPr id="2" name="文本框 1"/>
          <p:cNvSpPr txBox="1"/>
          <p:nvPr/>
        </p:nvSpPr>
        <p:spPr>
          <a:xfrm>
            <a:off x="567791" y="2495923"/>
            <a:ext cx="8122345" cy="1176972"/>
          </a:xfrm>
          <a:prstGeom prst="rect">
            <a:avLst/>
          </a:prstGeom>
          <a:noFill/>
        </p:spPr>
        <p:txBody>
          <a:bodyPr wrap="square" lIns="68571" tIns="34285" rIns="68571" bIns="34285" rtlCol="0">
            <a:spAutoFit/>
          </a:bodyPr>
          <a:lstStyle/>
          <a:p>
            <a:pPr fontAlgn="auto">
              <a:lnSpc>
                <a:spcPct val="150000"/>
              </a:lnSpc>
            </a:pPr>
            <a:r>
              <a:rPr lang="zh-CN" altLang="en-US" sz="2400">
                <a:solidFill>
                  <a:srgbClr val="FF0000"/>
                </a:solidFill>
                <a:latin typeface="楷体" panose="02010609060101010101" pitchFamily="49" charset="-122"/>
                <a:ea typeface="楷体" panose="02010609060101010101" pitchFamily="49" charset="-122"/>
                <a:cs typeface="+mn-ea"/>
                <a:sym typeface="inpin heiti" charset="-122"/>
              </a:rPr>
              <a:t>    勇于探索、勇于献身、诚信守约、集体主义、无私爱心……</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eaLnBrk="0" hangingPunct="0">
              <a:lnSpc>
                <a:spcPct val="150000"/>
              </a:lnSpc>
            </a:pPr>
            <a:r>
              <a:rPr lang="zh-CN" altLang="en-US" sz="1800" dirty="0">
                <a:solidFill>
                  <a:srgbClr val="000000"/>
                </a:solidFill>
                <a:latin typeface="微软雅黑" panose="020B0503020204020204" charset="-122"/>
                <a:sym typeface="+mn-ea"/>
              </a:rPr>
              <a:t>事业伟大</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要第一个到达南极点</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这是史无前例的伟大事业。</a:t>
            </a:r>
            <a:endParaRPr lang="zh-CN" altLang="en-US" sz="1800" dirty="0">
              <a:latin typeface="微软雅黑" panose="020B0503020204020204" charset="-122"/>
            </a:endParaRPr>
          </a:p>
          <a:p>
            <a:pPr eaLnBrk="0" hangingPunct="0">
              <a:lnSpc>
                <a:spcPct val="150000"/>
              </a:lnSpc>
            </a:pPr>
            <a:r>
              <a:rPr lang="zh-CN" altLang="en-US" sz="1800" dirty="0">
                <a:solidFill>
                  <a:srgbClr val="000000"/>
                </a:solidFill>
                <a:latin typeface="微软雅黑" panose="020B0503020204020204" charset="-122"/>
                <a:sym typeface="+mn-ea"/>
              </a:rPr>
              <a:t>精神伟大</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吃苦耐劳、坚忍不拔</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有强烈的集体主义精神和团结协作的精神。</a:t>
            </a:r>
            <a:endParaRPr lang="zh-CN" altLang="en-US" sz="1800" dirty="0">
              <a:latin typeface="微软雅黑" panose="020B0503020204020204" charset="-122"/>
            </a:endParaRPr>
          </a:p>
          <a:p>
            <a:pPr eaLnBrk="0" hangingPunct="0">
              <a:lnSpc>
                <a:spcPct val="150000"/>
              </a:lnSpc>
            </a:pPr>
            <a:r>
              <a:rPr lang="zh-CN" altLang="en-US" sz="1800" dirty="0">
                <a:solidFill>
                  <a:srgbClr val="000000"/>
                </a:solidFill>
                <a:latin typeface="微软雅黑" panose="020B0503020204020204" charset="-122"/>
                <a:sym typeface="+mn-ea"/>
              </a:rPr>
              <a:t>人格伟大</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为对手做证</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有令人敬佩的绅士风度和伟大胸怀。</a:t>
            </a:r>
            <a:endParaRPr lang="zh-CN" altLang="en-US" sz="1800" dirty="0">
              <a:latin typeface="微软雅黑" panose="020B0503020204020204" charset="-122"/>
            </a:endParaRPr>
          </a:p>
          <a:p>
            <a:pPr eaLnBrk="0" hangingPunct="0">
              <a:lnSpc>
                <a:spcPct val="150000"/>
              </a:lnSpc>
            </a:pPr>
            <a:r>
              <a:rPr lang="zh-CN" altLang="en-US" sz="1800" dirty="0">
                <a:solidFill>
                  <a:srgbClr val="000000"/>
                </a:solidFill>
                <a:latin typeface="微软雅黑" panose="020B0503020204020204" charset="-122"/>
                <a:sym typeface="+mn-ea"/>
              </a:rPr>
              <a:t>态度伟大</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在离死只有寸步之遥的时候</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还在进行科学观察。</a:t>
            </a:r>
            <a:endParaRPr lang="zh-CN" altLang="en-US" sz="1800" dirty="0">
              <a:latin typeface="微软雅黑" panose="020B0503020204020204" charset="-122"/>
            </a:endParaRPr>
          </a:p>
          <a:p>
            <a:pPr eaLnBrk="0" hangingPunct="0">
              <a:lnSpc>
                <a:spcPct val="150000"/>
              </a:lnSpc>
            </a:pPr>
            <a:r>
              <a:rPr lang="zh-CN" altLang="en-US" sz="1800" dirty="0">
                <a:solidFill>
                  <a:srgbClr val="000000"/>
                </a:solidFill>
                <a:latin typeface="微软雅黑" panose="020B0503020204020204" charset="-122"/>
                <a:sym typeface="+mn-ea"/>
              </a:rPr>
              <a:t> 情感伟大</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生命的最后一息惦记的是别人</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朋友、同伴、妻小</a:t>
            </a:r>
            <a:r>
              <a:rPr lang="en-US" altLang="zh-CN" sz="1800" dirty="0">
                <a:solidFill>
                  <a:srgbClr val="000000"/>
                </a:solidFill>
                <a:latin typeface="微软雅黑" panose="020B0503020204020204" charset="-122"/>
                <a:sym typeface="+mn-ea"/>
              </a:rPr>
              <a:t>,</a:t>
            </a:r>
            <a:r>
              <a:rPr lang="zh-CN" altLang="en-US" sz="1800" dirty="0">
                <a:solidFill>
                  <a:srgbClr val="000000"/>
                </a:solidFill>
                <a:latin typeface="微软雅黑" panose="020B0503020204020204" charset="-122"/>
                <a:sym typeface="+mn-ea"/>
              </a:rPr>
              <a:t>还有祖国和人民。</a:t>
            </a:r>
            <a:endParaRPr lang="zh-CN" altLang="en-US" sz="1800" dirty="0">
              <a:latin typeface="微软雅黑" panose="020B0503020204020204" charset="-122"/>
            </a:endParaRPr>
          </a:p>
          <a:p>
            <a:endParaRPr lang="zh-CN" altLang="en-US" sz="1800" dirty="0">
              <a:latin typeface="微软雅黑" panose="020B0503020204020204" charset="-122"/>
            </a:endParaRPr>
          </a:p>
        </p:txBody>
      </p:sp>
    </p:spTree>
  </p:cSld>
  <p:clrMapOvr>
    <a:masterClrMapping/>
  </p:clrMapOvr>
  <p:transition spd="med">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6783" y="1284834"/>
            <a:ext cx="8229719" cy="2519732"/>
          </a:xfrm>
        </p:spPr>
        <p:txBody>
          <a:bodyPr>
            <a:normAutofit/>
          </a:bodyPr>
          <a:lstStyle/>
          <a:p>
            <a:pPr algn="l"/>
            <a:r>
              <a:rPr lang="zh-CN" altLang="en-US" dirty="0">
                <a:solidFill>
                  <a:srgbClr val="FF00FF"/>
                </a:solidFill>
                <a:latin typeface="微软雅黑" panose="020B0503020204020204" charset="-122"/>
                <a:ea typeface="微软雅黑" panose="020B0503020204020204" charset="-122"/>
                <a:sym typeface="+mn-ea"/>
              </a:rPr>
              <a:t>同样是南极探险</a:t>
            </a:r>
            <a:r>
              <a:rPr lang="en-US" altLang="zh-CN" dirty="0">
                <a:solidFill>
                  <a:srgbClr val="FF00FF"/>
                </a:solidFill>
                <a:latin typeface="微软雅黑" panose="020B0503020204020204" charset="-122"/>
                <a:ea typeface="微软雅黑" panose="020B0503020204020204" charset="-122"/>
                <a:sym typeface="+mn-ea"/>
              </a:rPr>
              <a:t>,</a:t>
            </a:r>
            <a:r>
              <a:rPr lang="zh-CN" altLang="en-US" dirty="0">
                <a:solidFill>
                  <a:srgbClr val="FF00FF"/>
                </a:solidFill>
                <a:latin typeface="微软雅黑" panose="020B0503020204020204" charset="-122"/>
                <a:ea typeface="微软雅黑" panose="020B0503020204020204" charset="-122"/>
                <a:sym typeface="+mn-ea"/>
              </a:rPr>
              <a:t>阿蒙森成功了</a:t>
            </a:r>
            <a:r>
              <a:rPr lang="en-US" altLang="zh-CN" dirty="0">
                <a:solidFill>
                  <a:srgbClr val="FF00FF"/>
                </a:solidFill>
                <a:latin typeface="微软雅黑" panose="020B0503020204020204" charset="-122"/>
                <a:ea typeface="微软雅黑" panose="020B0503020204020204" charset="-122"/>
                <a:sym typeface="+mn-ea"/>
              </a:rPr>
              <a:t>,</a:t>
            </a:r>
            <a:r>
              <a:rPr lang="zh-CN" altLang="en-US" dirty="0">
                <a:solidFill>
                  <a:srgbClr val="FF00FF"/>
                </a:solidFill>
                <a:latin typeface="微软雅黑" panose="020B0503020204020204" charset="-122"/>
                <a:ea typeface="微软雅黑" panose="020B0503020204020204" charset="-122"/>
                <a:sym typeface="+mn-ea"/>
              </a:rPr>
              <a:t>斯科特失败了。可是茨威格这位著名的传记作家</a:t>
            </a:r>
            <a:r>
              <a:rPr lang="en-US" altLang="zh-CN" dirty="0">
                <a:solidFill>
                  <a:srgbClr val="FF00FF"/>
                </a:solidFill>
                <a:latin typeface="微软雅黑" panose="020B0503020204020204" charset="-122"/>
                <a:ea typeface="微软雅黑" panose="020B0503020204020204" charset="-122"/>
                <a:sym typeface="+mn-ea"/>
              </a:rPr>
              <a:t>,</a:t>
            </a:r>
            <a:r>
              <a:rPr lang="zh-CN" altLang="en-US" dirty="0">
                <a:solidFill>
                  <a:srgbClr val="FF00FF"/>
                </a:solidFill>
                <a:latin typeface="微软雅黑" panose="020B0503020204020204" charset="-122"/>
                <a:ea typeface="微软雅黑" panose="020B0503020204020204" charset="-122"/>
                <a:sym typeface="+mn-ea"/>
              </a:rPr>
              <a:t>为何不给胜利者阿蒙森作传</a:t>
            </a:r>
            <a:r>
              <a:rPr lang="en-US" altLang="zh-CN" dirty="0">
                <a:solidFill>
                  <a:srgbClr val="FF00FF"/>
                </a:solidFill>
                <a:latin typeface="微软雅黑" panose="020B0503020204020204" charset="-122"/>
                <a:ea typeface="微软雅黑" panose="020B0503020204020204" charset="-122"/>
                <a:sym typeface="+mn-ea"/>
              </a:rPr>
              <a:t>,</a:t>
            </a:r>
            <a:r>
              <a:rPr lang="zh-CN" altLang="en-US" dirty="0">
                <a:solidFill>
                  <a:srgbClr val="FF00FF"/>
                </a:solidFill>
                <a:latin typeface="微软雅黑" panose="020B0503020204020204" charset="-122"/>
                <a:ea typeface="微软雅黑" panose="020B0503020204020204" charset="-122"/>
                <a:sym typeface="+mn-ea"/>
              </a:rPr>
              <a:t>却充满激情地为失败的斯科特写这悲壮的一幕</a:t>
            </a:r>
            <a:r>
              <a:rPr lang="en-US" altLang="zh-CN" dirty="0" smtClean="0">
                <a:solidFill>
                  <a:srgbClr val="FF00FF"/>
                </a:solidFill>
                <a:latin typeface="微软雅黑" panose="020B0503020204020204" charset="-122"/>
                <a:ea typeface="微软雅黑" panose="020B0503020204020204" charset="-122"/>
                <a:sym typeface="+mn-ea"/>
              </a:rPr>
              <a:t>?</a:t>
            </a:r>
            <a:endParaRPr lang="zh-CN" altLang="en-US" dirty="0"/>
          </a:p>
        </p:txBody>
      </p:sp>
    </p:spTree>
  </p:cSld>
  <p:clrMapOvr>
    <a:masterClrMapping/>
  </p:clrMapOvr>
  <p:transition spd="med">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3000" dirty="0">
                <a:solidFill>
                  <a:srgbClr val="000000"/>
                </a:solidFill>
                <a:latin typeface="微软雅黑" panose="020B0503020204020204" charset="-122"/>
                <a:sym typeface="+mn-ea"/>
              </a:rPr>
              <a:t>“</a:t>
            </a:r>
            <a:r>
              <a:rPr lang="zh-CN" altLang="en-US" sz="3000" dirty="0">
                <a:solidFill>
                  <a:srgbClr val="000000"/>
                </a:solidFill>
                <a:latin typeface="微软雅黑" panose="020B0503020204020204" charset="-122"/>
                <a:sym typeface="+mn-ea"/>
              </a:rPr>
              <a:t>一个人虽然在同不可战胜的厄运的搏斗中毁灭了自己</a:t>
            </a:r>
            <a:r>
              <a:rPr lang="en-US" altLang="zh-CN" sz="3000" dirty="0">
                <a:solidFill>
                  <a:srgbClr val="000000"/>
                </a:solidFill>
                <a:latin typeface="微软雅黑" panose="020B0503020204020204" charset="-122"/>
                <a:sym typeface="+mn-ea"/>
              </a:rPr>
              <a:t>,</a:t>
            </a:r>
            <a:r>
              <a:rPr lang="zh-CN" altLang="en-US" sz="3000" dirty="0">
                <a:solidFill>
                  <a:srgbClr val="000000"/>
                </a:solidFill>
                <a:latin typeface="微软雅黑" panose="020B0503020204020204" charset="-122"/>
                <a:sym typeface="+mn-ea"/>
              </a:rPr>
              <a:t>但他的心灵却因此变得无比高尚。所有这些在一切时代都是最伟大的悲剧。”</a:t>
            </a:r>
          </a:p>
        </p:txBody>
      </p:sp>
    </p:spTree>
  </p:cSld>
  <p:clrMapOvr>
    <a:masterClrMapping/>
  </p:clrMapOvr>
  <p:transition spd="med">
    <p:random/>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4390" y="777507"/>
            <a:ext cx="8226685" cy="3569234"/>
          </a:xfrm>
        </p:spPr>
        <p:txBody>
          <a:bodyPr>
            <a:noAutofit/>
          </a:bodyPr>
          <a:lstStyle/>
          <a:p>
            <a:pPr algn="ctr">
              <a:buNone/>
            </a:pPr>
            <a:r>
              <a:rPr lang="zh-CN" altLang="en-US" sz="4000" dirty="0">
                <a:solidFill>
                  <a:srgbClr val="FF0000"/>
                </a:solidFill>
                <a:latin typeface="华文新魏" panose="02010800040101010101" pitchFamily="2" charset="-122"/>
                <a:ea typeface="华文新魏" panose="02010800040101010101" pitchFamily="2" charset="-122"/>
                <a:sym typeface="+mn-ea"/>
              </a:rPr>
              <a:t>颂扬：</a:t>
            </a:r>
            <a:endParaRPr lang="zh-CN" altLang="en-US" sz="4000" dirty="0">
              <a:solidFill>
                <a:srgbClr val="FF0000"/>
              </a:solidFill>
              <a:latin typeface="华文新魏" panose="02010800040101010101" pitchFamily="2" charset="-122"/>
              <a:ea typeface="华文新魏" panose="02010800040101010101" pitchFamily="2" charset="-122"/>
            </a:endParaRPr>
          </a:p>
          <a:p>
            <a:pPr algn="ctr">
              <a:buNone/>
            </a:pPr>
            <a:r>
              <a:rPr lang="zh-CN" altLang="en-US" sz="4000" dirty="0">
                <a:solidFill>
                  <a:srgbClr val="FF0000"/>
                </a:solidFill>
                <a:latin typeface="华文新魏" panose="02010800040101010101" pitchFamily="2" charset="-122"/>
                <a:ea typeface="华文新魏" panose="02010800040101010101" pitchFamily="2" charset="-122"/>
                <a:sym typeface="+mn-ea"/>
              </a:rPr>
              <a:t>人类勇于</a:t>
            </a:r>
            <a:r>
              <a:rPr lang="zh-CN" altLang="en-US" sz="4000" b="1" dirty="0">
                <a:solidFill>
                  <a:srgbClr val="FF0000"/>
                </a:solidFill>
                <a:latin typeface="宋体" panose="02010600030101010101" pitchFamily="2" charset="-122"/>
                <a:sym typeface="+mn-ea"/>
              </a:rPr>
              <a:t>探索</a:t>
            </a:r>
            <a:r>
              <a:rPr lang="zh-CN" altLang="en-US" sz="4000" dirty="0">
                <a:solidFill>
                  <a:srgbClr val="FF0000"/>
                </a:solidFill>
                <a:latin typeface="华文新魏" panose="02010800040101010101" pitchFamily="2" charset="-122"/>
                <a:ea typeface="华文新魏" panose="02010800040101010101" pitchFamily="2" charset="-122"/>
                <a:sym typeface="+mn-ea"/>
              </a:rPr>
              <a:t>的精神</a:t>
            </a:r>
            <a:endParaRPr lang="zh-CN" altLang="en-US" sz="4000" dirty="0">
              <a:solidFill>
                <a:srgbClr val="FF0000"/>
              </a:solidFill>
              <a:latin typeface="华文新魏" panose="02010800040101010101" pitchFamily="2" charset="-122"/>
              <a:ea typeface="华文新魏" panose="02010800040101010101" pitchFamily="2" charset="-122"/>
            </a:endParaRPr>
          </a:p>
          <a:p>
            <a:pPr algn="ctr">
              <a:buNone/>
            </a:pPr>
            <a:r>
              <a:rPr lang="zh-CN" altLang="en-US" sz="4000" dirty="0">
                <a:solidFill>
                  <a:srgbClr val="FF0000"/>
                </a:solidFill>
                <a:latin typeface="华文新魏" panose="02010800040101010101" pitchFamily="2" charset="-122"/>
                <a:ea typeface="华文新魏" panose="02010800040101010101" pitchFamily="2" charset="-122"/>
                <a:sym typeface="+mn-ea"/>
              </a:rPr>
              <a:t>为事业而</a:t>
            </a:r>
            <a:r>
              <a:rPr lang="zh-CN" altLang="en-US" sz="4000" b="1" dirty="0">
                <a:solidFill>
                  <a:srgbClr val="FF0000"/>
                </a:solidFill>
                <a:latin typeface="宋体" panose="02010600030101010101" pitchFamily="2" charset="-122"/>
                <a:sym typeface="+mn-ea"/>
              </a:rPr>
              <a:t>献身</a:t>
            </a:r>
            <a:r>
              <a:rPr lang="zh-CN" altLang="en-US" sz="4000" dirty="0">
                <a:solidFill>
                  <a:srgbClr val="FF0000"/>
                </a:solidFill>
                <a:latin typeface="华文新魏" panose="02010800040101010101" pitchFamily="2" charset="-122"/>
                <a:ea typeface="华文新魏" panose="02010800040101010101" pitchFamily="2" charset="-122"/>
                <a:sym typeface="+mn-ea"/>
              </a:rPr>
              <a:t>的精神</a:t>
            </a:r>
            <a:endParaRPr lang="zh-CN" altLang="en-US" sz="4000" dirty="0">
              <a:solidFill>
                <a:srgbClr val="FF0000"/>
              </a:solidFill>
              <a:latin typeface="华文新魏" panose="02010800040101010101" pitchFamily="2" charset="-122"/>
              <a:ea typeface="华文新魏" panose="02010800040101010101" pitchFamily="2" charset="-122"/>
            </a:endParaRPr>
          </a:p>
          <a:p>
            <a:pPr algn="ctr">
              <a:buNone/>
            </a:pPr>
            <a:r>
              <a:rPr lang="zh-CN" altLang="en-US" sz="4000" dirty="0">
                <a:solidFill>
                  <a:srgbClr val="FF0000"/>
                </a:solidFill>
                <a:latin typeface="华文新魏" panose="02010800040101010101" pitchFamily="2" charset="-122"/>
                <a:ea typeface="华文新魏" panose="02010800040101010101" pitchFamily="2" charset="-122"/>
                <a:sym typeface="+mn-ea"/>
              </a:rPr>
              <a:t>强烈的</a:t>
            </a:r>
            <a:r>
              <a:rPr lang="zh-CN" altLang="en-US" sz="4000" b="1" dirty="0">
                <a:solidFill>
                  <a:srgbClr val="FF0000"/>
                </a:solidFill>
                <a:latin typeface="宋体" panose="02010600030101010101" pitchFamily="2" charset="-122"/>
                <a:sym typeface="+mn-ea"/>
              </a:rPr>
              <a:t>集体主义</a:t>
            </a:r>
            <a:r>
              <a:rPr lang="zh-CN" altLang="en-US" sz="4000" dirty="0">
                <a:solidFill>
                  <a:srgbClr val="FF0000"/>
                </a:solidFill>
                <a:latin typeface="华文新魏" panose="02010800040101010101" pitchFamily="2" charset="-122"/>
                <a:ea typeface="华文新魏" panose="02010800040101010101" pitchFamily="2" charset="-122"/>
                <a:sym typeface="+mn-ea"/>
              </a:rPr>
              <a:t>精神</a:t>
            </a:r>
            <a:endParaRPr lang="zh-CN" altLang="en-US" sz="4000" dirty="0">
              <a:solidFill>
                <a:srgbClr val="FF0000"/>
              </a:solidFill>
              <a:latin typeface="华文新魏" panose="02010800040101010101" pitchFamily="2" charset="-122"/>
              <a:ea typeface="华文新魏" panose="02010800040101010101" pitchFamily="2" charset="-122"/>
            </a:endParaRPr>
          </a:p>
          <a:p>
            <a:pPr algn="ctr">
              <a:buNone/>
            </a:pPr>
            <a:r>
              <a:rPr lang="zh-CN" altLang="en-US" sz="4000" dirty="0">
                <a:solidFill>
                  <a:schemeClr val="accent2"/>
                </a:solidFill>
                <a:latin typeface="Times New Roman" panose="02020603050405020304" pitchFamily="18" charset="0"/>
                <a:ea typeface="华文新魏" panose="02010800040101010101" pitchFamily="2" charset="-122"/>
                <a:sym typeface="+mn-ea"/>
              </a:rPr>
              <a:t>……</a:t>
            </a:r>
            <a:endParaRPr lang="zh-CN" altLang="en-US" sz="4000" dirty="0">
              <a:solidFill>
                <a:schemeClr val="accent2"/>
              </a:solidFill>
              <a:latin typeface="华文新魏" panose="02010800040101010101" pitchFamily="2" charset="-122"/>
              <a:ea typeface="华文新魏" panose="02010800040101010101" pitchFamily="2" charset="-122"/>
            </a:endParaRPr>
          </a:p>
          <a:p>
            <a:pPr marL="0" indent="0">
              <a:buNone/>
            </a:pPr>
            <a:endParaRPr lang="zh-CN" altLang="en-US" sz="4000" dirty="0">
              <a:solidFill>
                <a:schemeClr val="accent2"/>
              </a:solidFill>
              <a:latin typeface="华文新魏" panose="02010800040101010101" pitchFamily="2" charset="-122"/>
              <a:ea typeface="华文新魏" panose="02010800040101010101" pitchFamily="2" charset="-122"/>
            </a:endParaRPr>
          </a:p>
        </p:txBody>
      </p:sp>
    </p:spTree>
  </p:cSld>
  <p:clrMapOvr>
    <a:masterClrMapping/>
  </p:clrMapOvr>
  <p:transition spd="med">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椭圆 46"/>
          <p:cNvSpPr/>
          <p:nvPr/>
        </p:nvSpPr>
        <p:spPr>
          <a:xfrm>
            <a:off x="1327387" y="3121734"/>
            <a:ext cx="667985" cy="66774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fontAlgn="base">
              <a:spcBef>
                <a:spcPct val="0"/>
              </a:spcBef>
              <a:spcAft>
                <a:spcPct val="0"/>
              </a:spcAft>
            </a:pPr>
            <a:r>
              <a:rPr lang="en-US" altLang="zh-CN" sz="3300">
                <a:solidFill>
                  <a:schemeClr val="bg1"/>
                </a:solidFill>
                <a:latin typeface="微软雅黑" panose="020B0503020204020204" charset="-122"/>
                <a:ea typeface="微软雅黑" panose="020B0503020204020204" charset="-122"/>
              </a:rPr>
              <a:t>2</a:t>
            </a:r>
            <a:endParaRPr lang="zh-CN" altLang="en-US" sz="3300">
              <a:solidFill>
                <a:schemeClr val="bg1"/>
              </a:solidFill>
              <a:latin typeface="微软雅黑" panose="020B0503020204020204" charset="-122"/>
              <a:ea typeface="微软雅黑" panose="020B0503020204020204" charset="-122"/>
            </a:endParaRPr>
          </a:p>
        </p:txBody>
      </p:sp>
      <p:sp>
        <p:nvSpPr>
          <p:cNvPr id="48" name="椭圆 47"/>
          <p:cNvSpPr/>
          <p:nvPr/>
        </p:nvSpPr>
        <p:spPr>
          <a:xfrm>
            <a:off x="1326870" y="1821983"/>
            <a:ext cx="668266" cy="667548"/>
          </a:xfrm>
          <a:prstGeom prst="ellipse">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fontAlgn="base">
              <a:spcBef>
                <a:spcPct val="0"/>
              </a:spcBef>
              <a:spcAft>
                <a:spcPct val="0"/>
              </a:spcAft>
            </a:pPr>
            <a:r>
              <a:rPr lang="en-US" altLang="zh-CN" sz="3300">
                <a:solidFill>
                  <a:schemeClr val="bg1"/>
                </a:solidFill>
                <a:latin typeface="微软雅黑" panose="020B0503020204020204" charset="-122"/>
                <a:ea typeface="微软雅黑" panose="020B0503020204020204" charset="-122"/>
              </a:rPr>
              <a:t>1</a:t>
            </a:r>
            <a:endParaRPr lang="zh-CN" altLang="en-US" sz="3300">
              <a:solidFill>
                <a:schemeClr val="bg1"/>
              </a:solidFill>
              <a:latin typeface="微软雅黑" panose="020B0503020204020204" charset="-122"/>
              <a:ea typeface="微软雅黑" panose="020B0503020204020204" charset="-122"/>
            </a:endParaRPr>
          </a:p>
        </p:txBody>
      </p:sp>
      <p:sp>
        <p:nvSpPr>
          <p:cNvPr id="71" name="任意多边形: 形状 70"/>
          <p:cNvSpPr/>
          <p:nvPr/>
        </p:nvSpPr>
        <p:spPr>
          <a:xfrm flipH="1">
            <a:off x="4887362" y="271401"/>
            <a:ext cx="3340965" cy="1202943"/>
          </a:xfrm>
          <a:custGeom>
            <a:avLst/>
            <a:gdLst>
              <a:gd name="connsiteX0" fmla="*/ 4454040 w 4454040"/>
              <a:gd name="connsiteY0" fmla="*/ 0 h 1604295"/>
              <a:gd name="connsiteX1" fmla="*/ 0 w 4454040"/>
              <a:gd name="connsiteY1" fmla="*/ 0 h 1604295"/>
              <a:gd name="connsiteX2" fmla="*/ 61917 w 4454040"/>
              <a:gd name="connsiteY2" fmla="*/ 169168 h 1604295"/>
              <a:gd name="connsiteX3" fmla="*/ 2227020 w 4454040"/>
              <a:gd name="connsiteY3" fmla="*/ 1604295 h 1604295"/>
              <a:gd name="connsiteX4" fmla="*/ 4392123 w 4454040"/>
              <a:gd name="connsiteY4" fmla="*/ 169168 h 1604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4040" h="1604295">
                <a:moveTo>
                  <a:pt x="4454040" y="0"/>
                </a:moveTo>
                <a:lnTo>
                  <a:pt x="0" y="0"/>
                </a:lnTo>
                <a:lnTo>
                  <a:pt x="61917" y="169168"/>
                </a:lnTo>
                <a:cubicBezTo>
                  <a:pt x="418630" y="1012532"/>
                  <a:pt x="1253718" y="1604295"/>
                  <a:pt x="2227020" y="1604295"/>
                </a:cubicBezTo>
                <a:cubicBezTo>
                  <a:pt x="3200322" y="1604295"/>
                  <a:pt x="4035410" y="1012532"/>
                  <a:pt x="4392123" y="169168"/>
                </a:cubicBezTo>
                <a:close/>
              </a:path>
            </a:pathLst>
          </a:cu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r>
              <a:rPr lang="zh-CN" altLang="en-US" sz="2400" b="1" dirty="0">
                <a:latin typeface="微软雅黑" panose="020B0503020204020204" charset="-122"/>
                <a:ea typeface="微软雅黑" panose="020B0503020204020204" charset="-122"/>
              </a:rPr>
              <a:t>学习目标</a:t>
            </a:r>
          </a:p>
        </p:txBody>
      </p:sp>
      <p:sp>
        <p:nvSpPr>
          <p:cNvPr id="100" name="文本框 99"/>
          <p:cNvSpPr txBox="1"/>
          <p:nvPr/>
        </p:nvSpPr>
        <p:spPr>
          <a:xfrm>
            <a:off x="2155176" y="1632003"/>
            <a:ext cx="5721460" cy="1176065"/>
          </a:xfrm>
          <a:prstGeom prst="rect">
            <a:avLst/>
          </a:prstGeom>
          <a:noFill/>
          <a:ln w="9525">
            <a:noFill/>
          </a:ln>
        </p:spPr>
        <p:txBody>
          <a:bodyPr wrap="square" lIns="68571" tIns="34285" rIns="68571" bIns="34285">
            <a:spAutoFit/>
          </a:bodyPr>
          <a:lstStyle/>
          <a:p>
            <a:pPr algn="l" fontAlgn="auto">
              <a:lnSpc>
                <a:spcPct val="150000"/>
              </a:lnSpc>
              <a:buClrTx/>
              <a:buSzTx/>
              <a:buFontTx/>
            </a:pPr>
            <a:r>
              <a:rPr lang="zh-CN" altLang="en-US" sz="2400" b="1">
                <a:solidFill>
                  <a:schemeClr val="tx1">
                    <a:lumMod val="50000"/>
                    <a:lumOff val="50000"/>
                  </a:schemeClr>
                </a:solidFill>
                <a:latin typeface="楷体" panose="02010609060101010101" pitchFamily="49" charset="-122"/>
                <a:ea typeface="楷体" panose="02010609060101010101" pitchFamily="49" charset="-122"/>
              </a:rPr>
              <a:t>快速浏览课文，提取重点信息，把握作者的思想感情，体会“伟大的悲剧”的含义。</a:t>
            </a:r>
          </a:p>
        </p:txBody>
      </p:sp>
      <p:sp>
        <p:nvSpPr>
          <p:cNvPr id="3" name="文本框 2"/>
          <p:cNvSpPr txBox="1"/>
          <p:nvPr/>
        </p:nvSpPr>
        <p:spPr>
          <a:xfrm>
            <a:off x="2155176" y="2932817"/>
            <a:ext cx="5021281" cy="1176065"/>
          </a:xfrm>
          <a:prstGeom prst="rect">
            <a:avLst/>
          </a:prstGeom>
          <a:noFill/>
          <a:ln w="9525">
            <a:noFill/>
          </a:ln>
        </p:spPr>
        <p:txBody>
          <a:bodyPr wrap="square" lIns="68571" tIns="34285" rIns="68571" bIns="34285">
            <a:spAutoFit/>
          </a:bodyPr>
          <a:lstStyle/>
          <a:p>
            <a:pPr algn="l" fontAlgn="auto">
              <a:lnSpc>
                <a:spcPct val="150000"/>
              </a:lnSpc>
              <a:buClrTx/>
              <a:buSzTx/>
              <a:buFontTx/>
            </a:pPr>
            <a:r>
              <a:rPr lang="zh-CN" altLang="en-US" sz="2400" b="1">
                <a:solidFill>
                  <a:schemeClr val="tx1">
                    <a:lumMod val="50000"/>
                    <a:lumOff val="50000"/>
                  </a:schemeClr>
                </a:solidFill>
                <a:latin typeface="楷体" panose="02010609060101010101" pitchFamily="49" charset="-122"/>
                <a:ea typeface="楷体" panose="02010609060101010101" pitchFamily="49" charset="-122"/>
              </a:rPr>
              <a:t>研读文中令人难忘的细节，理解文中人物的精神品质。</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gn="ctr">
              <a:lnSpc>
                <a:spcPct val="90000"/>
              </a:lnSpc>
              <a:buNone/>
            </a:pPr>
            <a:r>
              <a:rPr lang="zh-CN" altLang="en-US" sz="3200" dirty="0">
                <a:solidFill>
                  <a:schemeClr val="accent2"/>
                </a:solidFill>
                <a:sym typeface="+mn-ea"/>
              </a:rPr>
              <a:t>此外你还有什么问题、见解？例如：</a:t>
            </a:r>
            <a:endParaRPr lang="zh-CN" altLang="en-US" sz="3200" dirty="0">
              <a:solidFill>
                <a:schemeClr val="accent2"/>
              </a:solidFill>
            </a:endParaRPr>
          </a:p>
          <a:p>
            <a:pPr algn="ctr">
              <a:lnSpc>
                <a:spcPct val="90000"/>
              </a:lnSpc>
              <a:buNone/>
            </a:pPr>
            <a:r>
              <a:rPr lang="zh-CN" altLang="en-US" sz="3200" dirty="0">
                <a:sym typeface="+mn-ea"/>
              </a:rPr>
              <a:t>斯科特没能第一个到达南极点，</a:t>
            </a:r>
            <a:endParaRPr lang="zh-CN" altLang="en-US" sz="3200" dirty="0"/>
          </a:p>
          <a:p>
            <a:pPr algn="ctr">
              <a:lnSpc>
                <a:spcPct val="90000"/>
              </a:lnSpc>
              <a:buNone/>
            </a:pPr>
            <a:r>
              <a:rPr lang="zh-CN" altLang="en-US" sz="3200" dirty="0">
                <a:sym typeface="+mn-ea"/>
              </a:rPr>
              <a:t>这是</a:t>
            </a:r>
            <a:r>
              <a:rPr lang="en-US" altLang="zh-CN" sz="3200" dirty="0">
                <a:sym typeface="+mn-ea"/>
              </a:rPr>
              <a:t>“</a:t>
            </a:r>
            <a:r>
              <a:rPr lang="zh-CN" altLang="en-US" sz="3200" dirty="0">
                <a:sym typeface="+mn-ea"/>
              </a:rPr>
              <a:t>失败”吗？</a:t>
            </a:r>
            <a:endParaRPr lang="zh-CN" altLang="en-US" sz="3200" dirty="0"/>
          </a:p>
          <a:p>
            <a:pPr algn="ctr">
              <a:lnSpc>
                <a:spcPct val="90000"/>
              </a:lnSpc>
              <a:buNone/>
            </a:pPr>
            <a:r>
              <a:rPr lang="zh-CN" altLang="en-US" sz="3200" b="1" dirty="0">
                <a:solidFill>
                  <a:srgbClr val="FF0066"/>
                </a:solidFill>
                <a:sym typeface="+mn-ea"/>
              </a:rPr>
              <a:t>阿蒙森为什么胜利？</a:t>
            </a:r>
            <a:endParaRPr lang="zh-CN" altLang="en-US" sz="3200" b="1" dirty="0">
              <a:solidFill>
                <a:srgbClr val="FF0066"/>
              </a:solidFill>
            </a:endParaRPr>
          </a:p>
          <a:p>
            <a:pPr algn="ctr">
              <a:lnSpc>
                <a:spcPct val="90000"/>
              </a:lnSpc>
              <a:buNone/>
            </a:pPr>
            <a:r>
              <a:rPr lang="zh-CN" altLang="en-US" sz="3200" b="1" dirty="0">
                <a:solidFill>
                  <a:srgbClr val="FF0066"/>
                </a:solidFill>
                <a:sym typeface="+mn-ea"/>
              </a:rPr>
              <a:t>斯科特为什么失败？</a:t>
            </a:r>
            <a:r>
              <a:rPr lang="zh-CN" altLang="en-US" sz="3200" dirty="0">
                <a:sym typeface="+mn-ea"/>
              </a:rPr>
              <a:t> </a:t>
            </a:r>
            <a:endParaRPr lang="en-US" altLang="zh-CN" sz="3200" dirty="0"/>
          </a:p>
        </p:txBody>
      </p:sp>
    </p:spTree>
  </p:cSld>
  <p:clrMapOvr>
    <a:masterClrMapping/>
  </p:clrMapOvr>
  <p:transition spd="med">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7" y="1171780"/>
            <a:ext cx="7741295" cy="1176972"/>
          </a:xfrm>
          <a:prstGeom prst="rect">
            <a:avLst/>
          </a:prstGeom>
          <a:noFill/>
        </p:spPr>
        <p:txBody>
          <a:bodyPr wrap="square" lIns="68571" tIns="34285" rIns="68571" bIns="34285" rtlCol="0">
            <a:spAutoFit/>
          </a:bodyPr>
          <a:lstStyle/>
          <a:p>
            <a:pPr fontAlgn="auto">
              <a:lnSpc>
                <a:spcPct val="150000"/>
              </a:lnSpc>
            </a:pPr>
            <a:r>
              <a:rPr lang="zh-CN" altLang="en-US" sz="2400">
                <a:latin typeface="黑体" panose="02010609060101010101" pitchFamily="49" charset="-122"/>
                <a:ea typeface="黑体" panose="02010609060101010101" pitchFamily="49" charset="-122"/>
                <a:cs typeface="+mn-ea"/>
                <a:sym typeface="inpin heiti" charset="-122"/>
              </a:rPr>
              <a:t>    阅读《探秘欧亚大陆最北点》一文，找出文中出现了哪些人物？他们遇到了哪些困难</a:t>
            </a:r>
            <a:r>
              <a:rPr lang="zh-CN" altLang="en-US" sz="2400">
                <a:latin typeface="楷体" panose="02010609060101010101" pitchFamily="49" charset="-122"/>
                <a:ea typeface="楷体" panose="02010609060101010101" pitchFamily="49" charset="-122"/>
                <a:cs typeface="+mn-ea"/>
                <a:sym typeface="inpin heiti" charset="-122"/>
              </a:rPr>
              <a:t>？</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dirty="0">
                <a:solidFill>
                  <a:schemeClr val="bg1">
                    <a:lumMod val="65000"/>
                  </a:schemeClr>
                </a:solidFill>
                <a:latin typeface="微软雅黑" panose="020B0503020204020204" charset="-122"/>
                <a:ea typeface="微软雅黑" panose="020B0503020204020204" charset="-122"/>
              </a:rPr>
              <a:t>四、图书整合</a:t>
            </a:r>
          </a:p>
        </p:txBody>
      </p:sp>
      <p:sp>
        <p:nvSpPr>
          <p:cNvPr id="2" name="文本框 1"/>
          <p:cNvSpPr txBox="1"/>
          <p:nvPr/>
        </p:nvSpPr>
        <p:spPr>
          <a:xfrm>
            <a:off x="750667" y="2842351"/>
            <a:ext cx="7577989" cy="623103"/>
          </a:xfrm>
          <a:prstGeom prst="rect">
            <a:avLst/>
          </a:prstGeom>
          <a:noFill/>
        </p:spPr>
        <p:txBody>
          <a:bodyPr wrap="square" lIns="68571" tIns="34285" rIns="68571" bIns="34285" rtlCol="0">
            <a:spAutoFit/>
          </a:bodyPr>
          <a:lstStyle/>
          <a:p>
            <a:pPr fontAlgn="auto">
              <a:lnSpc>
                <a:spcPct val="150000"/>
              </a:lnSpc>
            </a:pPr>
            <a:r>
              <a:rPr lang="zh-CN" altLang="en-US" sz="2400">
                <a:solidFill>
                  <a:srgbClr val="FF0000"/>
                </a:solidFill>
                <a:latin typeface="楷体" panose="02010609060101010101" pitchFamily="49" charset="-122"/>
                <a:ea typeface="楷体" panose="02010609060101010101" pitchFamily="49" charset="-122"/>
                <a:cs typeface="+mn-ea"/>
                <a:sym typeface="inpin heiti" charset="-122"/>
              </a:rPr>
              <a:t>    寒冬和疾病威胁着他们的健康，船被浮冰撞击。</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8" y="1171780"/>
            <a:ext cx="7189453" cy="552798"/>
          </a:xfrm>
          <a:prstGeom prst="rect">
            <a:avLst/>
          </a:prstGeom>
          <a:noFill/>
        </p:spPr>
        <p:txBody>
          <a:bodyPr wrap="square" lIns="68571" tIns="34285" rIns="68571" bIns="34285" rtlCol="0">
            <a:spAutoFit/>
          </a:bodyPr>
          <a:lstStyle/>
          <a:p>
            <a:pPr fontAlgn="auto">
              <a:lnSpc>
                <a:spcPct val="150000"/>
              </a:lnSpc>
            </a:pPr>
            <a:r>
              <a:rPr lang="zh-CN" altLang="en-US" sz="2100" dirty="0">
                <a:latin typeface="黑体" panose="02010609060101010101" pitchFamily="49" charset="-122"/>
                <a:ea typeface="黑体" panose="02010609060101010101" pitchFamily="49" charset="-122"/>
                <a:cs typeface="+mn-ea"/>
                <a:sym typeface="inpin heiti" charset="-122"/>
              </a:rPr>
              <a:t>本文中的探险员与《伟大的悲剧》的人物有什么相同的品质？</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a:solidFill>
                  <a:schemeClr val="bg1">
                    <a:lumMod val="65000"/>
                  </a:schemeClr>
                </a:solidFill>
                <a:latin typeface="微软雅黑" panose="020B0503020204020204" charset="-122"/>
                <a:ea typeface="微软雅黑" panose="020B0503020204020204" charset="-122"/>
              </a:rPr>
              <a:t>四、图书整合</a:t>
            </a:r>
          </a:p>
        </p:txBody>
      </p:sp>
      <p:sp>
        <p:nvSpPr>
          <p:cNvPr id="2" name="文本框 1"/>
          <p:cNvSpPr txBox="1"/>
          <p:nvPr/>
        </p:nvSpPr>
        <p:spPr>
          <a:xfrm>
            <a:off x="750668" y="1899321"/>
            <a:ext cx="7632423" cy="2838582"/>
          </a:xfrm>
          <a:prstGeom prst="rect">
            <a:avLst/>
          </a:prstGeom>
          <a:noFill/>
        </p:spPr>
        <p:txBody>
          <a:bodyPr wrap="square" lIns="68571" tIns="34285" rIns="68571" bIns="34285" rtlCol="0">
            <a:spAutoFit/>
          </a:bodyPr>
          <a:lstStyle/>
          <a:p>
            <a:pPr fontAlgn="auto">
              <a:lnSpc>
                <a:spcPct val="150000"/>
              </a:lnSpc>
            </a:pPr>
            <a:r>
              <a:rPr lang="zh-CN" altLang="en-US" sz="2400" dirty="0">
                <a:solidFill>
                  <a:srgbClr val="FF0000"/>
                </a:solidFill>
                <a:latin typeface="楷体" panose="02010609060101010101" pitchFamily="49" charset="-122"/>
                <a:ea typeface="楷体" panose="02010609060101010101" pitchFamily="49" charset="-122"/>
                <a:cs typeface="+mn-ea"/>
                <a:sym typeface="inpin heiti" charset="-122"/>
              </a:rPr>
              <a:t>    本文的探险员在经历了一次次的困难，度过了严寒，躲过了浮冰的撞击，最终成为登上欧亚大陆最北点的英雄；《伟大的悲剧》斯科特一行在与大自然的搏斗中虽然失败并牺牲，但却都显示了人类团结协作、坚韧不拔、勇于探索的崇高品质。</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6724" y="330244"/>
            <a:ext cx="8229600" cy="3394472"/>
          </a:xfrm>
        </p:spPr>
        <p:txBody>
          <a:bodyPr>
            <a:noAutofit/>
          </a:bodyPr>
          <a:lstStyle/>
          <a:p>
            <a:endParaRPr lang="zh-CN" altLang="en-US" sz="2400" b="1" dirty="0">
              <a:solidFill>
                <a:srgbClr val="9900CC"/>
              </a:solidFill>
              <a:latin typeface="黑体" panose="02010609060101010101" pitchFamily="49" charset="-122"/>
              <a:ea typeface="黑体" panose="02010609060101010101" pitchFamily="49" charset="-122"/>
              <a:sym typeface="+mn-ea"/>
            </a:endParaRPr>
          </a:p>
          <a:p>
            <a:r>
              <a:rPr lang="zh-CN" altLang="en-US" sz="2400" b="1" dirty="0">
                <a:solidFill>
                  <a:srgbClr val="9900CC"/>
                </a:solidFill>
                <a:latin typeface="黑体" panose="02010609060101010101" pitchFamily="49" charset="-122"/>
                <a:ea typeface="黑体" panose="02010609060101010101" pitchFamily="49" charset="-122"/>
                <a:sym typeface="+mn-ea"/>
              </a:rPr>
              <a:t>    在人类探索自然科学奥秘的进程中，固然有成功，有失败。但只要你在前进的道路上不懈地追求，勇于探索，就应该觉得虽败犹荣。从这个意义上讲，追求科学，探索自然，没有失败可言。或者说</a:t>
            </a:r>
            <a:r>
              <a:rPr lang="zh-CN" altLang="en-US" sz="2400" b="1" dirty="0">
                <a:solidFill>
                  <a:srgbClr val="9900CC"/>
                </a:solidFill>
                <a:latin typeface="楷体" panose="02010609060101010101" pitchFamily="49" charset="-122"/>
                <a:ea typeface="黑体" panose="02010609060101010101" pitchFamily="49" charset="-122"/>
                <a:sym typeface="+mn-ea"/>
              </a:rPr>
              <a:t>“</a:t>
            </a:r>
            <a:r>
              <a:rPr lang="zh-CN" altLang="en-US" sz="2400" b="1" dirty="0">
                <a:solidFill>
                  <a:srgbClr val="9900CC"/>
                </a:solidFill>
                <a:latin typeface="黑体" panose="02010609060101010101" pitchFamily="49" charset="-122"/>
                <a:ea typeface="黑体" panose="02010609060101010101" pitchFamily="49" charset="-122"/>
                <a:sym typeface="+mn-ea"/>
              </a:rPr>
              <a:t>成也英雄，败也英雄</a:t>
            </a:r>
            <a:r>
              <a:rPr lang="zh-CN" altLang="en-US" sz="2400" b="1" dirty="0">
                <a:solidFill>
                  <a:srgbClr val="9900CC"/>
                </a:solidFill>
                <a:latin typeface="楷体" panose="02010609060101010101" pitchFamily="49" charset="-122"/>
                <a:ea typeface="黑体" panose="02010609060101010101" pitchFamily="49" charset="-122"/>
                <a:sym typeface="+mn-ea"/>
              </a:rPr>
              <a:t>”</a:t>
            </a:r>
            <a:r>
              <a:rPr lang="zh-CN" altLang="en-US" sz="2400" b="1" dirty="0">
                <a:solidFill>
                  <a:srgbClr val="9900CC"/>
                </a:solidFill>
                <a:latin typeface="黑体" panose="02010609060101010101" pitchFamily="49" charset="-122"/>
                <a:ea typeface="黑体" panose="02010609060101010101" pitchFamily="49" charset="-122"/>
                <a:sym typeface="+mn-ea"/>
              </a:rPr>
              <a:t>。</a:t>
            </a:r>
          </a:p>
          <a:p>
            <a:r>
              <a:rPr lang="zh-CN" altLang="en-US" sz="2400" b="1" dirty="0">
                <a:solidFill>
                  <a:srgbClr val="9900CC"/>
                </a:solidFill>
                <a:latin typeface="黑体" panose="02010609060101010101" pitchFamily="49" charset="-122"/>
                <a:ea typeface="黑体" panose="02010609060101010101" pitchFamily="49" charset="-122"/>
                <a:sym typeface="+mn-ea"/>
              </a:rPr>
              <a:t>    希望同学们热爱自然，热爱科学，不怕失败，勇于探索。</a:t>
            </a:r>
            <a:endParaRPr lang="zh-CN" altLang="en-US" sz="2400" b="1" dirty="0">
              <a:solidFill>
                <a:srgbClr val="FF0000"/>
              </a:solidFill>
              <a:latin typeface="黑体" panose="02010609060101010101" pitchFamily="49" charset="-122"/>
              <a:ea typeface="黑体" panose="02010609060101010101" pitchFamily="49" charset="-122"/>
            </a:endParaRPr>
          </a:p>
          <a:p>
            <a:endParaRPr lang="zh-CN" altLang="en-US" sz="2400" b="1" dirty="0">
              <a:solidFill>
                <a:srgbClr val="FF0000"/>
              </a:solidFill>
              <a:latin typeface="黑体" panose="02010609060101010101" pitchFamily="49" charset="-122"/>
              <a:ea typeface="黑体" panose="02010609060101010101" pitchFamily="49" charset="-122"/>
            </a:endParaRPr>
          </a:p>
        </p:txBody>
      </p:sp>
      <p:pic>
        <p:nvPicPr>
          <p:cNvPr id="4" name="New picture"/>
          <p:cNvPicPr/>
          <p:nvPr/>
        </p:nvPicPr>
        <p:blipFill>
          <a:blip r:embed="rId3"/>
          <a:stretch>
            <a:fillRect/>
          </a:stretch>
        </p:blipFill>
        <p:spPr>
          <a:xfrm>
            <a:off x="8183040" y="8408628"/>
            <a:ext cx="238156" cy="171410"/>
          </a:xfrm>
          <a:prstGeom prst="cube">
            <a:avLst/>
          </a:prstGeom>
        </p:spPr>
      </p:pic>
    </p:spTree>
  </p:cSld>
  <p:clrMapOvr>
    <a:masterClrMapping/>
  </p:clrMapOvr>
  <p:transition spd="med">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44499" y="392961"/>
            <a:ext cx="8441416" cy="551258"/>
            <a:chOff x="1186345" y="477276"/>
            <a:chExt cx="11205267" cy="735181"/>
          </a:xfrm>
        </p:grpSpPr>
        <p:sp>
          <p:nvSpPr>
            <p:cNvPr id="4" name="矩形 3"/>
            <p:cNvSpPr/>
            <p:nvPr/>
          </p:nvSpPr>
          <p:spPr>
            <a:xfrm flipV="1">
              <a:off x="1186345" y="1166737"/>
              <a:ext cx="11205267" cy="45720"/>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inpin heiti" charset="-122"/>
                <a:ea typeface="inpin heiti" charset="-122"/>
              </a:endParaRPr>
            </a:p>
          </p:txBody>
        </p:sp>
        <p:sp>
          <p:nvSpPr>
            <p:cNvPr id="5" name="TextBox 2"/>
            <p:cNvSpPr txBox="1"/>
            <p:nvPr/>
          </p:nvSpPr>
          <p:spPr>
            <a:xfrm>
              <a:off x="5525417" y="477276"/>
              <a:ext cx="2696412" cy="615696"/>
            </a:xfrm>
            <a:prstGeom prst="rect">
              <a:avLst/>
            </a:prstGeom>
            <a:noFill/>
          </p:spPr>
          <p:txBody>
            <a:bodyPr wrap="none" rtlCol="0">
              <a:spAutoFit/>
            </a:bodyPr>
            <a:lstStyle/>
            <a:p>
              <a:pPr algn="ctr"/>
              <a:r>
                <a:rPr lang="zh-CN" altLang="en-US" sz="2400" b="1" dirty="0">
                  <a:solidFill>
                    <a:schemeClr val="bg1">
                      <a:lumMod val="65000"/>
                    </a:schemeClr>
                  </a:solidFill>
                  <a:latin typeface="微软雅黑" panose="020B0503020204020204" charset="-122"/>
                  <a:ea typeface="微软雅黑" panose="020B0503020204020204" charset="-122"/>
                </a:rPr>
                <a:t>一、导入新课</a:t>
              </a:r>
            </a:p>
          </p:txBody>
        </p:sp>
      </p:grpSp>
      <p:sp>
        <p:nvSpPr>
          <p:cNvPr id="10" name="文本框 9"/>
          <p:cNvSpPr txBox="1"/>
          <p:nvPr/>
        </p:nvSpPr>
        <p:spPr>
          <a:xfrm>
            <a:off x="4761895" y="1201845"/>
            <a:ext cx="3915149" cy="3461684"/>
          </a:xfrm>
          <a:prstGeom prst="rect">
            <a:avLst/>
          </a:prstGeom>
          <a:noFill/>
        </p:spPr>
        <p:txBody>
          <a:bodyPr wrap="square" lIns="68571" tIns="34285" rIns="68571" bIns="34285" rtlCol="0">
            <a:spAutoFit/>
          </a:bodyPr>
          <a:lstStyle/>
          <a:p>
            <a:pPr fontAlgn="auto">
              <a:lnSpc>
                <a:spcPct val="150000"/>
              </a:lnSpc>
            </a:pPr>
            <a:r>
              <a:rPr lang="zh-CN" altLang="en-US" sz="2100" dirty="0">
                <a:latin typeface="楷体" panose="02010609060101010101" pitchFamily="49" charset="-122"/>
                <a:ea typeface="楷体" panose="02010609060101010101" pitchFamily="49" charset="-122"/>
                <a:cs typeface="+mn-ea"/>
                <a:sym typeface="inpin heiti" charset="-122"/>
              </a:rPr>
              <a:t>    1910年6月1日，英国人斯科特带领探险队离开英国，前往南极。1911年11月，他们在埃文斯角附近登陆，准备征服南极点。他们此行结果如何？就让我们随斯科特他们一起踏上南极探险的旅程。</a:t>
            </a:r>
          </a:p>
        </p:txBody>
      </p:sp>
      <p:pic>
        <p:nvPicPr>
          <p:cNvPr id="6" name="图片 5" descr="南极"/>
          <p:cNvPicPr>
            <a:picLocks noChangeAspect="1"/>
          </p:cNvPicPr>
          <p:nvPr>
            <p:custDataLst>
              <p:tags r:id="rId1"/>
            </p:custDataLst>
          </p:nvPr>
        </p:nvPicPr>
        <p:blipFill>
          <a:blip r:embed="rId4"/>
          <a:stretch>
            <a:fillRect/>
          </a:stretch>
        </p:blipFill>
        <p:spPr>
          <a:xfrm>
            <a:off x="479034" y="1463042"/>
            <a:ext cx="4009963" cy="273868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图片 128001" descr="日落西海岸"/>
          <p:cNvPicPr>
            <a:picLocks noChangeAspect="1"/>
          </p:cNvPicPr>
          <p:nvPr/>
        </p:nvPicPr>
        <p:blipFill>
          <a:blip r:embed="rId3"/>
          <a:stretch>
            <a:fillRect/>
          </a:stretch>
        </p:blipFill>
        <p:spPr>
          <a:xfrm>
            <a:off x="0" y="-2380"/>
            <a:ext cx="9143999" cy="5145642"/>
          </a:xfrm>
          <a:prstGeom prst="rect">
            <a:avLst/>
          </a:prstGeom>
          <a:noFill/>
          <a:ln w="9525">
            <a:noFill/>
          </a:ln>
        </p:spPr>
      </p:pic>
      <p:sp>
        <p:nvSpPr>
          <p:cNvPr id="128003" name="标题 128002"/>
          <p:cNvSpPr>
            <a:spLocks noGrp="1"/>
          </p:cNvSpPr>
          <p:nvPr>
            <p:ph type="title"/>
          </p:nvPr>
        </p:nvSpPr>
        <p:spPr>
          <a:xfrm>
            <a:off x="1656312" y="457179"/>
            <a:ext cx="6102686" cy="979839"/>
          </a:xfrm>
        </p:spPr>
        <p:txBody>
          <a:bodyPr anchor="ctr"/>
          <a:lstStyle/>
          <a:p>
            <a:r>
              <a:rPr lang="zh-CN" altLang="en-US" sz="2400" dirty="0">
                <a:solidFill>
                  <a:schemeClr val="bg1"/>
                </a:solidFill>
              </a:rPr>
              <a:t>这里有着湛蓝的天、洁白的雪和艳红的太阳</a:t>
            </a:r>
          </a:p>
        </p:txBody>
      </p:sp>
      <p:sp>
        <p:nvSpPr>
          <p:cNvPr id="128005" name="右箭头 128004">
            <a:hlinkClick r:id="" action="ppaction://hlinkshowjump?jump=nextslide"/>
          </p:cNvPr>
          <p:cNvSpPr/>
          <p:nvPr/>
        </p:nvSpPr>
        <p:spPr>
          <a:xfrm>
            <a:off x="4972057" y="4812283"/>
            <a:ext cx="285840" cy="273831"/>
          </a:xfrm>
          <a:prstGeom prst="righ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wrap="none" lIns="68571" tIns="34285" rIns="68571" bIns="34285" anchor="ctr"/>
          <a:lstStyle/>
          <a:p>
            <a:pPr algn="ctr"/>
            <a:endParaRPr lang="zh-CN" altLang="en-US">
              <a:latin typeface="Times New Roman" panose="02020603050405020304" pitchFamily="18" charset="0"/>
            </a:endParaRPr>
          </a:p>
        </p:txBody>
      </p:sp>
      <p:sp>
        <p:nvSpPr>
          <p:cNvPr id="128006" name="左箭头 128005">
            <a:hlinkClick r:id="" action="ppaction://hlinkshowjump?jump=previousslide"/>
          </p:cNvPr>
          <p:cNvSpPr/>
          <p:nvPr/>
        </p:nvSpPr>
        <p:spPr>
          <a:xfrm>
            <a:off x="3828697" y="4812283"/>
            <a:ext cx="285840" cy="273831"/>
          </a:xfrm>
          <a:prstGeom prst="lef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lIns="68571" tIns="34285" rIns="68571" bIns="34285"/>
          <a:lstStyle/>
          <a:p>
            <a:endParaRPr lang="zh-CN" altLang="en-US"/>
          </a:p>
        </p:txBody>
      </p:sp>
      <p:sp>
        <p:nvSpPr>
          <p:cNvPr id="128007" name="上箭头 128006">
            <a:hlinkClick r:id="" action="ppaction://hlinkshowjump?jump=firstslide"/>
          </p:cNvPr>
          <p:cNvSpPr/>
          <p:nvPr/>
        </p:nvSpPr>
        <p:spPr>
          <a:xfrm>
            <a:off x="4371793" y="4800377"/>
            <a:ext cx="400176" cy="228589"/>
          </a:xfrm>
          <a:prstGeom prst="upArrow">
            <a:avLst>
              <a:gd name="adj1" fmla="val 50000"/>
              <a:gd name="adj2" fmla="val 25000"/>
            </a:avLst>
          </a:prstGeom>
          <a:solidFill>
            <a:srgbClr val="DDDDDD"/>
          </a:solidFill>
          <a:ln w="28575" cap="flat" cmpd="sng">
            <a:solidFill>
              <a:schemeClr val="hlink"/>
            </a:solidFill>
            <a:prstDash val="solid"/>
            <a:miter/>
            <a:headEnd type="none" w="med" len="med"/>
            <a:tailEnd type="none" w="med" len="med"/>
          </a:ln>
        </p:spPr>
        <p:txBody>
          <a:bodyPr lIns="68571" tIns="34285" rIns="68571" bIns="34285"/>
          <a:lstStyle/>
          <a:p>
            <a:endParaRPr lang="zh-CN" altLang="en-US"/>
          </a:p>
        </p:txBody>
      </p:sp>
    </p:spTree>
  </p:cSld>
  <p:clrMapOvr>
    <a:masterClrMapping/>
  </p:clrMapOvr>
  <p:transition spd="med">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图片 147457" descr="026"/>
          <p:cNvPicPr>
            <a:picLocks noChangeAspect="1"/>
          </p:cNvPicPr>
          <p:nvPr/>
        </p:nvPicPr>
        <p:blipFill>
          <a:blip r:embed="rId3"/>
          <a:stretch>
            <a:fillRect/>
          </a:stretch>
        </p:blipFill>
        <p:spPr>
          <a:xfrm>
            <a:off x="0" y="238"/>
            <a:ext cx="9144000" cy="5143262"/>
          </a:xfrm>
          <a:prstGeom prst="rect">
            <a:avLst/>
          </a:prstGeom>
          <a:noFill/>
          <a:ln w="9525">
            <a:noFill/>
          </a:ln>
        </p:spPr>
      </p:pic>
      <p:sp>
        <p:nvSpPr>
          <p:cNvPr id="147460" name="文本占位符 147459"/>
          <p:cNvSpPr>
            <a:spLocks noGrp="1"/>
          </p:cNvSpPr>
          <p:nvPr>
            <p:ph type="body" idx="1"/>
          </p:nvPr>
        </p:nvSpPr>
        <p:spPr>
          <a:xfrm>
            <a:off x="1691528" y="891130"/>
            <a:ext cx="6561058" cy="1997776"/>
          </a:xfrm>
        </p:spPr>
        <p:txBody>
          <a:bodyPr>
            <a:noAutofit/>
          </a:bodyPr>
          <a:lstStyle/>
          <a:p>
            <a:pPr marL="0" indent="0">
              <a:buNone/>
            </a:pPr>
            <a:r>
              <a:rPr lang="zh-CN" altLang="en-US" sz="2400" dirty="0">
                <a:solidFill>
                  <a:srgbClr val="FFFF99"/>
                </a:solidFill>
              </a:rPr>
              <a:t>　　</a:t>
            </a:r>
            <a:r>
              <a:rPr lang="zh-CN" altLang="en-US" sz="2400" b="1" dirty="0">
                <a:solidFill>
                  <a:srgbClr val="FF3300"/>
                </a:solidFill>
              </a:rPr>
              <a:t>这里的自然界是冷酷无情的，千万年来积聚的力量能使它像精灵似的召唤来寒冷、冰冻、飞雪、风暴</a:t>
            </a:r>
            <a:r>
              <a:rPr lang="en-US" altLang="zh-CN" sz="2400" b="1" dirty="0">
                <a:solidFill>
                  <a:srgbClr val="FF3300"/>
                </a:solidFill>
                <a:latin typeface="Times New Roman" panose="02020603050405020304" pitchFamily="18" charset="0"/>
              </a:rPr>
              <a:t>——</a:t>
            </a:r>
            <a:r>
              <a:rPr lang="zh-CN" altLang="en-US" sz="2400" b="1" dirty="0">
                <a:solidFill>
                  <a:srgbClr val="FF3300"/>
                </a:solidFill>
              </a:rPr>
              <a:t>使用这一切足以毁灭人的法术来对付敢于登上这里的勇敢者。</a:t>
            </a:r>
            <a:endParaRPr lang="zh-CN" altLang="en-US" sz="3200" b="1" dirty="0">
              <a:solidFill>
                <a:srgbClr val="FF3300"/>
              </a:solidFill>
              <a:ea typeface="楷体_GB2312" pitchFamily="49" charset="-122"/>
            </a:endParaRPr>
          </a:p>
        </p:txBody>
      </p:sp>
      <p:sp>
        <p:nvSpPr>
          <p:cNvPr id="147461" name="右箭头 147460">
            <a:hlinkClick r:id="" action="ppaction://hlinkshowjump?jump=nextslide"/>
          </p:cNvPr>
          <p:cNvSpPr/>
          <p:nvPr/>
        </p:nvSpPr>
        <p:spPr>
          <a:xfrm>
            <a:off x="4972057" y="4812283"/>
            <a:ext cx="285840" cy="273831"/>
          </a:xfrm>
          <a:prstGeom prst="righ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wrap="none" lIns="68571" tIns="34285" rIns="68571" bIns="34285" anchor="ctr"/>
          <a:lstStyle/>
          <a:p>
            <a:pPr algn="ctr"/>
            <a:endParaRPr lang="zh-CN" altLang="en-US">
              <a:latin typeface="Times New Roman" panose="02020603050405020304" pitchFamily="18" charset="0"/>
            </a:endParaRPr>
          </a:p>
        </p:txBody>
      </p:sp>
      <p:sp>
        <p:nvSpPr>
          <p:cNvPr id="147462" name="左箭头 147461">
            <a:hlinkClick r:id="" action="ppaction://hlinkshowjump?jump=previousslide"/>
          </p:cNvPr>
          <p:cNvSpPr/>
          <p:nvPr/>
        </p:nvSpPr>
        <p:spPr>
          <a:xfrm>
            <a:off x="3828697" y="4812283"/>
            <a:ext cx="285840" cy="273831"/>
          </a:xfrm>
          <a:prstGeom prst="lef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lIns="68571" tIns="34285" rIns="68571" bIns="34285"/>
          <a:lstStyle/>
          <a:p>
            <a:endParaRPr lang="zh-CN" altLang="en-US"/>
          </a:p>
        </p:txBody>
      </p:sp>
      <p:sp>
        <p:nvSpPr>
          <p:cNvPr id="147463" name="上箭头 147462">
            <a:hlinkClick r:id="" action="ppaction://hlinkshowjump?jump=firstslide"/>
          </p:cNvPr>
          <p:cNvSpPr/>
          <p:nvPr/>
        </p:nvSpPr>
        <p:spPr>
          <a:xfrm>
            <a:off x="4371793" y="4800377"/>
            <a:ext cx="400176" cy="228589"/>
          </a:xfrm>
          <a:prstGeom prst="upArrow">
            <a:avLst>
              <a:gd name="adj1" fmla="val 50000"/>
              <a:gd name="adj2" fmla="val 25000"/>
            </a:avLst>
          </a:prstGeom>
          <a:solidFill>
            <a:srgbClr val="DDDDDD"/>
          </a:solidFill>
          <a:ln w="28575" cap="flat" cmpd="sng">
            <a:solidFill>
              <a:schemeClr val="hlink"/>
            </a:solidFill>
            <a:prstDash val="solid"/>
            <a:miter/>
            <a:headEnd type="none" w="med" len="med"/>
            <a:tailEnd type="none" w="med" len="med"/>
          </a:ln>
        </p:spPr>
        <p:txBody>
          <a:bodyPr lIns="68571" tIns="34285" rIns="68571" bIns="34285"/>
          <a:lstStyle/>
          <a:p>
            <a:endParaRPr lang="zh-CN" altLang="en-US"/>
          </a:p>
        </p:txBody>
      </p:sp>
    </p:spTree>
  </p:cSld>
  <p:clrMapOvr>
    <a:masterClrMapping/>
  </p:clrMapOvr>
  <p:transition spd="med">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1"/>
          <p:cNvSpPr/>
          <p:nvPr/>
        </p:nvSpPr>
        <p:spPr>
          <a:xfrm>
            <a:off x="1306061" y="921352"/>
            <a:ext cx="6858893" cy="3246520"/>
          </a:xfrm>
          <a:prstGeom prst="rect">
            <a:avLst/>
          </a:prstGeom>
          <a:noFill/>
          <a:ln w="9525">
            <a:noFill/>
          </a:ln>
        </p:spPr>
        <p:txBody>
          <a:bodyPr lIns="68571" tIns="34285" rIns="68571" bIns="34285" anchor="ctr">
            <a:spAutoFit/>
          </a:bodyPr>
          <a:lstStyle/>
          <a:p>
            <a:pPr>
              <a:lnSpc>
                <a:spcPct val="150000"/>
              </a:lnSpc>
            </a:pPr>
            <a:r>
              <a:rPr lang="zh-CN" altLang="en-US" sz="2000" dirty="0" smtClean="0">
                <a:solidFill>
                  <a:srgbClr val="000000"/>
                </a:solidFill>
                <a:latin typeface="微软雅黑" panose="020B0503020204020204" charset="-122"/>
                <a:ea typeface="微软雅黑" panose="020B0503020204020204" charset="-122"/>
              </a:rPr>
              <a:t>吞</a:t>
            </a:r>
            <a:r>
              <a:rPr lang="zh-CN" altLang="en-US" sz="2000" dirty="0">
                <a:solidFill>
                  <a:srgbClr val="000000"/>
                </a:solidFill>
                <a:latin typeface="微软雅黑" panose="020B0503020204020204" charset="-122"/>
                <a:ea typeface="微软雅黑" panose="020B0503020204020204" charset="-122"/>
              </a:rPr>
              <a:t>噬</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踉踉跄跄</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拽</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无垠</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羸弱</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遗孀</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癫狂</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凛冽</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步履</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销蚀</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告罄</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皑皑</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坚持不懈</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精疲力竭</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毛骨悚然</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怏怏不乐</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a:t>
            </a:r>
          </a:p>
          <a:p>
            <a:pPr>
              <a:lnSpc>
                <a:spcPct val="150000"/>
              </a:lnSpc>
            </a:pPr>
            <a:r>
              <a:rPr lang="zh-CN" altLang="en-US" sz="2000" dirty="0">
                <a:solidFill>
                  <a:srgbClr val="000000"/>
                </a:solidFill>
                <a:latin typeface="微软雅黑" panose="020B0503020204020204" charset="-122"/>
                <a:ea typeface="微软雅黑" panose="020B0503020204020204" charset="-122"/>
              </a:rPr>
              <a:t>姗姗来迟</a:t>
            </a:r>
            <a:r>
              <a:rPr lang="en-US" altLang="zh-CN" sz="2000" dirty="0">
                <a:solidFill>
                  <a:srgbClr val="000000"/>
                </a:solidFill>
                <a:latin typeface="微软雅黑" panose="020B0503020204020204" charset="-122"/>
                <a:ea typeface="微软雅黑" panose="020B0503020204020204" charset="-122"/>
              </a:rPr>
              <a:t>(          ) </a:t>
            </a:r>
            <a:r>
              <a:rPr lang="zh-CN" altLang="en-US" sz="2000" dirty="0">
                <a:solidFill>
                  <a:srgbClr val="000000"/>
                </a:solidFill>
                <a:latin typeface="微软雅黑" panose="020B0503020204020204" charset="-122"/>
                <a:ea typeface="微软雅黑" panose="020B0503020204020204" charset="-122"/>
              </a:rPr>
              <a:t>　   忧心忡忡</a:t>
            </a:r>
            <a:r>
              <a:rPr lang="en-US" altLang="zh-CN" sz="2000" dirty="0">
                <a:solidFill>
                  <a:srgbClr val="000000"/>
                </a:solidFill>
                <a:latin typeface="微软雅黑" panose="020B0503020204020204" charset="-122"/>
                <a:ea typeface="微软雅黑" panose="020B0503020204020204" charset="-122"/>
              </a:rPr>
              <a:t>(               )</a:t>
            </a:r>
            <a:r>
              <a:rPr lang="zh-CN" altLang="en-US" sz="2000" dirty="0">
                <a:solidFill>
                  <a:srgbClr val="000000"/>
                </a:solidFill>
                <a:latin typeface="微软雅黑" panose="020B0503020204020204" charset="-122"/>
                <a:ea typeface="微软雅黑" panose="020B0503020204020204" charset="-122"/>
              </a:rPr>
              <a:t>　</a:t>
            </a:r>
          </a:p>
        </p:txBody>
      </p:sp>
      <p:sp>
        <p:nvSpPr>
          <p:cNvPr id="20482" name="Rectangle 2"/>
          <p:cNvSpPr/>
          <p:nvPr/>
        </p:nvSpPr>
        <p:spPr>
          <a:xfrm>
            <a:off x="1844756" y="512896"/>
            <a:ext cx="7129438" cy="4169849"/>
          </a:xfrm>
          <a:prstGeom prst="rect">
            <a:avLst/>
          </a:prstGeom>
          <a:noFill/>
          <a:ln w="9525">
            <a:noFill/>
          </a:ln>
        </p:spPr>
        <p:txBody>
          <a:bodyPr wrap="square" lIns="68571" tIns="34285" rIns="68571" bIns="34285" anchor="ctr">
            <a:spAutoFit/>
          </a:bodyPr>
          <a:lstStyle/>
          <a:p>
            <a:pPr>
              <a:lnSpc>
                <a:spcPct val="150000"/>
              </a:lnSpc>
            </a:pP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shì</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li</a:t>
            </a:r>
            <a:r>
              <a:rPr lang="en-US" altLang="zh-CN" sz="2000" dirty="0" err="1">
                <a:solidFill>
                  <a:srgbClr val="FF0000"/>
                </a:solidFill>
                <a:latin typeface="宋体" panose="02010600030101010101" pitchFamily="2" charset="-122"/>
              </a:rPr>
              <a:t>à</a:t>
            </a:r>
            <a:r>
              <a:rPr lang="en-US" altLang="zh-CN" sz="2000" dirty="0" err="1">
                <a:solidFill>
                  <a:srgbClr val="FF0000"/>
                </a:solidFill>
                <a:latin typeface="微软雅黑" panose="020B0503020204020204" charset="-122"/>
                <a:ea typeface="微软雅黑" panose="020B0503020204020204" charset="-122"/>
              </a:rPr>
              <a:t>ng</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qi</a:t>
            </a:r>
            <a:r>
              <a:rPr lang="en-US" altLang="zh-CN" sz="2000" dirty="0" err="1">
                <a:solidFill>
                  <a:srgbClr val="FF0000"/>
                </a:solidFill>
                <a:latin typeface="宋体" panose="02010600030101010101" pitchFamily="2" charset="-122"/>
              </a:rPr>
              <a:t>à</a:t>
            </a:r>
            <a:r>
              <a:rPr lang="en-US" altLang="zh-CN" sz="2000" dirty="0" err="1">
                <a:solidFill>
                  <a:srgbClr val="FF0000"/>
                </a:solidFill>
                <a:latin typeface="微软雅黑" panose="020B0503020204020204" charset="-122"/>
                <a:ea typeface="微软雅黑" panose="020B0503020204020204" charset="-122"/>
              </a:rPr>
              <a:t>ng</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err="1">
                <a:solidFill>
                  <a:srgbClr val="FF0000"/>
                </a:solidFill>
                <a:latin typeface="微软雅黑" panose="020B0503020204020204" charset="-122"/>
                <a:ea typeface="微软雅黑" panose="020B0503020204020204" charset="-122"/>
              </a:rPr>
              <a:t>zhu</a:t>
            </a:r>
            <a:r>
              <a:rPr lang="en-US" altLang="zh-CN" sz="2000" dirty="0" err="1">
                <a:solidFill>
                  <a:srgbClr val="FF0000"/>
                </a:solidFill>
                <a:latin typeface="宋体" panose="02010600030101010101" pitchFamily="2" charset="-122"/>
              </a:rPr>
              <a:t>à</a:t>
            </a:r>
            <a:r>
              <a:rPr lang="en-US" altLang="zh-CN" sz="2000" dirty="0" err="1">
                <a:solidFill>
                  <a:srgbClr val="FF0000"/>
                </a:solidFill>
                <a:latin typeface="微软雅黑" panose="020B0503020204020204" charset="-122"/>
                <a:ea typeface="微软雅黑" panose="020B0503020204020204" charset="-122"/>
              </a:rPr>
              <a:t>i</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yín</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léi</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err="1">
                <a:solidFill>
                  <a:srgbClr val="FF0000"/>
                </a:solidFill>
                <a:latin typeface="微软雅黑" panose="020B0503020204020204" charset="-122"/>
                <a:ea typeface="微软雅黑" panose="020B0503020204020204" charset="-122"/>
              </a:rPr>
              <a:t>shu</a:t>
            </a:r>
            <a:r>
              <a:rPr lang="en-US" altLang="zh-CN" sz="2000" dirty="0" err="1">
                <a:solidFill>
                  <a:srgbClr val="FF0000"/>
                </a:solidFill>
                <a:latin typeface="宋体" panose="02010600030101010101" pitchFamily="2" charset="-122"/>
              </a:rPr>
              <a:t>ā</a:t>
            </a:r>
            <a:r>
              <a:rPr lang="en-US" altLang="zh-CN" sz="2000" dirty="0" err="1">
                <a:solidFill>
                  <a:srgbClr val="FF0000"/>
                </a:solidFill>
                <a:latin typeface="微软雅黑" panose="020B0503020204020204" charset="-122"/>
                <a:ea typeface="微软雅黑" panose="020B0503020204020204" charset="-122"/>
              </a:rPr>
              <a:t>ng</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di</a:t>
            </a:r>
            <a:r>
              <a:rPr lang="en-US" altLang="zh-CN" sz="2000" dirty="0" err="1">
                <a:solidFill>
                  <a:srgbClr val="FF0000"/>
                </a:solidFill>
                <a:latin typeface="宋体" panose="02010600030101010101" pitchFamily="2" charset="-122"/>
              </a:rPr>
              <a:t>ā</a:t>
            </a:r>
            <a:r>
              <a:rPr lang="en-US" altLang="zh-CN" sz="2000" dirty="0" err="1">
                <a:solidFill>
                  <a:srgbClr val="FF0000"/>
                </a:solidFill>
                <a:latin typeface="微软雅黑" panose="020B0503020204020204" charset="-122"/>
                <a:ea typeface="微软雅黑" panose="020B0503020204020204" charset="-122"/>
              </a:rPr>
              <a:t>n</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lǐn</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lǚ</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shí</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qìng</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a:solidFill>
                  <a:srgbClr val="FF0000"/>
                </a:solidFill>
                <a:latin typeface="宋体" panose="02010600030101010101" pitchFamily="2" charset="-122"/>
              </a:rPr>
              <a:t>  </a:t>
            </a:r>
            <a:r>
              <a:rPr lang="en-US" altLang="zh-CN" sz="2000" dirty="0" err="1">
                <a:solidFill>
                  <a:srgbClr val="FF0000"/>
                </a:solidFill>
                <a:latin typeface="宋体" panose="02010600030101010101" pitchFamily="2" charset="-122"/>
              </a:rPr>
              <a:t>á</a:t>
            </a:r>
            <a:r>
              <a:rPr lang="en-US" altLang="zh-CN" sz="2000" dirty="0" err="1">
                <a:solidFill>
                  <a:srgbClr val="FF0000"/>
                </a:solidFill>
                <a:latin typeface="微软雅黑" panose="020B0503020204020204" charset="-122"/>
                <a:ea typeface="微软雅黑" panose="020B0503020204020204" charset="-122"/>
              </a:rPr>
              <a:t>i</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xiè</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jié</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sǒng</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y</a:t>
            </a:r>
            <a:r>
              <a:rPr lang="en-US" altLang="zh-CN" sz="2000" dirty="0" err="1">
                <a:solidFill>
                  <a:srgbClr val="FF0000"/>
                </a:solidFill>
                <a:latin typeface="宋体" panose="02010600030101010101" pitchFamily="2" charset="-122"/>
              </a:rPr>
              <a:t>à</a:t>
            </a:r>
            <a:r>
              <a:rPr lang="en-US" altLang="zh-CN" sz="2000" dirty="0" err="1">
                <a:solidFill>
                  <a:srgbClr val="FF0000"/>
                </a:solidFill>
                <a:latin typeface="微软雅黑" panose="020B0503020204020204" charset="-122"/>
                <a:ea typeface="微软雅黑" panose="020B0503020204020204" charset="-122"/>
              </a:rPr>
              <a:t>ng</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sh</a:t>
            </a:r>
            <a:r>
              <a:rPr lang="en-US" altLang="zh-CN" sz="2000" dirty="0" err="1">
                <a:solidFill>
                  <a:srgbClr val="FF0000"/>
                </a:solidFill>
                <a:latin typeface="宋体" panose="02010600030101010101" pitchFamily="2" charset="-122"/>
              </a:rPr>
              <a:t>ā</a:t>
            </a:r>
            <a:r>
              <a:rPr lang="en-US" altLang="zh-CN" sz="2000" dirty="0" err="1">
                <a:solidFill>
                  <a:srgbClr val="FF0000"/>
                </a:solidFill>
                <a:latin typeface="微软雅黑" panose="020B0503020204020204" charset="-122"/>
                <a:ea typeface="微软雅黑" panose="020B0503020204020204" charset="-122"/>
              </a:rPr>
              <a:t>n</a:t>
            </a:r>
            <a:r>
              <a:rPr lang="en-US" altLang="zh-CN" sz="2000" dirty="0">
                <a:solidFill>
                  <a:srgbClr val="FF0000"/>
                </a:solidFill>
                <a:latin typeface="微软雅黑" panose="020B0503020204020204" charset="-122"/>
                <a:ea typeface="微软雅黑" panose="020B0503020204020204" charset="-122"/>
              </a:rPr>
              <a:t>                            </a:t>
            </a:r>
            <a:r>
              <a:rPr lang="en-US" altLang="zh-CN" sz="2000" dirty="0" err="1">
                <a:solidFill>
                  <a:srgbClr val="FF0000"/>
                </a:solidFill>
                <a:latin typeface="微软雅黑" panose="020B0503020204020204" charset="-122"/>
                <a:ea typeface="微软雅黑" panose="020B0503020204020204" charset="-122"/>
              </a:rPr>
              <a:t>chōng</a:t>
            </a:r>
            <a:endParaRPr lang="en-US" altLang="zh-CN" sz="2000" dirty="0">
              <a:solidFill>
                <a:srgbClr val="FF0000"/>
              </a:solidFill>
              <a:latin typeface="微软雅黑" panose="020B0503020204020204" charset="-122"/>
              <a:ea typeface="微软雅黑" panose="020B0503020204020204" charset="-122"/>
            </a:endParaRPr>
          </a:p>
          <a:p>
            <a:pPr>
              <a:lnSpc>
                <a:spcPct val="150000"/>
              </a:lnSpc>
            </a:pPr>
            <a:endParaRPr lang="en-US" altLang="zh-CN" sz="2000" dirty="0">
              <a:solidFill>
                <a:srgbClr val="FF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5000">
        <p14:doors dir="vert"/>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0482">
                                            <p:txEl>
                                              <p:charRg st="53" end="101"/>
                                            </p:txEl>
                                          </p:spTgt>
                                        </p:tgtEl>
                                        <p:attrNameLst>
                                          <p:attrName>style.visibility</p:attrName>
                                        </p:attrNameLst>
                                      </p:cBhvr>
                                      <p:to>
                                        <p:strVal val="visible"/>
                                      </p:to>
                                    </p:set>
                                    <p:anim calcmode="lin" valueType="num">
                                      <p:cBhvr>
                                        <p:cTn id="7" dur="1000" fill="hold"/>
                                        <p:tgtEl>
                                          <p:spTgt spid="20482">
                                            <p:txEl>
                                              <p:charRg st="53" end="101"/>
                                            </p:txEl>
                                          </p:spTgt>
                                        </p:tgtEl>
                                        <p:attrNameLst>
                                          <p:attrName>ppt_x</p:attrName>
                                        </p:attrNameLst>
                                      </p:cBhvr>
                                      <p:tavLst>
                                        <p:tav tm="0">
                                          <p:val>
                                            <p:strVal val="#ppt_x-.2"/>
                                          </p:val>
                                        </p:tav>
                                        <p:tav tm="100000">
                                          <p:val>
                                            <p:strVal val="#ppt_x"/>
                                          </p:val>
                                        </p:tav>
                                      </p:tavLst>
                                    </p:anim>
                                    <p:anim calcmode="lin" valueType="num">
                                      <p:cBhvr>
                                        <p:cTn id="8" dur="1000" fill="hold"/>
                                        <p:tgtEl>
                                          <p:spTgt spid="20482">
                                            <p:txEl>
                                              <p:charRg st="53" end="10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2">
                                            <p:txEl>
                                              <p:charRg st="53" end="10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0482">
                                            <p:txEl>
                                              <p:charRg st="101" end="153"/>
                                            </p:txEl>
                                          </p:spTgt>
                                        </p:tgtEl>
                                        <p:attrNameLst>
                                          <p:attrName>style.visibility</p:attrName>
                                        </p:attrNameLst>
                                      </p:cBhvr>
                                      <p:to>
                                        <p:strVal val="visible"/>
                                      </p:to>
                                    </p:set>
                                    <p:anim calcmode="lin" valueType="num">
                                      <p:cBhvr>
                                        <p:cTn id="12" dur="1000" fill="hold"/>
                                        <p:tgtEl>
                                          <p:spTgt spid="20482">
                                            <p:txEl>
                                              <p:charRg st="101" end="153"/>
                                            </p:txEl>
                                          </p:spTgt>
                                        </p:tgtEl>
                                        <p:attrNameLst>
                                          <p:attrName>ppt_x</p:attrName>
                                        </p:attrNameLst>
                                      </p:cBhvr>
                                      <p:tavLst>
                                        <p:tav tm="0">
                                          <p:val>
                                            <p:strVal val="#ppt_x-.2"/>
                                          </p:val>
                                        </p:tav>
                                        <p:tav tm="100000">
                                          <p:val>
                                            <p:strVal val="#ppt_x"/>
                                          </p:val>
                                        </p:tav>
                                      </p:tavLst>
                                    </p:anim>
                                    <p:anim calcmode="lin" valueType="num">
                                      <p:cBhvr>
                                        <p:cTn id="13" dur="1000" fill="hold"/>
                                        <p:tgtEl>
                                          <p:spTgt spid="20482">
                                            <p:txEl>
                                              <p:charRg st="101" end="153"/>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0482">
                                            <p:txEl>
                                              <p:charRg st="101" end="153"/>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20482">
                                            <p:txEl>
                                              <p:charRg st="153" end="200"/>
                                            </p:txEl>
                                          </p:spTgt>
                                        </p:tgtEl>
                                        <p:attrNameLst>
                                          <p:attrName>style.visibility</p:attrName>
                                        </p:attrNameLst>
                                      </p:cBhvr>
                                      <p:to>
                                        <p:strVal val="visible"/>
                                      </p:to>
                                    </p:set>
                                    <p:anim calcmode="lin" valueType="num">
                                      <p:cBhvr>
                                        <p:cTn id="17" dur="1000" fill="hold"/>
                                        <p:tgtEl>
                                          <p:spTgt spid="20482">
                                            <p:txEl>
                                              <p:charRg st="153" end="200"/>
                                            </p:txEl>
                                          </p:spTgt>
                                        </p:tgtEl>
                                        <p:attrNameLst>
                                          <p:attrName>ppt_x</p:attrName>
                                        </p:attrNameLst>
                                      </p:cBhvr>
                                      <p:tavLst>
                                        <p:tav tm="0">
                                          <p:val>
                                            <p:strVal val="#ppt_x-.2"/>
                                          </p:val>
                                        </p:tav>
                                        <p:tav tm="100000">
                                          <p:val>
                                            <p:strVal val="#ppt_x"/>
                                          </p:val>
                                        </p:tav>
                                      </p:tavLst>
                                    </p:anim>
                                    <p:anim calcmode="lin" valueType="num">
                                      <p:cBhvr>
                                        <p:cTn id="18" dur="1000" fill="hold"/>
                                        <p:tgtEl>
                                          <p:spTgt spid="20482">
                                            <p:txEl>
                                              <p:charRg st="153" end="20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0482">
                                            <p:txEl>
                                              <p:charRg st="153" end="200"/>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20482">
                                            <p:txEl>
                                              <p:charRg st="200" end="255"/>
                                            </p:txEl>
                                          </p:spTgt>
                                        </p:tgtEl>
                                        <p:attrNameLst>
                                          <p:attrName>style.visibility</p:attrName>
                                        </p:attrNameLst>
                                      </p:cBhvr>
                                      <p:to>
                                        <p:strVal val="visible"/>
                                      </p:to>
                                    </p:set>
                                    <p:anim calcmode="lin" valueType="num">
                                      <p:cBhvr>
                                        <p:cTn id="22" dur="1000" fill="hold"/>
                                        <p:tgtEl>
                                          <p:spTgt spid="20482">
                                            <p:txEl>
                                              <p:charRg st="200" end="255"/>
                                            </p:txEl>
                                          </p:spTgt>
                                        </p:tgtEl>
                                        <p:attrNameLst>
                                          <p:attrName>ppt_x</p:attrName>
                                        </p:attrNameLst>
                                      </p:cBhvr>
                                      <p:tavLst>
                                        <p:tav tm="0">
                                          <p:val>
                                            <p:strVal val="#ppt_x-.2"/>
                                          </p:val>
                                        </p:tav>
                                        <p:tav tm="100000">
                                          <p:val>
                                            <p:strVal val="#ppt_x"/>
                                          </p:val>
                                        </p:tav>
                                      </p:tavLst>
                                    </p:anim>
                                    <p:anim calcmode="lin" valueType="num">
                                      <p:cBhvr>
                                        <p:cTn id="23" dur="1000" fill="hold"/>
                                        <p:tgtEl>
                                          <p:spTgt spid="20482">
                                            <p:txEl>
                                              <p:charRg st="200" end="255"/>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0482">
                                            <p:txEl>
                                              <p:charRg st="200" end="255"/>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20482">
                                            <p:txEl>
                                              <p:charRg st="255" end="315"/>
                                            </p:txEl>
                                          </p:spTgt>
                                        </p:tgtEl>
                                        <p:attrNameLst>
                                          <p:attrName>style.visibility</p:attrName>
                                        </p:attrNameLst>
                                      </p:cBhvr>
                                      <p:to>
                                        <p:strVal val="visible"/>
                                      </p:to>
                                    </p:set>
                                    <p:anim calcmode="lin" valueType="num">
                                      <p:cBhvr>
                                        <p:cTn id="27" dur="1000" fill="hold"/>
                                        <p:tgtEl>
                                          <p:spTgt spid="20482">
                                            <p:txEl>
                                              <p:charRg st="255" end="315"/>
                                            </p:txEl>
                                          </p:spTgt>
                                        </p:tgtEl>
                                        <p:attrNameLst>
                                          <p:attrName>ppt_x</p:attrName>
                                        </p:attrNameLst>
                                      </p:cBhvr>
                                      <p:tavLst>
                                        <p:tav tm="0">
                                          <p:val>
                                            <p:strVal val="#ppt_x-.2"/>
                                          </p:val>
                                        </p:tav>
                                        <p:tav tm="100000">
                                          <p:val>
                                            <p:strVal val="#ppt_x"/>
                                          </p:val>
                                        </p:tav>
                                      </p:tavLst>
                                    </p:anim>
                                    <p:anim calcmode="lin" valueType="num">
                                      <p:cBhvr>
                                        <p:cTn id="28" dur="1000" fill="hold"/>
                                        <p:tgtEl>
                                          <p:spTgt spid="20482">
                                            <p:txEl>
                                              <p:charRg st="255" end="315"/>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482">
                                            <p:txEl>
                                              <p:charRg st="255" end="315"/>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20482">
                                            <p:txEl>
                                              <p:charRg st="315" end="350"/>
                                            </p:txEl>
                                          </p:spTgt>
                                        </p:tgtEl>
                                        <p:attrNameLst>
                                          <p:attrName>style.visibility</p:attrName>
                                        </p:attrNameLst>
                                      </p:cBhvr>
                                      <p:to>
                                        <p:strVal val="visible"/>
                                      </p:to>
                                    </p:set>
                                    <p:anim calcmode="lin" valueType="num">
                                      <p:cBhvr>
                                        <p:cTn id="32" dur="1000" fill="hold"/>
                                        <p:tgtEl>
                                          <p:spTgt spid="20482">
                                            <p:txEl>
                                              <p:charRg st="315" end="350"/>
                                            </p:txEl>
                                          </p:spTgt>
                                        </p:tgtEl>
                                        <p:attrNameLst>
                                          <p:attrName>ppt_x</p:attrName>
                                        </p:attrNameLst>
                                      </p:cBhvr>
                                      <p:tavLst>
                                        <p:tav tm="0">
                                          <p:val>
                                            <p:strVal val="#ppt_x-.2"/>
                                          </p:val>
                                        </p:tav>
                                        <p:tav tm="100000">
                                          <p:val>
                                            <p:strVal val="#ppt_x"/>
                                          </p:val>
                                        </p:tav>
                                      </p:tavLst>
                                    </p:anim>
                                    <p:anim calcmode="lin" valueType="num">
                                      <p:cBhvr>
                                        <p:cTn id="33" dur="1000" fill="hold"/>
                                        <p:tgtEl>
                                          <p:spTgt spid="20482">
                                            <p:txEl>
                                              <p:charRg st="315" end="350"/>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0482">
                                            <p:txEl>
                                              <p:charRg st="315" end="350"/>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20482">
                                            <p:txEl>
                                              <p:charRg st="350" end="350"/>
                                            </p:txEl>
                                          </p:spTgt>
                                        </p:tgtEl>
                                        <p:attrNameLst>
                                          <p:attrName>style.visibility</p:attrName>
                                        </p:attrNameLst>
                                      </p:cBhvr>
                                      <p:to>
                                        <p:strVal val="visible"/>
                                      </p:to>
                                    </p:set>
                                    <p:anim calcmode="lin" valueType="num">
                                      <p:cBhvr>
                                        <p:cTn id="37" dur="1000" fill="hold"/>
                                        <p:tgtEl>
                                          <p:spTgt spid="20482">
                                            <p:txEl>
                                              <p:charRg st="350" end="350"/>
                                            </p:txEl>
                                          </p:spTgt>
                                        </p:tgtEl>
                                        <p:attrNameLst>
                                          <p:attrName>ppt_x</p:attrName>
                                        </p:attrNameLst>
                                      </p:cBhvr>
                                      <p:tavLst>
                                        <p:tav tm="0">
                                          <p:val>
                                            <p:strVal val="#ppt_x-.2"/>
                                          </p:val>
                                        </p:tav>
                                        <p:tav tm="100000">
                                          <p:val>
                                            <p:strVal val="#ppt_x"/>
                                          </p:val>
                                        </p:tav>
                                      </p:tavLst>
                                    </p:anim>
                                    <p:anim calcmode="lin" valueType="num">
                                      <p:cBhvr>
                                        <p:cTn id="38" dur="1000" fill="hold"/>
                                        <p:tgtEl>
                                          <p:spTgt spid="20482">
                                            <p:txEl>
                                              <p:charRg st="350" end="350"/>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0482">
                                            <p:txEl>
                                              <p:charRg st="350" end="35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p:nvPr/>
        </p:nvSpPr>
        <p:spPr>
          <a:xfrm>
            <a:off x="726376" y="742778"/>
            <a:ext cx="4957218" cy="2783037"/>
          </a:xfrm>
          <a:prstGeom prst="rect">
            <a:avLst/>
          </a:prstGeom>
          <a:noFill/>
          <a:ln w="9525">
            <a:noFill/>
          </a:ln>
        </p:spPr>
        <p:txBody>
          <a:bodyPr lIns="68571" tIns="34285" rIns="68571" bIns="34285">
            <a:spAutoFit/>
          </a:bodyPr>
          <a:lstStyle/>
          <a:p>
            <a:pPr>
              <a:lnSpc>
                <a:spcPct val="140000"/>
              </a:lnSpc>
            </a:pPr>
            <a:r>
              <a:rPr lang="zh-CN" altLang="en-US" sz="2100" b="1">
                <a:latin typeface="Times New Roman" panose="02020603050405020304" pitchFamily="18" charset="0"/>
                <a:sym typeface="Times New Roman" panose="02020603050405020304" pitchFamily="18" charset="0"/>
              </a:rPr>
              <a:t>拽 </a:t>
            </a:r>
            <a:r>
              <a:rPr lang="zh-CN" altLang="en-US" sz="2100" b="1">
                <a:latin typeface="宋体" panose="02010600030101010101" pitchFamily="2" charset="-122"/>
                <a:sym typeface="宋体" panose="02010600030101010101" pitchFamily="2" charset="-122"/>
              </a:rPr>
              <a:t>：</a:t>
            </a:r>
            <a:endParaRPr lang="zh-CN" altLang="en-US" sz="2100" b="1">
              <a:latin typeface="Times New Roman" panose="02020603050405020304" pitchFamily="18" charset="0"/>
              <a:sym typeface="Times New Roman" panose="02020603050405020304" pitchFamily="18" charset="0"/>
            </a:endParaRPr>
          </a:p>
          <a:p>
            <a:pPr>
              <a:lnSpc>
                <a:spcPct val="140000"/>
              </a:lnSpc>
            </a:pPr>
            <a:r>
              <a:rPr lang="zh-CN" altLang="en-US" sz="2100" b="1">
                <a:latin typeface="Times New Roman" panose="02020603050405020304" pitchFamily="18" charset="0"/>
                <a:sym typeface="Times New Roman" panose="02020603050405020304" pitchFamily="18" charset="0"/>
              </a:rPr>
              <a:t>毋宁</a:t>
            </a:r>
            <a:r>
              <a:rPr lang="zh-CN" altLang="en-US" sz="2100" b="1">
                <a:latin typeface="宋体" panose="02010600030101010101" pitchFamily="2" charset="-122"/>
                <a:sym typeface="宋体" panose="02010600030101010101" pitchFamily="2" charset="-122"/>
              </a:rPr>
              <a:t>：</a:t>
            </a:r>
            <a:endParaRPr lang="zh-CN" altLang="en-US" sz="2100" b="1">
              <a:latin typeface="Times New Roman" panose="02020603050405020304" pitchFamily="18" charset="0"/>
              <a:sym typeface="Times New Roman" panose="02020603050405020304" pitchFamily="18" charset="0"/>
            </a:endParaRPr>
          </a:p>
          <a:p>
            <a:pPr>
              <a:lnSpc>
                <a:spcPct val="140000"/>
              </a:lnSpc>
            </a:pPr>
            <a:r>
              <a:rPr lang="zh-CN" altLang="en-US" sz="2100" b="1">
                <a:latin typeface="Times New Roman" panose="02020603050405020304" pitchFamily="18" charset="0"/>
                <a:sym typeface="Times New Roman" panose="02020603050405020304" pitchFamily="18" charset="0"/>
              </a:rPr>
              <a:t>吞噬</a:t>
            </a:r>
            <a:r>
              <a:rPr lang="zh-CN" altLang="en-US" sz="2100" b="1">
                <a:latin typeface="宋体" panose="02010600030101010101" pitchFamily="2" charset="-122"/>
                <a:sym typeface="宋体" panose="02010600030101010101" pitchFamily="2" charset="-122"/>
              </a:rPr>
              <a:t>：</a:t>
            </a:r>
            <a:endParaRPr lang="zh-CN" altLang="en-US" sz="2100" b="1">
              <a:latin typeface="Times New Roman" panose="02020603050405020304" pitchFamily="18" charset="0"/>
              <a:sym typeface="Times New Roman" panose="02020603050405020304" pitchFamily="18" charset="0"/>
            </a:endParaRPr>
          </a:p>
          <a:p>
            <a:pPr>
              <a:lnSpc>
                <a:spcPct val="140000"/>
              </a:lnSpc>
            </a:pPr>
            <a:r>
              <a:rPr lang="zh-CN" altLang="en-US" sz="2100" b="1">
                <a:latin typeface="Times New Roman" panose="02020603050405020304" pitchFamily="18" charset="0"/>
                <a:sym typeface="Times New Roman" panose="02020603050405020304" pitchFamily="18" charset="0"/>
              </a:rPr>
              <a:t>羸弱</a:t>
            </a:r>
            <a:r>
              <a:rPr lang="zh-CN" altLang="en-US" sz="2100" b="1">
                <a:latin typeface="宋体" panose="02010600030101010101" pitchFamily="2" charset="-122"/>
                <a:sym typeface="宋体" panose="02010600030101010101" pitchFamily="2" charset="-122"/>
              </a:rPr>
              <a:t>：</a:t>
            </a:r>
            <a:endParaRPr lang="zh-CN" altLang="en-US" sz="2100" b="1">
              <a:latin typeface="Times New Roman" panose="02020603050405020304" pitchFamily="18" charset="0"/>
              <a:sym typeface="Times New Roman" panose="02020603050405020304" pitchFamily="18" charset="0"/>
            </a:endParaRPr>
          </a:p>
          <a:p>
            <a:pPr>
              <a:lnSpc>
                <a:spcPct val="140000"/>
              </a:lnSpc>
            </a:pPr>
            <a:r>
              <a:rPr lang="zh-CN" altLang="en-US" sz="2100" b="1">
                <a:latin typeface="Times New Roman" panose="02020603050405020304" pitchFamily="18" charset="0"/>
                <a:sym typeface="Times New Roman" panose="02020603050405020304" pitchFamily="18" charset="0"/>
              </a:rPr>
              <a:t>怏怏不乐</a:t>
            </a:r>
            <a:r>
              <a:rPr lang="zh-CN" altLang="en-US" sz="2100" b="1">
                <a:latin typeface="宋体" panose="02010600030101010101" pitchFamily="2" charset="-122"/>
                <a:sym typeface="宋体" panose="02010600030101010101" pitchFamily="2" charset="-122"/>
              </a:rPr>
              <a:t>：</a:t>
            </a:r>
            <a:endParaRPr lang="zh-CN" altLang="en-US" sz="2100" b="1">
              <a:latin typeface="Times New Roman" panose="02020603050405020304" pitchFamily="18" charset="0"/>
              <a:sym typeface="Times New Roman" panose="02020603050405020304" pitchFamily="18" charset="0"/>
            </a:endParaRPr>
          </a:p>
          <a:p>
            <a:pPr>
              <a:lnSpc>
                <a:spcPct val="140000"/>
              </a:lnSpc>
            </a:pPr>
            <a:r>
              <a:rPr lang="zh-CN" altLang="en-US" sz="2100" b="1">
                <a:latin typeface="Times New Roman" panose="02020603050405020304" pitchFamily="18" charset="0"/>
                <a:sym typeface="Times New Roman" panose="02020603050405020304" pitchFamily="18" charset="0"/>
              </a:rPr>
              <a:t>语无伦次</a:t>
            </a:r>
            <a:r>
              <a:rPr lang="zh-CN" altLang="en-US" sz="2100" b="1">
                <a:latin typeface="宋体" panose="02010600030101010101" pitchFamily="2" charset="-122"/>
                <a:sym typeface="宋体" panose="02010600030101010101" pitchFamily="2" charset="-122"/>
              </a:rPr>
              <a:t>：</a:t>
            </a:r>
            <a:endParaRPr lang="zh-CN" altLang="en-US" sz="2100" b="1">
              <a:latin typeface="Arial" panose="020B0604020202020204" pitchFamily="34" charset="0"/>
            </a:endParaRPr>
          </a:p>
        </p:txBody>
      </p:sp>
      <p:sp>
        <p:nvSpPr>
          <p:cNvPr id="7172" name="Text Box 4"/>
          <p:cNvSpPr txBox="1"/>
          <p:nvPr/>
        </p:nvSpPr>
        <p:spPr>
          <a:xfrm>
            <a:off x="1482521" y="814199"/>
            <a:ext cx="679935" cy="392815"/>
          </a:xfrm>
          <a:prstGeom prst="rect">
            <a:avLst/>
          </a:prstGeom>
          <a:noFill/>
          <a:ln w="9525">
            <a:noFill/>
          </a:ln>
        </p:spPr>
        <p:txBody>
          <a:bodyPr wrap="none" lIns="68571" tIns="34285" rIns="68571" bIns="34285">
            <a:spAutoFit/>
          </a:bodyPr>
          <a:lstStyle/>
          <a:p>
            <a:r>
              <a:rPr lang="zh-CN" altLang="en-US" sz="2100" b="1">
                <a:solidFill>
                  <a:srgbClr val="FF0000"/>
                </a:solidFill>
                <a:latin typeface="楷体_GB2312" pitchFamily="49" charset="-122"/>
                <a:ea typeface="楷体_GB2312" pitchFamily="49" charset="-122"/>
                <a:sym typeface="Times New Roman" panose="02020603050405020304" pitchFamily="18" charset="0"/>
              </a:rPr>
              <a:t>拉。</a:t>
            </a:r>
          </a:p>
        </p:txBody>
      </p:sp>
      <p:sp>
        <p:nvSpPr>
          <p:cNvPr id="7173" name="Text Box 5"/>
          <p:cNvSpPr txBox="1"/>
          <p:nvPr/>
        </p:nvSpPr>
        <p:spPr>
          <a:xfrm>
            <a:off x="1590883" y="1254629"/>
            <a:ext cx="950242" cy="392815"/>
          </a:xfrm>
          <a:prstGeom prst="rect">
            <a:avLst/>
          </a:prstGeom>
          <a:noFill/>
          <a:ln w="9525">
            <a:noFill/>
          </a:ln>
        </p:spPr>
        <p:txBody>
          <a:bodyPr wrap="none" lIns="68571" tIns="34285" rIns="68571" bIns="34285">
            <a:spAutoFit/>
          </a:bodyPr>
          <a:lstStyle/>
          <a:p>
            <a:r>
              <a:rPr lang="zh-CN" altLang="en-US" sz="2100" b="1">
                <a:solidFill>
                  <a:srgbClr val="FF0000"/>
                </a:solidFill>
                <a:latin typeface="楷体_GB2312" pitchFamily="49" charset="-122"/>
                <a:ea typeface="楷体_GB2312" pitchFamily="49" charset="-122"/>
                <a:sym typeface="Times New Roman" panose="02020603050405020304" pitchFamily="18" charset="0"/>
              </a:rPr>
              <a:t>不如。</a:t>
            </a:r>
          </a:p>
        </p:txBody>
      </p:sp>
      <p:sp>
        <p:nvSpPr>
          <p:cNvPr id="7174" name="Text Box 6"/>
          <p:cNvSpPr txBox="1"/>
          <p:nvPr/>
        </p:nvSpPr>
        <p:spPr>
          <a:xfrm>
            <a:off x="1590883" y="1706961"/>
            <a:ext cx="950242" cy="391625"/>
          </a:xfrm>
          <a:prstGeom prst="rect">
            <a:avLst/>
          </a:prstGeom>
          <a:noFill/>
          <a:ln w="9525">
            <a:noFill/>
          </a:ln>
        </p:spPr>
        <p:txBody>
          <a:bodyPr wrap="none" lIns="68571" tIns="34285" rIns="68571" bIns="34285">
            <a:spAutoFit/>
          </a:bodyPr>
          <a:lstStyle/>
          <a:p>
            <a:r>
              <a:rPr lang="zh-CN" altLang="en-US" sz="2100" b="1">
                <a:solidFill>
                  <a:srgbClr val="FF0000"/>
                </a:solidFill>
                <a:latin typeface="楷体_GB2312" pitchFamily="49" charset="-122"/>
                <a:ea typeface="楷体_GB2312" pitchFamily="49" charset="-122"/>
                <a:sym typeface="Times New Roman" panose="02020603050405020304" pitchFamily="18" charset="0"/>
              </a:rPr>
              <a:t>吞食。</a:t>
            </a:r>
          </a:p>
        </p:txBody>
      </p:sp>
      <p:sp>
        <p:nvSpPr>
          <p:cNvPr id="7175" name="Text Box 7"/>
          <p:cNvSpPr txBox="1"/>
          <p:nvPr/>
        </p:nvSpPr>
        <p:spPr>
          <a:xfrm>
            <a:off x="1590883" y="2158104"/>
            <a:ext cx="950242" cy="392815"/>
          </a:xfrm>
          <a:prstGeom prst="rect">
            <a:avLst/>
          </a:prstGeom>
          <a:noFill/>
          <a:ln w="9525">
            <a:noFill/>
          </a:ln>
        </p:spPr>
        <p:txBody>
          <a:bodyPr wrap="none" lIns="68571" tIns="34285" rIns="68571" bIns="34285">
            <a:spAutoFit/>
          </a:bodyPr>
          <a:lstStyle/>
          <a:p>
            <a:r>
              <a:rPr lang="zh-CN" altLang="en-US" sz="2100" b="1">
                <a:solidFill>
                  <a:srgbClr val="FF0000"/>
                </a:solidFill>
                <a:latin typeface="楷体_GB2312" pitchFamily="49" charset="-122"/>
                <a:ea typeface="楷体_GB2312" pitchFamily="49" charset="-122"/>
                <a:sym typeface="Times New Roman" panose="02020603050405020304" pitchFamily="18" charset="0"/>
              </a:rPr>
              <a:t>瘦弱。</a:t>
            </a:r>
          </a:p>
        </p:txBody>
      </p:sp>
      <p:sp>
        <p:nvSpPr>
          <p:cNvPr id="7176" name="Text Box 8"/>
          <p:cNvSpPr txBox="1"/>
          <p:nvPr/>
        </p:nvSpPr>
        <p:spPr>
          <a:xfrm>
            <a:off x="1980268" y="2604485"/>
            <a:ext cx="3655695" cy="392815"/>
          </a:xfrm>
          <a:prstGeom prst="rect">
            <a:avLst/>
          </a:prstGeom>
          <a:noFill/>
          <a:ln w="9525">
            <a:noFill/>
          </a:ln>
        </p:spPr>
        <p:txBody>
          <a:bodyPr wrap="none" lIns="68571" tIns="34285" rIns="68571" bIns="34285">
            <a:spAutoFit/>
          </a:bodyPr>
          <a:lstStyle/>
          <a:p>
            <a:r>
              <a:rPr lang="zh-CN" altLang="en-US" sz="2100" b="1">
                <a:solidFill>
                  <a:srgbClr val="FF0000"/>
                </a:solidFill>
                <a:latin typeface="楷体_GB2312" pitchFamily="49" charset="-122"/>
                <a:ea typeface="楷体_GB2312" pitchFamily="49" charset="-122"/>
                <a:sym typeface="Times New Roman" panose="02020603050405020304" pitchFamily="18" charset="0"/>
              </a:rPr>
              <a:t>形容不满意或不高兴的神情。</a:t>
            </a:r>
          </a:p>
        </p:txBody>
      </p:sp>
      <p:sp>
        <p:nvSpPr>
          <p:cNvPr id="7177" name="Text Box 9"/>
          <p:cNvSpPr txBox="1"/>
          <p:nvPr/>
        </p:nvSpPr>
        <p:spPr>
          <a:xfrm>
            <a:off x="1980268" y="3034201"/>
            <a:ext cx="4026027" cy="391625"/>
          </a:xfrm>
          <a:prstGeom prst="rect">
            <a:avLst/>
          </a:prstGeom>
          <a:noFill/>
          <a:ln w="9525">
            <a:noFill/>
          </a:ln>
        </p:spPr>
        <p:txBody>
          <a:bodyPr lIns="68571" tIns="34285" rIns="68571" bIns="34285">
            <a:spAutoFit/>
          </a:bodyPr>
          <a:lstStyle/>
          <a:p>
            <a:r>
              <a:rPr lang="zh-CN" altLang="en-US" sz="2100" b="1" dirty="0">
                <a:solidFill>
                  <a:srgbClr val="FF0000"/>
                </a:solidFill>
                <a:latin typeface="楷体_GB2312" pitchFamily="49" charset="-122"/>
                <a:ea typeface="楷体_GB2312" pitchFamily="49" charset="-122"/>
                <a:sym typeface="Times New Roman" panose="02020603050405020304" pitchFamily="18" charset="0"/>
              </a:rPr>
              <a:t>话讲得很乱，没有条理。</a:t>
            </a: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 calcmode="lin" valueType="num">
                                      <p:cBhvr>
                                        <p:cTn id="12" dur="500" fill="hold"/>
                                        <p:tgtEl>
                                          <p:spTgt spid="7172"/>
                                        </p:tgtEl>
                                        <p:attrNameLst>
                                          <p:attrName>ppt_w</p:attrName>
                                        </p:attrNameLst>
                                      </p:cBhvr>
                                      <p:tavLst>
                                        <p:tav tm="0">
                                          <p:val>
                                            <p:fltVal val="0"/>
                                          </p:val>
                                        </p:tav>
                                        <p:tav tm="100000">
                                          <p:val>
                                            <p:strVal val="#ppt_w"/>
                                          </p:val>
                                        </p:tav>
                                      </p:tavLst>
                                    </p:anim>
                                    <p:anim calcmode="lin" valueType="num">
                                      <p:cBhvr>
                                        <p:cTn id="13" dur="500" fill="hold"/>
                                        <p:tgtEl>
                                          <p:spTgt spid="7172"/>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7173"/>
                                        </p:tgtEl>
                                        <p:attrNameLst>
                                          <p:attrName>style.visibility</p:attrName>
                                        </p:attrNameLst>
                                      </p:cBhvr>
                                      <p:to>
                                        <p:strVal val="visible"/>
                                      </p:to>
                                    </p:set>
                                    <p:anim calcmode="lin" valueType="num">
                                      <p:cBhvr>
                                        <p:cTn id="18" dur="500" fill="hold"/>
                                        <p:tgtEl>
                                          <p:spTgt spid="7173"/>
                                        </p:tgtEl>
                                        <p:attrNameLst>
                                          <p:attrName>ppt_w</p:attrName>
                                        </p:attrNameLst>
                                      </p:cBhvr>
                                      <p:tavLst>
                                        <p:tav tm="0">
                                          <p:val>
                                            <p:fltVal val="0"/>
                                          </p:val>
                                        </p:tav>
                                        <p:tav tm="100000">
                                          <p:val>
                                            <p:strVal val="#ppt_w"/>
                                          </p:val>
                                        </p:tav>
                                      </p:tavLst>
                                    </p:anim>
                                    <p:anim calcmode="lin" valueType="num">
                                      <p:cBhvr>
                                        <p:cTn id="19" dur="500" fill="hold"/>
                                        <p:tgtEl>
                                          <p:spTgt spid="717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7174"/>
                                        </p:tgtEl>
                                        <p:attrNameLst>
                                          <p:attrName>style.visibility</p:attrName>
                                        </p:attrNameLst>
                                      </p:cBhvr>
                                      <p:to>
                                        <p:strVal val="visible"/>
                                      </p:to>
                                    </p:set>
                                    <p:anim calcmode="lin" valueType="num">
                                      <p:cBhvr>
                                        <p:cTn id="24" dur="500" fill="hold"/>
                                        <p:tgtEl>
                                          <p:spTgt spid="7174"/>
                                        </p:tgtEl>
                                        <p:attrNameLst>
                                          <p:attrName>ppt_w</p:attrName>
                                        </p:attrNameLst>
                                      </p:cBhvr>
                                      <p:tavLst>
                                        <p:tav tm="0">
                                          <p:val>
                                            <p:fltVal val="0"/>
                                          </p:val>
                                        </p:tav>
                                        <p:tav tm="100000">
                                          <p:val>
                                            <p:strVal val="#ppt_w"/>
                                          </p:val>
                                        </p:tav>
                                      </p:tavLst>
                                    </p:anim>
                                    <p:anim calcmode="lin" valueType="num">
                                      <p:cBhvr>
                                        <p:cTn id="25" dur="500" fill="hold"/>
                                        <p:tgtEl>
                                          <p:spTgt spid="7174"/>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7175"/>
                                        </p:tgtEl>
                                        <p:attrNameLst>
                                          <p:attrName>style.visibility</p:attrName>
                                        </p:attrNameLst>
                                      </p:cBhvr>
                                      <p:to>
                                        <p:strVal val="visible"/>
                                      </p:to>
                                    </p:set>
                                    <p:anim calcmode="lin" valueType="num">
                                      <p:cBhvr>
                                        <p:cTn id="30" dur="500" fill="hold"/>
                                        <p:tgtEl>
                                          <p:spTgt spid="7175"/>
                                        </p:tgtEl>
                                        <p:attrNameLst>
                                          <p:attrName>ppt_w</p:attrName>
                                        </p:attrNameLst>
                                      </p:cBhvr>
                                      <p:tavLst>
                                        <p:tav tm="0">
                                          <p:val>
                                            <p:fltVal val="0"/>
                                          </p:val>
                                        </p:tav>
                                        <p:tav tm="100000">
                                          <p:val>
                                            <p:strVal val="#ppt_w"/>
                                          </p:val>
                                        </p:tav>
                                      </p:tavLst>
                                    </p:anim>
                                    <p:anim calcmode="lin" valueType="num">
                                      <p:cBhvr>
                                        <p:cTn id="31" dur="500" fill="hold"/>
                                        <p:tgtEl>
                                          <p:spTgt spid="7175"/>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7176"/>
                                        </p:tgtEl>
                                        <p:attrNameLst>
                                          <p:attrName>style.visibility</p:attrName>
                                        </p:attrNameLst>
                                      </p:cBhvr>
                                      <p:to>
                                        <p:strVal val="visible"/>
                                      </p:to>
                                    </p:set>
                                    <p:anim calcmode="lin" valueType="num">
                                      <p:cBhvr>
                                        <p:cTn id="36" dur="500" fill="hold"/>
                                        <p:tgtEl>
                                          <p:spTgt spid="7176"/>
                                        </p:tgtEl>
                                        <p:attrNameLst>
                                          <p:attrName>ppt_w</p:attrName>
                                        </p:attrNameLst>
                                      </p:cBhvr>
                                      <p:tavLst>
                                        <p:tav tm="0">
                                          <p:val>
                                            <p:fltVal val="0"/>
                                          </p:val>
                                        </p:tav>
                                        <p:tav tm="100000">
                                          <p:val>
                                            <p:strVal val="#ppt_w"/>
                                          </p:val>
                                        </p:tav>
                                      </p:tavLst>
                                    </p:anim>
                                    <p:anim calcmode="lin" valueType="num">
                                      <p:cBhvr>
                                        <p:cTn id="37" dur="500" fill="hold"/>
                                        <p:tgtEl>
                                          <p:spTgt spid="7176"/>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7177"/>
                                        </p:tgtEl>
                                        <p:attrNameLst>
                                          <p:attrName>style.visibility</p:attrName>
                                        </p:attrNameLst>
                                      </p:cBhvr>
                                      <p:to>
                                        <p:strVal val="visible"/>
                                      </p:to>
                                    </p:set>
                                    <p:anim calcmode="lin" valueType="num">
                                      <p:cBhvr>
                                        <p:cTn id="42" dur="500" fill="hold"/>
                                        <p:tgtEl>
                                          <p:spTgt spid="7177"/>
                                        </p:tgtEl>
                                        <p:attrNameLst>
                                          <p:attrName>ppt_w</p:attrName>
                                        </p:attrNameLst>
                                      </p:cBhvr>
                                      <p:tavLst>
                                        <p:tav tm="0">
                                          <p:val>
                                            <p:fltVal val="0"/>
                                          </p:val>
                                        </p:tav>
                                        <p:tav tm="100000">
                                          <p:val>
                                            <p:strVal val="#ppt_w"/>
                                          </p:val>
                                        </p:tav>
                                      </p:tavLst>
                                    </p:anim>
                                    <p:anim calcmode="lin" valueType="num">
                                      <p:cBhvr>
                                        <p:cTn id="43" dur="500" fill="hold"/>
                                        <p:tgtEl>
                                          <p:spTgt spid="717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2" grpId="0"/>
      <p:bldP spid="7173" grpId="0"/>
      <p:bldP spid="7174" grpId="0"/>
      <p:bldP spid="7175" grpId="0"/>
      <p:bldP spid="7176" grpId="0"/>
      <p:bldP spid="71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p:nvPr/>
        </p:nvSpPr>
        <p:spPr>
          <a:xfrm>
            <a:off x="1171265" y="1022842"/>
            <a:ext cx="7185926" cy="2839229"/>
          </a:xfrm>
          <a:prstGeom prst="rect">
            <a:avLst/>
          </a:prstGeom>
          <a:noFill/>
          <a:ln w="9525">
            <a:noFill/>
          </a:ln>
        </p:spPr>
        <p:txBody>
          <a:bodyPr wrap="square" lIns="68571" tIns="34285" rIns="68571" bIns="34285" anchor="ctr">
            <a:spAutoFit/>
          </a:bodyPr>
          <a:lstStyle/>
          <a:p>
            <a:pPr>
              <a:lnSpc>
                <a:spcPct val="150000"/>
              </a:lnSpc>
            </a:pPr>
            <a:r>
              <a:rPr lang="en-US" altLang="zh-CN" sz="2400" dirty="0">
                <a:solidFill>
                  <a:srgbClr val="000000"/>
                </a:solidFill>
                <a:latin typeface="微软雅黑" panose="020B0503020204020204" charset="-122"/>
                <a:ea typeface="微软雅黑" panose="020B0503020204020204" charset="-122"/>
              </a:rPr>
              <a:t>        </a:t>
            </a:r>
            <a:r>
              <a:rPr lang="zh-CN" altLang="en-US" sz="2400" dirty="0">
                <a:solidFill>
                  <a:srgbClr val="000000"/>
                </a:solidFill>
                <a:latin typeface="微软雅黑" panose="020B0503020204020204" charset="-122"/>
                <a:ea typeface="微软雅黑" panose="020B0503020204020204" charset="-122"/>
              </a:rPr>
              <a:t>题目中的“悲剧”与“伟大”似乎是矛盾的</a:t>
            </a:r>
            <a:r>
              <a:rPr lang="en-US" altLang="zh-CN" sz="2400" dirty="0">
                <a:solidFill>
                  <a:srgbClr val="000000"/>
                </a:solidFill>
                <a:latin typeface="微软雅黑" panose="020B0503020204020204" charset="-122"/>
                <a:ea typeface="微软雅黑" panose="020B0503020204020204" charset="-122"/>
              </a:rPr>
              <a:t>,</a:t>
            </a:r>
            <a:r>
              <a:rPr lang="zh-CN" altLang="en-US" sz="2400" dirty="0">
                <a:solidFill>
                  <a:srgbClr val="000000"/>
                </a:solidFill>
                <a:latin typeface="微软雅黑" panose="020B0503020204020204" charset="-122"/>
                <a:ea typeface="微软雅黑" panose="020B0503020204020204" charset="-122"/>
              </a:rPr>
              <a:t>其实并不矛盾</a:t>
            </a:r>
            <a:r>
              <a:rPr lang="en-US" altLang="zh-CN" sz="2400" dirty="0">
                <a:solidFill>
                  <a:srgbClr val="000000"/>
                </a:solidFill>
                <a:latin typeface="微软雅黑" panose="020B0503020204020204" charset="-122"/>
                <a:ea typeface="微软雅黑" panose="020B0503020204020204" charset="-122"/>
              </a:rPr>
              <a:t>:</a:t>
            </a:r>
            <a:r>
              <a:rPr lang="zh-CN" altLang="en-US" sz="2400" dirty="0">
                <a:solidFill>
                  <a:srgbClr val="000000"/>
                </a:solidFill>
                <a:latin typeface="微软雅黑" panose="020B0503020204020204" charset="-122"/>
                <a:ea typeface="微软雅黑" panose="020B0503020204020204" charset="-122"/>
              </a:rPr>
              <a:t>失败、死亡的“悲剧”性结局的确令人悲哀</a:t>
            </a:r>
            <a:r>
              <a:rPr lang="en-US" altLang="zh-CN" sz="2400" dirty="0">
                <a:solidFill>
                  <a:srgbClr val="000000"/>
                </a:solidFill>
                <a:latin typeface="微软雅黑" panose="020B0503020204020204" charset="-122"/>
                <a:ea typeface="微软雅黑" panose="020B0503020204020204" charset="-122"/>
              </a:rPr>
              <a:t>,</a:t>
            </a:r>
            <a:r>
              <a:rPr lang="zh-CN" altLang="en-US" sz="2400" dirty="0">
                <a:solidFill>
                  <a:srgbClr val="000000"/>
                </a:solidFill>
                <a:latin typeface="微软雅黑" panose="020B0503020204020204" charset="-122"/>
                <a:ea typeface="微软雅黑" panose="020B0503020204020204" charset="-122"/>
              </a:rPr>
              <a:t>但其中体现的英雄气概、崇高精神和人格魅力</a:t>
            </a:r>
            <a:r>
              <a:rPr lang="en-US" altLang="zh-CN" sz="2400" dirty="0">
                <a:solidFill>
                  <a:srgbClr val="000000"/>
                </a:solidFill>
                <a:latin typeface="微软雅黑" panose="020B0503020204020204" charset="-122"/>
                <a:ea typeface="微软雅黑" panose="020B0503020204020204" charset="-122"/>
              </a:rPr>
              <a:t>,</a:t>
            </a:r>
            <a:r>
              <a:rPr lang="zh-CN" altLang="en-US" sz="2400" dirty="0">
                <a:solidFill>
                  <a:srgbClr val="000000"/>
                </a:solidFill>
                <a:latin typeface="微软雅黑" panose="020B0503020204020204" charset="-122"/>
                <a:ea typeface="微软雅黑" panose="020B0503020204020204" charset="-122"/>
              </a:rPr>
              <a:t>足以变成一种“伟大”的力量</a:t>
            </a:r>
            <a:r>
              <a:rPr lang="en-US" altLang="zh-CN" sz="2400" dirty="0">
                <a:solidFill>
                  <a:srgbClr val="000000"/>
                </a:solidFill>
                <a:latin typeface="微软雅黑" panose="020B0503020204020204" charset="-122"/>
                <a:ea typeface="微软雅黑" panose="020B0503020204020204" charset="-122"/>
              </a:rPr>
              <a:t>,</a:t>
            </a:r>
            <a:r>
              <a:rPr lang="zh-CN" altLang="en-US" sz="2400" dirty="0">
                <a:solidFill>
                  <a:srgbClr val="000000"/>
                </a:solidFill>
                <a:latin typeface="微软雅黑" panose="020B0503020204020204" charset="-122"/>
                <a:ea typeface="微软雅黑" panose="020B0503020204020204" charset="-122"/>
              </a:rPr>
              <a:t>震撼人心。文章题目点明了文章主旨。</a:t>
            </a:r>
            <a:endParaRPr lang="zh-CN" altLang="en-US" sz="2400" dirty="0">
              <a:latin typeface="微软雅黑" panose="020B0503020204020204" charset="-122"/>
              <a:ea typeface="微软雅黑" panose="020B0503020204020204" charset="-122"/>
            </a:endParaRP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5361">
                                            <p:txEl>
                                              <p:pRg st="0" end="0"/>
                                            </p:txEl>
                                          </p:spTgt>
                                        </p:tgtEl>
                                        <p:attrNameLst>
                                          <p:attrName>style.visibility</p:attrName>
                                        </p:attrNameLst>
                                      </p:cBhvr>
                                      <p:to>
                                        <p:strVal val="visible"/>
                                      </p:to>
                                    </p:set>
                                    <p:anim calcmode="lin" valueType="num">
                                      <p:cBhvr>
                                        <p:cTn id="7" dur="1000" fill="hold"/>
                                        <p:tgtEl>
                                          <p:spTgt spid="1536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536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V="1">
            <a:off x="344499" y="909937"/>
            <a:ext cx="8441416" cy="34282"/>
          </a:xfrm>
          <a:prstGeom prst="rect">
            <a:avLst/>
          </a:prstGeom>
          <a:solidFill>
            <a:srgbClr val="177F6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latin typeface="inpin heiti" charset="-122"/>
              <a:ea typeface="inpin heiti" charset="-122"/>
            </a:endParaRPr>
          </a:p>
        </p:txBody>
      </p:sp>
      <p:sp>
        <p:nvSpPr>
          <p:cNvPr id="34" name="文本框 33"/>
          <p:cNvSpPr txBox="1"/>
          <p:nvPr/>
        </p:nvSpPr>
        <p:spPr>
          <a:xfrm>
            <a:off x="750668" y="1346048"/>
            <a:ext cx="7189453" cy="552798"/>
          </a:xfrm>
          <a:prstGeom prst="rect">
            <a:avLst/>
          </a:prstGeom>
          <a:noFill/>
        </p:spPr>
        <p:txBody>
          <a:bodyPr wrap="square" lIns="68571" tIns="34285" rIns="68571" bIns="34285" rtlCol="0">
            <a:spAutoFit/>
          </a:bodyPr>
          <a:lstStyle/>
          <a:p>
            <a:pPr fontAlgn="auto">
              <a:lnSpc>
                <a:spcPct val="150000"/>
              </a:lnSpc>
            </a:pPr>
            <a:r>
              <a:rPr lang="zh-CN" altLang="en-US" sz="2100" dirty="0">
                <a:latin typeface="楷体" panose="02010609060101010101" pitchFamily="49" charset="-122"/>
                <a:ea typeface="楷体" panose="02010609060101010101" pitchFamily="49" charset="-122"/>
                <a:cs typeface="+mn-ea"/>
                <a:sym typeface="inpin heiti" charset="-122"/>
              </a:rPr>
              <a:t>1．了解课文大意，用四字短语梳理脉络情节。</a:t>
            </a:r>
          </a:p>
        </p:txBody>
      </p:sp>
      <p:sp>
        <p:nvSpPr>
          <p:cNvPr id="10" name="TextBox 2"/>
          <p:cNvSpPr txBox="1"/>
          <p:nvPr/>
        </p:nvSpPr>
        <p:spPr>
          <a:xfrm>
            <a:off x="3531541" y="392961"/>
            <a:ext cx="2194846" cy="483758"/>
          </a:xfrm>
          <a:prstGeom prst="rect">
            <a:avLst/>
          </a:prstGeom>
          <a:noFill/>
        </p:spPr>
        <p:txBody>
          <a:bodyPr wrap="none" lIns="68571" tIns="34285" rIns="68571" bIns="34285" rtlCol="0">
            <a:spAutoFit/>
          </a:bodyPr>
          <a:lstStyle/>
          <a:p>
            <a:pPr algn="ctr"/>
            <a:r>
              <a:rPr lang="zh-CN" altLang="en-US" sz="2700" b="1" dirty="0">
                <a:solidFill>
                  <a:schemeClr val="bg1">
                    <a:lumMod val="65000"/>
                  </a:schemeClr>
                </a:solidFill>
                <a:latin typeface="微软雅黑" panose="020B0503020204020204" charset="-122"/>
                <a:ea typeface="微软雅黑" panose="020B0503020204020204" charset="-122"/>
              </a:rPr>
              <a:t>二、整体感知</a:t>
            </a:r>
          </a:p>
        </p:txBody>
      </p:sp>
      <p:sp>
        <p:nvSpPr>
          <p:cNvPr id="2" name="文本框 1"/>
          <p:cNvSpPr txBox="1"/>
          <p:nvPr/>
        </p:nvSpPr>
        <p:spPr>
          <a:xfrm>
            <a:off x="750668" y="2005501"/>
            <a:ext cx="7629089" cy="552798"/>
          </a:xfrm>
          <a:prstGeom prst="rect">
            <a:avLst/>
          </a:prstGeom>
          <a:noFill/>
        </p:spPr>
        <p:txBody>
          <a:bodyPr wrap="square" lIns="68571" tIns="34285" rIns="68571" bIns="34285" rtlCol="0">
            <a:spAutoFit/>
          </a:bodyPr>
          <a:lstStyle/>
          <a:p>
            <a:pPr fontAlgn="auto">
              <a:lnSpc>
                <a:spcPct val="150000"/>
              </a:lnSpc>
            </a:pPr>
            <a:r>
              <a:rPr lang="zh-CN" altLang="en-US" sz="2100" dirty="0">
                <a:solidFill>
                  <a:srgbClr val="FF0000"/>
                </a:solidFill>
                <a:latin typeface="楷体" panose="02010609060101010101" pitchFamily="49" charset="-122"/>
                <a:ea typeface="楷体" panose="02010609060101010101" pitchFamily="49" charset="-122"/>
                <a:cs typeface="+mn-ea"/>
                <a:sym typeface="inpin heiti" charset="-122"/>
              </a:rPr>
              <a:t>奔向南极——绝望而归——带信作证——归途遇险——悲壮覆灭</a:t>
            </a:r>
          </a:p>
        </p:txBody>
      </p:sp>
      <p:sp>
        <p:nvSpPr>
          <p:cNvPr id="3" name="文本框 2"/>
          <p:cNvSpPr txBox="1"/>
          <p:nvPr/>
        </p:nvSpPr>
        <p:spPr>
          <a:xfrm>
            <a:off x="750668" y="2737804"/>
            <a:ext cx="7189453" cy="552798"/>
          </a:xfrm>
          <a:prstGeom prst="rect">
            <a:avLst/>
          </a:prstGeom>
          <a:noFill/>
        </p:spPr>
        <p:txBody>
          <a:bodyPr wrap="square" lIns="68571" tIns="34285" rIns="68571" bIns="34285" rtlCol="0">
            <a:spAutoFit/>
          </a:bodyPr>
          <a:lstStyle/>
          <a:p>
            <a:pPr fontAlgn="auto">
              <a:lnSpc>
                <a:spcPct val="150000"/>
              </a:lnSpc>
            </a:pPr>
            <a:r>
              <a:rPr lang="zh-CN" altLang="en-US" sz="2100" dirty="0">
                <a:latin typeface="楷体" panose="02010609060101010101" pitchFamily="49" charset="-122"/>
                <a:ea typeface="楷体" panose="02010609060101010101" pitchFamily="49" charset="-122"/>
                <a:cs typeface="+mn-ea"/>
                <a:sym typeface="inpin heiti" charset="-122"/>
              </a:rPr>
              <a:t>2.斯科特探险队返回基地的途中他们遇到的主要危险是什么？</a:t>
            </a:r>
          </a:p>
        </p:txBody>
      </p:sp>
      <p:sp>
        <p:nvSpPr>
          <p:cNvPr id="5" name="文本框 4"/>
          <p:cNvSpPr txBox="1"/>
          <p:nvPr/>
        </p:nvSpPr>
        <p:spPr>
          <a:xfrm>
            <a:off x="2586374" y="3467250"/>
            <a:ext cx="4084852" cy="552798"/>
          </a:xfrm>
          <a:prstGeom prst="rect">
            <a:avLst/>
          </a:prstGeom>
          <a:noFill/>
        </p:spPr>
        <p:txBody>
          <a:bodyPr wrap="square" lIns="68571" tIns="34285" rIns="68571" bIns="34285" rtlCol="0">
            <a:spAutoFit/>
          </a:bodyPr>
          <a:lstStyle/>
          <a:p>
            <a:pPr fontAlgn="auto">
              <a:lnSpc>
                <a:spcPct val="150000"/>
              </a:lnSpc>
            </a:pPr>
            <a:r>
              <a:rPr lang="zh-CN" altLang="en-US" sz="2100">
                <a:solidFill>
                  <a:srgbClr val="0070C0"/>
                </a:solidFill>
                <a:latin typeface="楷体" panose="02010609060101010101" pitchFamily="49" charset="-122"/>
                <a:ea typeface="楷体" panose="02010609060101010101" pitchFamily="49" charset="-122"/>
                <a:cs typeface="+mn-ea"/>
                <a:sym typeface="inpin heiti" charset="-122"/>
              </a:rPr>
              <a:t>恶劣的气候，食物、燃料短缺</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GENSWF_OUTPUT_FILE_NAME" val="33"/>
  <p:tag name="ISPRING_ULTRA_SCORM_TRACKING_SLIDES" val="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580,&quot;width&quot;:8000}"/>
  <p:tag name="REFSHAPE" val="604587476"/>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ww.2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全屏显示(16:9)</PresentationFormat>
  <Paragraphs>104</Paragraphs>
  <Slides>23</Slides>
  <Notes>12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23</vt:i4>
      </vt:variant>
    </vt:vector>
  </HeadingPairs>
  <TitlesOfParts>
    <vt:vector size="35" baseType="lpstr">
      <vt:lpstr>inpin heiti</vt:lpstr>
      <vt:lpstr>Open Sans Light</vt:lpstr>
      <vt:lpstr>黑体</vt:lpstr>
      <vt:lpstr>华文新魏</vt:lpstr>
      <vt:lpstr>楷体</vt:lpstr>
      <vt:lpstr>楷体_GB2312</vt:lpstr>
      <vt:lpstr>宋体</vt:lpstr>
      <vt:lpstr>微软雅黑</vt:lpstr>
      <vt:lpstr>Arial</vt:lpstr>
      <vt:lpstr>Times New Roman</vt:lpstr>
      <vt:lpstr>Wingdings</vt:lpstr>
      <vt:lpstr>www.2ppt.com</vt:lpstr>
      <vt:lpstr>PowerPoint 演示文稿</vt:lpstr>
      <vt:lpstr>PowerPoint 演示文稿</vt:lpstr>
      <vt:lpstr>PowerPoint 演示文稿</vt:lpstr>
      <vt:lpstr>这里有着湛蓝的天、洁白的雪和艳红的太阳</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同样是南极探险,阿蒙森成功了,斯科特失败了。可是茨威格这位著名的传记作家,为何不给胜利者阿蒙森作传,却充满激情地为失败的斯科特写这悲壮的一幕?</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cp:lastPrinted>2021-01-17T14:24:00Z</cp:lastPrinted>
  <dcterms:created xsi:type="dcterms:W3CDTF">2021-05-19T23:41:43Z</dcterms:created>
  <dcterms:modified xsi:type="dcterms:W3CDTF">2023-01-10T11:36:14Z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092965786AFA458BA4F2DD5A8E8E190F</vt:lpwstr>
  </property>
  <property fmtid="{D5CDD505-2E9C-101B-9397-08002B2CF9AE}" pid="7" name="KSOProductBuildVer">
    <vt:lpwstr>2052-11.1.0.10495</vt:lpwstr>
  </property>
  <property fmtid="{A09F084E-AD41-489F-8076-AA5BE3082BCA}" pid="100">
    <vt:ui4>5</vt:ui4>
  </property>
  <property fmtid="{64440492-4C8B-11D1-8B70-080036B11A03}" pid="11">
    <vt:lpwstr>www.2ppt.com-爱PPT提供资源下载</vt:lpwstr>
  </property>
</Properties>
</file>