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406" r:id="rId3"/>
    <p:sldId id="428" r:id="rId4"/>
    <p:sldId id="359" r:id="rId5"/>
    <p:sldId id="328" r:id="rId6"/>
    <p:sldId id="392" r:id="rId7"/>
    <p:sldId id="394" r:id="rId8"/>
    <p:sldId id="393" r:id="rId9"/>
    <p:sldId id="304" r:id="rId10"/>
    <p:sldId id="260" r:id="rId11"/>
    <p:sldId id="339" r:id="rId12"/>
    <p:sldId id="383" r:id="rId13"/>
    <p:sldId id="395" r:id="rId14"/>
    <p:sldId id="305" r:id="rId15"/>
    <p:sldId id="345" r:id="rId16"/>
    <p:sldId id="375" r:id="rId17"/>
    <p:sldId id="377" r:id="rId18"/>
    <p:sldId id="422" r:id="rId19"/>
    <p:sldId id="346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8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FF"/>
    <a:srgbClr val="FFFFCC"/>
    <a:srgbClr val="FFFFFF"/>
    <a:srgbClr val="FF0000"/>
    <a:srgbClr val="0000FF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>
        <p:scale>
          <a:sx n="100" d="100"/>
          <a:sy n="100" d="100"/>
        </p:scale>
        <p:origin x="-264" y="-804"/>
      </p:cViewPr>
      <p:guideLst>
        <p:guide orient="horz" pos="1568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73442-6747-4070-801C-217F8442E1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7F703-E5F1-461E-A98F-6340F319F3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7F703-E5F1-461E-A98F-6340F319F3A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7405" y="476250"/>
            <a:ext cx="1951435" cy="421838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73101" y="476250"/>
            <a:ext cx="5741177" cy="421838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46126" y="1454944"/>
            <a:ext cx="3740801" cy="323969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9613" y="1454944"/>
            <a:ext cx="3740801" cy="323969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</p:spPr>
        <p:txBody>
          <a:bodyPr lIns="91440" tIns="45720" rIns="91440" bIns="45720"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73100" y="476250"/>
            <a:ext cx="78057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746125" y="1454944"/>
            <a:ext cx="7634288" cy="32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575" rIns="0" bIns="0" numCol="1" anchor="t" anchorCtr="0" compatLnSpc="1"/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 kern="1200">
          <a:solidFill>
            <a:srgbClr val="99284C"/>
          </a:solidFill>
          <a:latin typeface="+mj-lt"/>
          <a:ea typeface="+mj-ea"/>
          <a:cs typeface="+mj-cs"/>
        </a:defRPr>
      </a:lvl1pPr>
      <a:lvl2pPr algn="ctr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52780" rtl="0" fontAlgn="base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52780" rtl="0" fontAlgn="base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52780" rtl="0" fontAlgn="base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52780" rtl="0" fontAlgn="base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 i="1">
          <a:solidFill>
            <a:srgbClr val="99284C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11150" indent="-311150" algn="l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900" kern="1200">
          <a:solidFill>
            <a:srgbClr val="333333"/>
          </a:solidFill>
          <a:latin typeface="+mn-lt"/>
          <a:ea typeface="+mn-ea"/>
          <a:cs typeface="+mn-cs"/>
        </a:defRPr>
      </a:lvl1pPr>
      <a:lvl2pPr marL="675005" lvl="1" indent="-260350" algn="l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500" kern="1200">
          <a:solidFill>
            <a:srgbClr val="333333"/>
          </a:solidFill>
          <a:latin typeface="+mn-lt"/>
          <a:ea typeface="+mn-ea"/>
          <a:cs typeface="+mn-cs"/>
        </a:defRPr>
      </a:lvl2pPr>
      <a:lvl3pPr marL="1036955" lvl="2" indent="-208280" algn="l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200" kern="1200">
          <a:solidFill>
            <a:srgbClr val="333333"/>
          </a:solidFill>
          <a:latin typeface="+mn-lt"/>
          <a:ea typeface="+mn-ea"/>
          <a:cs typeface="+mn-cs"/>
        </a:defRPr>
      </a:lvl3pPr>
      <a:lvl4pPr marL="1450975" lvl="3" indent="-206375" algn="l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000" kern="1200">
          <a:solidFill>
            <a:srgbClr val="333333"/>
          </a:solidFill>
          <a:latin typeface="+mn-lt"/>
          <a:ea typeface="+mn-ea"/>
          <a:cs typeface="+mn-cs"/>
        </a:defRPr>
      </a:lvl4pPr>
      <a:lvl5pPr marL="1866900" lvl="4" indent="-208280" algn="l" defTabSz="6527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lvl="5" indent="-228600" algn="l" defTabSz="652780" eaLnBrk="1" fontAlgn="base" latinLnBrk="0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 b="0" i="0" u="none" kern="1200" baseline="0">
          <a:solidFill>
            <a:srgbClr val="333333"/>
          </a:solidFill>
          <a:latin typeface="+mn-lt"/>
          <a:ea typeface="+mn-ea"/>
          <a:cs typeface="+mn-cs"/>
        </a:defRPr>
      </a:lvl6pPr>
      <a:lvl7pPr marL="2971800" lvl="6" indent="-228600" algn="l" defTabSz="652780" eaLnBrk="1" fontAlgn="base" latinLnBrk="0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 b="0" i="0" u="none" kern="1200" baseline="0">
          <a:solidFill>
            <a:srgbClr val="333333"/>
          </a:solidFill>
          <a:latin typeface="+mn-lt"/>
          <a:ea typeface="+mn-ea"/>
          <a:cs typeface="+mn-cs"/>
        </a:defRPr>
      </a:lvl7pPr>
      <a:lvl8pPr marL="3429000" lvl="7" indent="-228600" algn="l" defTabSz="652780" eaLnBrk="1" fontAlgn="base" latinLnBrk="0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 b="0" i="0" u="none" kern="1200" baseline="0">
          <a:solidFill>
            <a:srgbClr val="333333"/>
          </a:solidFill>
          <a:latin typeface="+mn-lt"/>
          <a:ea typeface="+mn-ea"/>
          <a:cs typeface="+mn-cs"/>
        </a:defRPr>
      </a:lvl8pPr>
      <a:lvl9pPr marL="3886200" lvl="8" indent="-228600" algn="l" defTabSz="652780" eaLnBrk="1" fontAlgn="base" latinLnBrk="0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 b="0" i="0" u="none" kern="1200" baseline="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U3L3_1.sw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U3L3_1.sw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25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U3L4_4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U3L3_1.sw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 descr="0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46784" y="1923678"/>
            <a:ext cx="500856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78396"/>
            <a:ext cx="9144000" cy="8572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3200" i="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Unit 3 </a:t>
            </a:r>
            <a:r>
              <a:rPr lang="en-US" altLang="zh-CN" sz="3200" i="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  Days of the week</a:t>
            </a:r>
            <a:r>
              <a:rPr lang="en-US" altLang="zh-CN" sz="1800" i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1800" i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4400" i="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What do you do on Saturday?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51596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矩形 8209"/>
          <p:cNvSpPr>
            <a:spLocks noChangeArrowheads="1"/>
          </p:cNvSpPr>
          <p:nvPr/>
        </p:nvSpPr>
        <p:spPr bwMode="auto">
          <a:xfrm>
            <a:off x="1763714" y="2788444"/>
            <a:ext cx="5542399" cy="55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2" rIns="91400" bIns="45702">
            <a:spAutoFit/>
          </a:bodyPr>
          <a:lstStyle/>
          <a:p>
            <a:pPr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you do on Sunday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226" name="矩形 8225"/>
          <p:cNvSpPr>
            <a:spLocks noChangeArrowheads="1"/>
          </p:cNvSpPr>
          <p:nvPr/>
        </p:nvSpPr>
        <p:spPr bwMode="auto">
          <a:xfrm>
            <a:off x="1692276" y="1435894"/>
            <a:ext cx="5743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you do on Saturday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1268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327547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625328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66726" y="357187"/>
            <a:ext cx="4214813" cy="5953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Danny's questions:</a:t>
            </a:r>
          </a:p>
        </p:txBody>
      </p:sp>
      <p:sp>
        <p:nvSpPr>
          <p:cNvPr id="3" name="圆角矩形 2">
            <a:hlinkClick r:id="rId3" action="ppaction://hlinkfile"/>
          </p:cNvPr>
          <p:cNvSpPr/>
          <p:nvPr/>
        </p:nvSpPr>
        <p:spPr>
          <a:xfrm>
            <a:off x="466725" y="366713"/>
            <a:ext cx="8064500" cy="779860"/>
          </a:xfrm>
          <a:prstGeom prst="roundRect">
            <a:avLst/>
          </a:prstGeom>
          <a:solidFill>
            <a:srgbClr val="FFFF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Listen and imitate the dialogue, then try to 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find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 the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26" grpId="0"/>
      <p:bldP spid="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8209"/>
          <p:cNvSpPr>
            <a:spLocks noChangeArrowheads="1"/>
          </p:cNvSpPr>
          <p:nvPr/>
        </p:nvSpPr>
        <p:spPr bwMode="auto">
          <a:xfrm>
            <a:off x="1763714" y="2788444"/>
            <a:ext cx="5542399" cy="55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2" rIns="91400" bIns="45702">
            <a:spAutoFit/>
          </a:bodyPr>
          <a:lstStyle/>
          <a:p>
            <a:pPr>
              <a:lnSpc>
                <a:spcPct val="93000"/>
              </a:lnSpc>
              <a:buFont typeface="Times New Roman" panose="02020603050405020304" pitchFamily="18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you do on Sunday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291" name="矩形 8225"/>
          <p:cNvSpPr>
            <a:spLocks noChangeArrowheads="1"/>
          </p:cNvSpPr>
          <p:nvPr/>
        </p:nvSpPr>
        <p:spPr bwMode="auto">
          <a:xfrm>
            <a:off x="1763713" y="1059656"/>
            <a:ext cx="5743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you do on Saturday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2292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004888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625328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文本框 45064"/>
          <p:cNvSpPr txBox="1">
            <a:spLocks noChangeArrowheads="1"/>
          </p:cNvSpPr>
          <p:nvPr/>
        </p:nvSpPr>
        <p:spPr bwMode="auto">
          <a:xfrm>
            <a:off x="1763713" y="1815704"/>
            <a:ext cx="5943600" cy="6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7" rIns="91330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often play football. </a:t>
            </a:r>
          </a:p>
        </p:txBody>
      </p:sp>
      <p:pic>
        <p:nvPicPr>
          <p:cNvPr id="12295" name="图片 5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1" y="1762125"/>
            <a:ext cx="949325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图片 6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1" y="3436144"/>
            <a:ext cx="949325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47676" y="357187"/>
            <a:ext cx="8202613" cy="5953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Read the dialogue and 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underline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 the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5" descr="0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1" y="735806"/>
            <a:ext cx="6283325" cy="353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682625" y="1328738"/>
            <a:ext cx="2838450" cy="808435"/>
          </a:xfrm>
          <a:prstGeom prst="wedgeRoundRectCallout">
            <a:avLst>
              <a:gd name="adj1" fmla="val 35234"/>
              <a:gd name="adj2" fmla="val 92504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Let's go and play.</a:t>
            </a:r>
            <a:endParaRPr lang="en-US" altLang="zh-CN" sz="2800" b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3922713" y="897732"/>
            <a:ext cx="2838450" cy="807244"/>
          </a:xfrm>
          <a:prstGeom prst="wedgeRoundRectCallout">
            <a:avLst>
              <a:gd name="adj1" fmla="val 13646"/>
              <a:gd name="adj2" fmla="val 106485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OK.</a:t>
            </a:r>
            <a:endParaRPr lang="en-US" altLang="zh-CN" sz="2800" b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8209"/>
          <p:cNvSpPr>
            <a:spLocks noChangeArrowheads="1"/>
          </p:cNvSpPr>
          <p:nvPr/>
        </p:nvSpPr>
        <p:spPr bwMode="auto">
          <a:xfrm>
            <a:off x="1763714" y="2788444"/>
            <a:ext cx="5542399" cy="55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2" rIns="91400" bIns="45702">
            <a:spAutoFit/>
          </a:bodyPr>
          <a:lstStyle/>
          <a:p>
            <a:pPr>
              <a:lnSpc>
                <a:spcPct val="93000"/>
              </a:lnSpc>
              <a:buFont typeface="Times New Roman" panose="02020603050405020304" pitchFamily="18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2. </a:t>
            </a:r>
            <a:r>
              <a:rPr lang="en-US" altLang="zh-CN" sz="3200" b="1">
                <a:latin typeface="Times New Roman" panose="02020603050405020304" pitchFamily="18" charset="0"/>
                <a:sym typeface="Arial" panose="020B0604020202020204" pitchFamily="34" charset="0"/>
              </a:rPr>
              <a:t>What do you do on Sunday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339" name="矩形 8225"/>
          <p:cNvSpPr>
            <a:spLocks noChangeArrowheads="1"/>
          </p:cNvSpPr>
          <p:nvPr/>
        </p:nvSpPr>
        <p:spPr bwMode="auto">
          <a:xfrm>
            <a:off x="1763713" y="1059656"/>
            <a:ext cx="5743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you do on Saturday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4340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004888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625328"/>
            <a:ext cx="962025" cy="67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文本框 45064"/>
          <p:cNvSpPr txBox="1">
            <a:spLocks noChangeArrowheads="1"/>
          </p:cNvSpPr>
          <p:nvPr/>
        </p:nvSpPr>
        <p:spPr bwMode="auto">
          <a:xfrm>
            <a:off x="1763713" y="1815704"/>
            <a:ext cx="5943600" cy="6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7" rIns="91330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 often play football.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35150" y="3489723"/>
            <a:ext cx="5943600" cy="6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7" rIns="91330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often play the piano. </a:t>
            </a:r>
          </a:p>
        </p:txBody>
      </p:sp>
      <p:pic>
        <p:nvPicPr>
          <p:cNvPr id="14344" name="图片 5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1" y="1762125"/>
            <a:ext cx="949325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图片 6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1" y="3436144"/>
            <a:ext cx="949325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47676" y="357187"/>
            <a:ext cx="8202613" cy="5953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Read the dialogue and </a:t>
            </a: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underline</a:t>
            </a: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 the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7169"/>
          <p:cNvSpPr>
            <a:spLocks noGrp="1" noChangeArrowheads="1"/>
          </p:cNvSpPr>
          <p:nvPr>
            <p:ph type="title"/>
          </p:nvPr>
        </p:nvSpPr>
        <p:spPr>
          <a:xfrm>
            <a:off x="745926" y="458565"/>
            <a:ext cx="7805738" cy="857250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5363" name="内容占位符 1" descr="018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552" y="339502"/>
            <a:ext cx="8169275" cy="4387454"/>
          </a:xfrm>
        </p:spPr>
      </p:pic>
      <p:sp>
        <p:nvSpPr>
          <p:cNvPr id="3" name="圆角矩形标注 2"/>
          <p:cNvSpPr/>
          <p:nvPr/>
        </p:nvSpPr>
        <p:spPr>
          <a:xfrm>
            <a:off x="785615" y="827659"/>
            <a:ext cx="2954337" cy="1188244"/>
          </a:xfrm>
          <a:prstGeom prst="wedgeRoundRectCallout">
            <a:avLst>
              <a:gd name="adj1" fmla="val 4842"/>
              <a:gd name="adj2" fmla="val 75130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4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rry </a:t>
            </a:r>
            <a:r>
              <a:rPr lang="en-US" altLang="zh-CN" sz="24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400" b="1" noProof="1">
                <a:solidFill>
                  <a:schemeClr val="tx1"/>
                </a:solidFill>
                <a:latin typeface="Times New Roman" panose="02020603050405020304" pitchFamily="18" charset="0"/>
              </a:rPr>
              <a:t>!</a:t>
            </a:r>
          </a:p>
          <a:p>
            <a:pPr algn="ctr">
              <a:defRPr/>
            </a:pPr>
            <a:r>
              <a:rPr lang="en-US" altLang="zh-CN" sz="2400" b="1" noProof="1">
                <a:solidFill>
                  <a:schemeClr val="tx1"/>
                </a:solidFill>
                <a:latin typeface="Times New Roman" panose="02020603050405020304" pitchFamily="18" charset="0"/>
              </a:rPr>
              <a:t>It's time for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5"/>
          <p:cNvSpPr>
            <a:spLocks noChangeArrowheads="1"/>
          </p:cNvSpPr>
          <p:nvPr/>
        </p:nvSpPr>
        <p:spPr bwMode="auto">
          <a:xfrm>
            <a:off x="466725" y="735807"/>
            <a:ext cx="6629400" cy="83099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A:What do you do on Saturday/Sunday?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B:I often …</a:t>
            </a:r>
          </a:p>
        </p:txBody>
      </p:sp>
      <p:pic>
        <p:nvPicPr>
          <p:cNvPr id="16387" name="图片 18" descr="弹钢琴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5250" y="1438275"/>
            <a:ext cx="1676400" cy="104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20" descr="画画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4" y="2680098"/>
            <a:ext cx="1584325" cy="10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19" descr="架子鼓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0339" y="2619375"/>
            <a:ext cx="15763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12" descr="篮球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1" y="1491854"/>
            <a:ext cx="1514475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图片 13" descr="changge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189" y="2625329"/>
            <a:ext cx="1436687" cy="112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图片 14" descr="跳绳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414" y="2680097"/>
            <a:ext cx="1589087" cy="10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片 15" descr="跳舞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11413" y="1545432"/>
            <a:ext cx="1606550" cy="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图片 82953" descr="{TEI%0}K(IWUU(]Q{TE)4K0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188" y="3813572"/>
            <a:ext cx="1473200" cy="104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图片 82956" descr="IMG_080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413000" y="3868341"/>
            <a:ext cx="1581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图片 82947" descr="2_127175047978JP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16689" y="3773091"/>
            <a:ext cx="1633537" cy="105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图片 1" descr="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00564" y="3813573"/>
            <a:ext cx="1582737" cy="107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68313" y="220267"/>
            <a:ext cx="4214812" cy="54411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Talk in pairs.</a:t>
            </a:r>
            <a:endParaRPr lang="en-US" altLang="zh-CN" sz="3600" b="1" noProof="1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pic>
        <p:nvPicPr>
          <p:cNvPr id="16399" name="图片 2" descr="1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572001" y="1490663"/>
            <a:ext cx="1408113" cy="10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i="0" dirty="0" smtClean="0">
                <a:solidFill>
                  <a:srgbClr val="CC3399"/>
                </a:solidFill>
                <a:latin typeface="Times New Roman" panose="02020603050405020304" pitchFamily="18" charset="0"/>
              </a:rPr>
              <a:t>My weekend</a:t>
            </a:r>
          </a:p>
        </p:txBody>
      </p:sp>
      <p:sp>
        <p:nvSpPr>
          <p:cNvPr id="17411" name="内容占位符 2"/>
          <p:cNvSpPr>
            <a:spLocks noGrp="1" noChangeArrowheads="1"/>
          </p:cNvSpPr>
          <p:nvPr>
            <p:ph idx="1"/>
          </p:nvPr>
        </p:nvSpPr>
        <p:spPr>
          <a:xfrm>
            <a:off x="684214" y="1059657"/>
            <a:ext cx="7634287" cy="2183606"/>
          </a:xfrm>
        </p:spPr>
        <p:txBody>
          <a:bodyPr/>
          <a:lstStyle/>
          <a:p>
            <a:pPr marL="0" indent="0" eaLnBrk="1" hangingPunct="1">
              <a:buFont typeface="Times New Roman" panose="02020603050405020304" pitchFamily="18" charset="0"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Hello, boys and girls! On Saturday morning, I often go shopping.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In the afternoon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often read books and watch TV. On Sunday morning, I often go to my parents' house. In the afternoon I often go to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the park and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play badminton. I can play it well. I'm very happy. I like my weekend. What about you?</a:t>
            </a:r>
            <a:endParaRPr lang="zh-CN" altLang="en-US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469900" y="3317082"/>
            <a:ext cx="8089900" cy="147042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1. I often </a:t>
            </a: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go shopping</a:t>
            </a: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 on Sunday morning.      (     )</a:t>
            </a:r>
          </a:p>
          <a:p>
            <a:pPr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2. I often </a:t>
            </a: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read books on Saturday afternoon.   (     )</a:t>
            </a:r>
          </a:p>
          <a:p>
            <a:pPr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3. I can play badminton well.                             (     )</a:t>
            </a:r>
          </a:p>
          <a:p>
            <a:pPr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4. I often go to the park on Saturday.                (     )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469900" y="220267"/>
            <a:ext cx="3879850" cy="47863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Read and judge.</a:t>
            </a:r>
            <a:endParaRPr lang="en-US" altLang="zh-CN" sz="3600" b="1" noProof="1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13675" y="3814763"/>
            <a:ext cx="349250" cy="286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noProof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7813675" y="4138613"/>
            <a:ext cx="349250" cy="286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noProof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7796214" y="3479006"/>
            <a:ext cx="350837" cy="286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矩形 8"/>
          <p:cNvSpPr/>
          <p:nvPr/>
        </p:nvSpPr>
        <p:spPr>
          <a:xfrm>
            <a:off x="7812089" y="4462463"/>
            <a:ext cx="350837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" name="椭圆 1"/>
          <p:cNvSpPr/>
          <p:nvPr/>
        </p:nvSpPr>
        <p:spPr>
          <a:xfrm>
            <a:off x="4356101" y="3361135"/>
            <a:ext cx="1368425" cy="423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椭圆 2"/>
          <p:cNvSpPr/>
          <p:nvPr/>
        </p:nvSpPr>
        <p:spPr>
          <a:xfrm>
            <a:off x="5064125" y="1045369"/>
            <a:ext cx="1600200" cy="383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0" name="椭圆 9"/>
          <p:cNvSpPr/>
          <p:nvPr/>
        </p:nvSpPr>
        <p:spPr>
          <a:xfrm>
            <a:off x="4716463" y="4354116"/>
            <a:ext cx="1566862" cy="423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1" name="椭圆 10"/>
          <p:cNvSpPr/>
          <p:nvPr/>
        </p:nvSpPr>
        <p:spPr>
          <a:xfrm>
            <a:off x="5294314" y="1653778"/>
            <a:ext cx="1368425" cy="423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6" grpId="0" bldLvl="0" animBg="1"/>
      <p:bldP spid="7" grpId="0" bldLvl="0" animBg="1"/>
      <p:bldP spid="8" grpId="0" animBg="1"/>
      <p:bldP spid="9" grpId="0" animBg="1"/>
      <p:bldP spid="2" grpId="0" animBg="1"/>
      <p:bldP spid="3" grpId="0" bldLvl="0" animBg="1"/>
      <p:bldP spid="10" grpId="0" bldLvl="0" animBg="1"/>
      <p:bldP spid="1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7" descr="二胡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4" y="1521619"/>
            <a:ext cx="1576387" cy="10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18" descr="弹钢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5250" y="1438275"/>
            <a:ext cx="1676400" cy="104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20" descr="画画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4" y="2680098"/>
            <a:ext cx="1584325" cy="10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图片 19" descr="架子鼓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5250" y="2572941"/>
            <a:ext cx="1639888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图片 12" descr="篮球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1" y="1491854"/>
            <a:ext cx="1514475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图片 13" descr="changge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1189" y="2625329"/>
            <a:ext cx="1436687" cy="112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图片 14" descr="跳绳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11414" y="2680097"/>
            <a:ext cx="1589087" cy="10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图片 15" descr="跳舞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411413" y="1545432"/>
            <a:ext cx="1606550" cy="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图片 82953" descr="{TEI%0}K(IWUU(]Q{TE)4K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1188" y="3813572"/>
            <a:ext cx="1473200" cy="104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图片 82956" descr="IMG_080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413000" y="3868341"/>
            <a:ext cx="1581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图片 82947" descr="2_127175047978JP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516689" y="3773091"/>
            <a:ext cx="1633537" cy="105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图片 1" descr="1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500564" y="3813573"/>
            <a:ext cx="1582737" cy="107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469900" y="221457"/>
            <a:ext cx="6516688" cy="47863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Let's talk about our weekend.</a:t>
            </a:r>
            <a:endParaRPr lang="en-US" altLang="zh-CN" sz="3600" b="1" noProof="1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18447" name="标题 2"/>
          <p:cNvSpPr>
            <a:spLocks noGrp="1" noChangeArrowheads="1"/>
          </p:cNvSpPr>
          <p:nvPr>
            <p:ph type="ctrTitle"/>
          </p:nvPr>
        </p:nvSpPr>
        <p:spPr>
          <a:xfrm>
            <a:off x="539750" y="303610"/>
            <a:ext cx="7805738" cy="857250"/>
          </a:xfrm>
        </p:spPr>
        <p:txBody>
          <a:bodyPr/>
          <a:lstStyle/>
          <a:p>
            <a:pPr eaLnBrk="1" hangingPunct="1"/>
            <a:r>
              <a:rPr lang="en-US" altLang="zh-CN" sz="4400" i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My weekend</a:t>
            </a:r>
          </a:p>
        </p:txBody>
      </p:sp>
      <p:sp>
        <p:nvSpPr>
          <p:cNvPr id="18448" name="内容占位符 3"/>
          <p:cNvSpPr>
            <a:spLocks noGrp="1" noChangeArrowheads="1"/>
          </p:cNvSpPr>
          <p:nvPr>
            <p:ph type="subTitle" idx="1"/>
          </p:nvPr>
        </p:nvSpPr>
        <p:spPr>
          <a:xfrm>
            <a:off x="539751" y="1113235"/>
            <a:ext cx="7635875" cy="658415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en-US" altLang="zh-CN" sz="2800" b="1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Hello, friends! </a:t>
            </a:r>
            <a:r>
              <a:rPr lang="en-US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 often ... on Saturday...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539751" y="465535"/>
            <a:ext cx="6024563" cy="9810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What did we learn today?</a:t>
            </a:r>
          </a:p>
          <a:p>
            <a:pPr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(</a:t>
            </a:r>
            <a:r>
              <a:rPr lang="zh-CN" altLang="en-US" sz="28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今天我们学习了什么？</a:t>
            </a: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)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11188" y="627460"/>
            <a:ext cx="4214812" cy="54411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Let's check.</a:t>
            </a:r>
            <a:endParaRPr lang="en-US" altLang="zh-CN" sz="2800" b="1" noProof="1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4214" y="1599010"/>
          <a:ext cx="7481887" cy="2639617"/>
        </p:xfrm>
        <a:graphic>
          <a:graphicData uri="http://schemas.openxmlformats.org/drawingml/2006/table">
            <a:tbl>
              <a:tblPr/>
              <a:tblGrid>
                <a:gridCol w="487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you read?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Saturday,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Sunday, 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hurry up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I've got ____    .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do you do on Sunday?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 often play football.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What do you do on Sunday?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often play the piano.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4</a:t>
                      </a:r>
                    </a:p>
                  </a:txBody>
                  <a:tcPr marL="0" marR="0" marT="0" marB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五角星 11"/>
          <p:cNvSpPr/>
          <p:nvPr/>
        </p:nvSpPr>
        <p:spPr>
          <a:xfrm>
            <a:off x="5940426" y="2463403"/>
            <a:ext cx="322263" cy="270272"/>
          </a:xfrm>
          <a:prstGeom prst="star5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五角星 12"/>
          <p:cNvSpPr/>
          <p:nvPr/>
        </p:nvSpPr>
        <p:spPr>
          <a:xfrm>
            <a:off x="6011864" y="3219451"/>
            <a:ext cx="293687" cy="270272"/>
          </a:xfrm>
          <a:prstGeom prst="star5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五角星 13"/>
          <p:cNvSpPr/>
          <p:nvPr/>
        </p:nvSpPr>
        <p:spPr>
          <a:xfrm>
            <a:off x="7308851" y="2896791"/>
            <a:ext cx="360363" cy="282178"/>
          </a:xfrm>
          <a:prstGeom prst="star5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bldLvl="0" animBg="1"/>
      <p:bldP spid="13" grpId="0" bldLvl="0" animBg="1"/>
      <p:bldP spid="1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533400" y="1143000"/>
            <a:ext cx="7812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1. </a:t>
            </a:r>
            <a:r>
              <a:rPr lang="en-US" altLang="zh-CN" sz="2400" b="1" dirty="0">
                <a:latin typeface="Times New Roman" panose="02020603050405020304" pitchFamily="18" charset="0"/>
              </a:rPr>
              <a:t>Listen and imitate the dialogue twice.</a:t>
            </a: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2. </a:t>
            </a:r>
            <a:r>
              <a:rPr lang="en-US" altLang="zh-CN" sz="2400" b="1" dirty="0">
                <a:latin typeface="Times New Roman" panose="02020603050405020304" pitchFamily="18" charset="0"/>
              </a:rPr>
              <a:t>Do a survey. Ask your family  or friend “What do you do on Saturday/Sunday?” and finish  the table.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48543" y="3147814"/>
          <a:ext cx="6781801" cy="1645920"/>
        </p:xfrm>
        <a:graphic>
          <a:graphicData uri="http://schemas.openxmlformats.org/drawingml/2006/table">
            <a:tbl>
              <a:tblPr/>
              <a:tblGrid>
                <a:gridCol w="226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OnSaturday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On Sunday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Father 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Mother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  <a:sym typeface="+mn-ea"/>
                        </a:rPr>
                        <a:t>Good friend</a:t>
                      </a:r>
                      <a:endParaRPr lang="en-US" sz="1800" b="1" kern="1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altLang="zh-CN" sz="1800" b="1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/>
                        </a:rPr>
                        <a:t>...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en-US" sz="1800" b="1" kern="1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13" name="圆角矩形 1"/>
          <p:cNvSpPr>
            <a:spLocks noChangeArrowheads="1"/>
          </p:cNvSpPr>
          <p:nvPr/>
        </p:nvSpPr>
        <p:spPr bwMode="auto">
          <a:xfrm>
            <a:off x="611188" y="519113"/>
            <a:ext cx="4214812" cy="54411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00956F"/>
            </a:solidFill>
            <a:round/>
          </a:ln>
        </p:spPr>
        <p:txBody>
          <a:bodyPr anchor="ctr"/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Homework:</a:t>
            </a:r>
            <a:endParaRPr lang="en-US" altLang="zh-CN" sz="3600" b="1" dirty="0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图片 3" descr="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9" y="1004888"/>
            <a:ext cx="7248525" cy="362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877889" y="357187"/>
            <a:ext cx="4230687" cy="5953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Let's enjoy a song.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7375" y="269081"/>
            <a:ext cx="7805738" cy="857250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latin typeface="Times New Roman" panose="02020603050405020304" pitchFamily="18" charset="0"/>
              </a:rPr>
              <a:t>Learning aims: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31590"/>
            <a:ext cx="8097838" cy="3331369"/>
          </a:xfrm>
        </p:spPr>
        <p:txBody>
          <a:bodyPr tIns="25601"/>
          <a:lstStyle/>
          <a:p>
            <a:pPr eaLnBrk="1" hangingPunct="1">
              <a:buFont typeface="Times New Roman" panose="02020603050405020304" pitchFamily="18" charset="0"/>
              <a:buNone/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知识目标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：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能听懂、会说、认读单词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或短语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：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Saturday,  Sunday, hurry up.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能听懂、会说、认读句型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：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What do you do on Saturday/Sunday?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I often play football.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endParaRPr lang="en-US" sz="2400" b="1" dirty="0" smtClean="0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zh-CN" alt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   能力目标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：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能灵活运用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本课所学的知识，询问他人的周末生活，并介绍自己的周末生活。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5123" name="文本占位符 5120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5124" name="图片 51203" descr="ddc3d1e814a5f59ed439c9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51204" descr="a0930f72a5b18db043386d5b30cd2d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5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文本框 51205"/>
          <p:cNvSpPr txBox="1">
            <a:spLocks noChangeArrowheads="1"/>
          </p:cNvSpPr>
          <p:nvPr/>
        </p:nvSpPr>
        <p:spPr bwMode="auto">
          <a:xfrm>
            <a:off x="250826" y="141685"/>
            <a:ext cx="41052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40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文本框 51206"/>
          <p:cNvSpPr txBox="1">
            <a:spLocks noChangeArrowheads="1"/>
          </p:cNvSpPr>
          <p:nvPr/>
        </p:nvSpPr>
        <p:spPr bwMode="auto">
          <a:xfrm>
            <a:off x="1403350" y="1383507"/>
            <a:ext cx="4248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8" name="文本框 51207"/>
          <p:cNvSpPr txBox="1">
            <a:spLocks noChangeArrowheads="1"/>
          </p:cNvSpPr>
          <p:nvPr/>
        </p:nvSpPr>
        <p:spPr bwMode="auto">
          <a:xfrm>
            <a:off x="4140201" y="2409825"/>
            <a:ext cx="4289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latin typeface="Times New Roman" panose="02020603050405020304" pitchFamily="18" charset="0"/>
              </a:rPr>
              <a:t>draw pictures</a:t>
            </a:r>
          </a:p>
        </p:txBody>
      </p:sp>
      <p:sp>
        <p:nvSpPr>
          <p:cNvPr id="51209" name="文本框 51208"/>
          <p:cNvSpPr txBox="1">
            <a:spLocks noChangeArrowheads="1"/>
          </p:cNvSpPr>
          <p:nvPr/>
        </p:nvSpPr>
        <p:spPr bwMode="auto">
          <a:xfrm>
            <a:off x="2266951" y="1437085"/>
            <a:ext cx="35798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play football</a:t>
            </a:r>
          </a:p>
        </p:txBody>
      </p:sp>
      <p:sp>
        <p:nvSpPr>
          <p:cNvPr id="51210" name="文本框 51209"/>
          <p:cNvSpPr txBox="1">
            <a:spLocks noChangeArrowheads="1"/>
          </p:cNvSpPr>
          <p:nvPr/>
        </p:nvSpPr>
        <p:spPr bwMode="auto">
          <a:xfrm>
            <a:off x="3276601" y="2409825"/>
            <a:ext cx="3095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latin typeface="Times New Roman" panose="02020603050405020304" pitchFamily="18" charset="0"/>
              </a:rPr>
              <a:t>cook</a:t>
            </a:r>
          </a:p>
        </p:txBody>
      </p:sp>
      <p:sp>
        <p:nvSpPr>
          <p:cNvPr id="51211" name="文本框 51210"/>
          <p:cNvSpPr txBox="1">
            <a:spLocks noChangeArrowheads="1"/>
          </p:cNvSpPr>
          <p:nvPr/>
        </p:nvSpPr>
        <p:spPr bwMode="auto">
          <a:xfrm>
            <a:off x="2195514" y="1707357"/>
            <a:ext cx="4675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play the drums</a:t>
            </a:r>
          </a:p>
        </p:txBody>
      </p:sp>
      <p:sp>
        <p:nvSpPr>
          <p:cNvPr id="51212" name="文本框 51211"/>
          <p:cNvSpPr txBox="1">
            <a:spLocks noChangeArrowheads="1"/>
          </p:cNvSpPr>
          <p:nvPr/>
        </p:nvSpPr>
        <p:spPr bwMode="auto">
          <a:xfrm>
            <a:off x="4284663" y="1869282"/>
            <a:ext cx="3095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read books</a:t>
            </a:r>
          </a:p>
        </p:txBody>
      </p:sp>
      <p:sp>
        <p:nvSpPr>
          <p:cNvPr id="51213" name="文本框 51212"/>
          <p:cNvSpPr txBox="1">
            <a:spLocks noChangeArrowheads="1"/>
          </p:cNvSpPr>
          <p:nvPr/>
        </p:nvSpPr>
        <p:spPr bwMode="auto">
          <a:xfrm>
            <a:off x="2124075" y="2247900"/>
            <a:ext cx="5759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play the piano</a:t>
            </a:r>
          </a:p>
        </p:txBody>
      </p:sp>
      <p:sp>
        <p:nvSpPr>
          <p:cNvPr id="51214" name="文本框 51213"/>
          <p:cNvSpPr txBox="1">
            <a:spLocks noChangeArrowheads="1"/>
          </p:cNvSpPr>
          <p:nvPr/>
        </p:nvSpPr>
        <p:spPr bwMode="auto">
          <a:xfrm>
            <a:off x="2411413" y="1545432"/>
            <a:ext cx="4608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latin typeface="Times New Roman" panose="02020603050405020304" pitchFamily="18" charset="0"/>
              </a:rPr>
              <a:t>play the erhu</a:t>
            </a:r>
          </a:p>
        </p:txBody>
      </p:sp>
      <p:sp>
        <p:nvSpPr>
          <p:cNvPr id="51215" name="文本框 51214"/>
          <p:cNvSpPr txBox="1">
            <a:spLocks noChangeArrowheads="1"/>
          </p:cNvSpPr>
          <p:nvPr/>
        </p:nvSpPr>
        <p:spPr bwMode="auto">
          <a:xfrm>
            <a:off x="2051050" y="1977629"/>
            <a:ext cx="500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 basketball</a:t>
            </a:r>
          </a:p>
        </p:txBody>
      </p:sp>
      <p:sp>
        <p:nvSpPr>
          <p:cNvPr id="51216" name="文本框 51215"/>
          <p:cNvSpPr txBox="1">
            <a:spLocks noChangeArrowheads="1"/>
          </p:cNvSpPr>
          <p:nvPr/>
        </p:nvSpPr>
        <p:spPr bwMode="auto">
          <a:xfrm>
            <a:off x="3060701" y="1491854"/>
            <a:ext cx="24479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dance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844801" y="1977629"/>
            <a:ext cx="24479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skip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55875" y="2139554"/>
            <a:ext cx="3582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watch TV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16239" y="1815704"/>
            <a:ext cx="1222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sing</a:t>
            </a:r>
          </a:p>
        </p:txBody>
      </p:sp>
      <p:sp>
        <p:nvSpPr>
          <p:cNvPr id="5140" name="圆角矩形 4"/>
          <p:cNvSpPr>
            <a:spLocks noChangeArrowheads="1"/>
          </p:cNvSpPr>
          <p:nvPr/>
        </p:nvSpPr>
        <p:spPr bwMode="auto">
          <a:xfrm>
            <a:off x="250826" y="250031"/>
            <a:ext cx="3135313" cy="5953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00956F"/>
            </a:solidFill>
            <a:round/>
          </a:ln>
        </p:spPr>
        <p:txBody>
          <a:bodyPr anchor="ctr"/>
          <a:lstStyle/>
          <a:p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Sharp eyes:</a:t>
            </a:r>
          </a:p>
        </p:txBody>
      </p:sp>
      <p:sp>
        <p:nvSpPr>
          <p:cNvPr id="6" name="矩形 5"/>
          <p:cNvSpPr/>
          <p:nvPr/>
        </p:nvSpPr>
        <p:spPr>
          <a:xfrm>
            <a:off x="6156325" y="4354116"/>
            <a:ext cx="2808288" cy="54054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121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121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  <p:bldP spid="51208" grpId="1"/>
      <p:bldP spid="51209" grpId="0"/>
      <p:bldP spid="51209" grpId="1"/>
      <p:bldP spid="51210" grpId="0" build="allAtOnce"/>
      <p:bldP spid="51211" grpId="0" build="allAtOnce"/>
      <p:bldP spid="51212" grpId="0" build="allAtOnce"/>
      <p:bldP spid="51212" grpId="1" build="allAtOnce"/>
      <p:bldP spid="51213" grpId="0"/>
      <p:bldP spid="51213" grpId="1"/>
      <p:bldP spid="51214" grpId="0"/>
      <p:bldP spid="51214" grpId="1"/>
      <p:bldP spid="51215" grpId="0"/>
      <p:bldP spid="51215" grpId="1"/>
      <p:bldP spid="51216" grpId="0"/>
      <p:bldP spid="51216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13"/>
          <p:cNvSpPr/>
          <p:nvPr/>
        </p:nvSpPr>
        <p:spPr bwMode="auto">
          <a:xfrm>
            <a:off x="4191000" y="971550"/>
            <a:ext cx="304800" cy="3086100"/>
          </a:xfrm>
          <a:prstGeom prst="rightBrace">
            <a:avLst>
              <a:gd name="adj1" fmla="val 158250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404939" y="735806"/>
            <a:ext cx="2687637" cy="647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Monday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404939" y="1438275"/>
            <a:ext cx="2693987" cy="647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Tuesday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404938" y="2085975"/>
            <a:ext cx="2686050" cy="647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Wednesay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404939" y="2788444"/>
            <a:ext cx="2687637" cy="647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Thuresday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417639" y="3489722"/>
            <a:ext cx="2662237" cy="647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Friday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45025" y="2031207"/>
            <a:ext cx="2744788" cy="87868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Weekday</a:t>
            </a:r>
            <a:r>
              <a:rPr lang="zh-CN" altLang="en-US" sz="4000" b="1" noProof="1">
                <a:solidFill>
                  <a:schemeClr val="accent4"/>
                </a:solidFill>
                <a:latin typeface="楷体_GB2312" charset="0"/>
                <a:ea typeface="楷体_GB2312" charset="0"/>
              </a:rPr>
              <a:t>工作日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48488" y="1977629"/>
            <a:ext cx="379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2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341564" y="1383506"/>
            <a:ext cx="3451225" cy="11144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0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6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6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ur</a:t>
            </a:r>
            <a:r>
              <a:rPr lang="en-US" altLang="zh-CN" sz="60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day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339976" y="2733675"/>
            <a:ext cx="3451225" cy="11191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0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Sun</a:t>
            </a:r>
            <a:r>
              <a:rPr lang="en-US" altLang="zh-CN" sz="60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3"/>
          <p:cNvSpPr/>
          <p:nvPr/>
        </p:nvSpPr>
        <p:spPr bwMode="auto">
          <a:xfrm>
            <a:off x="5219700" y="1221582"/>
            <a:ext cx="304800" cy="2540794"/>
          </a:xfrm>
          <a:prstGeom prst="rightBrace">
            <a:avLst>
              <a:gd name="adj1" fmla="val 157457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1400">
              <a:solidFill>
                <a:srgbClr val="FF33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482850" y="1003697"/>
            <a:ext cx="2687638" cy="5238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Monday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481264" y="1643063"/>
            <a:ext cx="2693987" cy="50839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Tuesday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2484439" y="2245519"/>
            <a:ext cx="2687637" cy="4857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Wednesay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479675" y="2815829"/>
            <a:ext cx="2687638" cy="464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Thuresday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479676" y="3382566"/>
            <a:ext cx="2695575" cy="46315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Friday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2479676" y="4030266"/>
            <a:ext cx="2689225" cy="57745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Saturday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484439" y="357188"/>
            <a:ext cx="2687637" cy="523875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Sunday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651501" y="2031207"/>
            <a:ext cx="2689225" cy="87868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Weekdays</a:t>
            </a:r>
          </a:p>
          <a:p>
            <a:pPr algn="ctr">
              <a:defRPr/>
            </a:pPr>
            <a:r>
              <a:rPr lang="zh-CN" altLang="en-US" sz="3200" b="1" noProof="1">
                <a:solidFill>
                  <a:schemeClr val="accent4"/>
                </a:solidFill>
                <a:latin typeface="楷体_GB2312" charset="0"/>
                <a:ea typeface="楷体_GB2312" charset="0"/>
              </a:rPr>
              <a:t>工作日</a:t>
            </a:r>
          </a:p>
        </p:txBody>
      </p:sp>
      <p:sp>
        <p:nvSpPr>
          <p:cNvPr id="8203" name="AutoShape 13"/>
          <p:cNvSpPr/>
          <p:nvPr/>
        </p:nvSpPr>
        <p:spPr bwMode="auto">
          <a:xfrm flipH="1">
            <a:off x="2195513" y="627460"/>
            <a:ext cx="207962" cy="3796903"/>
          </a:xfrm>
          <a:prstGeom prst="rightBrace">
            <a:avLst>
              <a:gd name="adj1" fmla="val 156655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1400">
              <a:solidFill>
                <a:srgbClr val="FF330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11188" y="2193131"/>
            <a:ext cx="1516062" cy="62388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</a:t>
            </a:r>
            <a:endParaRPr lang="zh-CN" altLang="en-US" sz="3200" b="1" noProof="1">
              <a:solidFill>
                <a:schemeClr val="accent4"/>
              </a:solidFill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3"/>
          <p:cNvSpPr/>
          <p:nvPr/>
        </p:nvSpPr>
        <p:spPr bwMode="auto">
          <a:xfrm>
            <a:off x="5291138" y="735807"/>
            <a:ext cx="304800" cy="2540794"/>
          </a:xfrm>
          <a:prstGeom prst="rightBrace">
            <a:avLst>
              <a:gd name="adj1" fmla="val 157457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1200">
              <a:solidFill>
                <a:srgbClr val="FF33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482850" y="572691"/>
            <a:ext cx="2687638" cy="5238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Monday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481264" y="1212057"/>
            <a:ext cx="2693987" cy="50839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Tuesday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2484439" y="1815704"/>
            <a:ext cx="2687637" cy="4857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Wednesay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479675" y="2384823"/>
            <a:ext cx="2687638" cy="464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Thuresday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479676" y="2951560"/>
            <a:ext cx="2695575" cy="46315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Friday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2479676" y="3492104"/>
            <a:ext cx="2689225" cy="57745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Saturday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479675" y="4138613"/>
            <a:ext cx="2687638" cy="523875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rgbClr val="CC0000"/>
                </a:solidFill>
                <a:latin typeface="Times New Roman" panose="02020603050405020304" pitchFamily="18" charset="0"/>
              </a:rPr>
              <a:t>Sunday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711825" y="1546623"/>
            <a:ext cx="2687638" cy="87868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Weekdays</a:t>
            </a:r>
          </a:p>
          <a:p>
            <a:pPr algn="ctr">
              <a:defRPr/>
            </a:pPr>
            <a:r>
              <a:rPr lang="zh-CN" altLang="en-US" sz="2800" b="1" noProof="1">
                <a:solidFill>
                  <a:schemeClr val="accent4"/>
                </a:solidFill>
                <a:latin typeface="楷体_GB2312" charset="0"/>
                <a:ea typeface="楷体_GB2312" charset="0"/>
              </a:rPr>
              <a:t>工作日</a:t>
            </a:r>
          </a:p>
        </p:txBody>
      </p:sp>
      <p:sp>
        <p:nvSpPr>
          <p:cNvPr id="11" name="AutoShape 13"/>
          <p:cNvSpPr/>
          <p:nvPr/>
        </p:nvSpPr>
        <p:spPr bwMode="auto">
          <a:xfrm>
            <a:off x="5291138" y="3598069"/>
            <a:ext cx="304800" cy="895350"/>
          </a:xfrm>
          <a:prstGeom prst="rightBrace">
            <a:avLst>
              <a:gd name="adj1" fmla="val 97645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1200">
              <a:solidFill>
                <a:srgbClr val="FF330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715000" y="3598069"/>
            <a:ext cx="2611438" cy="8786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Weekend</a:t>
            </a:r>
          </a:p>
          <a:p>
            <a:pPr algn="ctr">
              <a:defRPr/>
            </a:pPr>
            <a:r>
              <a:rPr lang="zh-CN" altLang="en-US" sz="2800" b="1" noProof="1">
                <a:solidFill>
                  <a:schemeClr val="accent4"/>
                </a:solidFill>
                <a:latin typeface="楷体_GB2312" charset="0"/>
                <a:ea typeface="楷体_GB2312" charset="0"/>
              </a:rPr>
              <a:t>周末</a:t>
            </a:r>
          </a:p>
        </p:txBody>
      </p:sp>
      <p:sp>
        <p:nvSpPr>
          <p:cNvPr id="9229" name="AutoShape 13"/>
          <p:cNvSpPr/>
          <p:nvPr/>
        </p:nvSpPr>
        <p:spPr bwMode="auto">
          <a:xfrm flipH="1">
            <a:off x="2195513" y="735806"/>
            <a:ext cx="207962" cy="3796904"/>
          </a:xfrm>
          <a:prstGeom prst="rightBrace">
            <a:avLst>
              <a:gd name="adj1" fmla="val 156655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1200">
              <a:solidFill>
                <a:srgbClr val="FF330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71501" y="2302669"/>
            <a:ext cx="1514475" cy="622697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noProof="1">
                <a:solidFill>
                  <a:schemeClr val="accent4"/>
                </a:solidFill>
                <a:latin typeface="Times New Roman" panose="02020603050405020304" pitchFamily="18" charset="0"/>
              </a:rPr>
              <a:t>Week</a:t>
            </a:r>
            <a:endParaRPr lang="zh-CN" altLang="en-US" sz="2800" b="1" noProof="1">
              <a:solidFill>
                <a:schemeClr val="accent4"/>
              </a:solidFill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466726" y="357187"/>
            <a:ext cx="8062913" cy="981075"/>
          </a:xfrm>
          <a:prstGeom prst="roundRect">
            <a:avLst/>
          </a:prstGeom>
          <a:solidFill>
            <a:srgbClr val="FFFF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3000"/>
              </a:lnSpc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r>
              <a:rPr lang="en-US" altLang="zh-CN" sz="2400" b="1" noProof="1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Watch the CD-ROM, and try to find Danny's questions.</a:t>
            </a:r>
          </a:p>
        </p:txBody>
      </p:sp>
      <p:pic>
        <p:nvPicPr>
          <p:cNvPr id="10243" name="图片 1" descr="020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4" y="1383507"/>
            <a:ext cx="5907087" cy="338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全屏显示(16:9)</PresentationFormat>
  <Paragraphs>119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Unit 3   Days of the week What do you do on Saturday?</vt:lpstr>
      <vt:lpstr>PowerPoint 演示文稿</vt:lpstr>
      <vt:lpstr>Learning aims: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My weekend</vt:lpstr>
      <vt:lpstr>My weekend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2014-03-01T11:08:00Z</dcterms:created>
  <dcterms:modified xsi:type="dcterms:W3CDTF">2023-01-16T20:21:12Z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A93D74819D0B4E8DA83F377BE213C640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