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57" r:id="rId2"/>
    <p:sldId id="394" r:id="rId3"/>
    <p:sldId id="258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75" d="100"/>
          <a:sy n="75" d="100"/>
        </p:scale>
        <p:origin x="110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8C4004E-2B24-4EBE-8709-992918054CE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419790B-367D-4789-A751-D33B32565E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5" y="258042"/>
            <a:ext cx="11644369" cy="6364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0" y="492758"/>
            <a:ext cx="11168840" cy="58953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slide" Target="slide5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5572" y="1531085"/>
            <a:ext cx="4914545" cy="5366994"/>
            <a:chOff x="3429883" y="1475750"/>
            <a:chExt cx="5348108" cy="58404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883" y="1475750"/>
              <a:ext cx="4705350" cy="5840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75" y="3421923"/>
              <a:ext cx="2255716" cy="216426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111248" y="2047656"/>
            <a:ext cx="4752082" cy="2374363"/>
            <a:chOff x="655032" y="2493008"/>
            <a:chExt cx="4752082" cy="2374363"/>
          </a:xfrm>
        </p:grpSpPr>
        <p:sp>
          <p:nvSpPr>
            <p:cNvPr id="16" name="文本框 15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古诗三首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478970" y="4699166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51306" y="2439576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</a:t>
            </a:r>
          </a:p>
        </p:txBody>
      </p:sp>
      <p:sp>
        <p:nvSpPr>
          <p:cNvPr id="7" name="矩形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50332" y="2908508"/>
            <a:ext cx="7296694" cy="276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屠 苏    断 魂   酒 家  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牧 童    兄 弟   倍 思 亲   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52471" y="2456971"/>
            <a:ext cx="1048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98271" y="2456971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84201" y="4243961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</a:t>
            </a:r>
          </a:p>
        </p:txBody>
      </p:sp>
      <p:sp>
        <p:nvSpPr>
          <p:cNvPr id="11" name="椭圆形标注 3"/>
          <p:cNvSpPr/>
          <p:nvPr/>
        </p:nvSpPr>
        <p:spPr>
          <a:xfrm>
            <a:off x="8100659" y="998416"/>
            <a:ext cx="2760783" cy="1141987"/>
          </a:xfrm>
          <a:prstGeom prst="wedgeEllipseCallout">
            <a:avLst>
              <a:gd name="adj1" fmla="val 43543"/>
              <a:gd name="adj2" fmla="val 737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我会认。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33736" y="4259358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xiōng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80808" y="4267148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bèi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56" y="2857500"/>
            <a:ext cx="2393042" cy="351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82716" y="19371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1528832" y="274701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2694018" y="27325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3811618" y="27325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916518" y="27325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6078568" y="27325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7248556" y="273254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1500218" y="4008896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2681307" y="398599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3802035" y="39922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4924350" y="402370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6084335" y="402370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矩形 17">
            <a:hlinkClick r:id="rId4" action="ppaction://hlinksldjump"/>
          </p:cNvPr>
          <p:cNvSpPr/>
          <p:nvPr/>
        </p:nvSpPr>
        <p:spPr>
          <a:xfrm>
            <a:off x="1538343" y="275402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符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hlinkClick r:id="rId5" action="ppaction://hlinksldjump"/>
          </p:cNvPr>
          <p:cNvSpPr/>
          <p:nvPr/>
        </p:nvSpPr>
        <p:spPr>
          <a:xfrm>
            <a:off x="2694783" y="27376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欲</a:t>
            </a:r>
          </a:p>
        </p:txBody>
      </p:sp>
      <p:sp>
        <p:nvSpPr>
          <p:cNvPr id="20" name="矩形 19">
            <a:hlinkClick r:id="rId6" action="ppaction://hlinksldjump"/>
          </p:cNvPr>
          <p:cNvSpPr/>
          <p:nvPr/>
        </p:nvSpPr>
        <p:spPr>
          <a:xfrm>
            <a:off x="3821778" y="27376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魂</a:t>
            </a:r>
          </a:p>
        </p:txBody>
      </p:sp>
      <p:sp>
        <p:nvSpPr>
          <p:cNvPr id="21" name="矩形 20">
            <a:hlinkClick r:id="rId6" action="ppaction://hlinksldjump"/>
          </p:cNvPr>
          <p:cNvSpPr/>
          <p:nvPr/>
        </p:nvSpPr>
        <p:spPr>
          <a:xfrm>
            <a:off x="4917126" y="27376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借</a:t>
            </a:r>
          </a:p>
        </p:txBody>
      </p:sp>
      <p:sp>
        <p:nvSpPr>
          <p:cNvPr id="22" name="矩形 21">
            <a:hlinkClick r:id="rId6" action="ppaction://hlinksldjump"/>
          </p:cNvPr>
          <p:cNvSpPr/>
          <p:nvPr/>
        </p:nvSpPr>
        <p:spPr>
          <a:xfrm>
            <a:off x="6089662" y="273760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酒</a:t>
            </a:r>
          </a:p>
        </p:txBody>
      </p:sp>
      <p:sp>
        <p:nvSpPr>
          <p:cNvPr id="23" name="矩形 22">
            <a:hlinkClick r:id="rId7" action="ppaction://hlinksldjump"/>
          </p:cNvPr>
          <p:cNvSpPr/>
          <p:nvPr/>
        </p:nvSpPr>
        <p:spPr>
          <a:xfrm>
            <a:off x="7258769" y="272817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何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1509295" y="397439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牧</a:t>
            </a:r>
          </a:p>
        </p:txBody>
      </p:sp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2703889" y="391597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兄</a:t>
            </a:r>
          </a:p>
        </p:txBody>
      </p:sp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3811906" y="396278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独</a:t>
            </a:r>
          </a:p>
        </p:txBody>
      </p:sp>
      <p:sp>
        <p:nvSpPr>
          <p:cNvPr id="27" name="矩形 26">
            <a:hlinkClick r:id="" action="ppaction://noaction"/>
          </p:cNvPr>
          <p:cNvSpPr/>
          <p:nvPr/>
        </p:nvSpPr>
        <p:spPr>
          <a:xfrm>
            <a:off x="4905012" y="399125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异</a:t>
            </a:r>
          </a:p>
        </p:txBody>
      </p:sp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6102650" y="398568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96" y="2857500"/>
            <a:ext cx="2393042" cy="351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499" y="4295897"/>
            <a:ext cx="409201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竹字头的两部分分写在左右半格；“寸”横宜长，竖钩有力。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符号   音符   符合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一个个音符在琴键上跳动。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竹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符</a:t>
            </a:r>
            <a:endParaRPr kumimoji="0" lang="en-US" altLang="zh-CN" sz="1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4611" y="1956707"/>
            <a:ext cx="655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67821" y="1135699"/>
            <a:ext cx="2453203" cy="2453203"/>
            <a:chOff x="8667821" y="1135699"/>
            <a:chExt cx="2453203" cy="245320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821" y="1135699"/>
              <a:ext cx="2453203" cy="2453203"/>
            </a:xfrm>
            <a:prstGeom prst="rect">
              <a:avLst/>
            </a:prstGeom>
          </p:spPr>
        </p:pic>
        <p:sp>
          <p:nvSpPr>
            <p:cNvPr id="17" name="直角三角形 16"/>
            <p:cNvSpPr/>
            <p:nvPr/>
          </p:nvSpPr>
          <p:spPr>
            <a:xfrm>
              <a:off x="10341735" y="2945973"/>
              <a:ext cx="677489" cy="56480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“谷”第四笔捺改点，“口”小，“欠”捺舒展。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欲望   食欲   求知欲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小明的求知欲很强。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欠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88926" y="2008221"/>
            <a:ext cx="780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yù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45127" y="1266252"/>
            <a:ext cx="2570023" cy="2570023"/>
            <a:chOff x="8445127" y="1266252"/>
            <a:chExt cx="2570023" cy="257002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127" y="1266252"/>
              <a:ext cx="2570023" cy="2570023"/>
            </a:xfrm>
            <a:prstGeom prst="rect">
              <a:avLst/>
            </a:prstGeom>
          </p:spPr>
        </p:pic>
        <p:sp>
          <p:nvSpPr>
            <p:cNvPr id="17" name="直角三角形 16"/>
            <p:cNvSpPr/>
            <p:nvPr/>
          </p:nvSpPr>
          <p:spPr>
            <a:xfrm>
              <a:off x="10233310" y="3297367"/>
              <a:ext cx="677489" cy="484846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右部长撇的撇尖伸向“云”下面，竖弯钩超出上部。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魂魄   灵魂   鬼混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老师是人类灵魂的工程师。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鬼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06797" y="1879445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hún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17" y="1144146"/>
            <a:ext cx="2529395" cy="252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左窄右宽，右边上半部分两竖左短右长，末横长而盖下。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借书     借用    借问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我经常去图书馆借书。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06797" y="187944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227420" y="1140439"/>
            <a:ext cx="2650992" cy="2650992"/>
            <a:chOff x="8227420" y="1140439"/>
            <a:chExt cx="2650992" cy="265099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420" y="1140439"/>
              <a:ext cx="2650992" cy="265099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9871688" y="3538850"/>
              <a:ext cx="782155" cy="170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4254499" y="4295897"/>
            <a:ext cx="483108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左窄右宽，“酉”的撇与竖弯不宜写得太长。</a:t>
            </a: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8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喝酒    酒席    酒杯</a:t>
            </a: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这一桌酒席吃了三个小时才结束。 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75514" y="196355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jiǔ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539152" y="1220759"/>
            <a:ext cx="2653470" cy="2653470"/>
            <a:chOff x="8539152" y="1220759"/>
            <a:chExt cx="2653470" cy="265347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152" y="1220759"/>
              <a:ext cx="2653470" cy="265347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07902" y="3620517"/>
              <a:ext cx="782155" cy="170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3944000" y="4322913"/>
            <a:ext cx="46954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左窄右宽，“可”首横长，“口”略小。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3922229" y="2140777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3922228" y="2956752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何必   为何   任何</a:t>
            </a: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3922229" y="3388552"/>
            <a:ext cx="468618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任何人都不能凌驾于法律之上。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3922229" y="2524952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何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731962" y="2031557"/>
            <a:ext cx="840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hé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922371" y="1041894"/>
            <a:ext cx="2481140" cy="2481140"/>
            <a:chOff x="8922371" y="1041894"/>
            <a:chExt cx="2481140" cy="248114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371" y="1041894"/>
              <a:ext cx="2481140" cy="2481140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10378781" y="3312705"/>
              <a:ext cx="782155" cy="157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85" y="3232208"/>
            <a:ext cx="11239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/>
      <p:bldP spid="32" grpId="0" bldLvl="0" animBg="1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500" y="4295897"/>
            <a:ext cx="437997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“牛”末笔改提，“攵”首撇收于田字格中心。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牧场    牧民    放牧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草原上牧民在放牧牛羊。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攵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16579" y="1951781"/>
            <a:ext cx="968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756223" y="1143154"/>
            <a:ext cx="2490485" cy="2490485"/>
            <a:chOff x="8756223" y="1143154"/>
            <a:chExt cx="2490485" cy="249048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223" y="1143154"/>
              <a:ext cx="2490485" cy="249048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56050" y="3442429"/>
              <a:ext cx="782155" cy="126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499" y="4295897"/>
            <a:ext cx="40489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“口”上宽下窄；“儿”竖弯钩舒展，超出上部。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兄弟   兄妹    师兄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5338705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孙悟空是猪八戒的师兄。 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口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45921" y="2021975"/>
            <a:ext cx="1534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xiōng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92358" y="1229076"/>
            <a:ext cx="2380755" cy="2380755"/>
            <a:chOff x="8692358" y="1229076"/>
            <a:chExt cx="2380755" cy="23807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2358" y="1229076"/>
              <a:ext cx="2380755" cy="238075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129264" y="3441436"/>
              <a:ext cx="782155" cy="117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5572" y="1531085"/>
            <a:ext cx="4914545" cy="5366994"/>
            <a:chOff x="3429883" y="1475750"/>
            <a:chExt cx="5348108" cy="58404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883" y="1475750"/>
              <a:ext cx="4705350" cy="5840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75" y="3421923"/>
              <a:ext cx="2255716" cy="216426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6616700" y="1065572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16700" y="2019162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16700" y="2972752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6700" y="3926342"/>
            <a:ext cx="3168015" cy="912495"/>
            <a:chOff x="360" y="260"/>
            <a:chExt cx="4989" cy="14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6700" y="4879933"/>
            <a:ext cx="3168015" cy="912495"/>
            <a:chOff x="360" y="260"/>
            <a:chExt cx="4989" cy="1437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499" y="4295897"/>
            <a:ext cx="41454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左窄右宽，“虫”框扁，末笔改提。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独立    单独     独创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小明能单独负责一方面的工作。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犭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57096" y="190524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731013" y="1104369"/>
            <a:ext cx="2455681" cy="2455681"/>
            <a:chOff x="8731013" y="1104369"/>
            <a:chExt cx="2455681" cy="245568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013" y="1104369"/>
              <a:ext cx="2455681" cy="245568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34758" y="3359630"/>
              <a:ext cx="782155" cy="125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499" y="4295897"/>
            <a:ext cx="404892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上窄下宽，下部横长托起上部。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奇异   异地    异口同声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同学们异口同声地说：老师辛苦了。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巳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33410" y="2006017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569158" y="1195813"/>
            <a:ext cx="2506030" cy="2506030"/>
            <a:chOff x="8569158" y="1195813"/>
            <a:chExt cx="2506030" cy="250603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158" y="1195813"/>
              <a:ext cx="2506030" cy="250603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17413" y="3532017"/>
              <a:ext cx="649207" cy="81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437" y="3418610"/>
            <a:ext cx="11239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左窄右宽。右部两个土字均首横短，末横长。</a:t>
            </a: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佳节    佳话    佳肴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新春佳节，家家准备来临美味佳肴。 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54863" y="20464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29" y="1359711"/>
            <a:ext cx="2429249" cy="242924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217413" y="3635049"/>
            <a:ext cx="649207" cy="81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35" y="3505639"/>
            <a:ext cx="11239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67569" y="18850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743029" y="2334109"/>
            <a:ext cx="1925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山东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屠苏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欲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瞳瞳日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124458" y="2803879"/>
            <a:ext cx="1579494" cy="2004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12" idx="1"/>
          </p:cNvCxnSpPr>
          <p:nvPr/>
        </p:nvCxnSpPr>
        <p:spPr>
          <a:xfrm flipV="1">
            <a:off x="2971405" y="2652480"/>
            <a:ext cx="1770412" cy="654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716081" y="3979776"/>
            <a:ext cx="5419725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这里指一种酒，根据古代风俗，常在元日饮酒。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4682762" y="4683609"/>
            <a:ext cx="5218112" cy="4975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指农历正月初一。</a:t>
            </a: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4741817" y="2453090"/>
            <a:ext cx="1648460" cy="3987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指华山以东。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019062" y="3164592"/>
            <a:ext cx="1722755" cy="1087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682730" y="2879585"/>
            <a:ext cx="5218112" cy="4975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要，将要。</a:t>
            </a: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4722328" y="3389278"/>
            <a:ext cx="4265261" cy="4975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形容太阳出来后天色渐亮的样子。</a:t>
            </a:r>
          </a:p>
        </p:txBody>
      </p:sp>
      <p:cxnSp>
        <p:nvCxnSpPr>
          <p:cNvPr id="16" name="直接连接符 15"/>
          <p:cNvCxnSpPr>
            <a:endCxn id="10" idx="1"/>
          </p:cNvCxnSpPr>
          <p:nvPr/>
        </p:nvCxnSpPr>
        <p:spPr>
          <a:xfrm>
            <a:off x="3050078" y="3811427"/>
            <a:ext cx="1666003" cy="368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960342" y="3825570"/>
            <a:ext cx="1722755" cy="1087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01091" y="3117787"/>
            <a:ext cx="5502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知诗人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解诗题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读诗文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明诗意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5.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入诗境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悟诗情</a:t>
            </a:r>
          </a:p>
        </p:txBody>
      </p:sp>
      <p:sp>
        <p:nvSpPr>
          <p:cNvPr id="3" name="矩形 2"/>
          <p:cNvSpPr/>
          <p:nvPr/>
        </p:nvSpPr>
        <p:spPr>
          <a:xfrm>
            <a:off x="1306132" y="2161135"/>
            <a:ext cx="5519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你还记得学习古诗的方法吗？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2910949"/>
            <a:ext cx="2370137" cy="347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74856" y="3184248"/>
            <a:ext cx="3198680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元  日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0781" y="2196899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35294" y="2379103"/>
            <a:ext cx="6379553" cy="3080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王安石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1021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日－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1086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日），字介甫，号半山。抚州临川（今江西抚州）人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。北宋著名思想家、政治家、文学家、改革家。</a:t>
            </a:r>
          </a:p>
        </p:txBody>
      </p:sp>
      <p:sp>
        <p:nvSpPr>
          <p:cNvPr id="7" name="矩形 6"/>
          <p:cNvSpPr/>
          <p:nvPr/>
        </p:nvSpPr>
        <p:spPr>
          <a:xfrm>
            <a:off x="4938056" y="1337710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知   诗  人 </a:t>
            </a:r>
          </a:p>
        </p:txBody>
      </p:sp>
      <p:pic>
        <p:nvPicPr>
          <p:cNvPr id="8" name="Picture 2" descr="https://ss3.bdstatic.com/70cFv8Sh_Q1YnxGkpoWK1HF6hhy/it/u=2032474740,2072514597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8322" y="2504322"/>
            <a:ext cx="2252587" cy="267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406552" y="2754076"/>
            <a:ext cx="1495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元  日</a:t>
            </a:r>
          </a:p>
        </p:txBody>
      </p:sp>
      <p:sp>
        <p:nvSpPr>
          <p:cNvPr id="7" name="矩形 6"/>
          <p:cNvSpPr/>
          <p:nvPr/>
        </p:nvSpPr>
        <p:spPr>
          <a:xfrm>
            <a:off x="1336753" y="3907012"/>
            <a:ext cx="9518494" cy="14826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指农历正月初一。本诗是作者在“元日”这一天的所见所闻。</a:t>
            </a:r>
          </a:p>
        </p:txBody>
      </p:sp>
      <p:sp>
        <p:nvSpPr>
          <p:cNvPr id="8" name="矩形 7"/>
          <p:cNvSpPr/>
          <p:nvPr/>
        </p:nvSpPr>
        <p:spPr>
          <a:xfrm>
            <a:off x="5320792" y="185072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解诗题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51027" y="1597495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读   诗   文 </a:t>
            </a:r>
          </a:p>
        </p:txBody>
      </p:sp>
      <p:sp>
        <p:nvSpPr>
          <p:cNvPr id="7" name="矩形 6"/>
          <p:cNvSpPr/>
          <p:nvPr/>
        </p:nvSpPr>
        <p:spPr>
          <a:xfrm>
            <a:off x="1103319" y="2346023"/>
            <a:ext cx="9490512" cy="3416320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  日</a:t>
            </a:r>
            <a:endParaRPr kumimoji="0" lang="en-US" altLang="zh-CN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  王安石</a:t>
            </a: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爆竹声中一岁除，春风送暖入屠苏。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千门万户曈曈日，总把新桃换旧符。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540360" y="4229919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629634" y="4253461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808474" y="4229919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7886277" y="4228122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568298" y="506929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566905" y="504761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907" y="5069290"/>
            <a:ext cx="195089" cy="530398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H="1">
            <a:off x="7874739" y="5054448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06289" y="3818904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82387" y="375767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47856" y="4660072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224203" y="150789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明  诗  意</a:t>
            </a:r>
          </a:p>
        </p:txBody>
      </p:sp>
      <p:sp>
        <p:nvSpPr>
          <p:cNvPr id="20" name="矩形 19"/>
          <p:cNvSpPr/>
          <p:nvPr/>
        </p:nvSpPr>
        <p:spPr>
          <a:xfrm>
            <a:off x="503199" y="2582149"/>
            <a:ext cx="7788838" cy="670761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爆竹声中一岁除，春风送暖入屠苏。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1259112" y="4609446"/>
            <a:ext cx="6618368" cy="1317092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一片爆竹声送走了旧的一年，饮着醇美的屠苏酒感受到了春天的气息。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278482" y="2679343"/>
            <a:ext cx="951580" cy="644356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72053" y="34840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一种酒。</a:t>
            </a:r>
          </a:p>
        </p:txBody>
      </p:sp>
      <p:sp>
        <p:nvSpPr>
          <p:cNvPr id="24" name="对话气泡: 椭圆形 23"/>
          <p:cNvSpPr/>
          <p:nvPr/>
        </p:nvSpPr>
        <p:spPr>
          <a:xfrm>
            <a:off x="2046985" y="3515528"/>
            <a:ext cx="2653048" cy="644356"/>
          </a:xfrm>
          <a:prstGeom prst="wedgeEllipseCallout">
            <a:avLst>
              <a:gd name="adj1" fmla="val 4384"/>
              <a:gd name="adj2" fmla="val -910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一年已尽</a:t>
            </a:r>
          </a:p>
        </p:txBody>
      </p:sp>
      <p:sp>
        <p:nvSpPr>
          <p:cNvPr id="25" name="矩形 24"/>
          <p:cNvSpPr/>
          <p:nvPr/>
        </p:nvSpPr>
        <p:spPr>
          <a:xfrm>
            <a:off x="2807415" y="2640992"/>
            <a:ext cx="1222918" cy="66244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Picture 2" descr="http://p0.qhimgs4.com/t0167410adf561bc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69" y="1618983"/>
            <a:ext cx="3439952" cy="235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415704" y="2361965"/>
            <a:ext cx="4852610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中国的传统节日你知道哪些？</a:t>
            </a:r>
          </a:p>
        </p:txBody>
      </p:sp>
      <p:sp>
        <p:nvSpPr>
          <p:cNvPr id="15" name="矩形 14"/>
          <p:cNvSpPr/>
          <p:nvPr/>
        </p:nvSpPr>
        <p:spPr>
          <a:xfrm>
            <a:off x="1867013" y="4493841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     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45009" y="449384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元宵节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67850" y="442567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清明节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258718" y="1429395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明   诗    意</a:t>
            </a:r>
          </a:p>
        </p:txBody>
      </p:sp>
      <p:sp>
        <p:nvSpPr>
          <p:cNvPr id="7" name="矩形 6"/>
          <p:cNvSpPr/>
          <p:nvPr/>
        </p:nvSpPr>
        <p:spPr>
          <a:xfrm>
            <a:off x="877570" y="2432504"/>
            <a:ext cx="7788838" cy="753348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千门万户曈曈日，总把新桃换旧符。</a:t>
            </a:r>
          </a:p>
        </p:txBody>
      </p:sp>
      <p:sp>
        <p:nvSpPr>
          <p:cNvPr id="8" name="椭圆 7"/>
          <p:cNvSpPr/>
          <p:nvPr/>
        </p:nvSpPr>
        <p:spPr>
          <a:xfrm>
            <a:off x="2768421" y="2543545"/>
            <a:ext cx="1584102" cy="7692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53266" y="3344331"/>
            <a:ext cx="2790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太阳刚出来时光辉灿烂的样子。</a:t>
            </a:r>
          </a:p>
        </p:txBody>
      </p:sp>
      <p:sp>
        <p:nvSpPr>
          <p:cNvPr id="10" name="矩形 9"/>
          <p:cNvSpPr/>
          <p:nvPr/>
        </p:nvSpPr>
        <p:spPr>
          <a:xfrm>
            <a:off x="1202747" y="4619376"/>
            <a:ext cx="6735037" cy="1306768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初升的太阳照耀着千家万户，家家门上的桃符都换成了新的。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75" y="1350410"/>
            <a:ext cx="2578718" cy="35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30120" y="138522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入   诗   境</a:t>
            </a:r>
          </a:p>
        </p:txBody>
      </p:sp>
      <p:sp>
        <p:nvSpPr>
          <p:cNvPr id="7" name="矩形 6"/>
          <p:cNvSpPr/>
          <p:nvPr/>
        </p:nvSpPr>
        <p:spPr>
          <a:xfrm>
            <a:off x="1238894" y="2609955"/>
            <a:ext cx="4382252" cy="3046988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爆竹声中一岁除，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春风送暖入屠苏。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千门万户曈曈日，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总把新桃换旧符。</a:t>
            </a:r>
          </a:p>
        </p:txBody>
      </p:sp>
      <p:sp>
        <p:nvSpPr>
          <p:cNvPr id="8" name="矩形 7"/>
          <p:cNvSpPr/>
          <p:nvPr/>
        </p:nvSpPr>
        <p:spPr>
          <a:xfrm>
            <a:off x="5873736" y="2100280"/>
            <a:ext cx="4919230" cy="67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齐读古诗，感受节日的气息。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11765" r="32986" b="8309"/>
          <a:stretch>
            <a:fillRect/>
          </a:stretch>
        </p:blipFill>
        <p:spPr>
          <a:xfrm>
            <a:off x="6528618" y="3053441"/>
            <a:ext cx="3465060" cy="252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54688" y="1801945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悟  诗  情</a:t>
            </a:r>
          </a:p>
        </p:txBody>
      </p:sp>
      <p:sp>
        <p:nvSpPr>
          <p:cNvPr id="3" name="矩形 2"/>
          <p:cNvSpPr/>
          <p:nvPr/>
        </p:nvSpPr>
        <p:spPr>
          <a:xfrm>
            <a:off x="1233410" y="2912511"/>
            <a:ext cx="9725179" cy="2607893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这是一首写古代迎接新年的即景之作，取材于民间习俗，敏感地摄取老百姓过春节时的典型素材，抓住有代表性的生活细节：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点燃爆竹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饮屠苏酒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换新桃符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，充分表现出年节的欢乐气氛，富有浓厚的生活气息。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89829" y="3580936"/>
            <a:ext cx="6870104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清    明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2511" y="2426294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031582" y="2864182"/>
            <a:ext cx="6711782" cy="28990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杜牧：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（公元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－约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852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年），字牧之，号樊川居士，汉族，京兆万年（今陕西西安）人，唐代诗人。杜牧人称“小杜”，以别于杜甫。与李商隐并称“小李杜”。因晚年居长安南樊川别墅，故后世称“杜樊川”，著有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樊川文集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。欧阳修并称“欧苏”，为“唐宋八大家”之一。</a:t>
            </a:r>
          </a:p>
        </p:txBody>
      </p:sp>
      <p:sp>
        <p:nvSpPr>
          <p:cNvPr id="7" name="矩形 6"/>
          <p:cNvSpPr/>
          <p:nvPr/>
        </p:nvSpPr>
        <p:spPr>
          <a:xfrm>
            <a:off x="4743745" y="1653555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知  诗  人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86" y="2688140"/>
            <a:ext cx="2223044" cy="307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160333" y="1989540"/>
            <a:ext cx="1364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清  明</a:t>
            </a:r>
          </a:p>
        </p:txBody>
      </p:sp>
      <p:sp>
        <p:nvSpPr>
          <p:cNvPr id="7" name="矩形 6"/>
          <p:cNvSpPr/>
          <p:nvPr/>
        </p:nvSpPr>
        <p:spPr>
          <a:xfrm>
            <a:off x="1280932" y="3287701"/>
            <a:ext cx="9630137" cy="243316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清明节，又称踏青节、行清节、三月节、祭祖节等，节期在仲春与暮春之交。清明节源自上古时代的祖先信仰与春祭礼俗，兼具自然与人文两大内涵，既是自然节气点，也是传统节日。清明节是传统的重大春祭节日，扫墓祭祀、缅怀祖先都在这一天进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471797" y="2443063"/>
            <a:ext cx="9465053" cy="3400226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  明</a:t>
            </a:r>
            <a:endParaRPr kumimoji="0" lang="en-US" altLang="zh-CN" sz="3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  杜牧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清明时节雨纷纷，路上行人欲断魂。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借问酒家何处有？牧童遥指杏花村。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214686" y="4248648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148436" y="4251754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059644" y="4285646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988527" y="4290279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277892" y="5237207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226652" y="5237207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68" y="5231075"/>
            <a:ext cx="195089" cy="53039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H="1">
            <a:off x="8036406" y="526977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801787" y="384253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6364" y="385270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26495" y="4857596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05882" y="4909973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98608" y="3852699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25832" y="172696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读   诗   文</a:t>
            </a:r>
          </a:p>
        </p:txBody>
      </p:sp>
      <p:sp>
        <p:nvSpPr>
          <p:cNvPr id="21" name="矩形 20"/>
          <p:cNvSpPr/>
          <p:nvPr/>
        </p:nvSpPr>
        <p:spPr>
          <a:xfrm>
            <a:off x="8678360" y="488767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55954" y="4909972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134063" y="188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7" name="矩形 6"/>
          <p:cNvSpPr/>
          <p:nvPr/>
        </p:nvSpPr>
        <p:spPr>
          <a:xfrm>
            <a:off x="998850" y="4599409"/>
            <a:ext cx="7930209" cy="1317092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清明节这一天，细雨绵绵，旅途中的人走在远离家乡的路上怀念着已故的亲人，心里哀伤、烦乱。</a:t>
            </a:r>
            <a:endParaRPr kumimoji="0" lang="en-US" altLang="zh-CN" sz="2800" b="0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5435" y="2758239"/>
            <a:ext cx="7141547" cy="67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清明时节雨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纷纷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，路上行人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断魂。 </a:t>
            </a:r>
          </a:p>
        </p:txBody>
      </p:sp>
      <p:sp>
        <p:nvSpPr>
          <p:cNvPr id="9" name="对话气泡: 椭圆形 8"/>
          <p:cNvSpPr/>
          <p:nvPr/>
        </p:nvSpPr>
        <p:spPr>
          <a:xfrm>
            <a:off x="5644451" y="3710181"/>
            <a:ext cx="1705518" cy="519886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</a:t>
            </a:r>
          </a:p>
        </p:txBody>
      </p:sp>
      <p:pic>
        <p:nvPicPr>
          <p:cNvPr id="10" name="Picture 2" descr="http://img.bimg.126.net/photo/d8RuYD8bbIWvo8A9_yN-Dw==/51332591502893525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45"/>
          <a:stretch>
            <a:fillRect/>
          </a:stretch>
        </p:blipFill>
        <p:spPr bwMode="auto">
          <a:xfrm>
            <a:off x="7950780" y="1499567"/>
            <a:ext cx="3286714" cy="24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对话气泡: 椭圆形 50"/>
          <p:cNvSpPr/>
          <p:nvPr/>
        </p:nvSpPr>
        <p:spPr>
          <a:xfrm>
            <a:off x="2972907" y="3616784"/>
            <a:ext cx="1907470" cy="519886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形容多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251659" y="1507890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7" name="矩形 6"/>
          <p:cNvSpPr/>
          <p:nvPr/>
        </p:nvSpPr>
        <p:spPr>
          <a:xfrm>
            <a:off x="500682" y="2566213"/>
            <a:ext cx="7788838" cy="670761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借问</a:t>
            </a: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酒家何处有？牧童</a:t>
            </a: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遥</a:t>
            </a: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指杏花村。</a:t>
            </a:r>
          </a:p>
        </p:txBody>
      </p:sp>
      <p:sp>
        <p:nvSpPr>
          <p:cNvPr id="8" name="矩形 7"/>
          <p:cNvSpPr/>
          <p:nvPr/>
        </p:nvSpPr>
        <p:spPr>
          <a:xfrm>
            <a:off x="1117454" y="4421835"/>
            <a:ext cx="6518062" cy="1169551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向人询问酒家哪里有，牧童远远地指了指杏花村。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对话气泡: 椭圆形 50"/>
          <p:cNvSpPr/>
          <p:nvPr/>
        </p:nvSpPr>
        <p:spPr>
          <a:xfrm>
            <a:off x="4606620" y="3374952"/>
            <a:ext cx="1705518" cy="519886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远</a:t>
            </a:r>
          </a:p>
        </p:txBody>
      </p:sp>
      <p:sp>
        <p:nvSpPr>
          <p:cNvPr id="10" name="对话气泡: 椭圆形 50"/>
          <p:cNvSpPr/>
          <p:nvPr/>
        </p:nvSpPr>
        <p:spPr>
          <a:xfrm>
            <a:off x="799178" y="3445284"/>
            <a:ext cx="1705518" cy="519886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请问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8"/>
          <a:stretch>
            <a:fillRect/>
          </a:stretch>
        </p:blipFill>
        <p:spPr>
          <a:xfrm>
            <a:off x="7931791" y="1996829"/>
            <a:ext cx="3571613" cy="23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46092" y="1726965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入   诗   境</a:t>
            </a:r>
          </a:p>
        </p:txBody>
      </p:sp>
      <p:sp>
        <p:nvSpPr>
          <p:cNvPr id="3" name="矩形 2"/>
          <p:cNvSpPr/>
          <p:nvPr/>
        </p:nvSpPr>
        <p:spPr>
          <a:xfrm>
            <a:off x="1333391" y="2673912"/>
            <a:ext cx="4382252" cy="3046988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清明时节雨纷纷，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路上行人欲断魂。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借问酒家何处有？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牧童遥指杏花村。</a:t>
            </a:r>
          </a:p>
        </p:txBody>
      </p:sp>
      <p:sp>
        <p:nvSpPr>
          <p:cNvPr id="4" name="矩形 3"/>
          <p:cNvSpPr/>
          <p:nvPr/>
        </p:nvSpPr>
        <p:spPr>
          <a:xfrm>
            <a:off x="5715643" y="2474444"/>
            <a:ext cx="4919230" cy="67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齐读古诗，感受忧伤的气息。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621" y="3405778"/>
            <a:ext cx="3572566" cy="230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857296" y="283181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端午节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06041" y="281858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中秋节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67729" y="278485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重阳节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45119" y="4560959"/>
            <a:ext cx="6063868" cy="668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今天我们学三首关于节日的古诗。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1" grpId="0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963556" y="194279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悟  诗  情</a:t>
            </a:r>
          </a:p>
        </p:txBody>
      </p:sp>
      <p:sp>
        <p:nvSpPr>
          <p:cNvPr id="7" name="矩形 6"/>
          <p:cNvSpPr/>
          <p:nvPr/>
        </p:nvSpPr>
        <p:spPr>
          <a:xfrm>
            <a:off x="1634478" y="3519871"/>
            <a:ext cx="8923044" cy="131523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本诗描写了清明雨中所见，色彩清淡，心境凄冷，好在找到了解脱的形式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----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饮酒。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48198" y="3564092"/>
            <a:ext cx="5541144" cy="91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九月九日忆山东兄弟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6464" y="2544460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 三 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856611" y="2788498"/>
            <a:ext cx="7384853" cy="28240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王维：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(706—761)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唐朝河东蒲州（今山西运城）人，祖籍山西祁县，唐朝著名诗人、画家，字摩诘，号摩诘居士。安禄山攻陷长安时，王维被迫受伪职。长安收复后，被责授太子中允。唐肃宗乾元年间任尚书右丞，故世称“王右丞”。</a:t>
            </a:r>
          </a:p>
        </p:txBody>
      </p:sp>
      <p:sp>
        <p:nvSpPr>
          <p:cNvPr id="9" name="矩形 8"/>
          <p:cNvSpPr/>
          <p:nvPr/>
        </p:nvSpPr>
        <p:spPr>
          <a:xfrm>
            <a:off x="4759892" y="1626459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知  诗  人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2" y="2622130"/>
            <a:ext cx="2694064" cy="299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695343" y="224372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九月九日亿山东兄弟</a:t>
            </a:r>
          </a:p>
        </p:txBody>
      </p:sp>
      <p:sp>
        <p:nvSpPr>
          <p:cNvPr id="12" name="矩形 11"/>
          <p:cNvSpPr/>
          <p:nvPr/>
        </p:nvSpPr>
        <p:spPr>
          <a:xfrm>
            <a:off x="974206" y="3841299"/>
            <a:ext cx="10243588" cy="75123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九月九日即重阳节这一天，作者怀念山东边的亲人。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833852" y="2466300"/>
            <a:ext cx="8704876" cy="3400226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九月九日忆山东兄弟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</a:t>
            </a: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王维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独在异乡为异客，每逢佳节倍思亲。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遥知兄弟登高处，遍插茱萸少一人。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258119" y="4305491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222736" y="4283666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161315" y="4295046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8103850" y="4268835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10738" y="389691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6224" y="1665168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读   诗   文</a:t>
            </a:r>
          </a:p>
        </p:txBody>
      </p:sp>
      <p:sp>
        <p:nvSpPr>
          <p:cNvPr id="13" name="矩形 12"/>
          <p:cNvSpPr/>
          <p:nvPr/>
        </p:nvSpPr>
        <p:spPr>
          <a:xfrm>
            <a:off x="3370170" y="387755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42108" y="387755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31562" y="384388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0390" y="4901649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333718" y="5294242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32046" y="5294242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148335" y="5285599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145276" y="5285599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228600" y="4913166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165876" y="150789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7" name="矩形 6"/>
          <p:cNvSpPr/>
          <p:nvPr/>
        </p:nvSpPr>
        <p:spPr>
          <a:xfrm>
            <a:off x="1388348" y="4870425"/>
            <a:ext cx="6435339" cy="1118255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独自漂泊在外作异乡之客，每逢佳节到来就更加思念亲人。</a:t>
            </a:r>
            <a:endParaRPr kumimoji="0" lang="en-US" altLang="zh-CN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对话气泡: 椭圆形 7"/>
          <p:cNvSpPr/>
          <p:nvPr/>
        </p:nvSpPr>
        <p:spPr>
          <a:xfrm>
            <a:off x="2153544" y="4055016"/>
            <a:ext cx="1478040" cy="520481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他乡。</a:t>
            </a:r>
          </a:p>
        </p:txBody>
      </p:sp>
      <p:sp>
        <p:nvSpPr>
          <p:cNvPr id="9" name="矩形 8"/>
          <p:cNvSpPr/>
          <p:nvPr/>
        </p:nvSpPr>
        <p:spPr>
          <a:xfrm>
            <a:off x="947493" y="3185803"/>
            <a:ext cx="7141547" cy="67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独在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异乡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cs typeface="+mn-ea"/>
                <a:sym typeface="+mn-lt"/>
              </a:rPr>
              <a:t>为异客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，每逢佳节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思亲。 </a:t>
            </a:r>
          </a:p>
        </p:txBody>
      </p:sp>
      <p:sp>
        <p:nvSpPr>
          <p:cNvPr id="10" name="对话气泡: 椭圆形 9"/>
          <p:cNvSpPr/>
          <p:nvPr/>
        </p:nvSpPr>
        <p:spPr>
          <a:xfrm>
            <a:off x="5528134" y="4055611"/>
            <a:ext cx="1317860" cy="519886"/>
          </a:xfrm>
          <a:prstGeom prst="wedgeEllipseCallout">
            <a:avLst>
              <a:gd name="adj1" fmla="val 901"/>
              <a:gd name="adj2" fmla="val -909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更加</a:t>
            </a:r>
          </a:p>
        </p:txBody>
      </p:sp>
      <p:sp>
        <p:nvSpPr>
          <p:cNvPr id="11" name="对话气泡: 椭圆形 3"/>
          <p:cNvSpPr/>
          <p:nvPr/>
        </p:nvSpPr>
        <p:spPr>
          <a:xfrm>
            <a:off x="2626295" y="2239198"/>
            <a:ext cx="2206704" cy="923116"/>
          </a:xfrm>
          <a:prstGeom prst="wedgeEllipseCallout">
            <a:avLst>
              <a:gd name="adj1" fmla="val 2025"/>
              <a:gd name="adj2" fmla="val 667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做他乡的客人。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83" y="1797426"/>
            <a:ext cx="3085536" cy="308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34751" y="1985017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7" name="矩形 6"/>
          <p:cNvSpPr/>
          <p:nvPr/>
        </p:nvSpPr>
        <p:spPr>
          <a:xfrm>
            <a:off x="1025436" y="3093619"/>
            <a:ext cx="6077931" cy="586507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遥知兄弟登高处，遍插茱萸少一人。</a:t>
            </a:r>
          </a:p>
        </p:txBody>
      </p:sp>
      <p:sp>
        <p:nvSpPr>
          <p:cNvPr id="8" name="矩形 7"/>
          <p:cNvSpPr/>
          <p:nvPr/>
        </p:nvSpPr>
        <p:spPr>
          <a:xfrm>
            <a:off x="1025436" y="4480013"/>
            <a:ext cx="5455560" cy="1140505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遥想兄弟们登高的地方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插遍茱萸只少我一个人。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5" y="1893932"/>
            <a:ext cx="3766338" cy="241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06224" y="1499431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入   诗   境</a:t>
            </a:r>
          </a:p>
        </p:txBody>
      </p:sp>
      <p:sp>
        <p:nvSpPr>
          <p:cNvPr id="3" name="矩形 2"/>
          <p:cNvSpPr/>
          <p:nvPr/>
        </p:nvSpPr>
        <p:spPr>
          <a:xfrm>
            <a:off x="1601091" y="2488516"/>
            <a:ext cx="4220931" cy="2967223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独在异乡为异客，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每逢佳节倍思亲。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遥知兄弟登高处，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遍插茱萸少一人。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6754" y="2635781"/>
            <a:ext cx="2444298" cy="281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54689" y="176443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悟  诗  情</a:t>
            </a:r>
          </a:p>
        </p:txBody>
      </p:sp>
      <p:sp>
        <p:nvSpPr>
          <p:cNvPr id="6" name="矩形 5"/>
          <p:cNvSpPr/>
          <p:nvPr/>
        </p:nvSpPr>
        <p:spPr>
          <a:xfrm>
            <a:off x="4254085" y="2906427"/>
            <a:ext cx="6960016" cy="280249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此诗写出了游子的思乡怀亲之情。诗一开头便紧切题目，写异乡异土生活的孤独凄然，因而时时怀乡思人，遇到佳节良辰，思念倍加。接着诗一跃而写远在家乡的兄弟，按照重阳节的风俗而登高时，也在怀念自己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86" y="2751204"/>
            <a:ext cx="270205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30846" y="2752122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背诵三首古诗，说说每首古诗的意思。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30846" y="4237235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说一说，你还知道哪些描写节日的古诗。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6096000" y="1741043"/>
            <a:ext cx="4252056" cy="397031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  日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王安石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爆竹声中一岁除，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春风送暖入屠苏。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千门万户曈曈日，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总把新桃换旧符。</a:t>
            </a:r>
          </a:p>
        </p:txBody>
      </p:sp>
      <p:pic>
        <p:nvPicPr>
          <p:cNvPr id="7" name="Picture 2" descr="https://timgsa.baidu.com/timg?image&amp;quality=80&amp;size=b9999_10000&amp;sec=1577862444579&amp;di=ced05b2f9781db35d5b330d10882018e&amp;imgtype=0&amp;src=http%3A%2F%2Fa4.att.hudong.com%2F76%2F07%2F012000000128811171507286438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86" y="2957115"/>
            <a:ext cx="3744686" cy="249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九月九日忆山东兄弟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1859" y="4912958"/>
            <a:ext cx="758617" cy="75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  <p:sp>
        <p:nvSpPr>
          <p:cNvPr id="8" name="矩形 17"/>
          <p:cNvSpPr/>
          <p:nvPr/>
        </p:nvSpPr>
        <p:spPr>
          <a:xfrm>
            <a:off x="687867" y="2249623"/>
            <a:ext cx="9602470" cy="25662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比一比，组词语。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旧 （           ）        符（        ）        异（        ）        佳 （        ）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服（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导（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8299" y="36200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符号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0027" y="43243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就是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0119" y="36050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新旧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8299" y="43227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服务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44880" y="36255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异同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40820" y="43630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领导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68950" y="36050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佳话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90259" y="4361607"/>
            <a:ext cx="88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black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  <p:sp>
        <p:nvSpPr>
          <p:cNvPr id="6" name="矩形 17"/>
          <p:cNvSpPr/>
          <p:nvPr/>
        </p:nvSpPr>
        <p:spPr>
          <a:xfrm>
            <a:off x="847051" y="1795695"/>
            <a:ext cx="10697272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写出下面加点词语的意思。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）千门万户曈曈日                                     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瞳瞳： 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）路上行人欲断魂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欲： 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6843" y="342900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形容太阳出来后，天色渐亮那个的样子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5191" y="48724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将要</a:t>
            </a:r>
          </a:p>
        </p:txBody>
      </p:sp>
      <p:sp>
        <p:nvSpPr>
          <p:cNvPr id="9" name="矩形 8"/>
          <p:cNvSpPr/>
          <p:nvPr/>
        </p:nvSpPr>
        <p:spPr>
          <a:xfrm>
            <a:off x="3077115" y="2839048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97260" y="2839048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49763" y="435750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5572" y="1531085"/>
            <a:ext cx="4914545" cy="5366994"/>
            <a:chOff x="3429883" y="1475750"/>
            <a:chExt cx="5348108" cy="58404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883" y="1475750"/>
              <a:ext cx="4705350" cy="5840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75" y="3421923"/>
              <a:ext cx="2255716" cy="216426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111248" y="2178242"/>
            <a:ext cx="4752082" cy="2243777"/>
            <a:chOff x="655032" y="2623594"/>
            <a:chExt cx="4752082" cy="2243777"/>
          </a:xfrm>
        </p:grpSpPr>
        <p:sp>
          <p:nvSpPr>
            <p:cNvPr id="16" name="文本框 15"/>
            <p:cNvSpPr txBox="1"/>
            <p:nvPr/>
          </p:nvSpPr>
          <p:spPr>
            <a:xfrm>
              <a:off x="655032" y="2623594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dirty="0">
                  <a:solidFill>
                    <a:prstClr val="black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478970" y="4699166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327872" y="1753239"/>
            <a:ext cx="4252056" cy="390055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   明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杜牧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清明时节雨纷纷，</a:t>
            </a:r>
            <a:endParaRPr kumimoji="0" lang="en-US" altLang="zh-CN" sz="2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路上行人欲断魂。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借问酒家何处有？</a:t>
            </a:r>
            <a:endParaRPr kumimoji="0" lang="en-US" altLang="zh-CN" sz="2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牧童遥指杏花村。</a:t>
            </a:r>
          </a:p>
        </p:txBody>
      </p:sp>
      <p:pic>
        <p:nvPicPr>
          <p:cNvPr id="7" name="Picture 2" descr="https://timgsa.baidu.com/timg?image&amp;quality=80&amp;size=b9999_10000&amp;sec=1577862511071&amp;di=e2106fb4c8254598015a8af7f8a9b031&amp;imgtype=0&amp;src=http%3A%2F%2Fdingyue.nosdn.127.net%2FolVf8TdDgN5wLZx0Sqj6tyHzDD50Q4CPic90T9W0NMUZN1546389475904compress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67" y="2593096"/>
            <a:ext cx="4456409" cy="29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清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3720" y="1076090"/>
            <a:ext cx="725279" cy="725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490141" y="1811059"/>
            <a:ext cx="4252056" cy="390055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九月九日忆山东兄弟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王维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独在异乡为异客，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每逢佳节倍思亲。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遥知兄弟登高处，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遍插茱萸少一人。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1" y="1881418"/>
            <a:ext cx="2871989" cy="3759838"/>
          </a:xfrm>
          <a:prstGeom prst="rect">
            <a:avLst/>
          </a:prstGeom>
        </p:spPr>
      </p:pic>
      <p:pic>
        <p:nvPicPr>
          <p:cNvPr id="8" name="九月九日忆山东兄弟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90909" y="1113774"/>
            <a:ext cx="887487" cy="88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05486" y="204136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带着问题，仔细阅读课文：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5055" y="2910148"/>
            <a:ext cx="6596678" cy="2710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标注出文中不认识的字。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思考每首诗中写了那些景物。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初步了解古诗的内容，体会作者的思想感情。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479787" y="195926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9787" y="2432445"/>
            <a:ext cx="5671745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9787" y="3430232"/>
            <a:ext cx="721062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分小组讨论：读完古诗，每个节日的特点是什么？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4f0ios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2170</Words>
  <Application>Microsoft Office PowerPoint</Application>
  <PresentationFormat>宽屏</PresentationFormat>
  <Paragraphs>449</Paragraphs>
  <Slides>52</Slides>
  <Notes>49</Notes>
  <HiddenSlides>0</HiddenSlides>
  <MMClips>3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6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2021-05-10T00:37:07Z</dcterms:created>
  <dcterms:modified xsi:type="dcterms:W3CDTF">2023-01-10T06:11:04Z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9BA515F7F3FF41AE9226E0836811C033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