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8"/>
  </p:notesMasterIdLst>
  <p:handoutMasterIdLst>
    <p:handoutMasterId r:id="rId29"/>
  </p:handoutMasterIdLst>
  <p:sldIdLst>
    <p:sldId id="257" r:id="rId2"/>
    <p:sldId id="258" r:id="rId3"/>
    <p:sldId id="262" r:id="rId4"/>
    <p:sldId id="260" r:id="rId5"/>
    <p:sldId id="266" r:id="rId6"/>
    <p:sldId id="264" r:id="rId7"/>
    <p:sldId id="267" r:id="rId8"/>
    <p:sldId id="269" r:id="rId9"/>
    <p:sldId id="270" r:id="rId10"/>
    <p:sldId id="273" r:id="rId11"/>
    <p:sldId id="272" r:id="rId12"/>
    <p:sldId id="259" r:id="rId13"/>
    <p:sldId id="278" r:id="rId14"/>
    <p:sldId id="279" r:id="rId15"/>
    <p:sldId id="274" r:id="rId16"/>
    <p:sldId id="275" r:id="rId17"/>
    <p:sldId id="276" r:id="rId18"/>
    <p:sldId id="277" r:id="rId19"/>
    <p:sldId id="281" r:id="rId20"/>
    <p:sldId id="282" r:id="rId21"/>
    <p:sldId id="283" r:id="rId22"/>
    <p:sldId id="284" r:id="rId23"/>
    <p:sldId id="285" r:id="rId24"/>
    <p:sldId id="286" r:id="rId25"/>
    <p:sldId id="288" r:id="rId26"/>
    <p:sldId id="289" r:id="rId27"/>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autoAdjust="0"/>
  </p:normalViewPr>
  <p:slideViewPr>
    <p:cSldViewPr snapToGrid="0">
      <p:cViewPr>
        <p:scale>
          <a:sx n="100" d="100"/>
          <a:sy n="100" d="100"/>
        </p:scale>
        <p:origin x="-282" y="-264"/>
      </p:cViewPr>
      <p:guideLst>
        <p:guide orient="horz" pos="2160"/>
        <p:guide pos="2880"/>
      </p:guideLst>
    </p:cSldViewPr>
  </p:slideViewPr>
  <p:notesTextViewPr>
    <p:cViewPr>
      <p:scale>
        <a:sx n="1" d="1"/>
        <a:sy n="1" d="1"/>
      </p:scale>
      <p:origin x="0" y="0"/>
    </p:cViewPr>
  </p:notesTextViewPr>
  <p:sorterViewPr>
    <p:cViewPr>
      <p:scale>
        <a:sx n="97" d="100"/>
        <a:sy n="97" d="100"/>
      </p:scale>
      <p:origin x="0" y="0"/>
    </p:cViewPr>
  </p:sorterViewPr>
  <p:gridSpacing cx="72006" cy="72006"/>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fontAlgn="auto">
              <a:defRPr sz="1200" noProof="1"/>
            </a:lvl1pPr>
          </a:lstStyle>
          <a:p>
            <a:pPr>
              <a:defRPr/>
            </a:pPr>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fontAlgn="auto">
              <a:defRPr sz="1200" noProof="1" smtClean="0">
                <a:latin typeface="+mn-lt"/>
                <a:ea typeface="+mn-ea"/>
              </a:defRPr>
            </a:lvl1pPr>
          </a:lstStyle>
          <a:p>
            <a:pPr>
              <a:defRPr/>
            </a:pPr>
            <a:fld id="{72FB04D7-6511-4948-9082-98C68384AD9C}" type="datetimeFigureOut">
              <a:rPr lang="zh-CN" altLang="en-US"/>
              <a:t>2023-01-17</a:t>
            </a:fld>
            <a:endParaRPr lang="zh-CN" altLang="en-US"/>
          </a:p>
        </p:txBody>
      </p:sp>
      <p:sp>
        <p:nvSpPr>
          <p:cNvPr id="28676" name="幻灯片图像占位符 3"/>
          <p:cNvSpPr>
            <a:spLocks noGrp="1" noRot="1" noChangeAspect="1" noChangeArrowheads="1"/>
          </p:cNvSpPr>
          <p:nvPr>
            <p:ph type="sldImg" idx="4294967295"/>
          </p:nvPr>
        </p:nvSpPr>
        <p:spPr bwMode="auto">
          <a:xfrm>
            <a:off x="1371600" y="1143000"/>
            <a:ext cx="4114800" cy="3086100"/>
          </a:xfrm>
          <a:prstGeom prst="rect">
            <a:avLst/>
          </a:prstGeom>
          <a:noFill/>
          <a:ln w="12700">
            <a:solidFill>
              <a:srgbClr val="000000"/>
            </a:solidFill>
            <a:round/>
          </a:ln>
          <a:extLst>
            <a:ext uri="{909E8E84-426E-40DD-AFC4-6F175D3DCCD1}">
              <a14:hiddenFill xmlns:a14="http://schemas.microsoft.com/office/drawing/2010/main">
                <a:solidFill>
                  <a:srgbClr val="FFFFFF"/>
                </a:solidFill>
              </a14:hiddenFill>
            </a:ext>
          </a:extLst>
        </p:spPr>
      </p:sp>
      <p:sp>
        <p:nvSpPr>
          <p:cNvPr id="2053" name="备注占位符 4"/>
          <p:cNvSpPr>
            <a:spLocks noGrp="1" noChangeArrowheads="1"/>
          </p:cNvSpPr>
          <p:nvPr>
            <p:ph type="body" sz="quarter" idx="9"/>
          </p:nvPr>
        </p:nvSpPr>
        <p:spPr bwMode="auto">
          <a:xfrm>
            <a:off x="685800" y="4400550"/>
            <a:ext cx="5486400" cy="3600450"/>
          </a:xfrm>
          <a:prstGeom prst="rect">
            <a:avLst/>
          </a:prstGeom>
          <a:noFill/>
          <a:ln w="9525">
            <a:noFill/>
            <a:miter lim="800000"/>
          </a:ln>
        </p:spPr>
        <p:txBody>
          <a:bodyPr vert="horz" wrap="square" lIns="91440" tIns="45720" rIns="91440" bIns="45720" numCol="1" anchor="t" anchorCtr="0" compatLnSpc="1"/>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fontAlgn="auto">
              <a:defRPr sz="1200" noProof="1"/>
            </a:lvl1pPr>
          </a:lstStyle>
          <a:p>
            <a:pPr>
              <a:defRPr/>
            </a:pPr>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lstStyle>
            <a:lvl1pPr algn="r">
              <a:defRPr sz="1200" smtClean="0"/>
            </a:lvl1pPr>
          </a:lstStyle>
          <a:p>
            <a:pPr>
              <a:defRPr/>
            </a:pPr>
            <a:fld id="{369DD398-2B87-4D45-B6D2-CCD1A04E6968}" type="slidenum">
              <a:rPr lang="zh-CN" altLang="en-US"/>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0"/>
      </a:spcBef>
      <a:spcAft>
        <a:spcPct val="0"/>
      </a:spcAft>
      <a:defRPr sz="1200" kern="1200">
        <a:solidFill>
          <a:schemeClr val="tx1"/>
        </a:solidFill>
        <a:latin typeface="+mn-lt"/>
        <a:ea typeface="+mn-ea"/>
        <a:cs typeface="+mn-cs"/>
      </a:defRPr>
    </a:lvl1pPr>
    <a:lvl2pPr marL="457200" algn="l" rtl="0" eaLnBrk="0" fontAlgn="base" hangingPunct="0">
      <a:spcBef>
        <a:spcPct val="0"/>
      </a:spcBef>
      <a:spcAft>
        <a:spcPct val="0"/>
      </a:spcAft>
      <a:defRPr sz="1200" kern="1200">
        <a:solidFill>
          <a:schemeClr val="tx1"/>
        </a:solidFill>
        <a:latin typeface="+mn-lt"/>
        <a:ea typeface="+mn-ea"/>
        <a:cs typeface="+mn-cs"/>
      </a:defRPr>
    </a:lvl2pPr>
    <a:lvl3pPr marL="914400" algn="l" rtl="0" eaLnBrk="0" fontAlgn="base" hangingPunct="0">
      <a:spcBef>
        <a:spcPct val="0"/>
      </a:spcBef>
      <a:spcAft>
        <a:spcPct val="0"/>
      </a:spcAft>
      <a:defRPr sz="1200" kern="1200">
        <a:solidFill>
          <a:schemeClr val="tx1"/>
        </a:solidFill>
        <a:latin typeface="+mn-lt"/>
        <a:ea typeface="+mn-ea"/>
        <a:cs typeface="+mn-cs"/>
      </a:defRPr>
    </a:lvl3pPr>
    <a:lvl4pPr marL="1371600" algn="l" rtl="0" eaLnBrk="0" fontAlgn="base" hangingPunct="0">
      <a:spcBef>
        <a:spcPct val="0"/>
      </a:spcBef>
      <a:spcAft>
        <a:spcPct val="0"/>
      </a:spcAft>
      <a:defRPr sz="1200" kern="1200">
        <a:solidFill>
          <a:schemeClr val="tx1"/>
        </a:solidFill>
        <a:latin typeface="+mn-lt"/>
        <a:ea typeface="+mn-ea"/>
        <a:cs typeface="+mn-cs"/>
      </a:defRPr>
    </a:lvl4pPr>
    <a:lvl5pPr marL="1828800" algn="l" rtl="0" eaLnBrk="0" fontAlgn="base" hangingPunct="0">
      <a:spcBef>
        <a:spcPct val="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幻灯片图像占位符 1"/>
          <p:cNvSpPr>
            <a:spLocks noGrp="1" noRot="1" noChangeAspect="1" noChangeArrowheads="1" noTextEdit="1"/>
          </p:cNvSpPr>
          <p:nvPr>
            <p:ph type="sldImg" idx="4294967295"/>
          </p:nvPr>
        </p:nvSpPr>
        <p:spPr>
          <a:ln>
            <a:miter lim="800000"/>
          </a:ln>
        </p:spPr>
      </p:sp>
      <p:sp>
        <p:nvSpPr>
          <p:cNvPr id="29699" name="文本占位符 2"/>
          <p:cNvSpPr>
            <a:spLocks noGrp="1" noChangeArrowheads="1"/>
          </p:cNvSpPr>
          <p:nvPr>
            <p:ph type="body" idx="4294967295"/>
          </p:nvPr>
        </p:nvSpPr>
        <p:spPr/>
        <p:txBody>
          <a:bodyPr/>
          <a:lstStyle/>
          <a:p>
            <a:pPr eaLnBrk="1" hangingPunct="1"/>
            <a:endParaRPr lang="zh-CN" altLang="en-US" smtClean="0"/>
          </a:p>
        </p:txBody>
      </p:sp>
      <p:sp>
        <p:nvSpPr>
          <p:cNvPr id="29700"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fld id="{3A3A4D12-43B2-49B6-A22B-152F17C86155}" type="slidenum">
              <a:rPr lang="zh-CN" altLang="en-US"/>
              <a:t>9</a:t>
            </a:fld>
            <a:endParaRPr lang="en-US" alt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6000"/>
            </a:lvl1pPr>
          </a:lstStyle>
          <a:p>
            <a:r>
              <a:rPr lang="zh-CN" altLang="en-US" noProof="1" smtClean="0"/>
              <a:t>单击此处编辑母版标题样式</a:t>
            </a:r>
            <a:endParaRPr lang="zh-CN" altLang="en-US" noProof="1"/>
          </a:p>
        </p:txBody>
      </p:sp>
      <p:sp>
        <p:nvSpPr>
          <p:cNvPr id="3" name="副标题 2"/>
          <p:cNvSpPr>
            <a:spLocks noGrp="1"/>
          </p:cNvSpPr>
          <p:nvPr>
            <p:ph type="subTitle" idx="1"/>
          </p:nvPr>
        </p:nvSpPr>
        <p:spPr>
          <a:xfrm>
            <a:off x="1143000" y="3602038"/>
            <a:ext cx="6858000" cy="1655762"/>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noProof="1" smtClean="0"/>
              <a:t>单击此处编辑母版副标题样式</a:t>
            </a:r>
            <a:endParaRPr lang="zh-CN" altLang="en-US" noProof="1"/>
          </a:p>
        </p:txBody>
      </p:sp>
      <p:sp>
        <p:nvSpPr>
          <p:cNvPr id="4" name="日期占位符 3"/>
          <p:cNvSpPr>
            <a:spLocks noGrp="1"/>
          </p:cNvSpPr>
          <p:nvPr>
            <p:ph type="dt" sz="half" idx="10"/>
          </p:nvPr>
        </p:nvSpPr>
        <p:spPr/>
        <p:txBody>
          <a:bodyPr/>
          <a:lstStyle>
            <a:lvl1pPr>
              <a:defRPr/>
            </a:lvl1pPr>
          </a:lstStyle>
          <a:p>
            <a:pPr>
              <a:defRPr/>
            </a:pPr>
            <a:fld id="{4C477469-2607-4CA7-8A35-BC67B8B38B7A}" type="datetimeFigureOut">
              <a:rPr lang="zh-CN" altLang="en-US"/>
              <a:t>2023-01-17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F9BFB12C-F9B2-43A6-8ED3-3546E8D1B8EE}" type="slidenum">
              <a:rPr lang="zh-CN" altLang="en-US"/>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628650" y="365125"/>
            <a:ext cx="7886700" cy="5811838"/>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3" name="日期占位符 3"/>
          <p:cNvSpPr>
            <a:spLocks noGrp="1"/>
          </p:cNvSpPr>
          <p:nvPr>
            <p:ph type="dt" sz="half" idx="10"/>
          </p:nvPr>
        </p:nvSpPr>
        <p:spPr/>
        <p:txBody>
          <a:bodyPr/>
          <a:lstStyle>
            <a:lvl1pPr>
              <a:defRPr/>
            </a:lvl1pPr>
          </a:lstStyle>
          <a:p>
            <a:pPr>
              <a:defRPr/>
            </a:pPr>
            <a:fld id="{2B9CEB6D-3527-4F40-BAAE-938C43CDB20D}" type="datetimeFigureOut">
              <a:rPr lang="zh-CN" altLang="en-US"/>
              <a:t>2023-01-17</a:t>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BEE6746C-8E90-415F-AC91-284544E60F1E}" type="slidenum">
              <a:rPr lang="zh-CN" altLang="en-US"/>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blipFill dpi="0" rotWithShape="1">
          <a:blip r:embed="rId2" cstate="email"/>
          <a:srcRect/>
          <a:stretch>
            <a:fillRect/>
          </a:stretch>
        </a:blipFill>
        <a:effectLst/>
      </p:bgPr>
    </p:bg>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lvl1pPr>
              <a:defRPr/>
            </a:lvl1pPr>
          </a:lstStyle>
          <a:p>
            <a:pPr>
              <a:defRPr/>
            </a:pPr>
            <a:fld id="{4013A97C-9303-49BC-95EF-8F245056C270}" type="datetimeFigureOut">
              <a:rPr lang="zh-CN" altLang="en-US"/>
              <a:t>2023-01-17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5F90AFD6-FF3D-44DF-983D-709F3811F58D}" type="slidenum">
              <a:rPr lang="zh-CN" altLang="en-US"/>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lgn="l">
              <a:defRPr sz="6000"/>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623888" y="4589463"/>
            <a:ext cx="7886700" cy="1500187"/>
          </a:xfrm>
        </p:spPr>
        <p:txBody>
          <a:bodyPr/>
          <a:lstStyle>
            <a:lvl1pPr marL="0" indent="0" algn="l">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noProof="1" smtClean="0"/>
              <a:t>单击此处编辑母版文本样式</a:t>
            </a:r>
          </a:p>
        </p:txBody>
      </p:sp>
      <p:sp>
        <p:nvSpPr>
          <p:cNvPr id="4" name="日期占位符 3"/>
          <p:cNvSpPr>
            <a:spLocks noGrp="1"/>
          </p:cNvSpPr>
          <p:nvPr>
            <p:ph type="dt" sz="half" idx="10"/>
          </p:nvPr>
        </p:nvSpPr>
        <p:spPr/>
        <p:txBody>
          <a:bodyPr/>
          <a:lstStyle>
            <a:lvl1pPr>
              <a:defRPr/>
            </a:lvl1pPr>
          </a:lstStyle>
          <a:p>
            <a:pPr>
              <a:defRPr/>
            </a:pPr>
            <a:fld id="{ADA1517F-CE00-4FFA-A9EC-1B118EBFED23}" type="datetimeFigureOut">
              <a:rPr lang="zh-CN" altLang="en-US"/>
              <a:t>2023-01-17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0292A049-D0B9-4C72-B37B-C0943C3A5AD6}" type="slidenum">
              <a:rPr lang="zh-CN" altLang="en-US"/>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sz="half" idx="1"/>
          </p:nvPr>
        </p:nvSpPr>
        <p:spPr>
          <a:xfrm>
            <a:off x="628650" y="1825625"/>
            <a:ext cx="3886200" cy="4351338"/>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内容占位符 3"/>
          <p:cNvSpPr>
            <a:spLocks noGrp="1"/>
          </p:cNvSpPr>
          <p:nvPr>
            <p:ph sz="half" idx="2"/>
          </p:nvPr>
        </p:nvSpPr>
        <p:spPr>
          <a:xfrm>
            <a:off x="4629150" y="1825625"/>
            <a:ext cx="3886200" cy="4351338"/>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日期占位符 3"/>
          <p:cNvSpPr>
            <a:spLocks noGrp="1"/>
          </p:cNvSpPr>
          <p:nvPr>
            <p:ph type="dt" sz="half" idx="10"/>
          </p:nvPr>
        </p:nvSpPr>
        <p:spPr/>
        <p:txBody>
          <a:bodyPr/>
          <a:lstStyle>
            <a:lvl1pPr>
              <a:defRPr/>
            </a:lvl1pPr>
          </a:lstStyle>
          <a:p>
            <a:pPr>
              <a:defRPr/>
            </a:pPr>
            <a:fld id="{A8D7A154-331C-4606-8263-4ED4D668DE8C}" type="datetimeFigureOut">
              <a:rPr lang="zh-CN" altLang="en-US"/>
              <a:t>2023-01-17</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2F4D5219-4595-4443-ADE7-46FDA3733513}" type="slidenum">
              <a:rPr lang="zh-CN" altLang="en-US"/>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6"/>
            <a:ext cx="7886700" cy="970222"/>
          </a:xfrm>
        </p:spPr>
        <p:txBody>
          <a:bodyPr/>
          <a:lstStyle>
            <a:lvl1pPr algn="ctr">
              <a:defRPr/>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944793" y="1567346"/>
            <a:ext cx="3526380" cy="710095"/>
          </a:xfrm>
        </p:spPr>
        <p:txBody>
          <a:bodyPr anchor="ctr">
            <a:norm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smtClean="0"/>
              <a:t>单击此处编辑母版文本样式</a:t>
            </a:r>
          </a:p>
        </p:txBody>
      </p:sp>
      <p:sp>
        <p:nvSpPr>
          <p:cNvPr id="4" name="内容占位符 3"/>
          <p:cNvSpPr>
            <a:spLocks noGrp="1"/>
          </p:cNvSpPr>
          <p:nvPr>
            <p:ph sz="half" idx="2"/>
          </p:nvPr>
        </p:nvSpPr>
        <p:spPr>
          <a:xfrm>
            <a:off x="944793" y="2338388"/>
            <a:ext cx="3526380" cy="3785964"/>
          </a:xfrm>
        </p:spPr>
        <p:txBody>
          <a:bodyPr>
            <a:normAutofit/>
          </a:bodyPr>
          <a:lstStyle>
            <a:lvl1pPr>
              <a:defRPr sz="2400"/>
            </a:lvl1pPr>
            <a:lvl2pPr>
              <a:defRPr sz="2000"/>
            </a:lvl2pPr>
            <a:lvl3pPr>
              <a:defRPr sz="1800"/>
            </a:lvl3pPr>
            <a:lvl4pPr>
              <a:defRPr sz="1600"/>
            </a:lvl4pPr>
            <a:lvl5pPr>
              <a:defRPr sz="1600"/>
            </a:lvl5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文本占位符 4"/>
          <p:cNvSpPr>
            <a:spLocks noGrp="1"/>
          </p:cNvSpPr>
          <p:nvPr>
            <p:ph type="body" sz="quarter" idx="3"/>
          </p:nvPr>
        </p:nvSpPr>
        <p:spPr>
          <a:xfrm>
            <a:off x="4717212" y="1567346"/>
            <a:ext cx="3526381" cy="710095"/>
          </a:xfrm>
        </p:spPr>
        <p:txBody>
          <a:bodyPr rtlCol="0" anchor="ctr">
            <a:normAutofit/>
          </a:bodyPr>
          <a:lstStyle>
            <a:lvl1pPr marL="228600" indent="-228600">
              <a:buNone/>
              <a:defRPr lang="zh-CN" altLang="en-US" b="0" smtClean="0"/>
            </a:lvl1pPr>
          </a:lstStyle>
          <a:p>
            <a:pPr lvl="0"/>
            <a:r>
              <a:rPr lang="zh-CN" altLang="en-US" noProof="1" smtClean="0"/>
              <a:t>单击此处编辑母版文本样式</a:t>
            </a:r>
          </a:p>
        </p:txBody>
      </p:sp>
      <p:sp>
        <p:nvSpPr>
          <p:cNvPr id="6" name="内容占位符 5"/>
          <p:cNvSpPr>
            <a:spLocks noGrp="1"/>
          </p:cNvSpPr>
          <p:nvPr>
            <p:ph sz="quarter" idx="4"/>
          </p:nvPr>
        </p:nvSpPr>
        <p:spPr>
          <a:xfrm>
            <a:off x="4717212" y="2357460"/>
            <a:ext cx="3526381" cy="3766892"/>
          </a:xfrm>
        </p:spPr>
        <p:txBody>
          <a:bodyPr>
            <a:normAutofit/>
          </a:bodyPr>
          <a:lstStyle>
            <a:lvl1pPr>
              <a:defRPr sz="2400"/>
            </a:lvl1pPr>
            <a:lvl2pPr>
              <a:defRPr sz="2000"/>
            </a:lvl2pPr>
            <a:lvl3pPr>
              <a:defRPr sz="1800"/>
            </a:lvl3pPr>
            <a:lvl4pPr>
              <a:defRPr sz="1600"/>
            </a:lvl4pPr>
            <a:lvl5pPr>
              <a:defRPr sz="1600"/>
            </a:lvl5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7" name="日期占位符 3"/>
          <p:cNvSpPr>
            <a:spLocks noGrp="1"/>
          </p:cNvSpPr>
          <p:nvPr>
            <p:ph type="dt" sz="half" idx="10"/>
          </p:nvPr>
        </p:nvSpPr>
        <p:spPr/>
        <p:txBody>
          <a:bodyPr/>
          <a:lstStyle>
            <a:lvl1pPr>
              <a:defRPr/>
            </a:lvl1pPr>
          </a:lstStyle>
          <a:p>
            <a:pPr>
              <a:defRPr/>
            </a:pPr>
            <a:fld id="{097326AA-B1C7-4861-8980-C3FFDD82FFEC}" type="datetimeFigureOut">
              <a:rPr lang="zh-CN" altLang="en-US"/>
              <a:t>2023-01-17</a:t>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580C7DB4-37B7-42FE-9342-539A2BDA80F8}" type="slidenum">
              <a:rPr lang="zh-CN" altLang="en-US"/>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日期占位符 3"/>
          <p:cNvSpPr>
            <a:spLocks noGrp="1"/>
          </p:cNvSpPr>
          <p:nvPr>
            <p:ph type="dt" sz="half" idx="10"/>
          </p:nvPr>
        </p:nvSpPr>
        <p:spPr/>
        <p:txBody>
          <a:bodyPr/>
          <a:lstStyle>
            <a:lvl1pPr>
              <a:defRPr/>
            </a:lvl1pPr>
          </a:lstStyle>
          <a:p>
            <a:pPr>
              <a:defRPr/>
            </a:pPr>
            <a:fld id="{C13011E3-6C9F-4550-B7CE-05458AA99731}" type="datetimeFigureOut">
              <a:rPr lang="zh-CN" altLang="en-US"/>
              <a:t>2023-01-17</a:t>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E19F1ED8-F144-4AEF-A4BB-CBA440D5068F}" type="slidenum">
              <a:rPr lang="zh-CN" altLang="en-US"/>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CFCFFB4A-EB7D-4644-BAE7-423E541EDA1C}" type="datetimeFigureOut">
              <a:rPr lang="zh-CN" altLang="en-US"/>
              <a:t>2023-01-17</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4B9837E6-7F4A-4DC8-85F1-4C490073ED03}" type="slidenum">
              <a:rPr lang="zh-CN" altLang="en-US"/>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95638" cy="1600200"/>
          </a:xfrm>
        </p:spPr>
        <p:txBody>
          <a:bodyPr anchor="t">
            <a:normAutofit/>
          </a:bodyPr>
          <a:lstStyle>
            <a:lvl1pPr>
              <a:defRPr sz="4000"/>
            </a:lvl1pPr>
          </a:lstStyle>
          <a:p>
            <a:r>
              <a:rPr lang="zh-CN" altLang="en-US" noProof="1" smtClean="0"/>
              <a:t>单击此处编辑母版标题样式</a:t>
            </a:r>
            <a:endParaRPr lang="zh-CN" altLang="en-US" noProof="1"/>
          </a:p>
        </p:txBody>
      </p:sp>
      <p:sp>
        <p:nvSpPr>
          <p:cNvPr id="3" name="图片占位符 2"/>
          <p:cNvSpPr>
            <a:spLocks noGrp="1"/>
          </p:cNvSpPr>
          <p:nvPr>
            <p:ph type="pic" idx="1"/>
          </p:nvPr>
        </p:nvSpPr>
        <p:spPr>
          <a:xfrm>
            <a:off x="4038600" y="457201"/>
            <a:ext cx="4477941"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1"/>
          </a:p>
        </p:txBody>
      </p:sp>
      <p:sp>
        <p:nvSpPr>
          <p:cNvPr id="4" name="文本占位符 3"/>
          <p:cNvSpPr>
            <a:spLocks noGrp="1"/>
          </p:cNvSpPr>
          <p:nvPr>
            <p:ph type="body" sz="half" idx="2"/>
          </p:nvPr>
        </p:nvSpPr>
        <p:spPr>
          <a:xfrm>
            <a:off x="629841" y="2057400"/>
            <a:ext cx="3195638" cy="3811588"/>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noProof="1"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fld id="{A4836BBD-2EB3-46EA-BB5B-64028250FC06}" type="datetimeFigureOut">
              <a:rPr lang="zh-CN" altLang="en-US"/>
              <a:t>2023-01-17</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9F7FC5CB-E976-4923-8007-3D844CA532BE}" type="slidenum">
              <a:rPr lang="zh-CN" altLang="en-US"/>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365125"/>
            <a:ext cx="1971675" cy="5811838"/>
          </a:xfrm>
        </p:spPr>
        <p:txBody>
          <a:bodyPr vert="eaVert"/>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628650" y="365125"/>
            <a:ext cx="5800725" cy="5811838"/>
          </a:xfrm>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日期占位符 3"/>
          <p:cNvSpPr>
            <a:spLocks noGrp="1"/>
          </p:cNvSpPr>
          <p:nvPr>
            <p:ph type="dt" sz="half" idx="10"/>
          </p:nvPr>
        </p:nvSpPr>
        <p:spPr/>
        <p:txBody>
          <a:bodyPr/>
          <a:lstStyle>
            <a:lvl1pPr>
              <a:defRPr/>
            </a:lvl1pPr>
          </a:lstStyle>
          <a:p>
            <a:pPr>
              <a:defRPr/>
            </a:pPr>
            <a:fld id="{DD61BDFD-2571-4F6E-8DF8-D9842C99E437}" type="datetimeFigureOut">
              <a:rPr lang="zh-CN" altLang="en-US"/>
              <a:t>2023-01-17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EA66416F-2089-4B40-98D5-154617902114}" type="slidenum">
              <a:rPr lang="zh-CN" altLang="en-US"/>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2" cstate="email">
            <a:lum/>
          </a:blip>
          <a:srcRect/>
          <a:stretch>
            <a:fillRect/>
          </a:stretch>
        </a:blipFill>
        <a:effectLst/>
      </p:bgPr>
    </p:bg>
    <p:spTree>
      <p:nvGrpSpPr>
        <p:cNvPr id="1" name=""/>
        <p:cNvGrpSpPr/>
        <p:nvPr/>
      </p:nvGrpSpPr>
      <p:grpSpPr>
        <a:xfrm>
          <a:off x="0" y="0"/>
          <a:ext cx="0" cy="0"/>
          <a:chOff x="0" y="0"/>
          <a:chExt cx="0" cy="0"/>
        </a:xfrm>
      </p:grpSpPr>
      <p:sp>
        <p:nvSpPr>
          <p:cNvPr id="1026" name="标题占位符 1"/>
          <p:cNvSpPr>
            <a:spLocks noGrp="1" noChangeArrowheads="1"/>
          </p:cNvSpPr>
          <p:nvPr>
            <p:ph type="title" idx="4294967295"/>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1027" name="文本占位符 2"/>
          <p:cNvSpPr>
            <a:spLocks noGrp="1" noChangeArrowheads="1"/>
          </p:cNvSpPr>
          <p:nvPr>
            <p:ph type="body" idx="9"/>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日期占位符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fontAlgn="auto">
              <a:defRPr sz="1200" noProof="1" smtClean="0">
                <a:solidFill>
                  <a:schemeClr val="tx1">
                    <a:tint val="75000"/>
                  </a:schemeClr>
                </a:solidFill>
                <a:latin typeface="+mn-lt"/>
                <a:ea typeface="+mn-ea"/>
              </a:defRPr>
            </a:lvl1pPr>
          </a:lstStyle>
          <a:p>
            <a:pPr>
              <a:defRPr/>
            </a:pPr>
            <a:fld id="{67DDFFF6-B8E2-4CD9-87C1-B164D202C64E}" type="datetimeFigureOut">
              <a:rPr lang="zh-CN" altLang="en-US"/>
              <a:t>2023-01-17</a:t>
            </a:fld>
            <a:endParaRPr lang="zh-CN" altLang="en-US"/>
          </a:p>
        </p:txBody>
      </p:sp>
      <p:sp>
        <p:nvSpPr>
          <p:cNvPr id="5" name="页脚占位符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fontAlgn="auto">
              <a:defRPr sz="1200" noProof="1">
                <a:solidFill>
                  <a:schemeClr val="tx1">
                    <a:tint val="75000"/>
                  </a:schemeClr>
                </a:solidFill>
              </a:defRPr>
            </a:lvl1pPr>
          </a:lstStyle>
          <a:p>
            <a:pPr>
              <a:defRPr/>
            </a:pPr>
            <a:endParaRPr lang="zh-CN" altLang="en-US"/>
          </a:p>
        </p:txBody>
      </p:sp>
      <p:sp>
        <p:nvSpPr>
          <p:cNvPr id="6" name="灯片编号占位符 5"/>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lstStyle>
            <a:lvl1pPr algn="r">
              <a:defRPr sz="1200" smtClean="0">
                <a:solidFill>
                  <a:srgbClr val="898989"/>
                </a:solidFill>
              </a:defRPr>
            </a:lvl1pPr>
          </a:lstStyle>
          <a:p>
            <a:pPr>
              <a:defRPr/>
            </a:pPr>
            <a:fld id="{627F4FD7-CEAE-464A-AFFA-7B4ADE743264}" type="slidenum">
              <a:rPr lang="zh-CN" altLang="en-US"/>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矩形 8"/>
          <p:cNvSpPr>
            <a:spLocks noChangeArrowheads="1"/>
          </p:cNvSpPr>
          <p:nvPr/>
        </p:nvSpPr>
        <p:spPr bwMode="auto">
          <a:xfrm>
            <a:off x="9525" y="1331913"/>
            <a:ext cx="9134475"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zh-CN" sz="4800" b="1" dirty="0">
                <a:solidFill>
                  <a:srgbClr val="C00000"/>
                </a:solidFill>
              </a:rPr>
              <a:t>Unit </a:t>
            </a:r>
            <a:r>
              <a:rPr lang="en-US" altLang="zh-CN" sz="4800" b="1" dirty="0" smtClean="0">
                <a:solidFill>
                  <a:srgbClr val="C00000"/>
                </a:solidFill>
              </a:rPr>
              <a:t>10  </a:t>
            </a:r>
            <a:r>
              <a:rPr lang="en-US" altLang="zh-CN" sz="4800" b="1" dirty="0">
                <a:latin typeface="Arial" panose="020B0604020202020204" pitchFamily="34" charset="0"/>
              </a:rPr>
              <a:t>I’ve had this bike for three years.</a:t>
            </a:r>
          </a:p>
        </p:txBody>
      </p:sp>
      <p:sp>
        <p:nvSpPr>
          <p:cNvPr id="2051" name="Rectangle 1"/>
          <p:cNvSpPr>
            <a:spLocks noChangeArrowheads="1"/>
          </p:cNvSpPr>
          <p:nvPr/>
        </p:nvSpPr>
        <p:spPr bwMode="auto">
          <a:xfrm>
            <a:off x="731837" y="3376686"/>
            <a:ext cx="768985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a:r>
              <a:rPr lang="zh-CN" altLang="zh-CN" sz="4000" b="1" dirty="0" smtClean="0">
                <a:latin typeface="Arial" panose="020B0604020202020204" pitchFamily="34" charset="0"/>
              </a:rPr>
              <a:t>Section </a:t>
            </a:r>
            <a:r>
              <a:rPr lang="zh-CN" altLang="zh-CN" sz="4000" b="1" dirty="0">
                <a:latin typeface="Arial" panose="020B0604020202020204" pitchFamily="34" charset="0"/>
              </a:rPr>
              <a:t>A 3a-3c </a:t>
            </a:r>
          </a:p>
        </p:txBody>
      </p:sp>
      <p:sp>
        <p:nvSpPr>
          <p:cNvPr id="7" name="矩形 6"/>
          <p:cNvSpPr/>
          <p:nvPr/>
        </p:nvSpPr>
        <p:spPr>
          <a:xfrm>
            <a:off x="2823032" y="5262892"/>
            <a:ext cx="3812262" cy="566309"/>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sz="28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8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1266"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堂 小 测</a:t>
            </a:r>
          </a:p>
        </p:txBody>
      </p:sp>
      <p:sp>
        <p:nvSpPr>
          <p:cNvPr id="11267" name="文本框 105"/>
          <p:cNvSpPr txBox="1">
            <a:spLocks noChangeArrowheads="1"/>
          </p:cNvSpPr>
          <p:nvPr/>
        </p:nvSpPr>
        <p:spPr bwMode="auto">
          <a:xfrm>
            <a:off x="44450" y="1041400"/>
            <a:ext cx="9101138"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latin typeface="宋体" panose="02010600030101010101" pitchFamily="2" charset="-122"/>
              </a:rPr>
              <a:t>(    ) 13. Frank didn’t want to </a:t>
            </a:r>
            <a:r>
              <a:rPr lang="en-US" altLang="zh-CN" sz="3200" dirty="0" smtClean="0">
                <a:latin typeface="宋体" panose="02010600030101010101" pitchFamily="2" charset="-122"/>
              </a:rPr>
              <a:t>____ </a:t>
            </a:r>
            <a:r>
              <a:rPr lang="en-US" altLang="zh-CN" sz="3200" dirty="0">
                <a:latin typeface="宋体" panose="02010600030101010101" pitchFamily="2" charset="-122"/>
              </a:rPr>
              <a:t>any of the old things in his room, although he hasn’t used them anymore.</a:t>
            </a:r>
          </a:p>
          <a:p>
            <a:pPr eaLnBrk="1" hangingPunct="1"/>
            <a:r>
              <a:rPr lang="en-US" altLang="zh-CN" sz="3200" dirty="0" smtClean="0">
                <a:latin typeface="宋体" panose="02010600030101010101" pitchFamily="2" charset="-122"/>
              </a:rPr>
              <a:t>A</a:t>
            </a:r>
            <a:r>
              <a:rPr lang="en-US" altLang="zh-CN" sz="3200" dirty="0">
                <a:latin typeface="宋体" panose="02010600030101010101" pitchFamily="2" charset="-122"/>
              </a:rPr>
              <a:t>. keep off	  </a:t>
            </a:r>
            <a:r>
              <a:rPr lang="en-US" altLang="zh-CN" sz="3200" dirty="0" smtClean="0">
                <a:latin typeface="宋体" panose="02010600030101010101" pitchFamily="2" charset="-122"/>
              </a:rPr>
              <a:t> B</a:t>
            </a:r>
            <a:r>
              <a:rPr lang="en-US" altLang="zh-CN" sz="3200" dirty="0">
                <a:latin typeface="宋体" panose="02010600030101010101" pitchFamily="2" charset="-122"/>
              </a:rPr>
              <a:t>. check out	</a:t>
            </a:r>
          </a:p>
          <a:p>
            <a:pPr eaLnBrk="1" hangingPunct="1"/>
            <a:r>
              <a:rPr lang="en-US" altLang="zh-CN" sz="3200" dirty="0">
                <a:latin typeface="宋体" panose="02010600030101010101" pitchFamily="2" charset="-122"/>
              </a:rPr>
              <a:t>C. part with	   </a:t>
            </a:r>
            <a:r>
              <a:rPr lang="en-US" altLang="zh-CN" sz="3200" dirty="0" smtClean="0">
                <a:latin typeface="宋体" panose="02010600030101010101" pitchFamily="2" charset="-122"/>
              </a:rPr>
              <a:t>D</a:t>
            </a:r>
            <a:r>
              <a:rPr lang="en-US" altLang="zh-CN" sz="3200" dirty="0">
                <a:latin typeface="宋体" panose="02010600030101010101" pitchFamily="2" charset="-122"/>
              </a:rPr>
              <a:t>. search for</a:t>
            </a:r>
          </a:p>
          <a:p>
            <a:pPr eaLnBrk="1" hangingPunct="1"/>
            <a:r>
              <a:rPr lang="en-US" altLang="zh-CN" sz="3200" dirty="0">
                <a:latin typeface="宋体" panose="02010600030101010101" pitchFamily="2" charset="-122"/>
              </a:rPr>
              <a:t>(    ) 14. – Can you guess </a:t>
            </a:r>
            <a:r>
              <a:rPr lang="en-US" altLang="zh-CN" sz="3200" dirty="0" smtClean="0">
                <a:latin typeface="宋体" panose="02010600030101010101" pitchFamily="2" charset="-122"/>
              </a:rPr>
              <a:t>_____ </a:t>
            </a:r>
            <a:r>
              <a:rPr lang="en-US" altLang="zh-CN" sz="3200" dirty="0">
                <a:latin typeface="宋体" panose="02010600030101010101" pitchFamily="2" charset="-122"/>
              </a:rPr>
              <a:t>he paid for the watch yesterday?</a:t>
            </a:r>
          </a:p>
          <a:p>
            <a:pPr eaLnBrk="1" hangingPunct="1"/>
            <a:r>
              <a:rPr lang="en-US" altLang="zh-CN" sz="3200" dirty="0">
                <a:latin typeface="宋体" panose="02010600030101010101" pitchFamily="2" charset="-122"/>
              </a:rPr>
              <a:t>– Sorry, I’ve no idea about it.</a:t>
            </a:r>
          </a:p>
          <a:p>
            <a:pPr eaLnBrk="1" hangingPunct="1"/>
            <a:r>
              <a:rPr lang="en-US" altLang="zh-CN" sz="3200" dirty="0" smtClean="0">
                <a:latin typeface="宋体" panose="02010600030101010101" pitchFamily="2" charset="-122"/>
              </a:rPr>
              <a:t>A</a:t>
            </a:r>
            <a:r>
              <a:rPr lang="en-US" altLang="zh-CN" sz="3200" dirty="0">
                <a:latin typeface="宋体" panose="02010600030101010101" pitchFamily="2" charset="-122"/>
              </a:rPr>
              <a:t>. how much	   </a:t>
            </a:r>
            <a:r>
              <a:rPr lang="en-US" altLang="zh-CN" sz="3200" dirty="0" smtClean="0">
                <a:latin typeface="宋体" panose="02010600030101010101" pitchFamily="2" charset="-122"/>
              </a:rPr>
              <a:t>B</a:t>
            </a:r>
            <a:r>
              <a:rPr lang="en-US" altLang="zh-CN" sz="3200" dirty="0">
                <a:latin typeface="宋体" panose="02010600030101010101" pitchFamily="2" charset="-122"/>
              </a:rPr>
              <a:t>. how long	</a:t>
            </a:r>
          </a:p>
          <a:p>
            <a:pPr eaLnBrk="1" hangingPunct="1"/>
            <a:r>
              <a:rPr lang="en-US" altLang="zh-CN" sz="3200" dirty="0">
                <a:latin typeface="宋体" panose="02010600030101010101" pitchFamily="2" charset="-122"/>
              </a:rPr>
              <a:t>C. how many	  </a:t>
            </a:r>
            <a:r>
              <a:rPr lang="en-US" altLang="zh-CN" sz="3200" dirty="0" smtClean="0">
                <a:latin typeface="宋体" panose="02010600030101010101" pitchFamily="2" charset="-122"/>
              </a:rPr>
              <a:t> </a:t>
            </a:r>
            <a:r>
              <a:rPr lang="en-US" altLang="zh-CN" sz="3200" dirty="0">
                <a:latin typeface="宋体" panose="02010600030101010101" pitchFamily="2" charset="-122"/>
              </a:rPr>
              <a:t>D. how </a:t>
            </a:r>
            <a:r>
              <a:rPr lang="en-US" altLang="zh-CN" sz="3200" dirty="0" smtClean="0">
                <a:latin typeface="宋体" panose="02010600030101010101" pitchFamily="2" charset="-122"/>
              </a:rPr>
              <a:t>soon</a:t>
            </a:r>
            <a:endParaRPr lang="en-US" altLang="zh-CN" sz="3200" dirty="0">
              <a:latin typeface="宋体" panose="02010600030101010101" pitchFamily="2" charset="-122"/>
            </a:endParaRPr>
          </a:p>
        </p:txBody>
      </p:sp>
      <p:sp>
        <p:nvSpPr>
          <p:cNvPr id="3" name="文本框 2"/>
          <p:cNvSpPr txBox="1">
            <a:spLocks noChangeArrowheads="1"/>
          </p:cNvSpPr>
          <p:nvPr/>
        </p:nvSpPr>
        <p:spPr bwMode="auto">
          <a:xfrm>
            <a:off x="315913" y="1096963"/>
            <a:ext cx="5143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C</a:t>
            </a:r>
          </a:p>
        </p:txBody>
      </p:sp>
      <p:sp>
        <p:nvSpPr>
          <p:cNvPr id="4" name="文本框 3"/>
          <p:cNvSpPr txBox="1">
            <a:spLocks noChangeArrowheads="1"/>
          </p:cNvSpPr>
          <p:nvPr/>
        </p:nvSpPr>
        <p:spPr bwMode="auto">
          <a:xfrm>
            <a:off x="315913" y="3530600"/>
            <a:ext cx="50006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p:tgtEl>
                                          <p:spTgt spid="3"/>
                                        </p:tgtEl>
                                        <p:attrNameLst>
                                          <p:attrName>ppt_x</p:attrName>
                                        </p:attrNameLst>
                                      </p:cBhvr>
                                      <p:tavLst>
                                        <p:tav tm="0">
                                          <p:val>
                                            <p:strVal val="#ppt_x-#ppt_w*1.125000"/>
                                          </p:val>
                                        </p:tav>
                                        <p:tav tm="100000">
                                          <p:val>
                                            <p:strVal val="#ppt_x"/>
                                          </p:val>
                                        </p:tav>
                                      </p:tavLst>
                                    </p:anim>
                                    <p:animEffect transition="in" filter="wipe(right)">
                                      <p:cBhvr>
                                        <p:cTn id="8" dur="500"/>
                                        <p:tgtEl>
                                          <p:spTgt spid="3"/>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p:tgtEl>
                                          <p:spTgt spid="4"/>
                                        </p:tgtEl>
                                        <p:attrNameLst>
                                          <p:attrName>ppt_x</p:attrName>
                                        </p:attrNameLst>
                                      </p:cBhvr>
                                      <p:tavLst>
                                        <p:tav tm="0">
                                          <p:val>
                                            <p:strVal val="#ppt_x-#ppt_w*1.125000"/>
                                          </p:val>
                                        </p:tav>
                                        <p:tav tm="100000">
                                          <p:val>
                                            <p:strVal val="#ppt_x"/>
                                          </p:val>
                                        </p:tav>
                                      </p:tavLst>
                                    </p:anim>
                                    <p:animEffect transition="in" filter="wipe(right)">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2290"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堂 小 测</a:t>
            </a:r>
          </a:p>
        </p:txBody>
      </p:sp>
      <p:sp>
        <p:nvSpPr>
          <p:cNvPr id="12291" name="文本框 105"/>
          <p:cNvSpPr txBox="1">
            <a:spLocks noChangeArrowheads="1"/>
          </p:cNvSpPr>
          <p:nvPr/>
        </p:nvSpPr>
        <p:spPr bwMode="auto">
          <a:xfrm>
            <a:off x="239713" y="1020763"/>
            <a:ext cx="8528050"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latin typeface="宋体" panose="02010600030101010101" pitchFamily="2" charset="-122"/>
              </a:rPr>
              <a:t>(    ) 15. How time flies! Three years </a:t>
            </a:r>
            <a:r>
              <a:rPr lang="en-US" altLang="zh-CN" sz="3200" dirty="0" smtClean="0">
                <a:latin typeface="宋体" panose="02010600030101010101" pitchFamily="2" charset="-122"/>
              </a:rPr>
              <a:t>_______</a:t>
            </a:r>
            <a:r>
              <a:rPr lang="en-US" altLang="zh-CN" sz="3200" dirty="0">
                <a:latin typeface="宋体" panose="02010600030101010101" pitchFamily="2" charset="-122"/>
              </a:rPr>
              <a:t>since I </a:t>
            </a:r>
            <a:r>
              <a:rPr lang="en-US" altLang="zh-CN" sz="3200" dirty="0" smtClean="0">
                <a:latin typeface="宋体" panose="02010600030101010101" pitchFamily="2" charset="-122"/>
              </a:rPr>
              <a:t>_____ </a:t>
            </a:r>
            <a:r>
              <a:rPr lang="en-US" altLang="zh-CN" sz="3200" dirty="0">
                <a:latin typeface="宋体" panose="02010600030101010101" pitchFamily="2" charset="-122"/>
              </a:rPr>
              <a:t>you last time.</a:t>
            </a:r>
          </a:p>
          <a:p>
            <a:pPr eaLnBrk="1" hangingPunct="1"/>
            <a:r>
              <a:rPr lang="en-US" altLang="zh-CN" sz="3200" dirty="0" smtClean="0">
                <a:latin typeface="宋体" panose="02010600030101010101" pitchFamily="2" charset="-122"/>
              </a:rPr>
              <a:t>A</a:t>
            </a:r>
            <a:r>
              <a:rPr lang="en-US" altLang="zh-CN" sz="3200" dirty="0">
                <a:latin typeface="宋体" panose="02010600030101010101" pitchFamily="2" charset="-122"/>
              </a:rPr>
              <a:t>. have passed; </a:t>
            </a:r>
            <a:r>
              <a:rPr lang="en-US" altLang="zh-CN" sz="3200" dirty="0" smtClean="0">
                <a:latin typeface="宋体" panose="02010600030101010101" pitchFamily="2" charset="-122"/>
              </a:rPr>
              <a:t>met</a:t>
            </a:r>
            <a:endParaRPr lang="en-US" altLang="zh-CN" sz="3200" dirty="0">
              <a:latin typeface="宋体" panose="02010600030101010101" pitchFamily="2" charset="-122"/>
            </a:endParaRPr>
          </a:p>
          <a:p>
            <a:pPr eaLnBrk="1" hangingPunct="1"/>
            <a:r>
              <a:rPr lang="en-US" altLang="zh-CN" sz="3200" dirty="0" smtClean="0">
                <a:latin typeface="宋体" panose="02010600030101010101" pitchFamily="2" charset="-122"/>
              </a:rPr>
              <a:t>B</a:t>
            </a:r>
            <a:r>
              <a:rPr lang="en-US" altLang="zh-CN" sz="3200" dirty="0">
                <a:latin typeface="宋体" panose="02010600030101010101" pitchFamily="2" charset="-122"/>
              </a:rPr>
              <a:t>. passed; have </a:t>
            </a:r>
            <a:r>
              <a:rPr lang="en-US" altLang="zh-CN" sz="3200" dirty="0" smtClean="0">
                <a:latin typeface="宋体" panose="02010600030101010101" pitchFamily="2" charset="-122"/>
              </a:rPr>
              <a:t>met</a:t>
            </a:r>
            <a:endParaRPr lang="en-US" altLang="zh-CN" sz="3200" dirty="0">
              <a:latin typeface="宋体" panose="02010600030101010101" pitchFamily="2" charset="-122"/>
            </a:endParaRPr>
          </a:p>
          <a:p>
            <a:pPr eaLnBrk="1" hangingPunct="1"/>
            <a:r>
              <a:rPr lang="en-US" altLang="zh-CN" sz="3200" dirty="0" smtClean="0">
                <a:latin typeface="宋体" panose="02010600030101010101" pitchFamily="2" charset="-122"/>
              </a:rPr>
              <a:t>C</a:t>
            </a:r>
            <a:r>
              <a:rPr lang="en-US" altLang="zh-CN" sz="3200" dirty="0">
                <a:latin typeface="宋体" panose="02010600030101010101" pitchFamily="2" charset="-122"/>
              </a:rPr>
              <a:t>. passed; </a:t>
            </a:r>
            <a:r>
              <a:rPr lang="en-US" altLang="zh-CN" sz="3200" dirty="0" smtClean="0">
                <a:latin typeface="宋体" panose="02010600030101010101" pitchFamily="2" charset="-122"/>
              </a:rPr>
              <a:t>met</a:t>
            </a:r>
          </a:p>
          <a:p>
            <a:pPr eaLnBrk="1" hangingPunct="1"/>
            <a:r>
              <a:rPr lang="en-US" altLang="zh-CN" sz="3200" dirty="0" smtClean="0">
                <a:latin typeface="宋体" panose="02010600030101010101" pitchFamily="2" charset="-122"/>
              </a:rPr>
              <a:t>D</a:t>
            </a:r>
            <a:r>
              <a:rPr lang="en-US" altLang="zh-CN" sz="3200" dirty="0">
                <a:latin typeface="宋体" panose="02010600030101010101" pitchFamily="2" charset="-122"/>
              </a:rPr>
              <a:t>. has passed; met</a:t>
            </a:r>
          </a:p>
        </p:txBody>
      </p:sp>
      <p:sp>
        <p:nvSpPr>
          <p:cNvPr id="3" name="文本框 2"/>
          <p:cNvSpPr txBox="1">
            <a:spLocks noChangeArrowheads="1"/>
          </p:cNvSpPr>
          <p:nvPr/>
        </p:nvSpPr>
        <p:spPr bwMode="auto">
          <a:xfrm>
            <a:off x="509588" y="1076326"/>
            <a:ext cx="501650"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p:tgtEl>
                                          <p:spTgt spid="3"/>
                                        </p:tgtEl>
                                        <p:attrNameLst>
                                          <p:attrName>ppt_x</p:attrName>
                                        </p:attrNameLst>
                                      </p:cBhvr>
                                      <p:tavLst>
                                        <p:tav tm="0">
                                          <p:val>
                                            <p:strVal val="#ppt_x-#ppt_w*1.125000"/>
                                          </p:val>
                                        </p:tav>
                                        <p:tav tm="100000">
                                          <p:val>
                                            <p:strVal val="#ppt_x"/>
                                          </p:val>
                                        </p:tav>
                                      </p:tavLst>
                                    </p:anim>
                                    <p:animEffect transition="in" filter="wipe(right)">
                                      <p:cBhvr>
                                        <p:cTn id="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3314"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dirty="0">
                <a:latin typeface="宋体" panose="02010600030101010101" pitchFamily="2" charset="-122"/>
                <a:sym typeface="宋体" panose="02010600030101010101" pitchFamily="2" charset="-122"/>
              </a:rPr>
              <a:t>课 后 作 业</a:t>
            </a:r>
          </a:p>
        </p:txBody>
      </p:sp>
      <p:sp>
        <p:nvSpPr>
          <p:cNvPr id="13315" name="文本框 105"/>
          <p:cNvSpPr txBox="1">
            <a:spLocks noChangeArrowheads="1"/>
          </p:cNvSpPr>
          <p:nvPr/>
        </p:nvSpPr>
        <p:spPr bwMode="auto">
          <a:xfrm>
            <a:off x="-12700" y="747713"/>
            <a:ext cx="91694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000000"/>
                </a:solidFill>
                <a:latin typeface="宋体" panose="02010600030101010101" pitchFamily="2" charset="-122"/>
              </a:rPr>
              <a:t>一、单项选择</a:t>
            </a:r>
            <a:endParaRPr lang="zh-CN" altLang="en-US" sz="3200" dirty="0">
              <a:latin typeface="宋体" panose="02010600030101010101" pitchFamily="2" charset="-122"/>
            </a:endParaRPr>
          </a:p>
          <a:p>
            <a:pPr eaLnBrk="1" hangingPunct="1"/>
            <a:r>
              <a:rPr lang="en-US" altLang="zh-CN" sz="3200" dirty="0">
                <a:latin typeface="宋体" panose="02010600030101010101" pitchFamily="2" charset="-122"/>
              </a:rPr>
              <a:t>(   ) 1. – Do you know the boy in a blue jacket?         </a:t>
            </a:r>
          </a:p>
          <a:p>
            <a:pPr eaLnBrk="1" hangingPunct="1"/>
            <a:r>
              <a:rPr lang="en-US" altLang="zh-CN" sz="3200" dirty="0">
                <a:latin typeface="宋体" panose="02010600030101010101" pitchFamily="2" charset="-122"/>
              </a:rPr>
              <a:t>–</a:t>
            </a:r>
            <a:r>
              <a:rPr lang="en-US" altLang="zh-CN" sz="3200" dirty="0" err="1" smtClean="0">
                <a:latin typeface="宋体" panose="02010600030101010101" pitchFamily="2" charset="-122"/>
              </a:rPr>
              <a:t>Certainly.We____friends</a:t>
            </a:r>
            <a:r>
              <a:rPr lang="en-US" altLang="zh-CN" sz="3200" dirty="0" smtClean="0">
                <a:latin typeface="宋体" panose="02010600030101010101" pitchFamily="2" charset="-122"/>
              </a:rPr>
              <a:t> </a:t>
            </a:r>
            <a:r>
              <a:rPr lang="en-US" altLang="zh-CN" sz="3200" dirty="0">
                <a:latin typeface="宋体" panose="02010600030101010101" pitchFamily="2" charset="-122"/>
              </a:rPr>
              <a:t>since I was six.</a:t>
            </a:r>
          </a:p>
          <a:p>
            <a:pPr eaLnBrk="1" hangingPunct="1"/>
            <a:r>
              <a:rPr lang="en-US" altLang="zh-CN" sz="3200" dirty="0" smtClean="0">
                <a:latin typeface="宋体" panose="02010600030101010101" pitchFamily="2" charset="-122"/>
              </a:rPr>
              <a:t>A</a:t>
            </a:r>
            <a:r>
              <a:rPr lang="en-US" altLang="zh-CN" sz="3200" dirty="0">
                <a:latin typeface="宋体" panose="02010600030101010101" pitchFamily="2" charset="-122"/>
              </a:rPr>
              <a:t>. </a:t>
            </a:r>
            <a:r>
              <a:rPr lang="en-US" altLang="zh-CN" sz="3200" dirty="0" smtClean="0">
                <a:latin typeface="宋体" panose="02010600030101010101" pitchFamily="2" charset="-122"/>
              </a:rPr>
              <a:t>Became    B</a:t>
            </a:r>
            <a:r>
              <a:rPr lang="en-US" altLang="zh-CN" sz="3200" dirty="0">
                <a:latin typeface="宋体" panose="02010600030101010101" pitchFamily="2" charset="-122"/>
              </a:rPr>
              <a:t>. has become	</a:t>
            </a:r>
          </a:p>
          <a:p>
            <a:pPr eaLnBrk="1" hangingPunct="1"/>
            <a:r>
              <a:rPr lang="en-US" altLang="zh-CN" sz="3200" dirty="0">
                <a:latin typeface="宋体" panose="02010600030101010101" pitchFamily="2" charset="-122"/>
              </a:rPr>
              <a:t>C. were 	    </a:t>
            </a:r>
            <a:r>
              <a:rPr lang="en-US" altLang="zh-CN" sz="3200" dirty="0" smtClean="0">
                <a:latin typeface="宋体" panose="02010600030101010101" pitchFamily="2" charset="-122"/>
              </a:rPr>
              <a:t>D</a:t>
            </a:r>
            <a:r>
              <a:rPr lang="en-US" altLang="zh-CN" sz="3200" dirty="0">
                <a:latin typeface="宋体" panose="02010600030101010101" pitchFamily="2" charset="-122"/>
              </a:rPr>
              <a:t>. has been</a:t>
            </a:r>
          </a:p>
          <a:p>
            <a:pPr eaLnBrk="1" hangingPunct="1"/>
            <a:r>
              <a:rPr lang="en-US" altLang="zh-CN" sz="3200" dirty="0">
                <a:latin typeface="宋体" panose="02010600030101010101" pitchFamily="2" charset="-122"/>
              </a:rPr>
              <a:t>(   ) 2. Don’t worry. I’m certain </a:t>
            </a:r>
            <a:r>
              <a:rPr lang="en-US" altLang="zh-CN" sz="3200" dirty="0" smtClean="0">
                <a:latin typeface="宋体" panose="02010600030101010101" pitchFamily="2" charset="-122"/>
              </a:rPr>
              <a:t>____to </a:t>
            </a:r>
            <a:r>
              <a:rPr lang="en-US" altLang="zh-CN" sz="3200" dirty="0">
                <a:latin typeface="宋体" panose="02010600030101010101" pitchFamily="2" charset="-122"/>
              </a:rPr>
              <a:t>the airport on time. The time is enough. </a:t>
            </a:r>
          </a:p>
          <a:p>
            <a:pPr eaLnBrk="1" hangingPunct="1"/>
            <a:r>
              <a:rPr lang="en-US" altLang="zh-CN" sz="3200" dirty="0">
                <a:latin typeface="宋体" panose="02010600030101010101" pitchFamily="2" charset="-122"/>
              </a:rPr>
              <a:t>A. get  B. will get  C. to get  </a:t>
            </a:r>
            <a:r>
              <a:rPr lang="en-US" altLang="zh-CN" sz="3200" dirty="0" smtClean="0">
                <a:latin typeface="宋体" panose="02010600030101010101" pitchFamily="2" charset="-122"/>
              </a:rPr>
              <a:t>D</a:t>
            </a:r>
            <a:r>
              <a:rPr lang="en-US" altLang="zh-CN" sz="3200" dirty="0">
                <a:latin typeface="宋体" panose="02010600030101010101" pitchFamily="2" charset="-122"/>
              </a:rPr>
              <a:t>. </a:t>
            </a:r>
            <a:r>
              <a:rPr lang="en-US" altLang="zh-CN" sz="3200" dirty="0" smtClean="0">
                <a:latin typeface="宋体" panose="02010600030101010101" pitchFamily="2" charset="-122"/>
              </a:rPr>
              <a:t>getting</a:t>
            </a:r>
            <a:endParaRPr lang="en-US" altLang="zh-CN" sz="3200" dirty="0">
              <a:latin typeface="宋体" panose="02010600030101010101" pitchFamily="2" charset="-122"/>
            </a:endParaRPr>
          </a:p>
        </p:txBody>
      </p:sp>
      <p:sp>
        <p:nvSpPr>
          <p:cNvPr id="3" name="文本框 2"/>
          <p:cNvSpPr txBox="1">
            <a:spLocks noChangeArrowheads="1"/>
          </p:cNvSpPr>
          <p:nvPr/>
        </p:nvSpPr>
        <p:spPr bwMode="auto">
          <a:xfrm>
            <a:off x="174625" y="1262063"/>
            <a:ext cx="417513"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D</a:t>
            </a:r>
          </a:p>
        </p:txBody>
      </p:sp>
      <p:sp>
        <p:nvSpPr>
          <p:cNvPr id="4" name="文本框 3"/>
          <p:cNvSpPr txBox="1">
            <a:spLocks noChangeArrowheads="1"/>
          </p:cNvSpPr>
          <p:nvPr/>
        </p:nvSpPr>
        <p:spPr bwMode="auto">
          <a:xfrm>
            <a:off x="203200" y="3654425"/>
            <a:ext cx="4032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p:tgtEl>
                                          <p:spTgt spid="3"/>
                                        </p:tgtEl>
                                        <p:attrNameLst>
                                          <p:attrName>ppt_x</p:attrName>
                                        </p:attrNameLst>
                                      </p:cBhvr>
                                      <p:tavLst>
                                        <p:tav tm="0">
                                          <p:val>
                                            <p:strVal val="#ppt_x-#ppt_w*1.125000"/>
                                          </p:val>
                                        </p:tav>
                                        <p:tav tm="100000">
                                          <p:val>
                                            <p:strVal val="#ppt_x"/>
                                          </p:val>
                                        </p:tav>
                                      </p:tavLst>
                                    </p:anim>
                                    <p:animEffect transition="in" filter="wipe(right)">
                                      <p:cBhvr>
                                        <p:cTn id="8" dur="500"/>
                                        <p:tgtEl>
                                          <p:spTgt spid="3"/>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p:tgtEl>
                                          <p:spTgt spid="4"/>
                                        </p:tgtEl>
                                        <p:attrNameLst>
                                          <p:attrName>ppt_x</p:attrName>
                                        </p:attrNameLst>
                                      </p:cBhvr>
                                      <p:tavLst>
                                        <p:tav tm="0">
                                          <p:val>
                                            <p:strVal val="#ppt_x-#ppt_w*1.125000"/>
                                          </p:val>
                                        </p:tav>
                                        <p:tav tm="100000">
                                          <p:val>
                                            <p:strVal val="#ppt_x"/>
                                          </p:val>
                                        </p:tav>
                                      </p:tavLst>
                                    </p:anim>
                                    <p:animEffect transition="in" filter="wipe(right)">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38"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14339" name="文本框 105"/>
          <p:cNvSpPr txBox="1">
            <a:spLocks noChangeArrowheads="1"/>
          </p:cNvSpPr>
          <p:nvPr/>
        </p:nvSpPr>
        <p:spPr bwMode="auto">
          <a:xfrm>
            <a:off x="-12700" y="646113"/>
            <a:ext cx="9128125" cy="6001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latin typeface="宋体" panose="02010600030101010101" pitchFamily="2" charset="-122"/>
              </a:rPr>
              <a:t>(   ) 3. –The meat smells terrible. </a:t>
            </a:r>
            <a:r>
              <a:rPr lang="en-US" altLang="zh-CN" sz="3200" dirty="0" smtClean="0">
                <a:latin typeface="宋体" panose="02010600030101010101" pitchFamily="2" charset="-122"/>
              </a:rPr>
              <a:t>_____ </a:t>
            </a:r>
            <a:r>
              <a:rPr lang="en-US" altLang="zh-CN" sz="3200" dirty="0">
                <a:latin typeface="宋体" panose="02010600030101010101" pitchFamily="2" charset="-122"/>
              </a:rPr>
              <a:t>will you </a:t>
            </a:r>
            <a:r>
              <a:rPr lang="en-US" altLang="zh-CN" sz="3200" dirty="0" smtClean="0">
                <a:latin typeface="宋体" panose="02010600030101010101" pitchFamily="2" charset="-122"/>
              </a:rPr>
              <a:t>____</a:t>
            </a:r>
            <a:r>
              <a:rPr lang="en-US" altLang="zh-CN" sz="3200" dirty="0">
                <a:latin typeface="宋体" panose="02010600030101010101" pitchFamily="2" charset="-122"/>
              </a:rPr>
              <a:t>it</a:t>
            </a:r>
            <a:r>
              <a:rPr lang="en-US" altLang="zh-CN" sz="3200" dirty="0" smtClean="0">
                <a:latin typeface="宋体" panose="02010600030101010101" pitchFamily="2" charset="-122"/>
              </a:rPr>
              <a:t>?</a:t>
            </a:r>
          </a:p>
          <a:p>
            <a:pPr eaLnBrk="1" hangingPunct="1"/>
            <a:r>
              <a:rPr lang="en-US" altLang="zh-CN" sz="3200" dirty="0" smtClean="0">
                <a:latin typeface="宋体" panose="02010600030101010101" pitchFamily="2" charset="-122"/>
              </a:rPr>
              <a:t>–</a:t>
            </a:r>
            <a:r>
              <a:rPr lang="en-US" altLang="zh-CN" sz="3200" dirty="0">
                <a:latin typeface="宋体" panose="02010600030101010101" pitchFamily="2" charset="-122"/>
              </a:rPr>
              <a:t>We should throw it away.</a:t>
            </a:r>
          </a:p>
          <a:p>
            <a:pPr eaLnBrk="1" hangingPunct="1"/>
            <a:r>
              <a:rPr lang="en-US" altLang="zh-CN" sz="3200" dirty="0">
                <a:latin typeface="宋体" panose="02010600030101010101" pitchFamily="2" charset="-122"/>
              </a:rPr>
              <a:t>A. How; deal with	</a:t>
            </a:r>
          </a:p>
          <a:p>
            <a:pPr eaLnBrk="1" hangingPunct="1"/>
            <a:r>
              <a:rPr lang="en-US" altLang="zh-CN" sz="3200" dirty="0">
                <a:latin typeface="宋体" panose="02010600030101010101" pitchFamily="2" charset="-122"/>
              </a:rPr>
              <a:t>B. How; do with	</a:t>
            </a:r>
          </a:p>
          <a:p>
            <a:pPr eaLnBrk="1" hangingPunct="1"/>
            <a:r>
              <a:rPr lang="en-US" altLang="zh-CN" sz="3200" dirty="0">
                <a:latin typeface="宋体" panose="02010600030101010101" pitchFamily="2" charset="-122"/>
              </a:rPr>
              <a:t>C. Which; deal with	</a:t>
            </a:r>
          </a:p>
          <a:p>
            <a:pPr eaLnBrk="1" hangingPunct="1"/>
            <a:r>
              <a:rPr lang="en-US" altLang="zh-CN" sz="3200" dirty="0">
                <a:latin typeface="宋体" panose="02010600030101010101" pitchFamily="2" charset="-122"/>
              </a:rPr>
              <a:t>D. What; deal with</a:t>
            </a:r>
          </a:p>
          <a:p>
            <a:pPr eaLnBrk="1" hangingPunct="1"/>
            <a:r>
              <a:rPr lang="en-US" altLang="zh-CN" sz="3200" dirty="0">
                <a:latin typeface="宋体" panose="02010600030101010101" pitchFamily="2" charset="-122"/>
              </a:rPr>
              <a:t>(   ) 4. – Look at these stamps. I__________ them for five years.</a:t>
            </a:r>
          </a:p>
          <a:p>
            <a:pPr eaLnBrk="1" hangingPunct="1"/>
            <a:r>
              <a:rPr lang="en-US" altLang="zh-CN" sz="3200" dirty="0">
                <a:latin typeface="宋体" panose="02010600030101010101" pitchFamily="2" charset="-122"/>
              </a:rPr>
              <a:t>– Wow, they are wonderful.</a:t>
            </a:r>
          </a:p>
          <a:p>
            <a:pPr eaLnBrk="1" hangingPunct="1"/>
            <a:r>
              <a:rPr lang="en-US" altLang="zh-CN" sz="3200" dirty="0" smtClean="0">
                <a:latin typeface="宋体" panose="02010600030101010101" pitchFamily="2" charset="-122"/>
              </a:rPr>
              <a:t>A</a:t>
            </a:r>
            <a:r>
              <a:rPr lang="en-US" altLang="zh-CN" sz="3200" dirty="0">
                <a:latin typeface="宋体" panose="02010600030101010101" pitchFamily="2" charset="-122"/>
              </a:rPr>
              <a:t>. kept	   </a:t>
            </a:r>
            <a:r>
              <a:rPr lang="en-US" altLang="zh-CN" sz="3200" dirty="0" smtClean="0">
                <a:latin typeface="宋体" panose="02010600030101010101" pitchFamily="2" charset="-122"/>
              </a:rPr>
              <a:t>B</a:t>
            </a:r>
            <a:r>
              <a:rPr lang="en-US" altLang="zh-CN" sz="3200" dirty="0">
                <a:latin typeface="宋体" panose="02010600030101010101" pitchFamily="2" charset="-122"/>
              </a:rPr>
              <a:t>. have kept	</a:t>
            </a:r>
          </a:p>
          <a:p>
            <a:pPr eaLnBrk="1" hangingPunct="1"/>
            <a:r>
              <a:rPr lang="en-US" altLang="zh-CN" sz="3200" dirty="0">
                <a:latin typeface="宋体" panose="02010600030101010101" pitchFamily="2" charset="-122"/>
              </a:rPr>
              <a:t>C. have </a:t>
            </a:r>
            <a:r>
              <a:rPr lang="en-US" altLang="zh-CN" sz="3200" dirty="0" smtClean="0">
                <a:latin typeface="宋体" panose="02010600030101010101" pitchFamily="2" charset="-122"/>
              </a:rPr>
              <a:t>bought  D</a:t>
            </a:r>
            <a:r>
              <a:rPr lang="en-US" altLang="zh-CN" sz="3200" dirty="0">
                <a:latin typeface="宋体" panose="02010600030101010101" pitchFamily="2" charset="-122"/>
              </a:rPr>
              <a:t>. </a:t>
            </a:r>
            <a:r>
              <a:rPr lang="en-US" altLang="zh-CN" sz="3200" dirty="0" smtClean="0">
                <a:latin typeface="宋体" panose="02010600030101010101" pitchFamily="2" charset="-122"/>
              </a:rPr>
              <a:t>bought</a:t>
            </a:r>
            <a:endParaRPr lang="en-US" altLang="zh-CN" sz="3200" dirty="0">
              <a:latin typeface="宋体" panose="02010600030101010101" pitchFamily="2" charset="-122"/>
            </a:endParaRPr>
          </a:p>
        </p:txBody>
      </p:sp>
      <p:sp>
        <p:nvSpPr>
          <p:cNvPr id="3" name="文本框 2"/>
          <p:cNvSpPr txBox="1">
            <a:spLocks noChangeArrowheads="1"/>
          </p:cNvSpPr>
          <p:nvPr/>
        </p:nvSpPr>
        <p:spPr bwMode="auto">
          <a:xfrm>
            <a:off x="142875" y="658813"/>
            <a:ext cx="4159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A</a:t>
            </a:r>
          </a:p>
        </p:txBody>
      </p:sp>
      <p:sp>
        <p:nvSpPr>
          <p:cNvPr id="4" name="文本框 3"/>
          <p:cNvSpPr txBox="1">
            <a:spLocks noChangeArrowheads="1"/>
          </p:cNvSpPr>
          <p:nvPr/>
        </p:nvSpPr>
        <p:spPr bwMode="auto">
          <a:xfrm>
            <a:off x="385763" y="3963988"/>
            <a:ext cx="38893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B</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p:tgtEl>
                                          <p:spTgt spid="3"/>
                                        </p:tgtEl>
                                        <p:attrNameLst>
                                          <p:attrName>ppt_x</p:attrName>
                                        </p:attrNameLst>
                                      </p:cBhvr>
                                      <p:tavLst>
                                        <p:tav tm="0">
                                          <p:val>
                                            <p:strVal val="#ppt_x-#ppt_w*1.125000"/>
                                          </p:val>
                                        </p:tav>
                                        <p:tav tm="100000">
                                          <p:val>
                                            <p:strVal val="#ppt_x"/>
                                          </p:val>
                                        </p:tav>
                                      </p:tavLst>
                                    </p:anim>
                                    <p:animEffect transition="in" filter="wipe(right)">
                                      <p:cBhvr>
                                        <p:cTn id="8" dur="500"/>
                                        <p:tgtEl>
                                          <p:spTgt spid="3"/>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p:tgtEl>
                                          <p:spTgt spid="4"/>
                                        </p:tgtEl>
                                        <p:attrNameLst>
                                          <p:attrName>ppt_x</p:attrName>
                                        </p:attrNameLst>
                                      </p:cBhvr>
                                      <p:tavLst>
                                        <p:tav tm="0">
                                          <p:val>
                                            <p:strVal val="#ppt_x-#ppt_w*1.125000"/>
                                          </p:val>
                                        </p:tav>
                                        <p:tav tm="100000">
                                          <p:val>
                                            <p:strVal val="#ppt_x"/>
                                          </p:val>
                                        </p:tav>
                                      </p:tavLst>
                                    </p:anim>
                                    <p:animEffect transition="in" filter="wipe(right)">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5362"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15363" name="文本框 105"/>
          <p:cNvSpPr txBox="1">
            <a:spLocks noChangeArrowheads="1"/>
          </p:cNvSpPr>
          <p:nvPr/>
        </p:nvSpPr>
        <p:spPr bwMode="auto">
          <a:xfrm>
            <a:off x="-12700" y="1027113"/>
            <a:ext cx="9128125" cy="2062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latin typeface="宋体" panose="02010600030101010101" pitchFamily="2" charset="-122"/>
              </a:rPr>
              <a:t>(   ) 5. Don't worry about us. We are ________ children.</a:t>
            </a:r>
          </a:p>
          <a:p>
            <a:pPr eaLnBrk="1" hangingPunct="1"/>
            <a:r>
              <a:rPr lang="en-US" altLang="zh-CN" sz="3200" dirty="0" smtClean="0">
                <a:latin typeface="宋体" panose="02010600030101010101" pitchFamily="2" charset="-122"/>
              </a:rPr>
              <a:t>A</a:t>
            </a:r>
            <a:r>
              <a:rPr lang="en-US" altLang="zh-CN" sz="3200" dirty="0">
                <a:latin typeface="宋体" panose="02010600030101010101" pitchFamily="2" charset="-122"/>
              </a:rPr>
              <a:t>. not longer	 </a:t>
            </a:r>
            <a:r>
              <a:rPr lang="en-US" altLang="zh-CN" sz="3200" dirty="0" smtClean="0">
                <a:latin typeface="宋体" panose="02010600030101010101" pitchFamily="2" charset="-122"/>
              </a:rPr>
              <a:t>B</a:t>
            </a:r>
            <a:r>
              <a:rPr lang="en-US" altLang="zh-CN" sz="3200" dirty="0">
                <a:latin typeface="宋体" panose="02010600030101010101" pitchFamily="2" charset="-122"/>
              </a:rPr>
              <a:t>. any longer	</a:t>
            </a:r>
          </a:p>
          <a:p>
            <a:pPr eaLnBrk="1" hangingPunct="1"/>
            <a:r>
              <a:rPr lang="en-US" altLang="zh-CN" sz="3200" dirty="0" smtClean="0">
                <a:latin typeface="宋体" panose="02010600030101010101" pitchFamily="2" charset="-122"/>
              </a:rPr>
              <a:t>C</a:t>
            </a:r>
            <a:r>
              <a:rPr lang="en-US" altLang="zh-CN" sz="3200" dirty="0">
                <a:latin typeface="宋体" panose="02010600030101010101" pitchFamily="2" charset="-122"/>
              </a:rPr>
              <a:t>. any </a:t>
            </a:r>
            <a:r>
              <a:rPr lang="en-US" altLang="zh-CN" sz="3200" dirty="0" smtClean="0">
                <a:latin typeface="宋体" panose="02010600030101010101" pitchFamily="2" charset="-122"/>
              </a:rPr>
              <a:t>more   D</a:t>
            </a:r>
            <a:r>
              <a:rPr lang="en-US" altLang="zh-CN" sz="3200" dirty="0">
                <a:latin typeface="宋体" panose="02010600030101010101" pitchFamily="2" charset="-122"/>
              </a:rPr>
              <a:t>. no more</a:t>
            </a:r>
          </a:p>
        </p:txBody>
      </p:sp>
      <p:sp>
        <p:nvSpPr>
          <p:cNvPr id="3" name="文本框 2"/>
          <p:cNvSpPr txBox="1">
            <a:spLocks noChangeArrowheads="1"/>
          </p:cNvSpPr>
          <p:nvPr/>
        </p:nvSpPr>
        <p:spPr bwMode="auto">
          <a:xfrm>
            <a:off x="169863" y="1027113"/>
            <a:ext cx="473075"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p:tgtEl>
                                          <p:spTgt spid="3"/>
                                        </p:tgtEl>
                                        <p:attrNameLst>
                                          <p:attrName>ppt_x</p:attrName>
                                        </p:attrNameLst>
                                      </p:cBhvr>
                                      <p:tavLst>
                                        <p:tav tm="0">
                                          <p:val>
                                            <p:strVal val="#ppt_x-#ppt_w*1.125000"/>
                                          </p:val>
                                        </p:tav>
                                        <p:tav tm="100000">
                                          <p:val>
                                            <p:strVal val="#ppt_x"/>
                                          </p:val>
                                        </p:tav>
                                      </p:tavLst>
                                    </p:anim>
                                    <p:animEffect transition="in" filter="wipe(right)">
                                      <p:cBhvr>
                                        <p:cTn id="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6386"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16387" name="文本框 105"/>
          <p:cNvSpPr txBox="1">
            <a:spLocks noChangeArrowheads="1"/>
          </p:cNvSpPr>
          <p:nvPr/>
        </p:nvSpPr>
        <p:spPr bwMode="auto">
          <a:xfrm>
            <a:off x="-12700" y="1039813"/>
            <a:ext cx="9113838" cy="3539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000000"/>
                </a:solidFill>
                <a:latin typeface="宋体" panose="02010600030101010101" pitchFamily="2" charset="-122"/>
              </a:rPr>
              <a:t>二、翻译句子</a:t>
            </a:r>
          </a:p>
          <a:p>
            <a:pPr eaLnBrk="1" hangingPunct="1"/>
            <a:r>
              <a:rPr lang="en-US" altLang="zh-CN" sz="3200" dirty="0">
                <a:solidFill>
                  <a:srgbClr val="000000"/>
                </a:solidFill>
                <a:latin typeface="宋体" panose="02010600030101010101" pitchFamily="2" charset="-122"/>
              </a:rPr>
              <a:t>1. </a:t>
            </a:r>
            <a:r>
              <a:rPr lang="zh-CN" altLang="en-US" sz="3200" dirty="0" smtClean="0">
                <a:solidFill>
                  <a:srgbClr val="000000"/>
                </a:solidFill>
                <a:latin typeface="宋体" panose="02010600030101010101" pitchFamily="2" charset="-122"/>
              </a:rPr>
              <a:t>自</a:t>
            </a:r>
            <a:r>
              <a:rPr lang="zh-CN" altLang="en-US" sz="3200" dirty="0">
                <a:solidFill>
                  <a:srgbClr val="000000"/>
                </a:solidFill>
                <a:latin typeface="宋体" panose="02010600030101010101" pitchFamily="2" charset="-122"/>
              </a:rPr>
              <a:t>从他七岁生日，他就拥有了这架钢琴。</a:t>
            </a:r>
          </a:p>
          <a:p>
            <a:pPr eaLnBrk="1" hangingPunct="1"/>
            <a:r>
              <a:rPr lang="en-US" altLang="zh-CN" sz="3200" dirty="0" smtClean="0">
                <a:solidFill>
                  <a:srgbClr val="000000"/>
                </a:solidFill>
                <a:latin typeface="宋体" panose="02010600030101010101" pitchFamily="2" charset="-122"/>
              </a:rPr>
              <a:t>__________________________________________</a:t>
            </a:r>
          </a:p>
          <a:p>
            <a:pPr eaLnBrk="1" hangingPunct="1"/>
            <a:r>
              <a:rPr lang="en-US" altLang="zh-CN" sz="3200" dirty="0" smtClean="0">
                <a:solidFill>
                  <a:srgbClr val="000000"/>
                </a:solidFill>
                <a:latin typeface="宋体" panose="02010600030101010101" pitchFamily="2" charset="-122"/>
              </a:rPr>
              <a:t>2</a:t>
            </a:r>
            <a:r>
              <a:rPr lang="en-US" altLang="zh-CN" sz="3200" dirty="0">
                <a:solidFill>
                  <a:srgbClr val="000000"/>
                </a:solidFill>
                <a:latin typeface="宋体" panose="02010600030101010101" pitchFamily="2" charset="-122"/>
              </a:rPr>
              <a:t>. </a:t>
            </a:r>
            <a:r>
              <a:rPr lang="zh-CN" altLang="en-US" sz="3200" dirty="0" smtClean="0">
                <a:latin typeface="宋体" panose="02010600030101010101" pitchFamily="2" charset="-122"/>
              </a:rPr>
              <a:t>说</a:t>
            </a:r>
            <a:r>
              <a:rPr lang="zh-CN" altLang="en-US" sz="3200" dirty="0">
                <a:latin typeface="宋体" panose="02010600030101010101" pitchFamily="2" charset="-122"/>
              </a:rPr>
              <a:t>实在的，我很喜欢流行音乐。</a:t>
            </a:r>
            <a:endParaRPr lang="zh-CN" altLang="en-US" sz="3200" dirty="0">
              <a:solidFill>
                <a:srgbClr val="000000"/>
              </a:solidFill>
              <a:latin typeface="宋体" panose="02010600030101010101" pitchFamily="2" charset="-122"/>
            </a:endParaRPr>
          </a:p>
          <a:p>
            <a:pPr eaLnBrk="1" hangingPunct="1"/>
            <a:r>
              <a:rPr lang="en-US" altLang="zh-CN" sz="3200" dirty="0" smtClean="0">
                <a:solidFill>
                  <a:srgbClr val="000000"/>
                </a:solidFill>
                <a:latin typeface="宋体" panose="02010600030101010101" pitchFamily="2" charset="-122"/>
              </a:rPr>
              <a:t>________________________________________</a:t>
            </a:r>
          </a:p>
          <a:p>
            <a:pPr eaLnBrk="1" hangingPunct="1"/>
            <a:r>
              <a:rPr lang="en-US" altLang="zh-CN" sz="3200" dirty="0" smtClean="0">
                <a:solidFill>
                  <a:srgbClr val="000000"/>
                </a:solidFill>
                <a:latin typeface="宋体" panose="02010600030101010101" pitchFamily="2" charset="-122"/>
              </a:rPr>
              <a:t>3</a:t>
            </a:r>
            <a:r>
              <a:rPr lang="en-US" altLang="zh-CN" sz="3200" dirty="0">
                <a:solidFill>
                  <a:srgbClr val="000000"/>
                </a:solidFill>
                <a:latin typeface="宋体" panose="02010600030101010101" pitchFamily="2" charset="-122"/>
              </a:rPr>
              <a:t>. </a:t>
            </a:r>
            <a:r>
              <a:rPr lang="zh-CN" altLang="en-US" sz="3200" dirty="0" smtClean="0">
                <a:latin typeface="宋体" panose="02010600030101010101" pitchFamily="2" charset="-122"/>
              </a:rPr>
              <a:t>他</a:t>
            </a:r>
            <a:r>
              <a:rPr lang="zh-CN" altLang="en-US" sz="3200" dirty="0">
                <a:latin typeface="宋体" panose="02010600030101010101" pitchFamily="2" charset="-122"/>
              </a:rPr>
              <a:t>把房间的旧物品清理出来。</a:t>
            </a:r>
            <a:endParaRPr lang="zh-CN" altLang="en-US" sz="3200" dirty="0">
              <a:solidFill>
                <a:srgbClr val="000000"/>
              </a:solidFill>
              <a:latin typeface="宋体" panose="02010600030101010101" pitchFamily="2" charset="-122"/>
            </a:endParaRPr>
          </a:p>
          <a:p>
            <a:pPr eaLnBrk="1" hangingPunct="1"/>
            <a:r>
              <a:rPr lang="en-US" altLang="zh-CN" sz="3200" dirty="0" smtClean="0">
                <a:solidFill>
                  <a:srgbClr val="000000"/>
                </a:solidFill>
                <a:latin typeface="宋体" panose="02010600030101010101" pitchFamily="2" charset="-122"/>
              </a:rPr>
              <a:t>___________________________________________</a:t>
            </a:r>
            <a:endParaRPr lang="zh-CN" altLang="en-US" sz="3200" dirty="0">
              <a:latin typeface="宋体" panose="02010600030101010101" pitchFamily="2" charset="-122"/>
            </a:endParaRPr>
          </a:p>
        </p:txBody>
      </p:sp>
      <p:sp>
        <p:nvSpPr>
          <p:cNvPr id="3" name="文本框 2"/>
          <p:cNvSpPr txBox="1">
            <a:spLocks noChangeArrowheads="1"/>
          </p:cNvSpPr>
          <p:nvPr/>
        </p:nvSpPr>
        <p:spPr bwMode="auto">
          <a:xfrm>
            <a:off x="573088" y="2012950"/>
            <a:ext cx="83597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He has had this piano since his seventh birthday.</a:t>
            </a:r>
          </a:p>
        </p:txBody>
      </p:sp>
      <p:sp>
        <p:nvSpPr>
          <p:cNvPr id="4" name="文本框 3"/>
          <p:cNvSpPr txBox="1">
            <a:spLocks noChangeArrowheads="1"/>
          </p:cNvSpPr>
          <p:nvPr/>
        </p:nvSpPr>
        <p:spPr bwMode="auto">
          <a:xfrm>
            <a:off x="546100" y="2954337"/>
            <a:ext cx="7469188"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To be honest, I like pop music very much.</a:t>
            </a:r>
          </a:p>
        </p:txBody>
      </p:sp>
      <p:sp>
        <p:nvSpPr>
          <p:cNvPr id="5" name="文本框 4"/>
          <p:cNvSpPr txBox="1">
            <a:spLocks noChangeArrowheads="1"/>
          </p:cNvSpPr>
          <p:nvPr/>
        </p:nvSpPr>
        <p:spPr bwMode="auto">
          <a:xfrm>
            <a:off x="560388" y="3914022"/>
            <a:ext cx="83740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He has cleared out the old things from his room.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7410"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17411" name="文本框 105"/>
          <p:cNvSpPr txBox="1">
            <a:spLocks noChangeArrowheads="1"/>
          </p:cNvSpPr>
          <p:nvPr/>
        </p:nvSpPr>
        <p:spPr bwMode="auto">
          <a:xfrm>
            <a:off x="15875" y="992188"/>
            <a:ext cx="9113838"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solidFill>
                  <a:srgbClr val="000000"/>
                </a:solidFill>
                <a:latin typeface="宋体" panose="02010600030101010101" pitchFamily="2" charset="-122"/>
              </a:rPr>
              <a:t>4.  </a:t>
            </a:r>
            <a:r>
              <a:rPr lang="zh-CN" altLang="en-US" sz="3200" dirty="0">
                <a:solidFill>
                  <a:srgbClr val="000000"/>
                </a:solidFill>
                <a:latin typeface="宋体" panose="02010600030101010101" pitchFamily="2" charset="-122"/>
              </a:rPr>
              <a:t>他不再喜欢他的旧玩具了。</a:t>
            </a:r>
          </a:p>
          <a:p>
            <a:pPr eaLnBrk="1" hangingPunct="1"/>
            <a:r>
              <a:rPr lang="en-US" altLang="zh-CN" sz="3200" dirty="0" smtClean="0">
                <a:solidFill>
                  <a:srgbClr val="000000"/>
                </a:solidFill>
                <a:latin typeface="宋体" panose="02010600030101010101" pitchFamily="2" charset="-122"/>
              </a:rPr>
              <a:t>______________________________________</a:t>
            </a:r>
          </a:p>
          <a:p>
            <a:pPr eaLnBrk="1" hangingPunct="1"/>
            <a:r>
              <a:rPr lang="en-US" altLang="zh-CN" sz="3200" dirty="0" smtClean="0">
                <a:solidFill>
                  <a:srgbClr val="000000"/>
                </a:solidFill>
                <a:latin typeface="宋体" panose="02010600030101010101" pitchFamily="2" charset="-122"/>
              </a:rPr>
              <a:t>5</a:t>
            </a:r>
            <a:r>
              <a:rPr lang="en-US" altLang="zh-CN" sz="3200" dirty="0">
                <a:solidFill>
                  <a:srgbClr val="000000"/>
                </a:solidFill>
                <a:latin typeface="宋体" panose="02010600030101010101" pitchFamily="2" charset="-122"/>
              </a:rPr>
              <a:t>.  </a:t>
            </a:r>
            <a:r>
              <a:rPr lang="zh-CN" altLang="en-US" sz="3200" dirty="0">
                <a:solidFill>
                  <a:srgbClr val="000000"/>
                </a:solidFill>
                <a:latin typeface="宋体" panose="02010600030101010101" pitchFamily="2" charset="-122"/>
              </a:rPr>
              <a:t>我们决定卖掉旧物品来筹集资金给贫苦的孩子。</a:t>
            </a:r>
          </a:p>
          <a:p>
            <a:pPr eaLnBrk="1" hangingPunct="1"/>
            <a:r>
              <a:rPr lang="en-US" altLang="zh-CN" sz="3200" dirty="0" smtClean="0">
                <a:solidFill>
                  <a:srgbClr val="000000"/>
                </a:solidFill>
                <a:latin typeface="宋体" panose="02010600030101010101" pitchFamily="2" charset="-122"/>
              </a:rPr>
              <a:t>__________________________________________________________________________</a:t>
            </a:r>
            <a:endParaRPr lang="zh-CN" altLang="en-US" sz="3200" dirty="0">
              <a:latin typeface="宋体" panose="02010600030101010101" pitchFamily="2" charset="-122"/>
            </a:endParaRPr>
          </a:p>
        </p:txBody>
      </p:sp>
      <p:sp>
        <p:nvSpPr>
          <p:cNvPr id="3" name="文本框 2"/>
          <p:cNvSpPr txBox="1">
            <a:spLocks noChangeArrowheads="1"/>
          </p:cNvSpPr>
          <p:nvPr/>
        </p:nvSpPr>
        <p:spPr bwMode="auto">
          <a:xfrm>
            <a:off x="585788" y="1463675"/>
            <a:ext cx="830421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He doesn’t like his old toys any longer.</a:t>
            </a:r>
          </a:p>
        </p:txBody>
      </p:sp>
      <p:sp>
        <p:nvSpPr>
          <p:cNvPr id="4" name="文本框 3"/>
          <p:cNvSpPr txBox="1">
            <a:spLocks noChangeArrowheads="1"/>
          </p:cNvSpPr>
          <p:nvPr/>
        </p:nvSpPr>
        <p:spPr bwMode="auto">
          <a:xfrm>
            <a:off x="385763" y="2845595"/>
            <a:ext cx="8374062" cy="1071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We decided to sell the old things to raise money for the poor children.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18435" name="文本框 105"/>
          <p:cNvSpPr txBox="1">
            <a:spLocks noChangeArrowheads="1"/>
          </p:cNvSpPr>
          <p:nvPr/>
        </p:nvSpPr>
        <p:spPr bwMode="auto">
          <a:xfrm>
            <a:off x="-12700" y="744538"/>
            <a:ext cx="9140825" cy="56938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2800" dirty="0">
                <a:solidFill>
                  <a:srgbClr val="000000"/>
                </a:solidFill>
                <a:latin typeface="宋体" panose="02010600030101010101" pitchFamily="2" charset="-122"/>
              </a:rPr>
              <a:t>三、完形填空</a:t>
            </a:r>
            <a:endParaRPr lang="zh-CN" altLang="en-US" sz="2800" dirty="0">
              <a:latin typeface="宋体" panose="02010600030101010101" pitchFamily="2" charset="-122"/>
            </a:endParaRPr>
          </a:p>
          <a:p>
            <a:pPr eaLnBrk="1" hangingPunct="1"/>
            <a:r>
              <a:rPr lang="en-US" altLang="zh-CN" sz="2800" dirty="0">
                <a:latin typeface="宋体" panose="02010600030101010101" pitchFamily="2" charset="-122"/>
              </a:rPr>
              <a:t>      Jenny and Sally, the twin sisters, have been volunteering </a:t>
            </a:r>
            <a:r>
              <a:rPr lang="en-US" altLang="zh-CN" sz="2800" u="sng" dirty="0">
                <a:latin typeface="宋体" panose="02010600030101010101" pitchFamily="2" charset="-122"/>
              </a:rPr>
              <a:t>  1  </a:t>
            </a:r>
            <a:r>
              <a:rPr lang="en-US" altLang="zh-CN" sz="2800" dirty="0">
                <a:latin typeface="宋体" panose="02010600030101010101" pitchFamily="2" charset="-122"/>
              </a:rPr>
              <a:t> they were just 8 years old. They first began at Children’s home with their mom. Every birthday, they </a:t>
            </a:r>
            <a:r>
              <a:rPr lang="en-US" altLang="zh-CN" sz="2800" u="sng" dirty="0">
                <a:latin typeface="宋体" panose="02010600030101010101" pitchFamily="2" charset="-122"/>
              </a:rPr>
              <a:t>  2  </a:t>
            </a:r>
            <a:r>
              <a:rPr lang="en-US" altLang="zh-CN" sz="2800" dirty="0">
                <a:latin typeface="宋体" panose="02010600030101010101" pitchFamily="2" charset="-122"/>
              </a:rPr>
              <a:t> toys or food to it and had a birthday party with the </a:t>
            </a:r>
            <a:r>
              <a:rPr lang="en-US" altLang="zh-CN" sz="2800" u="sng" dirty="0">
                <a:latin typeface="宋体" panose="02010600030101010101" pitchFamily="2" charset="-122"/>
              </a:rPr>
              <a:t>  3  </a:t>
            </a:r>
            <a:r>
              <a:rPr lang="en-US" altLang="zh-CN" sz="2800" dirty="0">
                <a:latin typeface="宋体" panose="02010600030101010101" pitchFamily="2" charset="-122"/>
              </a:rPr>
              <a:t> there.</a:t>
            </a:r>
          </a:p>
          <a:p>
            <a:pPr eaLnBrk="1" hangingPunct="1"/>
            <a:r>
              <a:rPr lang="en-US" altLang="zh-CN" sz="2800" dirty="0">
                <a:latin typeface="宋体" panose="02010600030101010101" pitchFamily="2" charset="-122"/>
              </a:rPr>
              <a:t>On their 16th birthday, they had a </a:t>
            </a:r>
            <a:r>
              <a:rPr lang="en-US" altLang="zh-CN" sz="2800" u="sng" dirty="0">
                <a:latin typeface="宋体" panose="02010600030101010101" pitchFamily="2" charset="-122"/>
              </a:rPr>
              <a:t>  4  </a:t>
            </a:r>
            <a:r>
              <a:rPr lang="en-US" altLang="zh-CN" sz="2800" dirty="0">
                <a:latin typeface="宋体" panose="02010600030101010101" pitchFamily="2" charset="-122"/>
              </a:rPr>
              <a:t>. “Both of us love baking. Why don’t we do the cookies and cakes by </a:t>
            </a:r>
            <a:r>
              <a:rPr lang="en-US" altLang="zh-CN" sz="2800" u="sng" dirty="0">
                <a:latin typeface="宋体" panose="02010600030101010101" pitchFamily="2" charset="-122"/>
              </a:rPr>
              <a:t>  5  </a:t>
            </a:r>
            <a:r>
              <a:rPr lang="en-US" altLang="zh-CN" sz="2800" dirty="0">
                <a:latin typeface="宋体" panose="02010600030101010101" pitchFamily="2" charset="-122"/>
              </a:rPr>
              <a:t> and help more children. So they decided to </a:t>
            </a:r>
            <a:r>
              <a:rPr lang="en-US" altLang="zh-CN" sz="2800" u="sng" dirty="0">
                <a:latin typeface="宋体" panose="02010600030101010101" pitchFamily="2" charset="-122"/>
              </a:rPr>
              <a:t>  6  </a:t>
            </a:r>
            <a:r>
              <a:rPr lang="en-US" altLang="zh-CN" sz="2800" dirty="0">
                <a:latin typeface="宋体" panose="02010600030101010101" pitchFamily="2" charset="-122"/>
              </a:rPr>
              <a:t> their own organization, Sweet Bake House in 2011. Every month, the </a:t>
            </a:r>
            <a:r>
              <a:rPr lang="en-US" altLang="zh-CN" sz="2800" u="sng" dirty="0">
                <a:latin typeface="宋体" panose="02010600030101010101" pitchFamily="2" charset="-122"/>
              </a:rPr>
              <a:t>  7  </a:t>
            </a:r>
            <a:r>
              <a:rPr lang="en-US" altLang="zh-CN" sz="2800" dirty="0">
                <a:latin typeface="宋体" panose="02010600030101010101" pitchFamily="2" charset="-122"/>
              </a:rPr>
              <a:t> of the Sweet Bake House get together at their local church. </a:t>
            </a:r>
            <a:endParaRPr lang="zh-CN" altLang="en-US" sz="2800" dirty="0">
              <a:latin typeface="宋体" panose="02010600030101010101" pitchFamily="2" charset="-122"/>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19459" name="文本框 105"/>
          <p:cNvSpPr txBox="1">
            <a:spLocks noChangeArrowheads="1"/>
          </p:cNvSpPr>
          <p:nvPr/>
        </p:nvSpPr>
        <p:spPr bwMode="auto">
          <a:xfrm>
            <a:off x="-12701" y="903288"/>
            <a:ext cx="9140825"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333375"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2800" dirty="0">
                <a:latin typeface="宋体" panose="02010600030101010101" pitchFamily="2" charset="-122"/>
              </a:rPr>
              <a:t> They make some homemade cookies and birthday cakes with the children without parents. Jenny and Sally want the children to be able to </a:t>
            </a:r>
            <a:r>
              <a:rPr lang="en-US" altLang="zh-CN" sz="2800" u="sng" dirty="0">
                <a:latin typeface="宋体" panose="02010600030101010101" pitchFamily="2" charset="-122"/>
              </a:rPr>
              <a:t>  8  </a:t>
            </a:r>
            <a:r>
              <a:rPr lang="en-US" altLang="zh-CN" sz="2800" dirty="0">
                <a:latin typeface="宋体" panose="02010600030101010101" pitchFamily="2" charset="-122"/>
              </a:rPr>
              <a:t> their birthday with the fun of baking homemade cookies and cakes together. </a:t>
            </a:r>
          </a:p>
          <a:p>
            <a:pPr eaLnBrk="1" hangingPunct="1"/>
            <a:r>
              <a:rPr lang="en-US" altLang="zh-CN" sz="2800" dirty="0" smtClean="0">
                <a:latin typeface="宋体" panose="02010600030101010101" pitchFamily="2" charset="-122"/>
              </a:rPr>
              <a:t> It </a:t>
            </a:r>
            <a:r>
              <a:rPr lang="en-US" altLang="zh-CN" sz="2800" dirty="0">
                <a:latin typeface="宋体" panose="02010600030101010101" pitchFamily="2" charset="-122"/>
              </a:rPr>
              <a:t>is nearly four years since Sweet Bake House started. It has over 200 volunteers, </a:t>
            </a:r>
            <a:r>
              <a:rPr lang="en-US" altLang="zh-CN" sz="2800" u="sng" dirty="0">
                <a:latin typeface="宋体" panose="02010600030101010101" pitchFamily="2" charset="-122"/>
              </a:rPr>
              <a:t>  9  </a:t>
            </a:r>
            <a:r>
              <a:rPr lang="en-US" altLang="zh-CN" sz="2800" dirty="0">
                <a:latin typeface="宋体" panose="02010600030101010101" pitchFamily="2" charset="-122"/>
              </a:rPr>
              <a:t> more than $60,000 and helps more than 250 children every year.</a:t>
            </a:r>
          </a:p>
          <a:p>
            <a:pPr eaLnBrk="1" hangingPunct="1"/>
            <a:r>
              <a:rPr lang="en-US" altLang="zh-CN" sz="2800" dirty="0">
                <a:latin typeface="宋体" panose="02010600030101010101" pitchFamily="2" charset="-122"/>
              </a:rPr>
              <a:t> </a:t>
            </a:r>
            <a:r>
              <a:rPr lang="en-US" altLang="zh-CN" sz="2800" dirty="0" smtClean="0">
                <a:latin typeface="宋体" panose="02010600030101010101" pitchFamily="2" charset="-122"/>
              </a:rPr>
              <a:t>Jenny </a:t>
            </a:r>
            <a:r>
              <a:rPr lang="en-US" altLang="zh-CN" sz="2800" dirty="0">
                <a:latin typeface="宋体" panose="02010600030101010101" pitchFamily="2" charset="-122"/>
              </a:rPr>
              <a:t>and Sally say, “We will </a:t>
            </a:r>
            <a:r>
              <a:rPr lang="en-US" altLang="zh-CN" sz="2800" u="sng" dirty="0">
                <a:latin typeface="宋体" panose="02010600030101010101" pitchFamily="2" charset="-122"/>
              </a:rPr>
              <a:t>  10  </a:t>
            </a:r>
            <a:r>
              <a:rPr lang="en-US" altLang="zh-CN" sz="2800" dirty="0">
                <a:latin typeface="宋体" panose="02010600030101010101" pitchFamily="2" charset="-122"/>
              </a:rPr>
              <a:t> running Sweet Bake House with our own kids when we grow up.”</a:t>
            </a:r>
            <a:endParaRPr lang="zh-CN" altLang="en-US" sz="2800" dirty="0">
              <a:latin typeface="宋体" panose="02010600030101010101" pitchFamily="2" charset="-122"/>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0482"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20483" name="文本框 105"/>
          <p:cNvSpPr txBox="1">
            <a:spLocks noChangeArrowheads="1"/>
          </p:cNvSpPr>
          <p:nvPr/>
        </p:nvSpPr>
        <p:spPr bwMode="auto">
          <a:xfrm>
            <a:off x="-12700" y="571500"/>
            <a:ext cx="9156700" cy="501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latin typeface="宋体" panose="02010600030101010101" pitchFamily="2" charset="-122"/>
              </a:rPr>
              <a:t>(   ) 1. A. for	</a:t>
            </a:r>
            <a:r>
              <a:rPr lang="en-US" altLang="zh-CN" sz="3200" dirty="0">
                <a:latin typeface="宋体" panose="02010600030101010101" pitchFamily="2" charset="-122"/>
                <a:sym typeface="宋体" panose="02010600030101010101" pitchFamily="2" charset="-122"/>
              </a:rPr>
              <a:t>   </a:t>
            </a:r>
            <a:r>
              <a:rPr lang="en-US" altLang="zh-CN" sz="3200" dirty="0">
                <a:latin typeface="宋体" panose="02010600030101010101" pitchFamily="2" charset="-122"/>
              </a:rPr>
              <a:t>B. when	</a:t>
            </a:r>
          </a:p>
          <a:p>
            <a:pPr eaLnBrk="1" hangingPunct="1"/>
            <a:r>
              <a:rPr lang="en-US" altLang="zh-CN" sz="3200" dirty="0">
                <a:latin typeface="宋体" panose="02010600030101010101" pitchFamily="2" charset="-122"/>
              </a:rPr>
              <a:t>          C. while	</a:t>
            </a:r>
            <a:r>
              <a:rPr lang="en-US" altLang="zh-CN" sz="3200" dirty="0">
                <a:latin typeface="宋体" panose="02010600030101010101" pitchFamily="2" charset="-122"/>
                <a:sym typeface="宋体" panose="02010600030101010101" pitchFamily="2" charset="-122"/>
              </a:rPr>
              <a:t> </a:t>
            </a:r>
            <a:r>
              <a:rPr lang="en-US" altLang="zh-CN" sz="3200" dirty="0">
                <a:latin typeface="宋体" panose="02010600030101010101" pitchFamily="2" charset="-122"/>
              </a:rPr>
              <a:t>D. since</a:t>
            </a:r>
          </a:p>
          <a:p>
            <a:pPr eaLnBrk="1" hangingPunct="1"/>
            <a:r>
              <a:rPr lang="en-US" altLang="zh-CN" sz="3200" dirty="0">
                <a:latin typeface="宋体" panose="02010600030101010101" pitchFamily="2" charset="-122"/>
              </a:rPr>
              <a:t>(   ) 3. A. took away	</a:t>
            </a:r>
            <a:r>
              <a:rPr lang="en-US" altLang="zh-CN" sz="3200" dirty="0">
                <a:latin typeface="宋体" panose="02010600030101010101" pitchFamily="2" charset="-122"/>
                <a:sym typeface="宋体" panose="02010600030101010101" pitchFamily="2" charset="-122"/>
              </a:rPr>
              <a:t>  </a:t>
            </a:r>
            <a:r>
              <a:rPr lang="en-US" altLang="zh-CN" sz="3200" dirty="0">
                <a:latin typeface="宋体" panose="02010600030101010101" pitchFamily="2" charset="-122"/>
              </a:rPr>
              <a:t>B. ran away	</a:t>
            </a:r>
          </a:p>
          <a:p>
            <a:pPr eaLnBrk="1" hangingPunct="1"/>
            <a:r>
              <a:rPr lang="en-US" altLang="zh-CN" sz="3200" dirty="0">
                <a:latin typeface="宋体" panose="02010600030101010101" pitchFamily="2" charset="-122"/>
                <a:sym typeface="宋体" panose="02010600030101010101" pitchFamily="2" charset="-122"/>
              </a:rPr>
              <a:t>          </a:t>
            </a:r>
            <a:r>
              <a:rPr lang="en-US" altLang="zh-CN" sz="3200" dirty="0">
                <a:latin typeface="宋体" panose="02010600030101010101" pitchFamily="2" charset="-122"/>
              </a:rPr>
              <a:t>C. put away	</a:t>
            </a:r>
            <a:r>
              <a:rPr lang="en-US" altLang="zh-CN" sz="3200" dirty="0">
                <a:latin typeface="宋体" panose="02010600030101010101" pitchFamily="2" charset="-122"/>
                <a:sym typeface="宋体" panose="02010600030101010101" pitchFamily="2" charset="-122"/>
              </a:rPr>
              <a:t>   </a:t>
            </a:r>
            <a:r>
              <a:rPr lang="en-US" altLang="zh-CN" sz="3200" dirty="0">
                <a:latin typeface="宋体" panose="02010600030101010101" pitchFamily="2" charset="-122"/>
              </a:rPr>
              <a:t>D. gave away</a:t>
            </a:r>
          </a:p>
          <a:p>
            <a:pPr eaLnBrk="1" hangingPunct="1"/>
            <a:r>
              <a:rPr lang="en-US" altLang="zh-CN" sz="3200" dirty="0">
                <a:latin typeface="宋体" panose="02010600030101010101" pitchFamily="2" charset="-122"/>
              </a:rPr>
              <a:t>(   ) 2. A. nurses	</a:t>
            </a:r>
            <a:r>
              <a:rPr lang="en-US" altLang="zh-CN" sz="3200" dirty="0">
                <a:latin typeface="宋体" panose="02010600030101010101" pitchFamily="2" charset="-122"/>
                <a:sym typeface="宋体" panose="02010600030101010101" pitchFamily="2" charset="-122"/>
              </a:rPr>
              <a:t>   </a:t>
            </a:r>
            <a:r>
              <a:rPr lang="en-US" altLang="zh-CN" sz="3200" dirty="0">
                <a:latin typeface="宋体" panose="02010600030101010101" pitchFamily="2" charset="-122"/>
              </a:rPr>
              <a:t>B. elders	</a:t>
            </a:r>
          </a:p>
          <a:p>
            <a:pPr eaLnBrk="1" hangingPunct="1"/>
            <a:r>
              <a:rPr lang="en-US" altLang="zh-CN" sz="3200" dirty="0">
                <a:latin typeface="宋体" panose="02010600030101010101" pitchFamily="2" charset="-122"/>
                <a:sym typeface="宋体" panose="02010600030101010101" pitchFamily="2" charset="-122"/>
              </a:rPr>
              <a:t>          </a:t>
            </a:r>
            <a:r>
              <a:rPr lang="en-US" altLang="zh-CN" sz="3200" dirty="0">
                <a:latin typeface="宋体" panose="02010600030101010101" pitchFamily="2" charset="-122"/>
              </a:rPr>
              <a:t>C. kids	</a:t>
            </a:r>
            <a:r>
              <a:rPr lang="en-US" altLang="zh-CN" sz="3200" dirty="0">
                <a:latin typeface="宋体" panose="02010600030101010101" pitchFamily="2" charset="-122"/>
                <a:sym typeface="宋体" panose="02010600030101010101" pitchFamily="2" charset="-122"/>
              </a:rPr>
              <a:t>        </a:t>
            </a:r>
            <a:r>
              <a:rPr lang="en-US" altLang="zh-CN" sz="3200" dirty="0">
                <a:latin typeface="宋体" panose="02010600030101010101" pitchFamily="2" charset="-122"/>
              </a:rPr>
              <a:t>D. doctors</a:t>
            </a:r>
          </a:p>
          <a:p>
            <a:pPr eaLnBrk="1" hangingPunct="1"/>
            <a:r>
              <a:rPr lang="en-US" altLang="zh-CN" sz="3200" dirty="0">
                <a:latin typeface="宋体" panose="02010600030101010101" pitchFamily="2" charset="-122"/>
              </a:rPr>
              <a:t>(   ) 4. A. gift	</a:t>
            </a:r>
            <a:r>
              <a:rPr lang="en-US" altLang="zh-CN" sz="3200" dirty="0">
                <a:latin typeface="宋体" panose="02010600030101010101" pitchFamily="2" charset="-122"/>
                <a:sym typeface="宋体" panose="02010600030101010101" pitchFamily="2" charset="-122"/>
              </a:rPr>
              <a:t>         </a:t>
            </a:r>
            <a:r>
              <a:rPr lang="en-US" altLang="zh-CN" sz="3200" dirty="0">
                <a:latin typeface="宋体" panose="02010600030101010101" pitchFamily="2" charset="-122"/>
              </a:rPr>
              <a:t>B. plan	</a:t>
            </a:r>
          </a:p>
          <a:p>
            <a:pPr eaLnBrk="1" hangingPunct="1"/>
            <a:r>
              <a:rPr lang="en-US" altLang="zh-CN" sz="3200" dirty="0">
                <a:latin typeface="宋体" panose="02010600030101010101" pitchFamily="2" charset="-122"/>
                <a:sym typeface="宋体" panose="02010600030101010101" pitchFamily="2" charset="-122"/>
              </a:rPr>
              <a:t>          </a:t>
            </a:r>
            <a:r>
              <a:rPr lang="en-US" altLang="zh-CN" sz="3200" dirty="0">
                <a:latin typeface="宋体" panose="02010600030101010101" pitchFamily="2" charset="-122"/>
              </a:rPr>
              <a:t>C. problem	</a:t>
            </a:r>
            <a:r>
              <a:rPr lang="en-US" altLang="zh-CN" sz="3200" dirty="0">
                <a:latin typeface="宋体" panose="02010600030101010101" pitchFamily="2" charset="-122"/>
                <a:sym typeface="宋体" panose="02010600030101010101" pitchFamily="2" charset="-122"/>
              </a:rPr>
              <a:t>   </a:t>
            </a:r>
            <a:r>
              <a:rPr lang="en-US" altLang="zh-CN" sz="3200" dirty="0">
                <a:latin typeface="宋体" panose="02010600030101010101" pitchFamily="2" charset="-122"/>
              </a:rPr>
              <a:t>D. party</a:t>
            </a:r>
          </a:p>
          <a:p>
            <a:pPr eaLnBrk="1" hangingPunct="1"/>
            <a:r>
              <a:rPr lang="en-US" altLang="zh-CN" sz="3200" dirty="0">
                <a:latin typeface="宋体" panose="02010600030101010101" pitchFamily="2" charset="-122"/>
              </a:rPr>
              <a:t>(   ) 5. A. yourself	</a:t>
            </a:r>
            <a:r>
              <a:rPr lang="en-US" altLang="zh-CN" sz="3200" dirty="0">
                <a:latin typeface="宋体" panose="02010600030101010101" pitchFamily="2" charset="-122"/>
                <a:sym typeface="宋体" panose="02010600030101010101" pitchFamily="2" charset="-122"/>
              </a:rPr>
              <a:t>   </a:t>
            </a:r>
            <a:r>
              <a:rPr lang="en-US" altLang="zh-CN" sz="3200" dirty="0">
                <a:latin typeface="宋体" panose="02010600030101010101" pitchFamily="2" charset="-122"/>
              </a:rPr>
              <a:t>B. myself	</a:t>
            </a:r>
          </a:p>
          <a:p>
            <a:pPr eaLnBrk="1" hangingPunct="1"/>
            <a:r>
              <a:rPr lang="en-US" altLang="zh-CN" sz="3200" dirty="0">
                <a:latin typeface="宋体" panose="02010600030101010101" pitchFamily="2" charset="-122"/>
                <a:sym typeface="宋体" panose="02010600030101010101" pitchFamily="2" charset="-122"/>
              </a:rPr>
              <a:t>          </a:t>
            </a:r>
            <a:r>
              <a:rPr lang="en-US" altLang="zh-CN" sz="3200" dirty="0">
                <a:latin typeface="宋体" panose="02010600030101010101" pitchFamily="2" charset="-122"/>
              </a:rPr>
              <a:t>C. themselves	D. ourselves</a:t>
            </a:r>
          </a:p>
        </p:txBody>
      </p:sp>
      <p:sp>
        <p:nvSpPr>
          <p:cNvPr id="3" name="文本框 2"/>
          <p:cNvSpPr txBox="1">
            <a:spLocks noChangeArrowheads="1"/>
          </p:cNvSpPr>
          <p:nvPr/>
        </p:nvSpPr>
        <p:spPr bwMode="auto">
          <a:xfrm>
            <a:off x="196850" y="596900"/>
            <a:ext cx="37623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D</a:t>
            </a:r>
          </a:p>
        </p:txBody>
      </p:sp>
      <p:sp>
        <p:nvSpPr>
          <p:cNvPr id="4" name="文本框 3"/>
          <p:cNvSpPr txBox="1">
            <a:spLocks noChangeArrowheads="1"/>
          </p:cNvSpPr>
          <p:nvPr/>
        </p:nvSpPr>
        <p:spPr bwMode="auto">
          <a:xfrm>
            <a:off x="196850" y="1571625"/>
            <a:ext cx="265113"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D</a:t>
            </a:r>
          </a:p>
        </p:txBody>
      </p:sp>
      <p:sp>
        <p:nvSpPr>
          <p:cNvPr id="5" name="文本框 4"/>
          <p:cNvSpPr txBox="1">
            <a:spLocks noChangeArrowheads="1"/>
          </p:cNvSpPr>
          <p:nvPr/>
        </p:nvSpPr>
        <p:spPr bwMode="auto">
          <a:xfrm>
            <a:off x="184150" y="2516188"/>
            <a:ext cx="4587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C</a:t>
            </a:r>
          </a:p>
        </p:txBody>
      </p:sp>
      <p:sp>
        <p:nvSpPr>
          <p:cNvPr id="6" name="文本框 5"/>
          <p:cNvSpPr txBox="1">
            <a:spLocks noChangeArrowheads="1"/>
          </p:cNvSpPr>
          <p:nvPr/>
        </p:nvSpPr>
        <p:spPr bwMode="auto">
          <a:xfrm>
            <a:off x="211138" y="3532188"/>
            <a:ext cx="333375"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B</a:t>
            </a:r>
          </a:p>
        </p:txBody>
      </p:sp>
      <p:sp>
        <p:nvSpPr>
          <p:cNvPr id="7" name="文本框 6"/>
          <p:cNvSpPr txBox="1">
            <a:spLocks noChangeArrowheads="1"/>
          </p:cNvSpPr>
          <p:nvPr/>
        </p:nvSpPr>
        <p:spPr bwMode="auto">
          <a:xfrm>
            <a:off x="169863" y="4478338"/>
            <a:ext cx="417512"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p:tgtEl>
                                          <p:spTgt spid="3"/>
                                        </p:tgtEl>
                                        <p:attrNameLst>
                                          <p:attrName>ppt_x</p:attrName>
                                        </p:attrNameLst>
                                      </p:cBhvr>
                                      <p:tavLst>
                                        <p:tav tm="0">
                                          <p:val>
                                            <p:strVal val="#ppt_x-#ppt_w*1.125000"/>
                                          </p:val>
                                        </p:tav>
                                        <p:tav tm="100000">
                                          <p:val>
                                            <p:strVal val="#ppt_x"/>
                                          </p:val>
                                        </p:tav>
                                      </p:tavLst>
                                    </p:anim>
                                    <p:animEffect transition="in" filter="wipe(right)">
                                      <p:cBhvr>
                                        <p:cTn id="8" dur="500"/>
                                        <p:tgtEl>
                                          <p:spTgt spid="3"/>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p:tgtEl>
                                          <p:spTgt spid="4"/>
                                        </p:tgtEl>
                                        <p:attrNameLst>
                                          <p:attrName>ppt_x</p:attrName>
                                        </p:attrNameLst>
                                      </p:cBhvr>
                                      <p:tavLst>
                                        <p:tav tm="0">
                                          <p:val>
                                            <p:strVal val="#ppt_x-#ppt_w*1.125000"/>
                                          </p:val>
                                        </p:tav>
                                        <p:tav tm="100000">
                                          <p:val>
                                            <p:strVal val="#ppt_x"/>
                                          </p:val>
                                        </p:tav>
                                      </p:tavLst>
                                    </p:anim>
                                    <p:animEffect transition="in" filter="wipe(right)">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8"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p:tgtEl>
                                          <p:spTgt spid="5"/>
                                        </p:tgtEl>
                                        <p:attrNameLst>
                                          <p:attrName>ppt_x</p:attrName>
                                        </p:attrNameLst>
                                      </p:cBhvr>
                                      <p:tavLst>
                                        <p:tav tm="0">
                                          <p:val>
                                            <p:strVal val="#ppt_x-#ppt_w*1.125000"/>
                                          </p:val>
                                        </p:tav>
                                        <p:tav tm="100000">
                                          <p:val>
                                            <p:strVal val="#ppt_x"/>
                                          </p:val>
                                        </p:tav>
                                      </p:tavLst>
                                    </p:anim>
                                    <p:animEffect transition="in" filter="wipe(right)">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8"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p:cTn id="25" dur="500"/>
                                        <p:tgtEl>
                                          <p:spTgt spid="6"/>
                                        </p:tgtEl>
                                        <p:attrNameLst>
                                          <p:attrName>ppt_x</p:attrName>
                                        </p:attrNameLst>
                                      </p:cBhvr>
                                      <p:tavLst>
                                        <p:tav tm="0">
                                          <p:val>
                                            <p:strVal val="#ppt_x-#ppt_w*1.125000"/>
                                          </p:val>
                                        </p:tav>
                                        <p:tav tm="100000">
                                          <p:val>
                                            <p:strVal val="#ppt_x"/>
                                          </p:val>
                                        </p:tav>
                                      </p:tavLst>
                                    </p:anim>
                                    <p:animEffect transition="in" filter="wipe(right)">
                                      <p:cBhvr>
                                        <p:cTn id="26" dur="500"/>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8"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p:cTn id="31" dur="500"/>
                                        <p:tgtEl>
                                          <p:spTgt spid="7"/>
                                        </p:tgtEl>
                                        <p:attrNameLst>
                                          <p:attrName>ppt_x</p:attrName>
                                        </p:attrNameLst>
                                      </p:cBhvr>
                                      <p:tavLst>
                                        <p:tav tm="0">
                                          <p:val>
                                            <p:strVal val="#ppt_x-#ppt_w*1.125000"/>
                                          </p:val>
                                        </p:tav>
                                        <p:tav tm="100000">
                                          <p:val>
                                            <p:strVal val="#ppt_x"/>
                                          </p:val>
                                        </p:tav>
                                      </p:tavLst>
                                    </p:anim>
                                    <p:animEffect transition="in" filter="wipe(right)">
                                      <p:cBhvr>
                                        <p:cTn id="3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074"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dirty="0">
                <a:latin typeface="宋体" panose="02010600030101010101" pitchFamily="2" charset="-122"/>
                <a:sym typeface="宋体" panose="02010600030101010101" pitchFamily="2" charset="-122"/>
              </a:rPr>
              <a:t>课 前 预 习</a:t>
            </a:r>
          </a:p>
        </p:txBody>
      </p:sp>
      <p:sp>
        <p:nvSpPr>
          <p:cNvPr id="3075" name="文本框 105"/>
          <p:cNvSpPr txBox="1">
            <a:spLocks noChangeArrowheads="1"/>
          </p:cNvSpPr>
          <p:nvPr/>
        </p:nvSpPr>
        <p:spPr bwMode="auto">
          <a:xfrm>
            <a:off x="0" y="596900"/>
            <a:ext cx="9142413"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latin typeface="宋体" panose="02010600030101010101" pitchFamily="2" charset="-122"/>
              </a:rPr>
              <a:t>【单词】</a:t>
            </a:r>
          </a:p>
          <a:p>
            <a:pPr eaLnBrk="1" hangingPunct="1"/>
            <a:r>
              <a:rPr lang="en-US" altLang="zh-CN" sz="3200" dirty="0">
                <a:latin typeface="宋体" panose="02010600030101010101" pitchFamily="2" charset="-122"/>
              </a:rPr>
              <a:t>1. </a:t>
            </a:r>
            <a:r>
              <a:rPr lang="zh-CN" altLang="en-US" sz="3200" dirty="0">
                <a:latin typeface="宋体" panose="02010600030101010101" pitchFamily="2" charset="-122"/>
              </a:rPr>
              <a:t>清理；清除</a:t>
            </a:r>
            <a:r>
              <a:rPr lang="en-US" altLang="zh-CN" sz="3200" i="1" dirty="0">
                <a:latin typeface="宋体" panose="02010600030101010101" pitchFamily="2" charset="-122"/>
              </a:rPr>
              <a:t>v</a:t>
            </a:r>
            <a:r>
              <a:rPr lang="en-US" altLang="zh-CN" sz="3200" i="1" dirty="0" smtClean="0">
                <a:latin typeface="宋体" panose="02010600030101010101" pitchFamily="2" charset="-122"/>
              </a:rPr>
              <a:t>.</a:t>
            </a:r>
            <a:r>
              <a:rPr lang="en-US" altLang="zh-CN" sz="3200" dirty="0" smtClean="0">
                <a:latin typeface="宋体" panose="02010600030101010101" pitchFamily="2" charset="-122"/>
              </a:rPr>
              <a:t>_______</a:t>
            </a:r>
            <a:endParaRPr lang="en-US" altLang="zh-CN" sz="3200" dirty="0">
              <a:latin typeface="宋体" panose="02010600030101010101" pitchFamily="2" charset="-122"/>
            </a:endParaRPr>
          </a:p>
          <a:p>
            <a:pPr eaLnBrk="1" hangingPunct="1"/>
            <a:r>
              <a:rPr lang="en-US" altLang="zh-CN" sz="3200" dirty="0">
                <a:latin typeface="宋体" panose="02010600030101010101" pitchFamily="2" charset="-122"/>
              </a:rPr>
              <a:t>2. </a:t>
            </a:r>
            <a:r>
              <a:rPr lang="zh-CN" altLang="en-US" sz="3200" dirty="0">
                <a:latin typeface="宋体" panose="02010600030101010101" pitchFamily="2" charset="-122"/>
              </a:rPr>
              <a:t>卧室</a:t>
            </a:r>
            <a:r>
              <a:rPr lang="en-US" altLang="zh-CN" sz="3200" i="1" dirty="0">
                <a:latin typeface="宋体" panose="02010600030101010101" pitchFamily="2" charset="-122"/>
              </a:rPr>
              <a:t>n.</a:t>
            </a:r>
            <a:r>
              <a:rPr lang="en-US" altLang="zh-CN" sz="3200" dirty="0">
                <a:latin typeface="宋体" panose="02010600030101010101" pitchFamily="2" charset="-122"/>
              </a:rPr>
              <a:t> </a:t>
            </a:r>
            <a:r>
              <a:rPr lang="en-US" altLang="zh-CN" sz="3200" dirty="0" smtClean="0">
                <a:latin typeface="宋体" panose="02010600030101010101" pitchFamily="2" charset="-122"/>
              </a:rPr>
              <a:t>___________</a:t>
            </a:r>
            <a:endParaRPr lang="en-US" altLang="zh-CN" sz="3200" dirty="0">
              <a:latin typeface="宋体" panose="02010600030101010101" pitchFamily="2" charset="-122"/>
            </a:endParaRPr>
          </a:p>
          <a:p>
            <a:pPr eaLnBrk="1" hangingPunct="1"/>
            <a:r>
              <a:rPr lang="en-US" altLang="zh-CN" sz="3200" dirty="0">
                <a:latin typeface="宋体" panose="02010600030101010101" pitchFamily="2" charset="-122"/>
              </a:rPr>
              <a:t>3. </a:t>
            </a:r>
            <a:r>
              <a:rPr lang="zh-CN" altLang="en-US" sz="3200" dirty="0">
                <a:latin typeface="宋体" panose="02010600030101010101" pitchFamily="2" charset="-122"/>
              </a:rPr>
              <a:t>地位（或职位、级别）低下的</a:t>
            </a:r>
            <a:r>
              <a:rPr lang="en-US" altLang="zh-CN" sz="3200" i="1" dirty="0">
                <a:latin typeface="宋体" panose="02010600030101010101" pitchFamily="2" charset="-122"/>
              </a:rPr>
              <a:t>adj.</a:t>
            </a:r>
          </a:p>
          <a:p>
            <a:pPr eaLnBrk="1" hangingPunct="1"/>
            <a:r>
              <a:rPr lang="en-US" altLang="zh-CN" sz="3200" dirty="0" smtClean="0">
                <a:latin typeface="宋体" panose="02010600030101010101" pitchFamily="2" charset="-122"/>
              </a:rPr>
              <a:t>____</a:t>
            </a:r>
            <a:r>
              <a:rPr lang="en-US" altLang="zh-CN" sz="3200" dirty="0" smtClean="0">
                <a:latin typeface="宋体" panose="02010600030101010101" pitchFamily="2" charset="-122"/>
                <a:sym typeface="宋体" panose="02010600030101010101" pitchFamily="2" charset="-122"/>
              </a:rPr>
              <a:t>________</a:t>
            </a:r>
            <a:r>
              <a:rPr lang="en-US" altLang="zh-CN" sz="3200" dirty="0" smtClean="0">
                <a:latin typeface="宋体" panose="02010600030101010101" pitchFamily="2" charset="-122"/>
              </a:rPr>
              <a:t>__</a:t>
            </a:r>
            <a:endParaRPr lang="en-US" altLang="zh-CN" sz="3200" dirty="0">
              <a:latin typeface="宋体" panose="02010600030101010101" pitchFamily="2" charset="-122"/>
            </a:endParaRPr>
          </a:p>
          <a:p>
            <a:pPr eaLnBrk="1" hangingPunct="1"/>
            <a:r>
              <a:rPr lang="en-US" altLang="zh-CN" sz="3200" dirty="0">
                <a:latin typeface="宋体" panose="02010600030101010101" pitchFamily="2" charset="-122"/>
              </a:rPr>
              <a:t>4. </a:t>
            </a:r>
            <a:r>
              <a:rPr lang="zh-CN" altLang="en-US" sz="3200" dirty="0">
                <a:latin typeface="宋体" panose="02010600030101010101" pitchFamily="2" charset="-122"/>
              </a:rPr>
              <a:t>拥有；有</a:t>
            </a:r>
            <a:r>
              <a:rPr lang="en-US" altLang="zh-CN" sz="3200" i="1" dirty="0">
                <a:latin typeface="宋体" panose="02010600030101010101" pitchFamily="2" charset="-122"/>
              </a:rPr>
              <a:t>v.</a:t>
            </a:r>
            <a:r>
              <a:rPr lang="en-US" altLang="zh-CN" sz="3200" dirty="0">
                <a:latin typeface="宋体" panose="02010600030101010101" pitchFamily="2" charset="-122"/>
              </a:rPr>
              <a:t> __________</a:t>
            </a:r>
          </a:p>
          <a:p>
            <a:pPr eaLnBrk="1" hangingPunct="1"/>
            <a:r>
              <a:rPr lang="en-US" altLang="zh-CN" sz="3200" dirty="0">
                <a:latin typeface="宋体" panose="02010600030101010101" pitchFamily="2" charset="-122"/>
              </a:rPr>
              <a:t>5. </a:t>
            </a:r>
            <a:r>
              <a:rPr lang="zh-CN" altLang="en-US" sz="3200" dirty="0">
                <a:latin typeface="宋体" panose="02010600030101010101" pitchFamily="2" charset="-122"/>
              </a:rPr>
              <a:t>铁路；铁道</a:t>
            </a:r>
            <a:r>
              <a:rPr lang="en-US" altLang="zh-CN" sz="3200" i="1" dirty="0">
                <a:latin typeface="宋体" panose="02010600030101010101" pitchFamily="2" charset="-122"/>
              </a:rPr>
              <a:t>n.</a:t>
            </a:r>
            <a:r>
              <a:rPr lang="en-US" altLang="zh-CN" sz="3200" dirty="0">
                <a:latin typeface="宋体" panose="02010600030101010101" pitchFamily="2" charset="-122"/>
              </a:rPr>
              <a:t> </a:t>
            </a:r>
            <a:r>
              <a:rPr lang="en-US" altLang="zh-CN" sz="3200" dirty="0" smtClean="0">
                <a:latin typeface="宋体" panose="02010600030101010101" pitchFamily="2" charset="-122"/>
              </a:rPr>
              <a:t>_____________ </a:t>
            </a:r>
            <a:endParaRPr lang="en-US" altLang="zh-CN" sz="3200" dirty="0">
              <a:latin typeface="宋体" panose="02010600030101010101" pitchFamily="2" charset="-122"/>
            </a:endParaRPr>
          </a:p>
          <a:p>
            <a:pPr eaLnBrk="1" hangingPunct="1"/>
            <a:r>
              <a:rPr lang="en-US" altLang="zh-CN" sz="3200" dirty="0">
                <a:latin typeface="宋体" panose="02010600030101010101" pitchFamily="2" charset="-122"/>
              </a:rPr>
              <a:t>6. </a:t>
            </a:r>
            <a:r>
              <a:rPr lang="zh-CN" altLang="en-US" sz="3200" dirty="0">
                <a:latin typeface="宋体" panose="02010600030101010101" pitchFamily="2" charset="-122"/>
              </a:rPr>
              <a:t>分开；离开</a:t>
            </a:r>
            <a:r>
              <a:rPr lang="en-US" altLang="zh-CN" sz="3200" i="1" dirty="0">
                <a:latin typeface="宋体" panose="02010600030101010101" pitchFamily="2" charset="-122"/>
              </a:rPr>
              <a:t>v.</a:t>
            </a:r>
            <a:r>
              <a:rPr lang="en-US" altLang="zh-CN" sz="3200" dirty="0">
                <a:latin typeface="宋体" panose="02010600030101010101" pitchFamily="2" charset="-122"/>
              </a:rPr>
              <a:t>_________</a:t>
            </a:r>
          </a:p>
          <a:p>
            <a:pPr eaLnBrk="1" hangingPunct="1"/>
            <a:r>
              <a:rPr lang="en-US" altLang="zh-CN" sz="3200" dirty="0">
                <a:latin typeface="宋体" panose="02010600030101010101" pitchFamily="2" charset="-122"/>
              </a:rPr>
              <a:t>7. </a:t>
            </a:r>
            <a:r>
              <a:rPr lang="zh-CN" altLang="en-US" sz="3200" dirty="0">
                <a:latin typeface="宋体" panose="02010600030101010101" pitchFamily="2" charset="-122"/>
              </a:rPr>
              <a:t>某种；某事；某人</a:t>
            </a:r>
            <a:r>
              <a:rPr lang="en-US" altLang="zh-CN" sz="3200" i="1" dirty="0">
                <a:latin typeface="宋体" panose="02010600030101010101" pitchFamily="2" charset="-122"/>
              </a:rPr>
              <a:t>adj</a:t>
            </a:r>
            <a:r>
              <a:rPr lang="en-US" altLang="zh-CN" sz="3200" i="1" dirty="0" smtClean="0">
                <a:latin typeface="宋体" panose="02010600030101010101" pitchFamily="2" charset="-122"/>
              </a:rPr>
              <a:t>.</a:t>
            </a:r>
            <a:r>
              <a:rPr lang="en-US" altLang="zh-CN" sz="3200" dirty="0" smtClean="0">
                <a:latin typeface="宋体" panose="02010600030101010101" pitchFamily="2" charset="-122"/>
              </a:rPr>
              <a:t>___________</a:t>
            </a:r>
          </a:p>
          <a:p>
            <a:pPr eaLnBrk="1" hangingPunct="1"/>
            <a:r>
              <a:rPr lang="en-US" altLang="zh-CN" sz="3200" dirty="0" smtClean="0">
                <a:latin typeface="宋体" panose="02010600030101010101" pitchFamily="2" charset="-122"/>
              </a:rPr>
              <a:t>8</a:t>
            </a:r>
            <a:r>
              <a:rPr lang="en-US" altLang="zh-CN" sz="3200" dirty="0">
                <a:latin typeface="宋体" panose="02010600030101010101" pitchFamily="2" charset="-122"/>
              </a:rPr>
              <a:t>. </a:t>
            </a:r>
            <a:r>
              <a:rPr lang="zh-CN" altLang="en-US" sz="3200" dirty="0">
                <a:latin typeface="宋体" panose="02010600030101010101" pitchFamily="2" charset="-122"/>
              </a:rPr>
              <a:t>诚实的；老实的</a:t>
            </a:r>
            <a:r>
              <a:rPr lang="en-US" altLang="zh-CN" sz="3200" i="1" dirty="0">
                <a:latin typeface="宋体" panose="02010600030101010101" pitchFamily="2" charset="-122"/>
              </a:rPr>
              <a:t>adj</a:t>
            </a:r>
            <a:r>
              <a:rPr lang="en-US" altLang="zh-CN" sz="3200" dirty="0" smtClean="0">
                <a:latin typeface="宋体" panose="02010600030101010101" pitchFamily="2" charset="-122"/>
              </a:rPr>
              <a:t>.______________    </a:t>
            </a:r>
            <a:endParaRPr lang="en-US" altLang="zh-CN" sz="3200" dirty="0">
              <a:latin typeface="宋体" panose="02010600030101010101" pitchFamily="2" charset="-122"/>
            </a:endParaRPr>
          </a:p>
          <a:p>
            <a:pPr eaLnBrk="1" hangingPunct="1"/>
            <a:r>
              <a:rPr lang="en-US" altLang="zh-CN" sz="3200" dirty="0">
                <a:latin typeface="宋体" panose="02010600030101010101" pitchFamily="2" charset="-122"/>
              </a:rPr>
              <a:t>9. </a:t>
            </a:r>
            <a:r>
              <a:rPr lang="zh-CN" altLang="en-US" sz="3200" dirty="0">
                <a:latin typeface="宋体" panose="02010600030101010101" pitchFamily="2" charset="-122"/>
              </a:rPr>
              <a:t>一段时间；一会儿</a:t>
            </a:r>
            <a:r>
              <a:rPr lang="en-US" altLang="zh-CN" sz="3200" i="1" dirty="0">
                <a:latin typeface="宋体" panose="02010600030101010101" pitchFamily="2" charset="-122"/>
              </a:rPr>
              <a:t>n.</a:t>
            </a:r>
            <a:r>
              <a:rPr lang="en-US" altLang="zh-CN" sz="3200" dirty="0">
                <a:latin typeface="宋体" panose="02010600030101010101" pitchFamily="2" charset="-122"/>
              </a:rPr>
              <a:t> </a:t>
            </a:r>
            <a:r>
              <a:rPr lang="en-US" altLang="zh-CN" sz="3200" dirty="0" smtClean="0">
                <a:latin typeface="宋体" panose="02010600030101010101" pitchFamily="2" charset="-122"/>
              </a:rPr>
              <a:t>_____________  </a:t>
            </a:r>
          </a:p>
          <a:p>
            <a:pPr eaLnBrk="1" hangingPunct="1"/>
            <a:r>
              <a:rPr lang="en-US" altLang="zh-CN" sz="3200" dirty="0" smtClean="0">
                <a:latin typeface="宋体" panose="02010600030101010101" pitchFamily="2" charset="-122"/>
              </a:rPr>
              <a:t>10</a:t>
            </a:r>
            <a:r>
              <a:rPr lang="en-US" altLang="zh-CN" sz="3200" dirty="0">
                <a:latin typeface="宋体" panose="02010600030101010101" pitchFamily="2" charset="-122"/>
              </a:rPr>
              <a:t>. </a:t>
            </a:r>
            <a:r>
              <a:rPr lang="zh-CN" altLang="en-US" sz="3200" dirty="0">
                <a:latin typeface="宋体" panose="02010600030101010101" pitchFamily="2" charset="-122"/>
              </a:rPr>
              <a:t>诚实的；真实的</a:t>
            </a:r>
            <a:r>
              <a:rPr lang="en-US" altLang="zh-CN" sz="3200" i="1" dirty="0">
                <a:latin typeface="宋体" panose="02010600030101010101" pitchFamily="2" charset="-122"/>
              </a:rPr>
              <a:t>adj.</a:t>
            </a:r>
            <a:r>
              <a:rPr lang="en-US" altLang="zh-CN" sz="3200" dirty="0">
                <a:latin typeface="宋体" panose="02010600030101010101" pitchFamily="2" charset="-122"/>
              </a:rPr>
              <a:t> </a:t>
            </a:r>
            <a:r>
              <a:rPr lang="en-US" altLang="zh-CN" sz="3200" dirty="0" smtClean="0">
                <a:latin typeface="宋体" panose="02010600030101010101" pitchFamily="2" charset="-122"/>
              </a:rPr>
              <a:t>____________</a:t>
            </a:r>
            <a:endParaRPr lang="zh-CN" altLang="en-US" sz="3200" dirty="0">
              <a:latin typeface="宋体" panose="02010600030101010101" pitchFamily="2" charset="-122"/>
            </a:endParaRPr>
          </a:p>
        </p:txBody>
      </p:sp>
      <p:sp>
        <p:nvSpPr>
          <p:cNvPr id="2" name="文本框 1"/>
          <p:cNvSpPr txBox="1">
            <a:spLocks noChangeArrowheads="1"/>
          </p:cNvSpPr>
          <p:nvPr/>
        </p:nvSpPr>
        <p:spPr bwMode="auto">
          <a:xfrm>
            <a:off x="3165475" y="1069975"/>
            <a:ext cx="12239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clear</a:t>
            </a:r>
          </a:p>
        </p:txBody>
      </p:sp>
      <p:sp>
        <p:nvSpPr>
          <p:cNvPr id="3" name="文本框 2"/>
          <p:cNvSpPr txBox="1">
            <a:spLocks noChangeArrowheads="1"/>
          </p:cNvSpPr>
          <p:nvPr/>
        </p:nvSpPr>
        <p:spPr bwMode="auto">
          <a:xfrm>
            <a:off x="2162175" y="1530350"/>
            <a:ext cx="2601913"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bedroom</a:t>
            </a:r>
          </a:p>
        </p:txBody>
      </p:sp>
      <p:sp>
        <p:nvSpPr>
          <p:cNvPr id="4" name="文本框 3"/>
          <p:cNvSpPr txBox="1">
            <a:spLocks noChangeArrowheads="1"/>
          </p:cNvSpPr>
          <p:nvPr/>
        </p:nvSpPr>
        <p:spPr bwMode="auto">
          <a:xfrm>
            <a:off x="3430588" y="2976563"/>
            <a:ext cx="1973262"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own </a:t>
            </a:r>
          </a:p>
        </p:txBody>
      </p:sp>
      <p:sp>
        <p:nvSpPr>
          <p:cNvPr id="5" name="文本框 4"/>
          <p:cNvSpPr txBox="1">
            <a:spLocks noChangeArrowheads="1"/>
          </p:cNvSpPr>
          <p:nvPr/>
        </p:nvSpPr>
        <p:spPr bwMode="auto">
          <a:xfrm>
            <a:off x="4083050" y="3490913"/>
            <a:ext cx="1592262"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railway</a:t>
            </a:r>
          </a:p>
        </p:txBody>
      </p:sp>
      <p:sp>
        <p:nvSpPr>
          <p:cNvPr id="6" name="文本框 5"/>
          <p:cNvSpPr txBox="1">
            <a:spLocks noChangeArrowheads="1"/>
          </p:cNvSpPr>
          <p:nvPr/>
        </p:nvSpPr>
        <p:spPr bwMode="auto">
          <a:xfrm>
            <a:off x="3332163" y="4003675"/>
            <a:ext cx="115411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part</a:t>
            </a:r>
          </a:p>
        </p:txBody>
      </p:sp>
      <p:sp>
        <p:nvSpPr>
          <p:cNvPr id="7" name="文本框 6"/>
          <p:cNvSpPr txBox="1">
            <a:spLocks noChangeArrowheads="1"/>
          </p:cNvSpPr>
          <p:nvPr/>
        </p:nvSpPr>
        <p:spPr bwMode="auto">
          <a:xfrm>
            <a:off x="5029200" y="4437063"/>
            <a:ext cx="2044700"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certain</a:t>
            </a:r>
          </a:p>
        </p:txBody>
      </p:sp>
      <p:sp>
        <p:nvSpPr>
          <p:cNvPr id="8" name="文本框 7"/>
          <p:cNvSpPr txBox="1">
            <a:spLocks noChangeArrowheads="1"/>
          </p:cNvSpPr>
          <p:nvPr/>
        </p:nvSpPr>
        <p:spPr bwMode="auto">
          <a:xfrm>
            <a:off x="4375150" y="4992688"/>
            <a:ext cx="1711325"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honest</a:t>
            </a:r>
          </a:p>
        </p:txBody>
      </p:sp>
      <p:sp>
        <p:nvSpPr>
          <p:cNvPr id="9" name="文本框 8"/>
          <p:cNvSpPr txBox="1">
            <a:spLocks noChangeArrowheads="1"/>
          </p:cNvSpPr>
          <p:nvPr/>
        </p:nvSpPr>
        <p:spPr bwMode="auto">
          <a:xfrm>
            <a:off x="5111750" y="5438775"/>
            <a:ext cx="1127125"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while</a:t>
            </a:r>
          </a:p>
        </p:txBody>
      </p:sp>
      <p:sp>
        <p:nvSpPr>
          <p:cNvPr id="10" name="文本框 9"/>
          <p:cNvSpPr txBox="1">
            <a:spLocks noChangeArrowheads="1"/>
          </p:cNvSpPr>
          <p:nvPr/>
        </p:nvSpPr>
        <p:spPr bwMode="auto">
          <a:xfrm>
            <a:off x="4652963" y="5940425"/>
            <a:ext cx="2293937"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truthful </a:t>
            </a:r>
          </a:p>
        </p:txBody>
      </p:sp>
      <p:sp>
        <p:nvSpPr>
          <p:cNvPr id="11" name="文本框 10"/>
          <p:cNvSpPr txBox="1">
            <a:spLocks noChangeArrowheads="1"/>
          </p:cNvSpPr>
          <p:nvPr/>
        </p:nvSpPr>
        <p:spPr bwMode="auto">
          <a:xfrm>
            <a:off x="133351" y="2505075"/>
            <a:ext cx="2889250"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solidFill>
                  <a:srgbClr val="FF0000"/>
                </a:solidFill>
              </a:rPr>
              <a:t>u</a:t>
            </a:r>
            <a:r>
              <a:rPr lang="zh-CN" altLang="en-US" sz="3200" dirty="0">
                <a:solidFill>
                  <a:srgbClr val="FF0000"/>
                </a:solidFill>
              </a:rPr>
              <a:t>nderprivileged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linds(horizontal)">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blinds(horizontal)">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blinds(horizontal)">
                                      <p:cBhvr>
                                        <p:cTn id="32" dur="5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blinds(horizontal)">
                                      <p:cBhvr>
                                        <p:cTn id="37" dur="500"/>
                                        <p:tgtEl>
                                          <p:spTgt spid="7"/>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blinds(horizontal)">
                                      <p:cBhvr>
                                        <p:cTn id="42" dur="500"/>
                                        <p:tgtEl>
                                          <p:spTgt spid="8"/>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blinds(horizontal)">
                                      <p:cBhvr>
                                        <p:cTn id="47" dur="500"/>
                                        <p:tgtEl>
                                          <p:spTgt spid="9"/>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10"/>
                                        </p:tgtEl>
                                        <p:attrNameLst>
                                          <p:attrName>style.visibility</p:attrName>
                                        </p:attrNameLst>
                                      </p:cBhvr>
                                      <p:to>
                                        <p:strVal val="visible"/>
                                      </p:to>
                                    </p:set>
                                    <p:animEffect transition="in" filter="blinds(horizontal)">
                                      <p:cBhvr>
                                        <p:cTn id="5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P spid="9" grpId="0"/>
      <p:bldP spid="10" grpId="0"/>
      <p:bldP spid="11" grpId="0"/>
    </p:bldLst>
  </p:timing>
</p:sld>
</file>

<file path=ppt/slides/slide2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1506"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21507" name="文本框 105"/>
          <p:cNvSpPr txBox="1">
            <a:spLocks noChangeArrowheads="1"/>
          </p:cNvSpPr>
          <p:nvPr/>
        </p:nvSpPr>
        <p:spPr bwMode="auto">
          <a:xfrm>
            <a:off x="-41275" y="627063"/>
            <a:ext cx="9156700" cy="501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latin typeface="宋体" panose="02010600030101010101" pitchFamily="2" charset="-122"/>
              </a:rPr>
              <a:t>(   ) 6. A. open	</a:t>
            </a:r>
            <a:r>
              <a:rPr lang="en-US" altLang="zh-CN" sz="3200" dirty="0">
                <a:latin typeface="宋体" panose="02010600030101010101" pitchFamily="2" charset="-122"/>
                <a:sym typeface="宋体" panose="02010600030101010101" pitchFamily="2" charset="-122"/>
              </a:rPr>
              <a:t>     </a:t>
            </a:r>
            <a:r>
              <a:rPr lang="en-US" altLang="zh-CN" sz="3200" dirty="0">
                <a:latin typeface="宋体" panose="02010600030101010101" pitchFamily="2" charset="-122"/>
              </a:rPr>
              <a:t>B. make	</a:t>
            </a:r>
          </a:p>
          <a:p>
            <a:pPr eaLnBrk="1" hangingPunct="1"/>
            <a:r>
              <a:rPr lang="en-US" altLang="zh-CN" sz="3200" dirty="0">
                <a:latin typeface="宋体" panose="02010600030101010101" pitchFamily="2" charset="-122"/>
                <a:sym typeface="宋体" panose="02010600030101010101" pitchFamily="2" charset="-122"/>
              </a:rPr>
              <a:t>          </a:t>
            </a:r>
            <a:r>
              <a:rPr lang="en-US" altLang="zh-CN" sz="3200" dirty="0">
                <a:latin typeface="宋体" panose="02010600030101010101" pitchFamily="2" charset="-122"/>
              </a:rPr>
              <a:t>C. start	</a:t>
            </a:r>
            <a:r>
              <a:rPr lang="en-US" altLang="zh-CN" sz="3200" dirty="0">
                <a:latin typeface="宋体" panose="02010600030101010101" pitchFamily="2" charset="-122"/>
                <a:sym typeface="宋体" panose="02010600030101010101" pitchFamily="2" charset="-122"/>
              </a:rPr>
              <a:t> </a:t>
            </a:r>
            <a:r>
              <a:rPr lang="en-US" altLang="zh-CN" sz="3200" dirty="0">
                <a:latin typeface="宋体" panose="02010600030101010101" pitchFamily="2" charset="-122"/>
              </a:rPr>
              <a:t>D. close</a:t>
            </a:r>
          </a:p>
          <a:p>
            <a:pPr eaLnBrk="1" hangingPunct="1"/>
            <a:r>
              <a:rPr lang="en-US" altLang="zh-CN" sz="3200" dirty="0">
                <a:latin typeface="宋体" panose="02010600030101010101" pitchFamily="2" charset="-122"/>
              </a:rPr>
              <a:t>(   ) 7. A. teachers	</a:t>
            </a:r>
            <a:r>
              <a:rPr lang="en-US" altLang="zh-CN" sz="3200" dirty="0">
                <a:latin typeface="宋体" panose="02010600030101010101" pitchFamily="2" charset="-122"/>
                <a:sym typeface="宋体" panose="02010600030101010101" pitchFamily="2" charset="-122"/>
              </a:rPr>
              <a:t> </a:t>
            </a:r>
            <a:r>
              <a:rPr lang="en-US" altLang="zh-CN" sz="3200" dirty="0">
                <a:latin typeface="宋体" panose="02010600030101010101" pitchFamily="2" charset="-122"/>
              </a:rPr>
              <a:t>B. parents	</a:t>
            </a:r>
          </a:p>
          <a:p>
            <a:pPr eaLnBrk="1" hangingPunct="1"/>
            <a:r>
              <a:rPr lang="en-US" altLang="zh-CN" sz="3200" dirty="0">
                <a:latin typeface="宋体" panose="02010600030101010101" pitchFamily="2" charset="-122"/>
                <a:sym typeface="宋体" panose="02010600030101010101" pitchFamily="2" charset="-122"/>
              </a:rPr>
              <a:t>          </a:t>
            </a:r>
            <a:r>
              <a:rPr lang="en-US" altLang="zh-CN" sz="3200" dirty="0">
                <a:latin typeface="宋体" panose="02010600030101010101" pitchFamily="2" charset="-122"/>
              </a:rPr>
              <a:t>C. friends	</a:t>
            </a:r>
            <a:r>
              <a:rPr lang="en-US" altLang="zh-CN" sz="3200" dirty="0">
                <a:latin typeface="宋体" panose="02010600030101010101" pitchFamily="2" charset="-122"/>
                <a:sym typeface="宋体" panose="02010600030101010101" pitchFamily="2" charset="-122"/>
              </a:rPr>
              <a:t>  </a:t>
            </a:r>
            <a:r>
              <a:rPr lang="en-US" altLang="zh-CN" sz="3200" dirty="0">
                <a:latin typeface="宋体" panose="02010600030101010101" pitchFamily="2" charset="-122"/>
              </a:rPr>
              <a:t>D. volunteers</a:t>
            </a:r>
          </a:p>
          <a:p>
            <a:pPr eaLnBrk="1" hangingPunct="1"/>
            <a:r>
              <a:rPr lang="en-US" altLang="zh-CN" sz="3200" dirty="0">
                <a:latin typeface="宋体" panose="02010600030101010101" pitchFamily="2" charset="-122"/>
              </a:rPr>
              <a:t>(   ) 8. A. forget	</a:t>
            </a:r>
            <a:r>
              <a:rPr lang="en-US" altLang="zh-CN" sz="3200" dirty="0">
                <a:latin typeface="宋体" panose="02010600030101010101" pitchFamily="2" charset="-122"/>
                <a:sym typeface="宋体" panose="02010600030101010101" pitchFamily="2" charset="-122"/>
              </a:rPr>
              <a:t>   </a:t>
            </a:r>
            <a:r>
              <a:rPr lang="en-US" altLang="zh-CN" sz="3200" dirty="0">
                <a:latin typeface="宋体" panose="02010600030101010101" pitchFamily="2" charset="-122"/>
              </a:rPr>
              <a:t>B. celebrate	</a:t>
            </a:r>
          </a:p>
          <a:p>
            <a:pPr eaLnBrk="1" hangingPunct="1"/>
            <a:r>
              <a:rPr lang="en-US" altLang="zh-CN" sz="3200" dirty="0">
                <a:latin typeface="宋体" panose="02010600030101010101" pitchFamily="2" charset="-122"/>
                <a:sym typeface="宋体" panose="02010600030101010101" pitchFamily="2" charset="-122"/>
              </a:rPr>
              <a:t>          </a:t>
            </a:r>
            <a:r>
              <a:rPr lang="en-US" altLang="zh-CN" sz="3200" dirty="0">
                <a:latin typeface="宋体" panose="02010600030101010101" pitchFamily="2" charset="-122"/>
              </a:rPr>
              <a:t>C. miss	</a:t>
            </a:r>
            <a:r>
              <a:rPr lang="en-US" altLang="zh-CN" sz="3200" dirty="0">
                <a:latin typeface="宋体" panose="02010600030101010101" pitchFamily="2" charset="-122"/>
                <a:sym typeface="宋体" panose="02010600030101010101" pitchFamily="2" charset="-122"/>
              </a:rPr>
              <a:t>        </a:t>
            </a:r>
            <a:r>
              <a:rPr lang="en-US" altLang="zh-CN" sz="3200" dirty="0">
                <a:latin typeface="宋体" panose="02010600030101010101" pitchFamily="2" charset="-122"/>
              </a:rPr>
              <a:t>D. check</a:t>
            </a:r>
          </a:p>
          <a:p>
            <a:pPr eaLnBrk="1" hangingPunct="1"/>
            <a:r>
              <a:rPr lang="en-US" altLang="zh-CN" sz="3200" dirty="0">
                <a:latin typeface="宋体" panose="02010600030101010101" pitchFamily="2" charset="-122"/>
              </a:rPr>
              <a:t>(   ) 9. A. wastes	</a:t>
            </a:r>
            <a:r>
              <a:rPr lang="en-US" altLang="zh-CN" sz="3200" dirty="0">
                <a:latin typeface="宋体" panose="02010600030101010101" pitchFamily="2" charset="-122"/>
                <a:sym typeface="宋体" panose="02010600030101010101" pitchFamily="2" charset="-122"/>
              </a:rPr>
              <a:t> </a:t>
            </a:r>
            <a:r>
              <a:rPr lang="en-US" altLang="zh-CN" sz="3200" dirty="0">
                <a:latin typeface="宋体" panose="02010600030101010101" pitchFamily="2" charset="-122"/>
              </a:rPr>
              <a:t>B. buys	</a:t>
            </a:r>
          </a:p>
          <a:p>
            <a:pPr eaLnBrk="1" hangingPunct="1"/>
            <a:r>
              <a:rPr lang="en-US" altLang="zh-CN" sz="3200" dirty="0">
                <a:latin typeface="宋体" panose="02010600030101010101" pitchFamily="2" charset="-122"/>
                <a:sym typeface="宋体" panose="02010600030101010101" pitchFamily="2" charset="-122"/>
              </a:rPr>
              <a:t>          </a:t>
            </a:r>
            <a:r>
              <a:rPr lang="en-US" altLang="zh-CN" sz="3200" dirty="0">
                <a:latin typeface="宋体" panose="02010600030101010101" pitchFamily="2" charset="-122"/>
              </a:rPr>
              <a:t>C. raises	</a:t>
            </a:r>
            <a:r>
              <a:rPr lang="en-US" altLang="zh-CN" sz="3200" dirty="0">
                <a:latin typeface="宋体" panose="02010600030101010101" pitchFamily="2" charset="-122"/>
                <a:sym typeface="宋体" panose="02010600030101010101" pitchFamily="2" charset="-122"/>
              </a:rPr>
              <a:t>   </a:t>
            </a:r>
            <a:r>
              <a:rPr lang="en-US" altLang="zh-CN" sz="3200" dirty="0">
                <a:latin typeface="宋体" panose="02010600030101010101" pitchFamily="2" charset="-122"/>
              </a:rPr>
              <a:t>D. spends</a:t>
            </a:r>
          </a:p>
          <a:p>
            <a:pPr eaLnBrk="1" hangingPunct="1"/>
            <a:r>
              <a:rPr lang="en-US" altLang="zh-CN" sz="3200" dirty="0">
                <a:latin typeface="宋体" panose="02010600030101010101" pitchFamily="2" charset="-122"/>
              </a:rPr>
              <a:t>(   ) 10. A. mind	</a:t>
            </a:r>
            <a:r>
              <a:rPr lang="en-US" altLang="zh-CN" sz="3200" dirty="0">
                <a:latin typeface="宋体" panose="02010600030101010101" pitchFamily="2" charset="-122"/>
                <a:sym typeface="宋体" panose="02010600030101010101" pitchFamily="2" charset="-122"/>
              </a:rPr>
              <a:t>     </a:t>
            </a:r>
            <a:r>
              <a:rPr lang="en-US" altLang="zh-CN" sz="3200" dirty="0">
                <a:latin typeface="宋体" panose="02010600030101010101" pitchFamily="2" charset="-122"/>
              </a:rPr>
              <a:t>B. keep	</a:t>
            </a:r>
          </a:p>
          <a:p>
            <a:pPr eaLnBrk="1" hangingPunct="1"/>
            <a:r>
              <a:rPr lang="en-US" altLang="zh-CN" sz="3200" dirty="0">
                <a:latin typeface="宋体" panose="02010600030101010101" pitchFamily="2" charset="-122"/>
              </a:rPr>
              <a:t>C. dislike	</a:t>
            </a:r>
            <a:r>
              <a:rPr lang="en-US" altLang="zh-CN" sz="3200" dirty="0">
                <a:latin typeface="宋体" panose="02010600030101010101" pitchFamily="2" charset="-122"/>
                <a:sym typeface="宋体" panose="02010600030101010101" pitchFamily="2" charset="-122"/>
              </a:rPr>
              <a:t>   </a:t>
            </a:r>
            <a:r>
              <a:rPr lang="en-US" altLang="zh-CN" sz="3200" dirty="0">
                <a:latin typeface="宋体" panose="02010600030101010101" pitchFamily="2" charset="-122"/>
              </a:rPr>
              <a:t>D. finish</a:t>
            </a:r>
            <a:endParaRPr lang="zh-CN" altLang="en-US" sz="3200" dirty="0">
              <a:latin typeface="宋体" panose="02010600030101010101" pitchFamily="2" charset="-122"/>
            </a:endParaRPr>
          </a:p>
        </p:txBody>
      </p:sp>
      <p:sp>
        <p:nvSpPr>
          <p:cNvPr id="3" name="文本框 2"/>
          <p:cNvSpPr txBox="1">
            <a:spLocks noChangeArrowheads="1"/>
          </p:cNvSpPr>
          <p:nvPr/>
        </p:nvSpPr>
        <p:spPr bwMode="auto">
          <a:xfrm>
            <a:off x="182563" y="652463"/>
            <a:ext cx="376237"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A</a:t>
            </a:r>
          </a:p>
        </p:txBody>
      </p:sp>
      <p:sp>
        <p:nvSpPr>
          <p:cNvPr id="4" name="文本框 3"/>
          <p:cNvSpPr txBox="1">
            <a:spLocks noChangeArrowheads="1"/>
          </p:cNvSpPr>
          <p:nvPr/>
        </p:nvSpPr>
        <p:spPr bwMode="auto">
          <a:xfrm>
            <a:off x="155575" y="1654175"/>
            <a:ext cx="3619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D</a:t>
            </a:r>
          </a:p>
        </p:txBody>
      </p:sp>
      <p:sp>
        <p:nvSpPr>
          <p:cNvPr id="5" name="文本框 4"/>
          <p:cNvSpPr txBox="1">
            <a:spLocks noChangeArrowheads="1"/>
          </p:cNvSpPr>
          <p:nvPr/>
        </p:nvSpPr>
        <p:spPr bwMode="auto">
          <a:xfrm>
            <a:off x="155575" y="2614613"/>
            <a:ext cx="5143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B</a:t>
            </a:r>
          </a:p>
        </p:txBody>
      </p:sp>
      <p:sp>
        <p:nvSpPr>
          <p:cNvPr id="6" name="文本框 5"/>
          <p:cNvSpPr txBox="1">
            <a:spLocks noChangeArrowheads="1"/>
          </p:cNvSpPr>
          <p:nvPr/>
        </p:nvSpPr>
        <p:spPr bwMode="auto">
          <a:xfrm>
            <a:off x="155575" y="3587750"/>
            <a:ext cx="6540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C</a:t>
            </a:r>
          </a:p>
        </p:txBody>
      </p:sp>
      <p:sp>
        <p:nvSpPr>
          <p:cNvPr id="7" name="文本框 6"/>
          <p:cNvSpPr txBox="1">
            <a:spLocks noChangeArrowheads="1"/>
          </p:cNvSpPr>
          <p:nvPr/>
        </p:nvSpPr>
        <p:spPr bwMode="auto">
          <a:xfrm>
            <a:off x="142875" y="4519613"/>
            <a:ext cx="6381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B</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p:tgtEl>
                                          <p:spTgt spid="3"/>
                                        </p:tgtEl>
                                        <p:attrNameLst>
                                          <p:attrName>ppt_x</p:attrName>
                                        </p:attrNameLst>
                                      </p:cBhvr>
                                      <p:tavLst>
                                        <p:tav tm="0">
                                          <p:val>
                                            <p:strVal val="#ppt_x-#ppt_w*1.125000"/>
                                          </p:val>
                                        </p:tav>
                                        <p:tav tm="100000">
                                          <p:val>
                                            <p:strVal val="#ppt_x"/>
                                          </p:val>
                                        </p:tav>
                                      </p:tavLst>
                                    </p:anim>
                                    <p:animEffect transition="in" filter="wipe(right)">
                                      <p:cBhvr>
                                        <p:cTn id="8" dur="500"/>
                                        <p:tgtEl>
                                          <p:spTgt spid="3"/>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p:tgtEl>
                                          <p:spTgt spid="4"/>
                                        </p:tgtEl>
                                        <p:attrNameLst>
                                          <p:attrName>ppt_x</p:attrName>
                                        </p:attrNameLst>
                                      </p:cBhvr>
                                      <p:tavLst>
                                        <p:tav tm="0">
                                          <p:val>
                                            <p:strVal val="#ppt_x-#ppt_w*1.125000"/>
                                          </p:val>
                                        </p:tav>
                                        <p:tav tm="100000">
                                          <p:val>
                                            <p:strVal val="#ppt_x"/>
                                          </p:val>
                                        </p:tav>
                                      </p:tavLst>
                                    </p:anim>
                                    <p:animEffect transition="in" filter="wipe(right)">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8"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p:tgtEl>
                                          <p:spTgt spid="5"/>
                                        </p:tgtEl>
                                        <p:attrNameLst>
                                          <p:attrName>ppt_x</p:attrName>
                                        </p:attrNameLst>
                                      </p:cBhvr>
                                      <p:tavLst>
                                        <p:tav tm="0">
                                          <p:val>
                                            <p:strVal val="#ppt_x-#ppt_w*1.125000"/>
                                          </p:val>
                                        </p:tav>
                                        <p:tav tm="100000">
                                          <p:val>
                                            <p:strVal val="#ppt_x"/>
                                          </p:val>
                                        </p:tav>
                                      </p:tavLst>
                                    </p:anim>
                                    <p:animEffect transition="in" filter="wipe(right)">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8"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p:cTn id="25" dur="500"/>
                                        <p:tgtEl>
                                          <p:spTgt spid="6"/>
                                        </p:tgtEl>
                                        <p:attrNameLst>
                                          <p:attrName>ppt_x</p:attrName>
                                        </p:attrNameLst>
                                      </p:cBhvr>
                                      <p:tavLst>
                                        <p:tav tm="0">
                                          <p:val>
                                            <p:strVal val="#ppt_x-#ppt_w*1.125000"/>
                                          </p:val>
                                        </p:tav>
                                        <p:tav tm="100000">
                                          <p:val>
                                            <p:strVal val="#ppt_x"/>
                                          </p:val>
                                        </p:tav>
                                      </p:tavLst>
                                    </p:anim>
                                    <p:animEffect transition="in" filter="wipe(right)">
                                      <p:cBhvr>
                                        <p:cTn id="26" dur="500"/>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8"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p:cTn id="31" dur="500"/>
                                        <p:tgtEl>
                                          <p:spTgt spid="7"/>
                                        </p:tgtEl>
                                        <p:attrNameLst>
                                          <p:attrName>ppt_x</p:attrName>
                                        </p:attrNameLst>
                                      </p:cBhvr>
                                      <p:tavLst>
                                        <p:tav tm="0">
                                          <p:val>
                                            <p:strVal val="#ppt_x-#ppt_w*1.125000"/>
                                          </p:val>
                                        </p:tav>
                                        <p:tav tm="100000">
                                          <p:val>
                                            <p:strVal val="#ppt_x"/>
                                          </p:val>
                                        </p:tav>
                                      </p:tavLst>
                                    </p:anim>
                                    <p:animEffect transition="in" filter="wipe(right)">
                                      <p:cBhvr>
                                        <p:cTn id="3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22531" name="文本框 105"/>
          <p:cNvSpPr txBox="1">
            <a:spLocks noChangeArrowheads="1"/>
          </p:cNvSpPr>
          <p:nvPr/>
        </p:nvSpPr>
        <p:spPr bwMode="auto">
          <a:xfrm>
            <a:off x="1587" y="917575"/>
            <a:ext cx="9113837"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2800" dirty="0">
                <a:solidFill>
                  <a:srgbClr val="000000"/>
                </a:solidFill>
                <a:latin typeface="宋体" panose="02010600030101010101" pitchFamily="2" charset="-122"/>
              </a:rPr>
              <a:t>四、阅读理解（</a:t>
            </a:r>
            <a:r>
              <a:rPr lang="en-US" altLang="zh-CN" sz="2800" dirty="0">
                <a:solidFill>
                  <a:srgbClr val="000000"/>
                </a:solidFill>
                <a:latin typeface="宋体" panose="02010600030101010101" pitchFamily="2" charset="-122"/>
              </a:rPr>
              <a:t>B</a:t>
            </a:r>
            <a:r>
              <a:rPr lang="zh-CN" altLang="en-US" sz="2800" dirty="0">
                <a:solidFill>
                  <a:srgbClr val="000000"/>
                </a:solidFill>
                <a:latin typeface="宋体" panose="02010600030101010101" pitchFamily="2" charset="-122"/>
              </a:rPr>
              <a:t>篇）</a:t>
            </a:r>
            <a:endParaRPr lang="zh-CN" altLang="en-US" sz="2800" dirty="0">
              <a:latin typeface="宋体" panose="02010600030101010101" pitchFamily="2" charset="-122"/>
            </a:endParaRPr>
          </a:p>
          <a:p>
            <a:pPr eaLnBrk="1" hangingPunct="1"/>
            <a:r>
              <a:rPr lang="en-US" altLang="zh-CN" sz="2800" dirty="0">
                <a:latin typeface="宋体" panose="02010600030101010101" pitchFamily="2" charset="-122"/>
              </a:rPr>
              <a:t>     Over the years, homes have been filled with a lot of unwanted things, such as books and old clothes. But it seems wasteful to throw them away. How can we deal with them? May be we can have a yard sale.</a:t>
            </a:r>
          </a:p>
          <a:p>
            <a:pPr eaLnBrk="1" hangingPunct="1"/>
            <a:r>
              <a:rPr lang="en-US" altLang="zh-CN" sz="2800" dirty="0">
                <a:latin typeface="宋体" panose="02010600030101010101" pitchFamily="2" charset="-122"/>
              </a:rPr>
              <a:t>The yard sale, which is also called a garage sale or a porch sale, is becoming popular in America. One family, or even one person, can hold a yard sale. People just collect some things they no longer want and put them in the yard outside their home. </a:t>
            </a:r>
            <a:endParaRPr lang="zh-CN" altLang="en-US" sz="2800" dirty="0">
              <a:latin typeface="宋体" panose="02010600030101010101" pitchFamily="2" charset="-122"/>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23555" name="文本框 105"/>
          <p:cNvSpPr txBox="1">
            <a:spLocks noChangeArrowheads="1"/>
          </p:cNvSpPr>
          <p:nvPr/>
        </p:nvSpPr>
        <p:spPr bwMode="auto">
          <a:xfrm>
            <a:off x="3175" y="830263"/>
            <a:ext cx="9140825"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266700"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2800" dirty="0">
                <a:latin typeface="宋体" panose="02010600030101010101" pitchFamily="2" charset="-122"/>
              </a:rPr>
              <a:t>  They might also place handmade signs on nearby streets to show people to the sale. The warmer months are the most popular times. In Alabama, thousands of families may have a yard sale on the same weekend. Almost anything can be sold at a yard sale, books, old toys, tools, tables, clothes and so on. That way, the yard sellers can clear out the old things. And at the same time they can also make a little money.</a:t>
            </a:r>
          </a:p>
          <a:p>
            <a:pPr eaLnBrk="1" hangingPunct="1"/>
            <a:r>
              <a:rPr lang="en-US" altLang="zh-CN" sz="2800" dirty="0">
                <a:latin typeface="宋体" panose="02010600030101010101" pitchFamily="2" charset="-122"/>
              </a:rPr>
              <a:t>Yard sales are a good way for people to find cheap things for their family. </a:t>
            </a:r>
            <a:endParaRPr lang="zh-CN" altLang="en-US" sz="2800" dirty="0">
              <a:latin typeface="宋体" panose="02010600030101010101" pitchFamily="2" charset="-122"/>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24579" name="文本框 105"/>
          <p:cNvSpPr txBox="1">
            <a:spLocks noChangeArrowheads="1"/>
          </p:cNvSpPr>
          <p:nvPr/>
        </p:nvSpPr>
        <p:spPr bwMode="auto">
          <a:xfrm>
            <a:off x="1587" y="788988"/>
            <a:ext cx="9142413"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266700"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2800" dirty="0">
                <a:latin typeface="宋体" panose="02010600030101010101" pitchFamily="2" charset="-122"/>
              </a:rPr>
              <a:t>Still other people go there because they enjoy the </a:t>
            </a:r>
            <a:r>
              <a:rPr lang="en-US" altLang="zh-CN" sz="2800" u="sng" dirty="0">
                <a:latin typeface="宋体" panose="02010600030101010101" pitchFamily="2" charset="-122"/>
              </a:rPr>
              <a:t>hunt</a:t>
            </a:r>
            <a:r>
              <a:rPr lang="en-US" altLang="zh-CN" sz="2800" dirty="0">
                <a:latin typeface="宋体" panose="02010600030101010101" pitchFamily="2" charset="-122"/>
              </a:rPr>
              <a:t>. They like to find beautiful or unusual things with less money. For example, they may find a piece of old furniture(</a:t>
            </a:r>
            <a:r>
              <a:rPr lang="zh-CN" altLang="en-US" sz="2800" dirty="0">
                <a:latin typeface="宋体" panose="02010600030101010101" pitchFamily="2" charset="-122"/>
              </a:rPr>
              <a:t>家具</a:t>
            </a:r>
            <a:r>
              <a:rPr lang="en-US" altLang="zh-CN" sz="2800" dirty="0">
                <a:latin typeface="宋体" panose="02010600030101010101" pitchFamily="2" charset="-122"/>
              </a:rPr>
              <a:t>) but after it is repaired, it may be worth a lot of money. Some people go to yard sales to find a special thing that they collect. They might look for things like stamps, dolls, old money, bottles... To other people, yard sales are simply a way to have fun. Still other people say yard sales help the environment. Old things find new homes, so they are not thrown away. </a:t>
            </a:r>
            <a:endParaRPr lang="zh-CN" altLang="en-US" sz="2800" dirty="0">
              <a:latin typeface="宋体" panose="02010600030101010101" pitchFamily="2" charset="-122"/>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5602"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25603" name="文本框 105"/>
          <p:cNvSpPr txBox="1">
            <a:spLocks noChangeArrowheads="1"/>
          </p:cNvSpPr>
          <p:nvPr/>
        </p:nvSpPr>
        <p:spPr bwMode="auto">
          <a:xfrm>
            <a:off x="-26988" y="882650"/>
            <a:ext cx="9183688" cy="4031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latin typeface="宋体" panose="02010600030101010101" pitchFamily="2" charset="-122"/>
              </a:rPr>
              <a:t>(   ) 1.According to the passage, people do NOT hold the yard sale _______.</a:t>
            </a:r>
          </a:p>
          <a:p>
            <a:pPr eaLnBrk="1" hangingPunct="1"/>
            <a:r>
              <a:rPr lang="en-US" altLang="zh-CN" sz="3200" dirty="0" smtClean="0">
                <a:latin typeface="宋体" panose="02010600030101010101" pitchFamily="2" charset="-122"/>
              </a:rPr>
              <a:t>A</a:t>
            </a:r>
            <a:r>
              <a:rPr lang="en-US" altLang="zh-CN" sz="3200" dirty="0">
                <a:latin typeface="宋体" panose="02010600030101010101" pitchFamily="2" charset="-122"/>
              </a:rPr>
              <a:t>. in a yard   </a:t>
            </a:r>
            <a:r>
              <a:rPr lang="en-US" altLang="zh-CN" sz="3200" dirty="0" smtClean="0">
                <a:latin typeface="宋体" panose="02010600030101010101" pitchFamily="2" charset="-122"/>
              </a:rPr>
              <a:t>B</a:t>
            </a:r>
            <a:r>
              <a:rPr lang="en-US" altLang="zh-CN" sz="3200" dirty="0">
                <a:latin typeface="宋体" panose="02010600030101010101" pitchFamily="2" charset="-122"/>
              </a:rPr>
              <a:t>. in a </a:t>
            </a:r>
            <a:r>
              <a:rPr lang="en-US" altLang="zh-CN" sz="3200" dirty="0" smtClean="0">
                <a:latin typeface="宋体" panose="02010600030101010101" pitchFamily="2" charset="-122"/>
              </a:rPr>
              <a:t>garage</a:t>
            </a:r>
          </a:p>
          <a:p>
            <a:pPr eaLnBrk="1" hangingPunct="1"/>
            <a:r>
              <a:rPr lang="en-US" altLang="zh-CN" sz="3200" dirty="0" smtClean="0">
                <a:latin typeface="宋体" panose="02010600030101010101" pitchFamily="2" charset="-122"/>
              </a:rPr>
              <a:t>C</a:t>
            </a:r>
            <a:r>
              <a:rPr lang="en-US" altLang="zh-CN" sz="3200" dirty="0">
                <a:latin typeface="宋体" panose="02010600030101010101" pitchFamily="2" charset="-122"/>
              </a:rPr>
              <a:t>. in a porch	 </a:t>
            </a:r>
            <a:r>
              <a:rPr lang="en-US" altLang="zh-CN" sz="3200" dirty="0" smtClean="0">
                <a:latin typeface="宋体" panose="02010600030101010101" pitchFamily="2" charset="-122"/>
              </a:rPr>
              <a:t> </a:t>
            </a:r>
            <a:r>
              <a:rPr lang="en-US" altLang="zh-CN" sz="3200" dirty="0">
                <a:latin typeface="宋体" panose="02010600030101010101" pitchFamily="2" charset="-122"/>
              </a:rPr>
              <a:t>D. in a supermarket</a:t>
            </a:r>
          </a:p>
          <a:p>
            <a:pPr eaLnBrk="1" hangingPunct="1"/>
            <a:r>
              <a:rPr lang="en-US" altLang="zh-CN" sz="3200" dirty="0">
                <a:latin typeface="宋体" panose="02010600030101010101" pitchFamily="2" charset="-122"/>
              </a:rPr>
              <a:t>(   ) 2. The following months are popular times for a yard sale except(</a:t>
            </a:r>
            <a:r>
              <a:rPr lang="zh-CN" altLang="en-US" sz="3200" dirty="0">
                <a:latin typeface="宋体" panose="02010600030101010101" pitchFamily="2" charset="-122"/>
              </a:rPr>
              <a:t>除了</a:t>
            </a:r>
            <a:r>
              <a:rPr lang="en-US" altLang="zh-CN" sz="3200" dirty="0">
                <a:latin typeface="宋体" panose="02010600030101010101" pitchFamily="2" charset="-122"/>
              </a:rPr>
              <a:t>) ______.</a:t>
            </a:r>
          </a:p>
          <a:p>
            <a:pPr eaLnBrk="1" hangingPunct="1"/>
            <a:r>
              <a:rPr lang="en-US" altLang="zh-CN" sz="3200" dirty="0" smtClean="0">
                <a:latin typeface="宋体" panose="02010600030101010101" pitchFamily="2" charset="-122"/>
              </a:rPr>
              <a:t>A</a:t>
            </a:r>
            <a:r>
              <a:rPr lang="en-US" altLang="zh-CN" sz="3200" dirty="0">
                <a:latin typeface="宋体" panose="02010600030101010101" pitchFamily="2" charset="-122"/>
              </a:rPr>
              <a:t>. March     </a:t>
            </a:r>
            <a:r>
              <a:rPr lang="en-US" altLang="zh-CN" sz="3200" dirty="0" smtClean="0">
                <a:latin typeface="宋体" panose="02010600030101010101" pitchFamily="2" charset="-122"/>
              </a:rPr>
              <a:t>B</a:t>
            </a:r>
            <a:r>
              <a:rPr lang="en-US" altLang="zh-CN" sz="3200" dirty="0">
                <a:latin typeface="宋体" panose="02010600030101010101" pitchFamily="2" charset="-122"/>
              </a:rPr>
              <a:t>. May	</a:t>
            </a:r>
          </a:p>
          <a:p>
            <a:pPr eaLnBrk="1" hangingPunct="1"/>
            <a:r>
              <a:rPr lang="en-US" altLang="zh-CN" sz="3200" dirty="0">
                <a:latin typeface="宋体" panose="02010600030101010101" pitchFamily="2" charset="-122"/>
              </a:rPr>
              <a:t>C. October	</a:t>
            </a:r>
            <a:r>
              <a:rPr lang="en-US" altLang="zh-CN" sz="3200" dirty="0" smtClean="0">
                <a:latin typeface="宋体" panose="02010600030101010101" pitchFamily="2" charset="-122"/>
              </a:rPr>
              <a:t>D</a:t>
            </a:r>
            <a:r>
              <a:rPr lang="en-US" altLang="zh-CN" sz="3200" dirty="0">
                <a:latin typeface="宋体" panose="02010600030101010101" pitchFamily="2" charset="-122"/>
              </a:rPr>
              <a:t>. </a:t>
            </a:r>
            <a:r>
              <a:rPr lang="en-US" altLang="zh-CN" sz="3200" dirty="0" smtClean="0">
                <a:latin typeface="宋体" panose="02010600030101010101" pitchFamily="2" charset="-122"/>
              </a:rPr>
              <a:t>January</a:t>
            </a:r>
            <a:endParaRPr lang="en-US" altLang="zh-CN" sz="3200" dirty="0">
              <a:latin typeface="宋体" panose="02010600030101010101" pitchFamily="2" charset="-122"/>
            </a:endParaRPr>
          </a:p>
        </p:txBody>
      </p:sp>
      <p:sp>
        <p:nvSpPr>
          <p:cNvPr id="3" name="文本框 2"/>
          <p:cNvSpPr txBox="1">
            <a:spLocks noChangeArrowheads="1"/>
          </p:cNvSpPr>
          <p:nvPr/>
        </p:nvSpPr>
        <p:spPr bwMode="auto">
          <a:xfrm>
            <a:off x="141288" y="889000"/>
            <a:ext cx="471487"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D</a:t>
            </a:r>
          </a:p>
        </p:txBody>
      </p:sp>
      <p:sp>
        <p:nvSpPr>
          <p:cNvPr id="4" name="文本框 3"/>
          <p:cNvSpPr txBox="1">
            <a:spLocks noChangeArrowheads="1"/>
          </p:cNvSpPr>
          <p:nvPr/>
        </p:nvSpPr>
        <p:spPr bwMode="auto">
          <a:xfrm>
            <a:off x="182563" y="2849563"/>
            <a:ext cx="514350"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p:tgtEl>
                                          <p:spTgt spid="3"/>
                                        </p:tgtEl>
                                        <p:attrNameLst>
                                          <p:attrName>ppt_x</p:attrName>
                                        </p:attrNameLst>
                                      </p:cBhvr>
                                      <p:tavLst>
                                        <p:tav tm="0">
                                          <p:val>
                                            <p:strVal val="#ppt_x-#ppt_w*1.125000"/>
                                          </p:val>
                                        </p:tav>
                                        <p:tav tm="100000">
                                          <p:val>
                                            <p:strVal val="#ppt_x"/>
                                          </p:val>
                                        </p:tav>
                                      </p:tavLst>
                                    </p:anim>
                                    <p:animEffect transition="in" filter="wipe(right)">
                                      <p:cBhvr>
                                        <p:cTn id="8" dur="500"/>
                                        <p:tgtEl>
                                          <p:spTgt spid="3"/>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p:tgtEl>
                                          <p:spTgt spid="4"/>
                                        </p:tgtEl>
                                        <p:attrNameLst>
                                          <p:attrName>ppt_x</p:attrName>
                                        </p:attrNameLst>
                                      </p:cBhvr>
                                      <p:tavLst>
                                        <p:tav tm="0">
                                          <p:val>
                                            <p:strVal val="#ppt_x-#ppt_w*1.125000"/>
                                          </p:val>
                                        </p:tav>
                                        <p:tav tm="100000">
                                          <p:val>
                                            <p:strVal val="#ppt_x"/>
                                          </p:val>
                                        </p:tav>
                                      </p:tavLst>
                                    </p:anim>
                                    <p:animEffect transition="in" filter="wipe(right)">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2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6626"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26627" name="文本框 105"/>
          <p:cNvSpPr txBox="1">
            <a:spLocks noChangeArrowheads="1"/>
          </p:cNvSpPr>
          <p:nvPr/>
        </p:nvSpPr>
        <p:spPr bwMode="auto">
          <a:xfrm>
            <a:off x="-26988" y="1060450"/>
            <a:ext cx="9183688"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2800" dirty="0">
                <a:latin typeface="宋体" panose="02010600030101010101" pitchFamily="2" charset="-122"/>
              </a:rPr>
              <a:t>(   ) 3. In Paragraph Three, the writer give an example in order to show that ________.</a:t>
            </a:r>
          </a:p>
          <a:p>
            <a:pPr eaLnBrk="1" hangingPunct="1"/>
            <a:r>
              <a:rPr lang="en-US" altLang="zh-CN" sz="2800" dirty="0" smtClean="0">
                <a:latin typeface="宋体" panose="02010600030101010101" pitchFamily="2" charset="-122"/>
              </a:rPr>
              <a:t>A</a:t>
            </a:r>
            <a:r>
              <a:rPr lang="en-US" altLang="zh-CN" sz="2800" dirty="0">
                <a:latin typeface="宋体" panose="02010600030101010101" pitchFamily="2" charset="-122"/>
              </a:rPr>
              <a:t>. all the things in the yard sale are broken       </a:t>
            </a:r>
          </a:p>
          <a:p>
            <a:pPr eaLnBrk="1" hangingPunct="1"/>
            <a:r>
              <a:rPr lang="en-US" altLang="zh-CN" sz="2800" dirty="0">
                <a:latin typeface="宋体" panose="02010600030101010101" pitchFamily="2" charset="-122"/>
              </a:rPr>
              <a:t>B. people will not find anything good to buy  </a:t>
            </a:r>
          </a:p>
          <a:p>
            <a:pPr eaLnBrk="1" hangingPunct="1"/>
            <a:r>
              <a:rPr lang="en-US" altLang="zh-CN" sz="2800" dirty="0" smtClean="0">
                <a:latin typeface="宋体" panose="02010600030101010101" pitchFamily="2" charset="-122"/>
              </a:rPr>
              <a:t>C</a:t>
            </a:r>
            <a:r>
              <a:rPr lang="en-US" altLang="zh-CN" sz="2800" dirty="0">
                <a:latin typeface="宋体" panose="02010600030101010101" pitchFamily="2" charset="-122"/>
              </a:rPr>
              <a:t>. people can buy some great things at a low price   </a:t>
            </a:r>
          </a:p>
          <a:p>
            <a:pPr eaLnBrk="1" hangingPunct="1"/>
            <a:r>
              <a:rPr lang="en-US" altLang="zh-CN" sz="2800" dirty="0">
                <a:latin typeface="宋体" panose="02010600030101010101" pitchFamily="2" charset="-122"/>
              </a:rPr>
              <a:t>D. people will hold their own yard sale to sell all their things.</a:t>
            </a:r>
          </a:p>
          <a:p>
            <a:pPr eaLnBrk="1" hangingPunct="1"/>
            <a:r>
              <a:rPr lang="en-US" altLang="zh-CN" sz="2800" dirty="0">
                <a:latin typeface="宋体" panose="02010600030101010101" pitchFamily="2" charset="-122"/>
              </a:rPr>
              <a:t>(   ) 4. The underlined word </a:t>
            </a:r>
            <a:r>
              <a:rPr lang="en-US" altLang="zh-CN" sz="2800" u="sng" dirty="0">
                <a:latin typeface="宋体" panose="02010600030101010101" pitchFamily="2" charset="-122"/>
              </a:rPr>
              <a:t>“hunt”</a:t>
            </a:r>
            <a:r>
              <a:rPr lang="en-US" altLang="zh-CN" sz="2800" dirty="0">
                <a:latin typeface="宋体" panose="02010600030101010101" pitchFamily="2" charset="-122"/>
              </a:rPr>
              <a:t> means </a:t>
            </a:r>
            <a:r>
              <a:rPr lang="en-US" altLang="zh-CN" sz="2800" dirty="0" smtClean="0">
                <a:latin typeface="宋体" panose="02010600030101010101" pitchFamily="2" charset="-122"/>
              </a:rPr>
              <a:t>____ </a:t>
            </a:r>
            <a:r>
              <a:rPr lang="en-US" altLang="zh-CN" sz="2800" dirty="0">
                <a:latin typeface="宋体" panose="02010600030101010101" pitchFamily="2" charset="-122"/>
              </a:rPr>
              <a:t>in this passage.</a:t>
            </a:r>
          </a:p>
          <a:p>
            <a:pPr eaLnBrk="1" hangingPunct="1"/>
            <a:r>
              <a:rPr lang="en-US" altLang="zh-CN" sz="2800" dirty="0">
                <a:latin typeface="宋体" panose="02010600030101010101" pitchFamily="2" charset="-122"/>
              </a:rPr>
              <a:t>	A. </a:t>
            </a:r>
            <a:r>
              <a:rPr lang="zh-CN" altLang="en-US" sz="2800" dirty="0">
                <a:latin typeface="宋体" panose="02010600030101010101" pitchFamily="2" charset="-122"/>
              </a:rPr>
              <a:t>关</a:t>
            </a:r>
            <a:r>
              <a:rPr lang="zh-CN" altLang="en-US" sz="2800" dirty="0" smtClean="0">
                <a:latin typeface="宋体" panose="02010600030101010101" pitchFamily="2" charset="-122"/>
              </a:rPr>
              <a:t>注   </a:t>
            </a:r>
            <a:r>
              <a:rPr lang="en-US" altLang="zh-CN" sz="2800" dirty="0" smtClean="0">
                <a:latin typeface="宋体" panose="02010600030101010101" pitchFamily="2" charset="-122"/>
              </a:rPr>
              <a:t>B</a:t>
            </a:r>
            <a:r>
              <a:rPr lang="en-US" altLang="zh-CN" sz="2800" dirty="0">
                <a:latin typeface="宋体" panose="02010600030101010101" pitchFamily="2" charset="-122"/>
              </a:rPr>
              <a:t>.</a:t>
            </a:r>
            <a:r>
              <a:rPr lang="zh-CN" altLang="en-US" sz="2800" dirty="0">
                <a:latin typeface="宋体" panose="02010600030101010101" pitchFamily="2" charset="-122"/>
              </a:rPr>
              <a:t>搜</a:t>
            </a:r>
            <a:r>
              <a:rPr lang="zh-CN" altLang="en-US" sz="2800" dirty="0" smtClean="0">
                <a:latin typeface="宋体" panose="02010600030101010101" pitchFamily="2" charset="-122"/>
              </a:rPr>
              <a:t>寻   </a:t>
            </a:r>
            <a:r>
              <a:rPr lang="en-US" altLang="zh-CN" sz="2800" dirty="0" smtClean="0">
                <a:latin typeface="宋体" panose="02010600030101010101" pitchFamily="2" charset="-122"/>
              </a:rPr>
              <a:t>C</a:t>
            </a:r>
            <a:r>
              <a:rPr lang="en-US" altLang="zh-CN" sz="2800" dirty="0">
                <a:latin typeface="宋体" panose="02010600030101010101" pitchFamily="2" charset="-122"/>
              </a:rPr>
              <a:t>.</a:t>
            </a:r>
            <a:r>
              <a:rPr lang="zh-CN" altLang="en-US" sz="2800" dirty="0">
                <a:latin typeface="宋体" panose="02010600030101010101" pitchFamily="2" charset="-122"/>
              </a:rPr>
              <a:t>高消</a:t>
            </a:r>
            <a:r>
              <a:rPr lang="zh-CN" altLang="en-US" sz="2800" dirty="0" smtClean="0">
                <a:latin typeface="宋体" panose="02010600030101010101" pitchFamily="2" charset="-122"/>
              </a:rPr>
              <a:t>费   </a:t>
            </a:r>
            <a:r>
              <a:rPr lang="en-US" altLang="zh-CN" sz="2800" dirty="0" smtClean="0">
                <a:latin typeface="宋体" panose="02010600030101010101" pitchFamily="2" charset="-122"/>
              </a:rPr>
              <a:t>D</a:t>
            </a:r>
            <a:r>
              <a:rPr lang="en-US" altLang="zh-CN" sz="2800" dirty="0">
                <a:latin typeface="宋体" panose="02010600030101010101" pitchFamily="2" charset="-122"/>
              </a:rPr>
              <a:t>.</a:t>
            </a:r>
            <a:r>
              <a:rPr lang="zh-CN" altLang="en-US" sz="2800" dirty="0">
                <a:latin typeface="宋体" panose="02010600030101010101" pitchFamily="2" charset="-122"/>
              </a:rPr>
              <a:t>打</a:t>
            </a:r>
            <a:r>
              <a:rPr lang="zh-CN" altLang="en-US" sz="2800" dirty="0" smtClean="0">
                <a:latin typeface="宋体" panose="02010600030101010101" pitchFamily="2" charset="-122"/>
              </a:rPr>
              <a:t>猎 </a:t>
            </a:r>
            <a:endParaRPr lang="zh-CN" altLang="en-US" sz="2800" dirty="0">
              <a:latin typeface="宋体" panose="02010600030101010101" pitchFamily="2" charset="-122"/>
            </a:endParaRPr>
          </a:p>
        </p:txBody>
      </p:sp>
      <p:sp>
        <p:nvSpPr>
          <p:cNvPr id="3" name="文本框 2"/>
          <p:cNvSpPr txBox="1">
            <a:spLocks noChangeArrowheads="1"/>
          </p:cNvSpPr>
          <p:nvPr/>
        </p:nvSpPr>
        <p:spPr bwMode="auto">
          <a:xfrm>
            <a:off x="206375" y="1055688"/>
            <a:ext cx="514350"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C</a:t>
            </a:r>
          </a:p>
        </p:txBody>
      </p:sp>
      <p:sp>
        <p:nvSpPr>
          <p:cNvPr id="4" name="文本框 3"/>
          <p:cNvSpPr txBox="1">
            <a:spLocks noChangeArrowheads="1"/>
          </p:cNvSpPr>
          <p:nvPr/>
        </p:nvSpPr>
        <p:spPr bwMode="auto">
          <a:xfrm>
            <a:off x="271463" y="3997325"/>
            <a:ext cx="471487"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solidFill>
                  <a:srgbClr val="FF0000"/>
                </a:solidFill>
              </a:rPr>
              <a:t>B</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p:tgtEl>
                                          <p:spTgt spid="3"/>
                                        </p:tgtEl>
                                        <p:attrNameLst>
                                          <p:attrName>ppt_x</p:attrName>
                                        </p:attrNameLst>
                                      </p:cBhvr>
                                      <p:tavLst>
                                        <p:tav tm="0">
                                          <p:val>
                                            <p:strVal val="#ppt_x-#ppt_w*1.125000"/>
                                          </p:val>
                                        </p:tav>
                                        <p:tav tm="100000">
                                          <p:val>
                                            <p:strVal val="#ppt_x"/>
                                          </p:val>
                                        </p:tav>
                                      </p:tavLst>
                                    </p:anim>
                                    <p:animEffect transition="in" filter="wipe(right)">
                                      <p:cBhvr>
                                        <p:cTn id="8" dur="500"/>
                                        <p:tgtEl>
                                          <p:spTgt spid="3"/>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p:tgtEl>
                                          <p:spTgt spid="4"/>
                                        </p:tgtEl>
                                        <p:attrNameLst>
                                          <p:attrName>ppt_x</p:attrName>
                                        </p:attrNameLst>
                                      </p:cBhvr>
                                      <p:tavLst>
                                        <p:tav tm="0">
                                          <p:val>
                                            <p:strVal val="#ppt_x-#ppt_w*1.125000"/>
                                          </p:val>
                                        </p:tav>
                                        <p:tav tm="100000">
                                          <p:val>
                                            <p:strVal val="#ppt_x"/>
                                          </p:val>
                                        </p:tav>
                                      </p:tavLst>
                                    </p:anim>
                                    <p:animEffect transition="in" filter="wipe(right)">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2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7650"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27651" name="文本框 105"/>
          <p:cNvSpPr txBox="1">
            <a:spLocks noChangeArrowheads="1"/>
          </p:cNvSpPr>
          <p:nvPr/>
        </p:nvSpPr>
        <p:spPr bwMode="auto">
          <a:xfrm>
            <a:off x="-26988" y="781050"/>
            <a:ext cx="9183688"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latin typeface="宋体" panose="02010600030101010101" pitchFamily="2" charset="-122"/>
              </a:rPr>
              <a:t>(   ) 5. Which is the main idea of the passage? </a:t>
            </a:r>
          </a:p>
          <a:p>
            <a:pPr eaLnBrk="1" hangingPunct="1"/>
            <a:r>
              <a:rPr lang="en-US" altLang="zh-CN" sz="3200" dirty="0" smtClean="0">
                <a:latin typeface="宋体" panose="02010600030101010101" pitchFamily="2" charset="-122"/>
              </a:rPr>
              <a:t>A</a:t>
            </a:r>
            <a:r>
              <a:rPr lang="en-US" altLang="zh-CN" sz="3200" dirty="0">
                <a:latin typeface="宋体" panose="02010600030101010101" pitchFamily="2" charset="-122"/>
              </a:rPr>
              <a:t>. Holding a yard sale is good for the environment.</a:t>
            </a:r>
          </a:p>
          <a:p>
            <a:pPr eaLnBrk="1" hangingPunct="1"/>
            <a:r>
              <a:rPr lang="en-US" altLang="zh-CN" sz="3200" dirty="0" smtClean="0">
                <a:latin typeface="宋体" panose="02010600030101010101" pitchFamily="2" charset="-122"/>
              </a:rPr>
              <a:t>B</a:t>
            </a:r>
            <a:r>
              <a:rPr lang="en-US" altLang="zh-CN" sz="3200" dirty="0">
                <a:latin typeface="宋体" panose="02010600030101010101" pitchFamily="2" charset="-122"/>
              </a:rPr>
              <a:t>. People can buy something cheap and special things in the yard sale.</a:t>
            </a:r>
          </a:p>
          <a:p>
            <a:pPr eaLnBrk="1" hangingPunct="1"/>
            <a:r>
              <a:rPr lang="en-US" altLang="zh-CN" sz="3200" dirty="0" smtClean="0">
                <a:latin typeface="宋体" panose="02010600030101010101" pitchFamily="2" charset="-122"/>
              </a:rPr>
              <a:t>C</a:t>
            </a:r>
            <a:r>
              <a:rPr lang="en-US" altLang="zh-CN" sz="3200" dirty="0">
                <a:latin typeface="宋体" panose="02010600030101010101" pitchFamily="2" charset="-122"/>
              </a:rPr>
              <a:t>. Yard sales can often be a win-win for both the sellers and the buyers.	</a:t>
            </a:r>
          </a:p>
          <a:p>
            <a:pPr eaLnBrk="1" hangingPunct="1"/>
            <a:r>
              <a:rPr lang="en-US" altLang="zh-CN" sz="3200" dirty="0" smtClean="0">
                <a:latin typeface="宋体" panose="02010600030101010101" pitchFamily="2" charset="-122"/>
              </a:rPr>
              <a:t>D</a:t>
            </a:r>
            <a:r>
              <a:rPr lang="en-US" altLang="zh-CN" sz="3200" dirty="0">
                <a:latin typeface="宋体" panose="02010600030101010101" pitchFamily="2" charset="-122"/>
              </a:rPr>
              <a:t>. The yard seller can collect their unwanted things to sell and get some money</a:t>
            </a:r>
            <a:endParaRPr lang="zh-CN" altLang="en-US" sz="3200" dirty="0">
              <a:latin typeface="宋体" panose="02010600030101010101" pitchFamily="2" charset="-122"/>
            </a:endParaRPr>
          </a:p>
        </p:txBody>
      </p:sp>
      <p:sp>
        <p:nvSpPr>
          <p:cNvPr id="3" name="文本框 2"/>
          <p:cNvSpPr txBox="1">
            <a:spLocks noChangeArrowheads="1"/>
          </p:cNvSpPr>
          <p:nvPr/>
        </p:nvSpPr>
        <p:spPr bwMode="auto">
          <a:xfrm>
            <a:off x="182563" y="827088"/>
            <a:ext cx="319087"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p:tgtEl>
                                          <p:spTgt spid="3"/>
                                        </p:tgtEl>
                                        <p:attrNameLst>
                                          <p:attrName>ppt_x</p:attrName>
                                        </p:attrNameLst>
                                      </p:cBhvr>
                                      <p:tavLst>
                                        <p:tav tm="0">
                                          <p:val>
                                            <p:strVal val="#ppt_x-#ppt_w*1.125000"/>
                                          </p:val>
                                        </p:tav>
                                        <p:tav tm="100000">
                                          <p:val>
                                            <p:strVal val="#ppt_x"/>
                                          </p:val>
                                        </p:tav>
                                      </p:tavLst>
                                    </p:anim>
                                    <p:animEffect transition="in" filter="wipe(right)">
                                      <p:cBhvr>
                                        <p:cTn id="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098"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前 预 习</a:t>
            </a:r>
          </a:p>
        </p:txBody>
      </p:sp>
      <p:sp>
        <p:nvSpPr>
          <p:cNvPr id="4099" name="文本框 105"/>
          <p:cNvSpPr txBox="1">
            <a:spLocks noChangeArrowheads="1"/>
          </p:cNvSpPr>
          <p:nvPr/>
        </p:nvSpPr>
        <p:spPr bwMode="auto">
          <a:xfrm>
            <a:off x="-41275" y="582613"/>
            <a:ext cx="9169400"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latin typeface="宋体" panose="02010600030101010101" pitchFamily="2" charset="-122"/>
              </a:rPr>
              <a:t>  </a:t>
            </a:r>
            <a:r>
              <a:rPr lang="zh-CN" altLang="en-US" sz="3200" dirty="0">
                <a:latin typeface="宋体" panose="02010600030101010101" pitchFamily="2" charset="-122"/>
              </a:rPr>
              <a:t>【短语】</a:t>
            </a:r>
          </a:p>
          <a:p>
            <a:pPr eaLnBrk="1" hangingPunct="1"/>
            <a:r>
              <a:rPr lang="en-US" altLang="zh-CN" sz="3200" dirty="0">
                <a:latin typeface="宋体" panose="02010600030101010101" pitchFamily="2" charset="-122"/>
              </a:rPr>
              <a:t>11. junior high school </a:t>
            </a:r>
            <a:r>
              <a:rPr lang="en-US" altLang="zh-CN" sz="3200" dirty="0" smtClean="0">
                <a:latin typeface="宋体" panose="02010600030101010101" pitchFamily="2" charset="-122"/>
              </a:rPr>
              <a:t>________  </a:t>
            </a:r>
            <a:endParaRPr lang="en-US" altLang="zh-CN" sz="3200" dirty="0">
              <a:latin typeface="宋体" panose="02010600030101010101" pitchFamily="2" charset="-122"/>
            </a:endParaRPr>
          </a:p>
          <a:p>
            <a:pPr eaLnBrk="1" hangingPunct="1"/>
            <a:r>
              <a:rPr lang="en-US" altLang="zh-CN" sz="3200" dirty="0">
                <a:latin typeface="宋体" panose="02010600030101010101" pitchFamily="2" charset="-122"/>
              </a:rPr>
              <a:t>12. clear out _______</a:t>
            </a:r>
          </a:p>
          <a:p>
            <a:pPr eaLnBrk="1" hangingPunct="1"/>
            <a:r>
              <a:rPr lang="en-US" altLang="zh-CN" sz="3200" dirty="0">
                <a:latin typeface="宋体" panose="02010600030101010101" pitchFamily="2" charset="-122"/>
              </a:rPr>
              <a:t>13. grow up _________	</a:t>
            </a:r>
          </a:p>
          <a:p>
            <a:pPr eaLnBrk="1" hangingPunct="1"/>
            <a:r>
              <a:rPr lang="en-US" altLang="zh-CN" sz="3200" dirty="0">
                <a:latin typeface="宋体" panose="02010600030101010101" pitchFamily="2" charset="-122"/>
              </a:rPr>
              <a:t>14. part with ____________</a:t>
            </a:r>
            <a:r>
              <a:rPr lang="en-US" altLang="zh-CN" sz="3200" dirty="0">
                <a:latin typeface="宋体" panose="02010600030101010101" pitchFamily="2" charset="-122"/>
                <a:sym typeface="宋体" panose="02010600030101010101" pitchFamily="2" charset="-122"/>
              </a:rPr>
              <a:t>____</a:t>
            </a:r>
            <a:r>
              <a:rPr lang="en-US" altLang="zh-CN" sz="3200" dirty="0">
                <a:latin typeface="宋体" panose="02010600030101010101" pitchFamily="2" charset="-122"/>
              </a:rPr>
              <a:t>__</a:t>
            </a:r>
          </a:p>
          <a:p>
            <a:pPr eaLnBrk="1" hangingPunct="1"/>
            <a:r>
              <a:rPr lang="en-US" altLang="zh-CN" sz="3200" dirty="0">
                <a:latin typeface="宋体" panose="02010600030101010101" pitchFamily="2" charset="-122"/>
              </a:rPr>
              <a:t>15. as for ____________________	</a:t>
            </a:r>
          </a:p>
          <a:p>
            <a:pPr eaLnBrk="1" hangingPunct="1"/>
            <a:r>
              <a:rPr lang="en-US" altLang="zh-CN" sz="3200" dirty="0">
                <a:latin typeface="宋体" panose="02010600030101010101" pitchFamily="2" charset="-122"/>
              </a:rPr>
              <a:t>16.to be honest ___________________</a:t>
            </a:r>
          </a:p>
          <a:p>
            <a:pPr eaLnBrk="1" hangingPunct="1"/>
            <a:r>
              <a:rPr lang="en-US" altLang="zh-CN" sz="3200" dirty="0">
                <a:latin typeface="宋体" panose="02010600030101010101" pitchFamily="2" charset="-122"/>
              </a:rPr>
              <a:t>17. no longer _________</a:t>
            </a:r>
          </a:p>
          <a:p>
            <a:pPr eaLnBrk="1" hangingPunct="1"/>
            <a:r>
              <a:rPr lang="en-US" altLang="zh-CN" sz="3200" dirty="0">
                <a:latin typeface="宋体" panose="02010600030101010101" pitchFamily="2" charset="-122"/>
              </a:rPr>
              <a:t>18. in a yard sale ___________________</a:t>
            </a:r>
          </a:p>
          <a:p>
            <a:pPr eaLnBrk="1" hangingPunct="1"/>
            <a:r>
              <a:rPr lang="en-US" altLang="zh-CN" sz="3200" dirty="0">
                <a:latin typeface="宋体" panose="02010600030101010101" pitchFamily="2" charset="-122"/>
              </a:rPr>
              <a:t>19. children’s home </a:t>
            </a:r>
            <a:r>
              <a:rPr lang="en-US" altLang="zh-CN" sz="3200" dirty="0" smtClean="0">
                <a:latin typeface="宋体" panose="02010600030101010101" pitchFamily="2" charset="-122"/>
              </a:rPr>
              <a:t>_________________  </a:t>
            </a:r>
            <a:r>
              <a:rPr lang="en-US" altLang="zh-CN" sz="3200" dirty="0">
                <a:latin typeface="宋体" panose="02010600030101010101" pitchFamily="2" charset="-122"/>
              </a:rPr>
              <a:t>20.for a while_______________</a:t>
            </a:r>
          </a:p>
          <a:p>
            <a:pPr eaLnBrk="1" hangingPunct="1"/>
            <a:r>
              <a:rPr lang="en-US" altLang="zh-CN" sz="3200" dirty="0">
                <a:latin typeface="宋体" panose="02010600030101010101" pitchFamily="2" charset="-122"/>
              </a:rPr>
              <a:t>21. do with _________	</a:t>
            </a:r>
            <a:endParaRPr lang="zh-CN" altLang="en-US" sz="3200" dirty="0">
              <a:latin typeface="宋体" panose="02010600030101010101" pitchFamily="2" charset="-122"/>
            </a:endParaRPr>
          </a:p>
        </p:txBody>
      </p:sp>
      <p:sp>
        <p:nvSpPr>
          <p:cNvPr id="2" name="文本框 1"/>
          <p:cNvSpPr txBox="1">
            <a:spLocks noChangeArrowheads="1"/>
          </p:cNvSpPr>
          <p:nvPr/>
        </p:nvSpPr>
        <p:spPr bwMode="auto">
          <a:xfrm>
            <a:off x="4608514" y="1055688"/>
            <a:ext cx="1439862"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初中</a:t>
            </a:r>
          </a:p>
        </p:txBody>
      </p:sp>
      <p:sp>
        <p:nvSpPr>
          <p:cNvPr id="3" name="文本框 2"/>
          <p:cNvSpPr txBox="1">
            <a:spLocks noChangeArrowheads="1"/>
          </p:cNvSpPr>
          <p:nvPr/>
        </p:nvSpPr>
        <p:spPr bwMode="auto">
          <a:xfrm>
            <a:off x="2882900" y="1473200"/>
            <a:ext cx="29908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清除</a:t>
            </a:r>
          </a:p>
        </p:txBody>
      </p:sp>
      <p:sp>
        <p:nvSpPr>
          <p:cNvPr id="4" name="文本框 3"/>
          <p:cNvSpPr txBox="1">
            <a:spLocks noChangeArrowheads="1"/>
          </p:cNvSpPr>
          <p:nvPr/>
        </p:nvSpPr>
        <p:spPr bwMode="auto">
          <a:xfrm>
            <a:off x="2813050" y="2057400"/>
            <a:ext cx="24479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成长</a:t>
            </a:r>
          </a:p>
        </p:txBody>
      </p:sp>
      <p:sp>
        <p:nvSpPr>
          <p:cNvPr id="5" name="文本框 4"/>
          <p:cNvSpPr txBox="1">
            <a:spLocks noChangeArrowheads="1"/>
          </p:cNvSpPr>
          <p:nvPr/>
        </p:nvSpPr>
        <p:spPr bwMode="auto">
          <a:xfrm>
            <a:off x="2835275" y="2516188"/>
            <a:ext cx="3556001"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放弃；交出；卖掉</a:t>
            </a:r>
          </a:p>
        </p:txBody>
      </p:sp>
      <p:sp>
        <p:nvSpPr>
          <p:cNvPr id="6" name="文本框 5"/>
          <p:cNvSpPr txBox="1">
            <a:spLocks noChangeArrowheads="1"/>
          </p:cNvSpPr>
          <p:nvPr/>
        </p:nvSpPr>
        <p:spPr bwMode="auto">
          <a:xfrm>
            <a:off x="2297113" y="3003550"/>
            <a:ext cx="32353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至于；关于</a:t>
            </a:r>
          </a:p>
        </p:txBody>
      </p:sp>
      <p:sp>
        <p:nvSpPr>
          <p:cNvPr id="7" name="文本框 6"/>
          <p:cNvSpPr txBox="1">
            <a:spLocks noChangeArrowheads="1"/>
          </p:cNvSpPr>
          <p:nvPr/>
        </p:nvSpPr>
        <p:spPr bwMode="auto">
          <a:xfrm>
            <a:off x="3327400" y="3517900"/>
            <a:ext cx="37766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说实在的，说实话</a:t>
            </a:r>
          </a:p>
        </p:txBody>
      </p:sp>
      <p:sp>
        <p:nvSpPr>
          <p:cNvPr id="8" name="文本框 7"/>
          <p:cNvSpPr txBox="1">
            <a:spLocks noChangeArrowheads="1"/>
          </p:cNvSpPr>
          <p:nvPr/>
        </p:nvSpPr>
        <p:spPr bwMode="auto">
          <a:xfrm>
            <a:off x="3160713" y="3990975"/>
            <a:ext cx="3683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不再</a:t>
            </a:r>
          </a:p>
        </p:txBody>
      </p:sp>
      <p:sp>
        <p:nvSpPr>
          <p:cNvPr id="9" name="文本框 8"/>
          <p:cNvSpPr txBox="1">
            <a:spLocks noChangeArrowheads="1"/>
          </p:cNvSpPr>
          <p:nvPr/>
        </p:nvSpPr>
        <p:spPr bwMode="auto">
          <a:xfrm>
            <a:off x="3689350" y="4435475"/>
            <a:ext cx="441007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在一个院子里出售</a:t>
            </a:r>
          </a:p>
        </p:txBody>
      </p:sp>
      <p:sp>
        <p:nvSpPr>
          <p:cNvPr id="10" name="文本框 9"/>
          <p:cNvSpPr txBox="1">
            <a:spLocks noChangeArrowheads="1"/>
          </p:cNvSpPr>
          <p:nvPr/>
        </p:nvSpPr>
        <p:spPr bwMode="auto">
          <a:xfrm>
            <a:off x="4078288" y="4922838"/>
            <a:ext cx="351472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孩子们的家</a:t>
            </a:r>
          </a:p>
        </p:txBody>
      </p:sp>
      <p:sp>
        <p:nvSpPr>
          <p:cNvPr id="11" name="文本框 10"/>
          <p:cNvSpPr txBox="1">
            <a:spLocks noChangeArrowheads="1"/>
          </p:cNvSpPr>
          <p:nvPr/>
        </p:nvSpPr>
        <p:spPr bwMode="auto">
          <a:xfrm>
            <a:off x="3105150" y="5451475"/>
            <a:ext cx="242887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一段时间</a:t>
            </a:r>
          </a:p>
        </p:txBody>
      </p:sp>
      <p:sp>
        <p:nvSpPr>
          <p:cNvPr id="12" name="文本框 11"/>
          <p:cNvSpPr txBox="1">
            <a:spLocks noChangeArrowheads="1"/>
          </p:cNvSpPr>
          <p:nvPr/>
        </p:nvSpPr>
        <p:spPr bwMode="auto">
          <a:xfrm>
            <a:off x="2603500" y="5897563"/>
            <a:ext cx="259873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做</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linds(horizontal)">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linds(horizontal)">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blinds(horizontal)">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blinds(horizontal)">
                                      <p:cBhvr>
                                        <p:cTn id="37" dur="5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blinds(horizontal)">
                                      <p:cBhvr>
                                        <p:cTn id="42" dur="500"/>
                                        <p:tgtEl>
                                          <p:spTgt spid="9"/>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blinds(horizontal)">
                                      <p:cBhvr>
                                        <p:cTn id="47" dur="500"/>
                                        <p:tgtEl>
                                          <p:spTgt spid="10"/>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11"/>
                                        </p:tgtEl>
                                        <p:attrNameLst>
                                          <p:attrName>style.visibility</p:attrName>
                                        </p:attrNameLst>
                                      </p:cBhvr>
                                      <p:to>
                                        <p:strVal val="visible"/>
                                      </p:to>
                                    </p:set>
                                    <p:animEffect transition="in" filter="blinds(horizontal)">
                                      <p:cBhvr>
                                        <p:cTn id="52" dur="500"/>
                                        <p:tgtEl>
                                          <p:spTgt spid="11"/>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12"/>
                                        </p:tgtEl>
                                        <p:attrNameLst>
                                          <p:attrName>style.visibility</p:attrName>
                                        </p:attrNameLst>
                                      </p:cBhvr>
                                      <p:to>
                                        <p:strVal val="visible"/>
                                      </p:to>
                                    </p:set>
                                    <p:animEffect transition="in" filter="blinds(horizontal)">
                                      <p:cBhvr>
                                        <p:cTn id="5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P spid="9" grpId="0"/>
      <p:bldP spid="10" grpId="0"/>
      <p:bldP spid="11" grpId="0"/>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122"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前 预 习</a:t>
            </a:r>
          </a:p>
        </p:txBody>
      </p:sp>
      <p:sp>
        <p:nvSpPr>
          <p:cNvPr id="5123" name="文本框 105"/>
          <p:cNvSpPr txBox="1">
            <a:spLocks noChangeArrowheads="1"/>
          </p:cNvSpPr>
          <p:nvPr/>
        </p:nvSpPr>
        <p:spPr bwMode="auto">
          <a:xfrm>
            <a:off x="-12700" y="784225"/>
            <a:ext cx="9115425"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latin typeface="宋体" panose="02010600030101010101" pitchFamily="2" charset="-122"/>
              </a:rPr>
              <a:t>【句型】</a:t>
            </a:r>
          </a:p>
          <a:p>
            <a:pPr eaLnBrk="1" hangingPunct="1"/>
            <a:r>
              <a:rPr lang="en-US" altLang="zh-CN" sz="3200" dirty="0">
                <a:latin typeface="宋体" panose="02010600030101010101" pitchFamily="2" charset="-122"/>
              </a:rPr>
              <a:t>22. As they get bigger our house seems to get smaller.</a:t>
            </a:r>
          </a:p>
          <a:p>
            <a:pPr eaLnBrk="1" hangingPunct="1"/>
            <a:r>
              <a:rPr lang="en-US" altLang="zh-CN" sz="3200" dirty="0" smtClean="0">
                <a:latin typeface="宋体" panose="02010600030101010101" pitchFamily="2" charset="-122"/>
              </a:rPr>
              <a:t>___________________________________________</a:t>
            </a:r>
            <a:endParaRPr lang="en-US" altLang="zh-CN" sz="3200" dirty="0">
              <a:latin typeface="宋体" panose="02010600030101010101" pitchFamily="2" charset="-122"/>
            </a:endParaRPr>
          </a:p>
          <a:p>
            <a:pPr eaLnBrk="1" hangingPunct="1"/>
            <a:r>
              <a:rPr lang="en-US" altLang="zh-CN" sz="3200" dirty="0">
                <a:latin typeface="宋体" panose="02010600030101010101" pitchFamily="2" charset="-122"/>
              </a:rPr>
              <a:t>23. As for me, I did not want to give up my football shirts, but, to be honest, I have not played for a while.  </a:t>
            </a:r>
          </a:p>
          <a:p>
            <a:pPr eaLnBrk="1" hangingPunct="1"/>
            <a:r>
              <a:rPr lang="en-US" altLang="zh-CN" sz="3200" dirty="0" smtClean="0">
                <a:latin typeface="宋体" panose="02010600030101010101" pitchFamily="2" charset="-122"/>
              </a:rPr>
              <a:t>_____________________________________________________________________</a:t>
            </a:r>
            <a:endParaRPr lang="en-US" altLang="zh-CN" sz="3200" dirty="0">
              <a:latin typeface="宋体" panose="02010600030101010101" pitchFamily="2" charset="-122"/>
            </a:endParaRPr>
          </a:p>
        </p:txBody>
      </p:sp>
      <p:sp>
        <p:nvSpPr>
          <p:cNvPr id="2" name="文本框 1"/>
          <p:cNvSpPr txBox="1">
            <a:spLocks noChangeArrowheads="1"/>
          </p:cNvSpPr>
          <p:nvPr/>
        </p:nvSpPr>
        <p:spPr bwMode="auto">
          <a:xfrm>
            <a:off x="161924" y="2216150"/>
            <a:ext cx="87407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当他们长到更大时我们的房子似乎变得越来越小。</a:t>
            </a:r>
          </a:p>
        </p:txBody>
      </p:sp>
      <p:sp>
        <p:nvSpPr>
          <p:cNvPr id="3" name="文本框 2"/>
          <p:cNvSpPr txBox="1">
            <a:spLocks noChangeArrowheads="1"/>
          </p:cNvSpPr>
          <p:nvPr/>
        </p:nvSpPr>
        <p:spPr bwMode="auto">
          <a:xfrm>
            <a:off x="228599" y="4160838"/>
            <a:ext cx="8202613"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至于我，我不想放弃我的足球衫，但是，说实话，我没打过一段时间。</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146"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前 预 习</a:t>
            </a:r>
          </a:p>
        </p:txBody>
      </p:sp>
      <p:sp>
        <p:nvSpPr>
          <p:cNvPr id="6147" name="文本框 105"/>
          <p:cNvSpPr txBox="1">
            <a:spLocks noChangeArrowheads="1"/>
          </p:cNvSpPr>
          <p:nvPr/>
        </p:nvSpPr>
        <p:spPr bwMode="auto">
          <a:xfrm>
            <a:off x="-12700" y="923925"/>
            <a:ext cx="9115425"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latin typeface="宋体" panose="02010600030101010101" pitchFamily="2" charset="-122"/>
              </a:rPr>
              <a:t>24. What would you do with the money you raise?</a:t>
            </a:r>
          </a:p>
          <a:p>
            <a:pPr eaLnBrk="1" hangingPunct="1"/>
            <a:r>
              <a:rPr lang="en-US" altLang="zh-CN" sz="3200" dirty="0" smtClean="0">
                <a:latin typeface="宋体" panose="02010600030101010101" pitchFamily="2" charset="-122"/>
              </a:rPr>
              <a:t>_______________________________________</a:t>
            </a:r>
          </a:p>
          <a:p>
            <a:pPr eaLnBrk="1" hangingPunct="1"/>
            <a:r>
              <a:rPr lang="en-US" altLang="zh-CN" sz="3200" dirty="0" smtClean="0">
                <a:latin typeface="宋体" panose="02010600030101010101" pitchFamily="2" charset="-122"/>
              </a:rPr>
              <a:t>25</a:t>
            </a:r>
            <a:r>
              <a:rPr lang="en-US" altLang="zh-CN" sz="3200" dirty="0">
                <a:latin typeface="宋体" panose="02010600030101010101" pitchFamily="2" charset="-122"/>
              </a:rPr>
              <a:t>. Have you ever thought about having a yard sale to sell your things?  </a:t>
            </a:r>
          </a:p>
          <a:p>
            <a:pPr eaLnBrk="1" hangingPunct="1"/>
            <a:r>
              <a:rPr lang="en-US" altLang="zh-CN" sz="3200" dirty="0" smtClean="0">
                <a:latin typeface="宋体" panose="02010600030101010101" pitchFamily="2" charset="-122"/>
              </a:rPr>
              <a:t>________________________________________</a:t>
            </a:r>
            <a:endParaRPr lang="zh-CN" altLang="en-US" sz="3200" dirty="0">
              <a:latin typeface="宋体" panose="02010600030101010101" pitchFamily="2" charset="-122"/>
            </a:endParaRPr>
          </a:p>
        </p:txBody>
      </p:sp>
      <p:sp>
        <p:nvSpPr>
          <p:cNvPr id="2" name="文本框 1"/>
          <p:cNvSpPr txBox="1">
            <a:spLocks noChangeArrowheads="1"/>
          </p:cNvSpPr>
          <p:nvPr/>
        </p:nvSpPr>
        <p:spPr bwMode="auto">
          <a:xfrm>
            <a:off x="395288" y="1847850"/>
            <a:ext cx="8348662"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你会怎么用比筹到的钱？</a:t>
            </a:r>
          </a:p>
        </p:txBody>
      </p:sp>
      <p:sp>
        <p:nvSpPr>
          <p:cNvPr id="3" name="文本框 2"/>
          <p:cNvSpPr txBox="1">
            <a:spLocks noChangeArrowheads="1"/>
          </p:cNvSpPr>
          <p:nvPr/>
        </p:nvSpPr>
        <p:spPr bwMode="auto">
          <a:xfrm>
            <a:off x="328613" y="3303588"/>
            <a:ext cx="790257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你有没有想过有一个院子卖卖你的东西？</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170"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dirty="0">
                <a:latin typeface="宋体" panose="02010600030101010101" pitchFamily="2" charset="-122"/>
                <a:sym typeface="宋体" panose="02010600030101010101" pitchFamily="2" charset="-122"/>
              </a:rPr>
              <a:t>课 堂 小 测</a:t>
            </a:r>
          </a:p>
        </p:txBody>
      </p:sp>
      <p:sp>
        <p:nvSpPr>
          <p:cNvPr id="7171" name="文本框 105"/>
          <p:cNvSpPr txBox="1">
            <a:spLocks noChangeArrowheads="1"/>
          </p:cNvSpPr>
          <p:nvPr/>
        </p:nvSpPr>
        <p:spPr bwMode="auto">
          <a:xfrm>
            <a:off x="0" y="612775"/>
            <a:ext cx="9142413" cy="545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000000"/>
                </a:solidFill>
                <a:latin typeface="宋体" panose="02010600030101010101" pitchFamily="2" charset="-122"/>
              </a:rPr>
              <a:t>一、根据中文意思或首字母提示，用单词的适当形式填空，每空一词。</a:t>
            </a:r>
          </a:p>
          <a:p>
            <a:pPr eaLnBrk="1" hangingPunct="1"/>
            <a:r>
              <a:rPr lang="en-US" altLang="zh-CN" sz="3200" dirty="0">
                <a:solidFill>
                  <a:srgbClr val="000000"/>
                </a:solidFill>
                <a:latin typeface="宋体" panose="02010600030101010101" pitchFamily="2" charset="-122"/>
              </a:rPr>
              <a:t>1. After he finished his study in j_________ high school, he went to worked in Guangzhou.</a:t>
            </a:r>
          </a:p>
          <a:p>
            <a:pPr eaLnBrk="1" hangingPunct="1"/>
            <a:r>
              <a:rPr lang="en-US" altLang="zh-CN" sz="3200" dirty="0">
                <a:solidFill>
                  <a:srgbClr val="000000"/>
                </a:solidFill>
                <a:latin typeface="宋体" panose="02010600030101010101" pitchFamily="2" charset="-122"/>
              </a:rPr>
              <a:t>2. There are two _________(</a:t>
            </a:r>
            <a:r>
              <a:rPr lang="zh-CN" altLang="en-US" sz="3200" dirty="0">
                <a:solidFill>
                  <a:srgbClr val="000000"/>
                </a:solidFill>
                <a:latin typeface="宋体" panose="02010600030101010101" pitchFamily="2" charset="-122"/>
              </a:rPr>
              <a:t>卧室</a:t>
            </a:r>
            <a:r>
              <a:rPr lang="en-US" altLang="zh-CN" sz="3200" dirty="0">
                <a:solidFill>
                  <a:srgbClr val="000000"/>
                </a:solidFill>
                <a:latin typeface="宋体" panose="02010600030101010101" pitchFamily="2" charset="-122"/>
              </a:rPr>
              <a:t>) in the my house.</a:t>
            </a:r>
          </a:p>
          <a:p>
            <a:pPr eaLnBrk="1" hangingPunct="1"/>
            <a:r>
              <a:rPr lang="en-US" altLang="zh-CN" sz="3200" dirty="0">
                <a:solidFill>
                  <a:srgbClr val="000000"/>
                </a:solidFill>
                <a:latin typeface="宋体" panose="02010600030101010101" pitchFamily="2" charset="-122"/>
              </a:rPr>
              <a:t>3. Linda is an h_________ girl and she never tells a lie.  </a:t>
            </a:r>
          </a:p>
          <a:p>
            <a:pPr eaLnBrk="1" hangingPunct="1"/>
            <a:r>
              <a:rPr lang="en-US" altLang="zh-CN" sz="3200" dirty="0">
                <a:solidFill>
                  <a:srgbClr val="000000"/>
                </a:solidFill>
                <a:latin typeface="宋体" panose="02010600030101010101" pitchFamily="2" charset="-122"/>
              </a:rPr>
              <a:t>4. It's possible _________ (</a:t>
            </a:r>
            <a:r>
              <a:rPr lang="zh-CN" altLang="en-US" sz="3200" dirty="0">
                <a:solidFill>
                  <a:srgbClr val="000000"/>
                </a:solidFill>
                <a:latin typeface="宋体" panose="02010600030101010101" pitchFamily="2" charset="-122"/>
              </a:rPr>
              <a:t>某种</a:t>
            </a:r>
            <a:r>
              <a:rPr lang="en-US" altLang="zh-CN" sz="3200" dirty="0">
                <a:solidFill>
                  <a:srgbClr val="000000"/>
                </a:solidFill>
                <a:latin typeface="宋体" panose="02010600030101010101" pitchFamily="2" charset="-122"/>
              </a:rPr>
              <a:t>) situation.</a:t>
            </a:r>
          </a:p>
          <a:p>
            <a:pPr eaLnBrk="1" hangingPunct="1"/>
            <a:r>
              <a:rPr lang="en-US" altLang="zh-CN" sz="3200" dirty="0">
                <a:solidFill>
                  <a:srgbClr val="000000"/>
                </a:solidFill>
                <a:latin typeface="宋体" panose="02010600030101010101" pitchFamily="2" charset="-122"/>
              </a:rPr>
              <a:t>5. I have kept the toy bear since I was five. I can’t p___________ with it. </a:t>
            </a:r>
            <a:endParaRPr lang="zh-CN" altLang="en-US" sz="3200" dirty="0">
              <a:latin typeface="宋体" panose="02010600030101010101" pitchFamily="2" charset="-122"/>
            </a:endParaRPr>
          </a:p>
        </p:txBody>
      </p:sp>
      <p:sp>
        <p:nvSpPr>
          <p:cNvPr id="3" name="文本框 2"/>
          <p:cNvSpPr txBox="1">
            <a:spLocks noChangeArrowheads="1"/>
          </p:cNvSpPr>
          <p:nvPr/>
        </p:nvSpPr>
        <p:spPr bwMode="auto">
          <a:xfrm>
            <a:off x="7278688" y="1571625"/>
            <a:ext cx="2003425"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 junio</a:t>
            </a:r>
            <a:r>
              <a:rPr lang="en-US" altLang="zh-CN" sz="3200">
                <a:solidFill>
                  <a:srgbClr val="FF0000"/>
                </a:solidFill>
              </a:rPr>
              <a:t>r</a:t>
            </a:r>
          </a:p>
        </p:txBody>
      </p:sp>
      <p:sp>
        <p:nvSpPr>
          <p:cNvPr id="4" name="文本框 3"/>
          <p:cNvSpPr txBox="1">
            <a:spLocks noChangeArrowheads="1"/>
          </p:cNvSpPr>
          <p:nvPr/>
        </p:nvSpPr>
        <p:spPr bwMode="auto">
          <a:xfrm>
            <a:off x="3292475" y="2516188"/>
            <a:ext cx="22764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solidFill>
                  <a:srgbClr val="FF0000"/>
                </a:solidFill>
              </a:rPr>
              <a:t>bedrooms</a:t>
            </a:r>
          </a:p>
        </p:txBody>
      </p:sp>
      <p:sp>
        <p:nvSpPr>
          <p:cNvPr id="5" name="文本框 4"/>
          <p:cNvSpPr txBox="1">
            <a:spLocks noChangeArrowheads="1"/>
          </p:cNvSpPr>
          <p:nvPr/>
        </p:nvSpPr>
        <p:spPr bwMode="auto">
          <a:xfrm>
            <a:off x="3443288" y="3535363"/>
            <a:ext cx="2336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honest</a:t>
            </a:r>
          </a:p>
        </p:txBody>
      </p:sp>
      <p:sp>
        <p:nvSpPr>
          <p:cNvPr id="6" name="文本框 5"/>
          <p:cNvSpPr txBox="1">
            <a:spLocks noChangeArrowheads="1"/>
          </p:cNvSpPr>
          <p:nvPr/>
        </p:nvSpPr>
        <p:spPr bwMode="auto">
          <a:xfrm>
            <a:off x="3532188" y="4484688"/>
            <a:ext cx="1687512"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 certain</a:t>
            </a:r>
          </a:p>
        </p:txBody>
      </p:sp>
      <p:sp>
        <p:nvSpPr>
          <p:cNvPr id="7" name="文本框 6"/>
          <p:cNvSpPr txBox="1">
            <a:spLocks noChangeArrowheads="1"/>
          </p:cNvSpPr>
          <p:nvPr/>
        </p:nvSpPr>
        <p:spPr bwMode="auto">
          <a:xfrm>
            <a:off x="2254250" y="5487988"/>
            <a:ext cx="2924175"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part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linds(horizontal)">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194"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堂 小 测</a:t>
            </a:r>
          </a:p>
        </p:txBody>
      </p:sp>
      <p:sp>
        <p:nvSpPr>
          <p:cNvPr id="8195" name="文本框 105"/>
          <p:cNvSpPr txBox="1">
            <a:spLocks noChangeArrowheads="1"/>
          </p:cNvSpPr>
          <p:nvPr/>
        </p:nvSpPr>
        <p:spPr bwMode="auto">
          <a:xfrm>
            <a:off x="-12700" y="598488"/>
            <a:ext cx="9128125" cy="447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latin typeface="宋体" panose="02010600030101010101" pitchFamily="2" charset="-122"/>
              </a:rPr>
              <a:t>二、根据中文提示完成句子，词数不限。</a:t>
            </a:r>
          </a:p>
          <a:p>
            <a:pPr eaLnBrk="1" hangingPunct="1"/>
            <a:r>
              <a:rPr lang="en-US" altLang="zh-CN" sz="3200" dirty="0">
                <a:latin typeface="宋体" panose="02010600030101010101" pitchFamily="2" charset="-122"/>
              </a:rPr>
              <a:t>6. </a:t>
            </a:r>
            <a:r>
              <a:rPr lang="zh-CN" altLang="en-US" sz="3200" dirty="0">
                <a:latin typeface="宋体" panose="02010600030101010101" pitchFamily="2" charset="-122"/>
              </a:rPr>
              <a:t>对于我来说，最重要的事情是开心和健康</a:t>
            </a:r>
          </a:p>
          <a:p>
            <a:pPr eaLnBrk="1" hangingPunct="1"/>
            <a:r>
              <a:rPr lang="zh-CN" altLang="en-US" sz="3200" dirty="0">
                <a:latin typeface="宋体" panose="02010600030101010101" pitchFamily="2" charset="-122"/>
              </a:rPr>
              <a:t>   </a:t>
            </a:r>
            <a:r>
              <a:rPr lang="en-US" altLang="zh-CN" sz="3200" dirty="0">
                <a:latin typeface="宋体" panose="02010600030101010101" pitchFamily="2" charset="-122"/>
              </a:rPr>
              <a:t>___________ me, the most important thing is to be happy and healthy</a:t>
            </a:r>
          </a:p>
          <a:p>
            <a:pPr eaLnBrk="1" hangingPunct="1"/>
            <a:r>
              <a:rPr lang="en-US" altLang="zh-CN" sz="3200" dirty="0">
                <a:latin typeface="宋体" panose="02010600030101010101" pitchFamily="2" charset="-122"/>
              </a:rPr>
              <a:t>7. </a:t>
            </a:r>
            <a:r>
              <a:rPr lang="zh-CN" altLang="en-US" sz="3200" dirty="0">
                <a:latin typeface="宋体" panose="02010600030101010101" pitchFamily="2" charset="-122"/>
              </a:rPr>
              <a:t>让我们把这些东西捐赠给需要的人吧。</a:t>
            </a:r>
          </a:p>
          <a:p>
            <a:pPr eaLnBrk="1" hangingPunct="1"/>
            <a:r>
              <a:rPr lang="en-US" altLang="zh-CN" sz="3200" dirty="0">
                <a:latin typeface="宋体" panose="02010600030101010101" pitchFamily="2" charset="-122"/>
              </a:rPr>
              <a:t>Let’s ______________________________.</a:t>
            </a:r>
          </a:p>
          <a:p>
            <a:pPr eaLnBrk="1" hangingPunct="1"/>
            <a:r>
              <a:rPr lang="en-US" altLang="zh-CN" sz="3200" dirty="0">
                <a:latin typeface="宋体" panose="02010600030101010101" pitchFamily="2" charset="-122"/>
              </a:rPr>
              <a:t>8. </a:t>
            </a:r>
            <a:r>
              <a:rPr lang="zh-CN" altLang="en-US" sz="3200" dirty="0">
                <a:latin typeface="宋体" panose="02010600030101010101" pitchFamily="2" charset="-122"/>
              </a:rPr>
              <a:t>和他的旧物品分离，他很伤心。</a:t>
            </a:r>
          </a:p>
          <a:p>
            <a:pPr eaLnBrk="1" hangingPunct="1"/>
            <a:r>
              <a:rPr lang="en-US" altLang="zh-CN" sz="3200" dirty="0">
                <a:latin typeface="宋体" panose="02010600030101010101" pitchFamily="2" charset="-122"/>
              </a:rPr>
              <a:t>He was very sad to _______________________________.</a:t>
            </a:r>
            <a:endParaRPr lang="zh-CN" altLang="en-US" sz="3200" dirty="0">
              <a:latin typeface="宋体" panose="02010600030101010101" pitchFamily="2" charset="-122"/>
            </a:endParaRPr>
          </a:p>
        </p:txBody>
      </p:sp>
      <p:sp>
        <p:nvSpPr>
          <p:cNvPr id="3" name="文本框 2"/>
          <p:cNvSpPr txBox="1">
            <a:spLocks noChangeArrowheads="1"/>
          </p:cNvSpPr>
          <p:nvPr/>
        </p:nvSpPr>
        <p:spPr bwMode="auto">
          <a:xfrm>
            <a:off x="1073150" y="1514475"/>
            <a:ext cx="15160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As for   </a:t>
            </a:r>
          </a:p>
        </p:txBody>
      </p:sp>
      <p:sp>
        <p:nvSpPr>
          <p:cNvPr id="4" name="文本框 3"/>
          <p:cNvSpPr txBox="1">
            <a:spLocks noChangeArrowheads="1"/>
          </p:cNvSpPr>
          <p:nvPr/>
        </p:nvSpPr>
        <p:spPr bwMode="auto">
          <a:xfrm>
            <a:off x="976313" y="2990850"/>
            <a:ext cx="767873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give away these things to people in need</a:t>
            </a:r>
          </a:p>
        </p:txBody>
      </p:sp>
      <p:sp>
        <p:nvSpPr>
          <p:cNvPr id="5" name="文本框 4"/>
          <p:cNvSpPr txBox="1">
            <a:spLocks noChangeArrowheads="1"/>
          </p:cNvSpPr>
          <p:nvPr/>
        </p:nvSpPr>
        <p:spPr bwMode="auto">
          <a:xfrm>
            <a:off x="558800" y="4478338"/>
            <a:ext cx="45085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part with his old things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p:tgtEl>
                                          <p:spTgt spid="3"/>
                                        </p:tgtEl>
                                        <p:attrNameLst>
                                          <p:attrName>ppt_y</p:attrName>
                                        </p:attrNameLst>
                                      </p:cBhvr>
                                      <p:tavLst>
                                        <p:tav tm="0">
                                          <p:val>
                                            <p:strVal val="#ppt_y+#ppt_h*1.125000"/>
                                          </p:val>
                                        </p:tav>
                                        <p:tav tm="100000">
                                          <p:val>
                                            <p:strVal val="#ppt_y"/>
                                          </p:val>
                                        </p:tav>
                                      </p:tavLst>
                                    </p:anim>
                                    <p:animEffect transition="in" filter="wipe(up)">
                                      <p:cBhvr>
                                        <p:cTn id="8" dur="500"/>
                                        <p:tgtEl>
                                          <p:spTgt spid="3"/>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p:tgtEl>
                                          <p:spTgt spid="4"/>
                                        </p:tgtEl>
                                        <p:attrNameLst>
                                          <p:attrName>ppt_y</p:attrName>
                                        </p:attrNameLst>
                                      </p:cBhvr>
                                      <p:tavLst>
                                        <p:tav tm="0">
                                          <p:val>
                                            <p:strVal val="#ppt_y+#ppt_h*1.125000"/>
                                          </p:val>
                                        </p:tav>
                                        <p:tav tm="100000">
                                          <p:val>
                                            <p:strVal val="#ppt_y"/>
                                          </p:val>
                                        </p:tav>
                                      </p:tavLst>
                                    </p:anim>
                                    <p:animEffect transition="in" filter="wipe(up)">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p:tgtEl>
                                          <p:spTgt spid="5"/>
                                        </p:tgtEl>
                                        <p:attrNameLst>
                                          <p:attrName>ppt_y</p:attrName>
                                        </p:attrNameLst>
                                      </p:cBhvr>
                                      <p:tavLst>
                                        <p:tav tm="0">
                                          <p:val>
                                            <p:strVal val="#ppt_y+#ppt_h*1.125000"/>
                                          </p:val>
                                        </p:tav>
                                        <p:tav tm="100000">
                                          <p:val>
                                            <p:strVal val="#ppt_y"/>
                                          </p:val>
                                        </p:tav>
                                      </p:tavLst>
                                    </p:anim>
                                    <p:animEffect transition="in" filter="wipe(up)">
                                      <p:cBhvr>
                                        <p:cTn id="2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9218"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堂 小 测</a:t>
            </a:r>
          </a:p>
        </p:txBody>
      </p:sp>
      <p:sp>
        <p:nvSpPr>
          <p:cNvPr id="9219" name="文本框 4"/>
          <p:cNvSpPr txBox="1">
            <a:spLocks noChangeArrowheads="1"/>
          </p:cNvSpPr>
          <p:nvPr/>
        </p:nvSpPr>
        <p:spPr bwMode="auto">
          <a:xfrm>
            <a:off x="1588" y="612775"/>
            <a:ext cx="9128125"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latin typeface="宋体" panose="02010600030101010101" pitchFamily="2" charset="-122"/>
              </a:rPr>
              <a:t>9. </a:t>
            </a:r>
            <a:r>
              <a:rPr lang="zh-CN" altLang="en-US" sz="3200">
                <a:latin typeface="宋体" panose="02010600030101010101" pitchFamily="2" charset="-122"/>
              </a:rPr>
              <a:t>说实在的，我不认为我们有机会可以赢的比赛。</a:t>
            </a:r>
          </a:p>
          <a:p>
            <a:pPr eaLnBrk="1" hangingPunct="1"/>
            <a:r>
              <a:rPr lang="zh-CN" altLang="en-US" sz="3200">
                <a:latin typeface="宋体" panose="02010600030101010101" pitchFamily="2" charset="-122"/>
              </a:rPr>
              <a:t>  </a:t>
            </a:r>
            <a:r>
              <a:rPr lang="en-US" altLang="zh-CN" sz="3200">
                <a:latin typeface="宋体" panose="02010600030101010101" pitchFamily="2" charset="-122"/>
              </a:rPr>
              <a:t>_____________, I _______</a:t>
            </a:r>
            <a:r>
              <a:rPr lang="en-US" altLang="zh-CN" sz="3200">
                <a:latin typeface="宋体" panose="02010600030101010101" pitchFamily="2" charset="-122"/>
                <a:sym typeface="宋体" panose="02010600030101010101" pitchFamily="2" charset="-122"/>
              </a:rPr>
              <a:t>____</a:t>
            </a:r>
            <a:r>
              <a:rPr lang="en-US" altLang="zh-CN" sz="3200">
                <a:latin typeface="宋体" panose="02010600030101010101" pitchFamily="2" charset="-122"/>
              </a:rPr>
              <a:t>_ we have a chance to win the game.</a:t>
            </a:r>
          </a:p>
          <a:p>
            <a:pPr eaLnBrk="1" hangingPunct="1"/>
            <a:r>
              <a:rPr lang="en-US" altLang="zh-CN" sz="3200">
                <a:latin typeface="宋体" panose="02010600030101010101" pitchFamily="2" charset="-122"/>
              </a:rPr>
              <a:t>10. </a:t>
            </a:r>
            <a:r>
              <a:rPr lang="zh-CN" altLang="en-US" sz="3200">
                <a:latin typeface="宋体" panose="02010600030101010101" pitchFamily="2" charset="-122"/>
              </a:rPr>
              <a:t>你有没有考虑过举办一个庭院拍卖会来卖掉你的东西？</a:t>
            </a:r>
          </a:p>
          <a:p>
            <a:pPr eaLnBrk="1" hangingPunct="1"/>
            <a:r>
              <a:rPr lang="zh-CN" altLang="en-US" sz="3200">
                <a:latin typeface="宋体" panose="02010600030101010101" pitchFamily="2" charset="-122"/>
              </a:rPr>
              <a:t>  </a:t>
            </a:r>
            <a:r>
              <a:rPr lang="en-US" altLang="zh-CN" sz="3200">
                <a:latin typeface="宋体" panose="02010600030101010101" pitchFamily="2" charset="-122"/>
              </a:rPr>
              <a:t>Have you ever _________________________ a yard sale to ________________________?</a:t>
            </a:r>
            <a:endParaRPr lang="zh-CN" altLang="en-US" sz="3200">
              <a:latin typeface="宋体" panose="02010600030101010101" pitchFamily="2" charset="-122"/>
            </a:endParaRPr>
          </a:p>
        </p:txBody>
      </p:sp>
      <p:sp>
        <p:nvSpPr>
          <p:cNvPr id="3" name="文本框 2"/>
          <p:cNvSpPr txBox="1">
            <a:spLocks noChangeArrowheads="1"/>
          </p:cNvSpPr>
          <p:nvPr/>
        </p:nvSpPr>
        <p:spPr bwMode="auto">
          <a:xfrm>
            <a:off x="706438" y="1084263"/>
            <a:ext cx="2794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To be honest</a:t>
            </a:r>
          </a:p>
        </p:txBody>
      </p:sp>
      <p:sp>
        <p:nvSpPr>
          <p:cNvPr id="4" name="文本框 3"/>
          <p:cNvSpPr txBox="1">
            <a:spLocks noChangeArrowheads="1"/>
          </p:cNvSpPr>
          <p:nvPr/>
        </p:nvSpPr>
        <p:spPr bwMode="auto">
          <a:xfrm>
            <a:off x="3987800" y="1069975"/>
            <a:ext cx="32543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don’t think  </a:t>
            </a:r>
          </a:p>
        </p:txBody>
      </p:sp>
      <p:sp>
        <p:nvSpPr>
          <p:cNvPr id="6" name="文本框 5"/>
          <p:cNvSpPr txBox="1">
            <a:spLocks noChangeArrowheads="1"/>
          </p:cNvSpPr>
          <p:nvPr/>
        </p:nvSpPr>
        <p:spPr bwMode="auto">
          <a:xfrm>
            <a:off x="3933825" y="2949575"/>
            <a:ext cx="3857625"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 considered having</a:t>
            </a:r>
          </a:p>
        </p:txBody>
      </p:sp>
      <p:sp>
        <p:nvSpPr>
          <p:cNvPr id="7" name="文本框 6"/>
          <p:cNvSpPr txBox="1">
            <a:spLocks noChangeArrowheads="1"/>
          </p:cNvSpPr>
          <p:nvPr/>
        </p:nvSpPr>
        <p:spPr bwMode="auto">
          <a:xfrm>
            <a:off x="3890963" y="3533775"/>
            <a:ext cx="316388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sell your things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linds(horizontal)">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0242"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堂 小 测</a:t>
            </a:r>
          </a:p>
        </p:txBody>
      </p:sp>
      <p:sp>
        <p:nvSpPr>
          <p:cNvPr id="10243" name="文本框 105"/>
          <p:cNvSpPr txBox="1">
            <a:spLocks noChangeArrowheads="1"/>
          </p:cNvSpPr>
          <p:nvPr/>
        </p:nvSpPr>
        <p:spPr bwMode="auto">
          <a:xfrm>
            <a:off x="66675" y="876300"/>
            <a:ext cx="9070975"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latin typeface="宋体" panose="02010600030101010101" pitchFamily="2" charset="-122"/>
              </a:rPr>
              <a:t>三、</a:t>
            </a:r>
            <a:r>
              <a:rPr lang="zh-CN" altLang="en-US" sz="3200" dirty="0">
                <a:solidFill>
                  <a:srgbClr val="000000"/>
                </a:solidFill>
                <a:latin typeface="宋体" panose="02010600030101010101" pitchFamily="2" charset="-122"/>
              </a:rPr>
              <a:t>单项选择</a:t>
            </a:r>
            <a:r>
              <a:rPr lang="zh-CN" altLang="en-US" sz="3200" dirty="0">
                <a:latin typeface="宋体" panose="02010600030101010101" pitchFamily="2" charset="-122"/>
              </a:rPr>
              <a:t>。</a:t>
            </a:r>
          </a:p>
          <a:p>
            <a:pPr eaLnBrk="1" hangingPunct="1"/>
            <a:r>
              <a:rPr lang="en-US" altLang="zh-CN" sz="3200" dirty="0">
                <a:latin typeface="宋体" panose="02010600030101010101" pitchFamily="2" charset="-122"/>
              </a:rPr>
              <a:t>(    ) 11. – Have you ever considered </a:t>
            </a:r>
            <a:r>
              <a:rPr lang="en-US" altLang="zh-CN" sz="3200" dirty="0" smtClean="0">
                <a:latin typeface="宋体" panose="02010600030101010101" pitchFamily="2" charset="-122"/>
              </a:rPr>
              <a:t>______ </a:t>
            </a:r>
            <a:r>
              <a:rPr lang="en-US" altLang="zh-CN" sz="3200" dirty="0">
                <a:latin typeface="宋体" panose="02010600030101010101" pitchFamily="2" charset="-122"/>
              </a:rPr>
              <a:t>your old things for a yard sale? </a:t>
            </a:r>
          </a:p>
          <a:p>
            <a:pPr eaLnBrk="1" hangingPunct="1"/>
            <a:r>
              <a:rPr lang="en-US" altLang="zh-CN" sz="3200" dirty="0">
                <a:latin typeface="宋体" panose="02010600030101010101" pitchFamily="2" charset="-122"/>
              </a:rPr>
              <a:t>– No, I don’t want to part with them. </a:t>
            </a:r>
          </a:p>
          <a:p>
            <a:pPr eaLnBrk="1" hangingPunct="1"/>
            <a:r>
              <a:rPr lang="en-US" altLang="zh-CN" sz="3200" dirty="0" smtClean="0">
                <a:latin typeface="宋体" panose="02010600030101010101" pitchFamily="2" charset="-122"/>
              </a:rPr>
              <a:t>A</a:t>
            </a:r>
            <a:r>
              <a:rPr lang="en-US" altLang="zh-CN" sz="3200" dirty="0">
                <a:latin typeface="宋体" panose="02010600030101010101" pitchFamily="2" charset="-122"/>
              </a:rPr>
              <a:t>. putting out	</a:t>
            </a:r>
            <a:r>
              <a:rPr lang="en-US" altLang="zh-CN" sz="3200" dirty="0" smtClean="0">
                <a:latin typeface="宋体" panose="02010600030101010101" pitchFamily="2" charset="-122"/>
              </a:rPr>
              <a:t>B</a:t>
            </a:r>
            <a:r>
              <a:rPr lang="en-US" altLang="zh-CN" sz="3200" dirty="0">
                <a:latin typeface="宋体" panose="02010600030101010101" pitchFamily="2" charset="-122"/>
              </a:rPr>
              <a:t>. working out </a:t>
            </a:r>
          </a:p>
          <a:p>
            <a:pPr eaLnBrk="1" hangingPunct="1"/>
            <a:r>
              <a:rPr lang="en-US" altLang="zh-CN" sz="3200" dirty="0" smtClean="0">
                <a:latin typeface="宋体" panose="02010600030101010101" pitchFamily="2" charset="-122"/>
              </a:rPr>
              <a:t>C</a:t>
            </a:r>
            <a:r>
              <a:rPr lang="en-US" altLang="zh-CN" sz="3200" dirty="0">
                <a:latin typeface="宋体" panose="02010600030101010101" pitchFamily="2" charset="-122"/>
              </a:rPr>
              <a:t>. checking out	D. clearing out</a:t>
            </a:r>
          </a:p>
          <a:p>
            <a:pPr eaLnBrk="1" hangingPunct="1"/>
            <a:r>
              <a:rPr lang="en-US" altLang="zh-CN" sz="3200" dirty="0">
                <a:latin typeface="宋体" panose="02010600030101010101" pitchFamily="2" charset="-122"/>
              </a:rPr>
              <a:t>(    ) 12. –Who </a:t>
            </a:r>
            <a:r>
              <a:rPr lang="en-US" altLang="zh-CN" sz="3200" dirty="0" smtClean="0">
                <a:latin typeface="宋体" panose="02010600030101010101" pitchFamily="2" charset="-122"/>
              </a:rPr>
              <a:t>______ </a:t>
            </a:r>
            <a:r>
              <a:rPr lang="en-US" altLang="zh-CN" sz="3200" dirty="0">
                <a:latin typeface="宋体" panose="02010600030101010101" pitchFamily="2" charset="-122"/>
              </a:rPr>
              <a:t>the blue bike?  </a:t>
            </a:r>
          </a:p>
          <a:p>
            <a:pPr eaLnBrk="1" hangingPunct="1"/>
            <a:r>
              <a:rPr lang="en-US" altLang="zh-CN" sz="3200" dirty="0">
                <a:latin typeface="宋体" panose="02010600030101010101" pitchFamily="2" charset="-122"/>
              </a:rPr>
              <a:t>      </a:t>
            </a:r>
            <a:r>
              <a:rPr lang="en-US" altLang="zh-CN" sz="3200" dirty="0" smtClean="0">
                <a:latin typeface="宋体" panose="02010600030101010101" pitchFamily="2" charset="-122"/>
              </a:rPr>
              <a:t>– </a:t>
            </a:r>
            <a:r>
              <a:rPr lang="en-US" altLang="zh-CN" sz="3200" dirty="0">
                <a:latin typeface="宋体" panose="02010600030101010101" pitchFamily="2" charset="-122"/>
              </a:rPr>
              <a:t>It’s mine.</a:t>
            </a:r>
          </a:p>
          <a:p>
            <a:pPr eaLnBrk="1" hangingPunct="1"/>
            <a:r>
              <a:rPr lang="en-US" altLang="zh-CN" sz="3200" dirty="0">
                <a:latin typeface="宋体" panose="02010600030101010101" pitchFamily="2" charset="-122"/>
              </a:rPr>
              <a:t>A. belongs   </a:t>
            </a:r>
            <a:r>
              <a:rPr lang="en-US" altLang="zh-CN" sz="3200" dirty="0" smtClean="0">
                <a:latin typeface="宋体" panose="02010600030101010101" pitchFamily="2" charset="-122"/>
              </a:rPr>
              <a:t>B</a:t>
            </a:r>
            <a:r>
              <a:rPr lang="en-US" altLang="zh-CN" sz="3200" dirty="0">
                <a:latin typeface="宋体" panose="02010600030101010101" pitchFamily="2" charset="-122"/>
              </a:rPr>
              <a:t>. makes    	</a:t>
            </a:r>
          </a:p>
          <a:p>
            <a:pPr eaLnBrk="1" hangingPunct="1"/>
            <a:r>
              <a:rPr lang="en-US" altLang="zh-CN" sz="3200" dirty="0">
                <a:latin typeface="宋体" panose="02010600030101010101" pitchFamily="2" charset="-122"/>
              </a:rPr>
              <a:t>C. owns    </a:t>
            </a:r>
            <a:r>
              <a:rPr lang="en-US" altLang="zh-CN" sz="3200" dirty="0" smtClean="0">
                <a:latin typeface="宋体" panose="02010600030101010101" pitchFamily="2" charset="-122"/>
              </a:rPr>
              <a:t>D</a:t>
            </a:r>
            <a:r>
              <a:rPr lang="en-US" altLang="zh-CN" sz="3200" dirty="0">
                <a:latin typeface="宋体" panose="02010600030101010101" pitchFamily="2" charset="-122"/>
              </a:rPr>
              <a:t>. </a:t>
            </a:r>
            <a:r>
              <a:rPr lang="en-US" altLang="zh-CN" sz="3200" dirty="0" smtClean="0">
                <a:latin typeface="宋体" panose="02010600030101010101" pitchFamily="2" charset="-122"/>
              </a:rPr>
              <a:t>does</a:t>
            </a:r>
            <a:endParaRPr lang="en-US" altLang="zh-CN" sz="3200" dirty="0">
              <a:latin typeface="宋体" panose="02010600030101010101" pitchFamily="2" charset="-122"/>
            </a:endParaRPr>
          </a:p>
        </p:txBody>
      </p:sp>
      <p:sp>
        <p:nvSpPr>
          <p:cNvPr id="3" name="文本框 2"/>
          <p:cNvSpPr txBox="1">
            <a:spLocks noChangeArrowheads="1"/>
          </p:cNvSpPr>
          <p:nvPr/>
        </p:nvSpPr>
        <p:spPr bwMode="auto">
          <a:xfrm>
            <a:off x="295275" y="1433513"/>
            <a:ext cx="557213"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D</a:t>
            </a:r>
          </a:p>
        </p:txBody>
      </p:sp>
      <p:sp>
        <p:nvSpPr>
          <p:cNvPr id="4" name="文本框 3"/>
          <p:cNvSpPr txBox="1">
            <a:spLocks noChangeArrowheads="1"/>
          </p:cNvSpPr>
          <p:nvPr/>
        </p:nvSpPr>
        <p:spPr bwMode="auto">
          <a:xfrm>
            <a:off x="352425" y="3825875"/>
            <a:ext cx="52863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p:tgtEl>
                                          <p:spTgt spid="3"/>
                                        </p:tgtEl>
                                        <p:attrNameLst>
                                          <p:attrName>ppt_x</p:attrName>
                                        </p:attrNameLst>
                                      </p:cBhvr>
                                      <p:tavLst>
                                        <p:tav tm="0">
                                          <p:val>
                                            <p:strVal val="#ppt_x-#ppt_w*1.125000"/>
                                          </p:val>
                                        </p:tav>
                                        <p:tav tm="100000">
                                          <p:val>
                                            <p:strVal val="#ppt_x"/>
                                          </p:val>
                                        </p:tav>
                                      </p:tavLst>
                                    </p:anim>
                                    <p:animEffect transition="in" filter="wipe(right)">
                                      <p:cBhvr>
                                        <p:cTn id="8" dur="500"/>
                                        <p:tgtEl>
                                          <p:spTgt spid="3"/>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p:tgtEl>
                                          <p:spTgt spid="4"/>
                                        </p:tgtEl>
                                        <p:attrNameLst>
                                          <p:attrName>ppt_x</p:attrName>
                                        </p:attrNameLst>
                                      </p:cBhvr>
                                      <p:tavLst>
                                        <p:tav tm="0">
                                          <p:val>
                                            <p:strVal val="#ppt_x-#ppt_w*1.125000"/>
                                          </p:val>
                                        </p:tav>
                                        <p:tav tm="100000">
                                          <p:val>
                                            <p:strVal val="#ppt_x"/>
                                          </p:val>
                                        </p:tav>
                                      </p:tavLst>
                                    </p:anim>
                                    <p:animEffect transition="in" filter="wipe(right)">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theme/theme1.xml><?xml version="1.0" encoding="utf-8"?>
<a:theme xmlns:a="http://schemas.openxmlformats.org/drawingml/2006/main" name="WWW.2PPT.COM&#1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1753</Words>
  <Application>Microsoft Office PowerPoint</Application>
  <PresentationFormat>全屏显示(4:3)</PresentationFormat>
  <Paragraphs>247</Paragraphs>
  <Slides>26</Slides>
  <Notes>1</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26</vt:i4>
      </vt:variant>
    </vt:vector>
  </HeadingPairs>
  <TitlesOfParts>
    <vt:vector size="32" baseType="lpstr">
      <vt:lpstr>宋体</vt:lpstr>
      <vt:lpstr>微软雅黑</vt:lpstr>
      <vt:lpstr>Arial</vt:lpstr>
      <vt:lpstr>Calibri</vt:lpstr>
      <vt:lpstr>Calibri Light</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2022-01-21T01:30:29Z</dcterms:created>
  <dcterms:modified xsi:type="dcterms:W3CDTF">2023-01-16T20:21:28Z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9DEA0A7F5D74446784AE1155A9EDB7E5</vt:lpwstr>
  </property>
  <property fmtid="{D5CDD505-2E9C-101B-9397-08002B2CF9AE}" pid="3" name="KSOProductBuildVer">
    <vt:lpwstr>2052-11.1.0.11294</vt:lpwstr>
  </property>
  <property fmtid="{A09F084E-AD41-489F-8076-AA5BE3082BCA}" pid="100">
    <vt:ui4>5</vt:ui4>
  </property>
  <property fmtid="{64440492-4C8B-11D1-8B70-080036B11A03}" pid="11">
    <vt:lpwstr>www.2ppt.com-爱PPT提供资源下载</vt:lpwstr>
  </property>
</Properties>
</file>