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56" r:id="rId2"/>
    <p:sldId id="457" r:id="rId3"/>
    <p:sldId id="458" r:id="rId4"/>
    <p:sldId id="459" r:id="rId5"/>
    <p:sldId id="460" r:id="rId6"/>
    <p:sldId id="472" r:id="rId7"/>
    <p:sldId id="461" r:id="rId8"/>
    <p:sldId id="462" r:id="rId9"/>
    <p:sldId id="463" r:id="rId10"/>
    <p:sldId id="464" r:id="rId11"/>
    <p:sldId id="465" r:id="rId12"/>
    <p:sldId id="466" r:id="rId13"/>
    <p:sldId id="467" r:id="rId14"/>
    <p:sldId id="468" r:id="rId15"/>
    <p:sldId id="469" r:id="rId16"/>
    <p:sldId id="470" r:id="rId17"/>
    <p:sldId id="471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6">
          <p15:clr>
            <a:srgbClr val="A4A3A4"/>
          </p15:clr>
        </p15:guide>
        <p15:guide id="2" pos="28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15">
          <p15:clr>
            <a:srgbClr val="A4A3A4"/>
          </p15:clr>
        </p15:guide>
        <p15:guide id="2" pos="21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B60A9F"/>
    <a:srgbClr val="902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4" autoAdjust="0"/>
    <p:restoredTop sz="94660"/>
  </p:normalViewPr>
  <p:slideViewPr>
    <p:cSldViewPr>
      <p:cViewPr>
        <p:scale>
          <a:sx n="100" d="100"/>
          <a:sy n="100" d="100"/>
        </p:scale>
        <p:origin x="-444" y="-264"/>
      </p:cViewPr>
      <p:guideLst>
        <p:guide orient="horz" pos="2036"/>
        <p:guide pos="28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715"/>
        <p:guide pos="21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haroni" panose="02010803020104030203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haroni" panose="02010803020104030203" charset="0"/>
              </a:defRPr>
            </a:lvl1pPr>
          </a:lstStyle>
          <a:p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haroni" panose="02010803020104030203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haroni" panose="02010803020104030203" charset="0"/>
              </a:defRPr>
            </a:lvl1pPr>
          </a:lstStyle>
          <a:p>
            <a:fld id="{126FEB5E-BC6D-41BE-BB09-784541D8D4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ctr"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174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zh-CN" sz="1200" dirty="0"/>
              <a:t>2</a:t>
            </a:fld>
            <a:endParaRPr lang="en-US" altLang="zh-CN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 algn="ctr">
              <a:defRPr sz="4000" b="1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09061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30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</p:sldLayoutIdLst>
  <p:transition spd="med">
    <p:fade thruBlk="1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audio" Target="file:///F:\&#35838;&#20214;\&#12298;&#35299;&#35835;&#12299;&#25945;&#24072;&#29992;&#20070;\&#20864;&#25945;\&#20061;&#19979;\&#20864;&#25945;&#33521;&#35821;&#20061;&#24180;&#32423;&#19979;&#20876;&#31532;&#20843;&#21333;&#20803;\&#20864;&#25945;&#33521;&#35821;&#20061;&#24180;&#32423;&#19979;&#20876;&#31532;&#20843;&#21333;&#20803;&#31532;&#19977;&#35838;&#26102;\Lesson45_&#35838;&#25991;&#24405;&#38899;_128k.mp3" TargetMode="External"/><Relationship Id="rId1" Type="http://schemas.microsoft.com/office/2007/relationships/media" Target="file:///F:\&#35838;&#20214;\&#12298;&#35299;&#35835;&#12299;&#25945;&#24072;&#29992;&#20070;\&#20864;&#25945;\&#20061;&#19979;\&#20864;&#25945;&#33521;&#35821;&#20061;&#24180;&#32423;&#19979;&#20876;&#31532;&#20843;&#21333;&#20803;\&#20864;&#25945;&#33521;&#35821;&#20061;&#24180;&#32423;&#19979;&#20876;&#31532;&#20843;&#21333;&#20803;&#31532;&#19977;&#35838;&#26102;\Lesson45_&#35838;&#25991;&#24405;&#38899;_128k.mp3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" y="1340768"/>
            <a:ext cx="9144000" cy="58928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b"/>
          <a:lstStyle/>
          <a:p>
            <a:pPr algn="ctr"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Unit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8  Culture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Shapes Us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49580" y="1988840"/>
            <a:ext cx="8244840" cy="144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60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Different </a:t>
            </a:r>
            <a:r>
              <a:rPr kumimoji="1" lang="en-US" altLang="zh-CN" sz="6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Manners </a:t>
            </a:r>
            <a:r>
              <a:rPr kumimoji="1" lang="en-US" altLang="zh-CN" sz="8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矩形 5"/>
          <p:cNvSpPr/>
          <p:nvPr/>
        </p:nvSpPr>
        <p:spPr>
          <a:xfrm>
            <a:off x="2924755" y="472514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61390" y="483235"/>
            <a:ext cx="7571049" cy="4154984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algn="l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6.In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both China and North America,it is polite to offer an elderly person a seat on the bus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.</a:t>
            </a:r>
          </a:p>
          <a:p>
            <a:pPr marL="0" algn="l"/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both…and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意为“两者都,既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……又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……”,用于连接两个并列关系的成分。both…and…连接两个并列成分作主语时,谓语动词用复数形式。　　</a:t>
            </a:r>
          </a:p>
          <a:p>
            <a:pPr marL="0" algn="l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7.When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Chinese people eat out in restaurants,they may take turns paying for the meal.</a:t>
            </a:r>
          </a:p>
          <a:p>
            <a:pPr marL="0" algn="l"/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take 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turns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意为“依次,轮流”。表达“轮流做某事”可以用take turns doing sth.,也可以用take turns to do sth.,还可以搭配介词at,in,on或about。It’s one’s turn to do sth.表示“轮到某人做某事了”。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3" name="图片 2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869160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47140" y="724217"/>
            <a:ext cx="5080000" cy="338328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marL="0" algn="l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8.In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China,people seldom give extra money to waiters,waitresses,taxi drivers or hotel workers.</a:t>
            </a:r>
          </a:p>
          <a:p>
            <a:pPr marL="0" algn="l"/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seldom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为副词,意为“很少,不常”,与often相对,在句中表示否定意义。</a:t>
            </a:r>
          </a:p>
          <a:p>
            <a:pPr marL="0" algn="l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【</a:t>
            </a:r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拓展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】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常用的表频度的副词,按频度由低到高的顺序排列: 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never→hardly→seldom→sometimes→often→usually→always</a:t>
            </a:r>
          </a:p>
        </p:txBody>
      </p:sp>
      <p:pic>
        <p:nvPicPr>
          <p:cNvPr id="3" name="图片 2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31560" y="3303905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6690" y="658812"/>
            <a:ext cx="5080000" cy="4154984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marL="0" indent="0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9.It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is called “tipping”.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0"/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tip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在此处为动词,意为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“给小费”,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tipping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是tip的</a:t>
            </a:r>
            <a:r>
              <a:rPr lang="zh-CN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v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.-ing形式。</a:t>
            </a:r>
          </a:p>
          <a:p>
            <a:pPr marL="0" indent="0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10.I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think understanding cultural differences really helps us to understand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each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other,live together and work together.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由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and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或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or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连接的动词不定式,第二个及其后的动词不定式的to可以省略。如果两个动词不定式有对比的含义或者不用连词,要保留to。 </a:t>
            </a:r>
            <a:endParaRPr lang="zh-CN" altLang="en-US" dirty="0"/>
          </a:p>
        </p:txBody>
      </p:sp>
      <p:pic>
        <p:nvPicPr>
          <p:cNvPr id="3" name="图片 2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93815" y="3552190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矩形 4"/>
          <p:cNvSpPr/>
          <p:nvPr/>
        </p:nvSpPr>
        <p:spPr>
          <a:xfrm>
            <a:off x="1364615" y="492125"/>
            <a:ext cx="6885940" cy="199733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en-US" altLang="zh-C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Work in groups. Talk about other manners you know in different countries. First write down what you know on the paper, then share them with other groups.</a:t>
            </a:r>
          </a:p>
        </p:txBody>
      </p:sp>
      <p:pic>
        <p:nvPicPr>
          <p:cNvPr id="29700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08920"/>
            <a:ext cx="4010025" cy="295275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Box 2"/>
          <p:cNvSpPr txBox="1">
            <a:spLocks noChangeArrowheads="1"/>
          </p:cNvSpPr>
          <p:nvPr/>
        </p:nvSpPr>
        <p:spPr bwMode="auto">
          <a:xfrm>
            <a:off x="1376680" y="414020"/>
            <a:ext cx="6019800" cy="51816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blurRad="10922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A7D559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baseline="0" noProof="0" dirty="0">
                <a:ln>
                  <a:noFill/>
                </a:ln>
                <a:solidFill>
                  <a:srgbClr val="B60A9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Match and complete the sentences.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347" y="1062717"/>
            <a:ext cx="4038600" cy="707886"/>
          </a:xfrm>
          <a:prstGeom prst="rect">
            <a:avLst/>
          </a:prstGeom>
          <a:noFill/>
          <a:ln w="19050">
            <a:solidFill>
              <a:srgbClr val="E38C0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Although people have different cultures and customs,</a:t>
            </a:r>
            <a:endParaRPr kumimoji="0" lang="en-US" altLang="zh-CN" sz="2000" b="1" i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822" y="2302872"/>
            <a:ext cx="4038600" cy="400110"/>
          </a:xfrm>
          <a:prstGeom prst="rect">
            <a:avLst/>
          </a:prstGeom>
          <a:noFill/>
          <a:ln w="19050">
            <a:solidFill>
              <a:srgbClr val="E38C0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Brian </a:t>
            </a:r>
            <a:r>
              <a:rPr kumimoji="0" lang="en-US" altLang="zh-CN" sz="20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hasn’t been to China,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822" y="3419837"/>
            <a:ext cx="4038600" cy="707886"/>
          </a:xfrm>
          <a:prstGeom prst="rect">
            <a:avLst/>
          </a:prstGeom>
          <a:noFill/>
          <a:ln w="19050">
            <a:solidFill>
              <a:srgbClr val="E38C0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He has been at the new school for only a few days,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822" y="4953362"/>
            <a:ext cx="4038600" cy="707886"/>
          </a:xfrm>
          <a:prstGeom prst="rect">
            <a:avLst/>
          </a:prstGeom>
          <a:noFill/>
          <a:ln w="19050">
            <a:solidFill>
              <a:srgbClr val="E38C0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Though Liu </a:t>
            </a:r>
            <a:r>
              <a:rPr kumimoji="0" lang="en-US" altLang="zh-CN" sz="2000" b="1" i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Feng</a:t>
            </a:r>
            <a:r>
              <a:rPr kumimoji="0" lang="en-US" altLang="zh-CN" sz="20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has many friends in America,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20072" y="1233850"/>
            <a:ext cx="3200400" cy="707886"/>
          </a:xfrm>
          <a:prstGeom prst="rect">
            <a:avLst/>
          </a:prstGeom>
          <a:noFill/>
          <a:ln w="19050">
            <a:solidFill>
              <a:srgbClr val="E38C0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but he has already made many friends there.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64039" y="2603832"/>
            <a:ext cx="3200400" cy="400110"/>
          </a:xfrm>
          <a:prstGeom prst="rect">
            <a:avLst/>
          </a:prstGeom>
          <a:noFill/>
          <a:ln w="19050">
            <a:solidFill>
              <a:srgbClr val="E38C0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they have the same feelings.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24822" y="3678917"/>
            <a:ext cx="3200400" cy="400110"/>
          </a:xfrm>
          <a:prstGeom prst="rect">
            <a:avLst/>
          </a:prstGeom>
          <a:noFill/>
          <a:ln w="19050">
            <a:solidFill>
              <a:srgbClr val="E38C0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he still feels lonely.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48622" y="4515212"/>
            <a:ext cx="3200400" cy="707886"/>
          </a:xfrm>
          <a:prstGeom prst="rect">
            <a:avLst/>
          </a:prstGeom>
          <a:noFill/>
          <a:ln w="19050">
            <a:solidFill>
              <a:srgbClr val="E38C0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but he knows a lot about our country.</a:t>
            </a:r>
          </a:p>
        </p:txBody>
      </p:sp>
      <p:cxnSp>
        <p:nvCxnSpPr>
          <p:cNvPr id="13" name="直接连接符 12"/>
          <p:cNvCxnSpPr/>
          <p:nvPr/>
        </p:nvCxnSpPr>
        <p:spPr>
          <a:xfrm rot="-5400000" flipV="1">
            <a:off x="4591372" y="2091417"/>
            <a:ext cx="952500" cy="7620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4" name="直接连接符 13"/>
          <p:cNvCxnSpPr/>
          <p:nvPr/>
        </p:nvCxnSpPr>
        <p:spPr>
          <a:xfrm rot="10800000">
            <a:off x="4610422" y="2803887"/>
            <a:ext cx="838200" cy="1711325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6" name="直接连接符 15"/>
          <p:cNvCxnSpPr/>
          <p:nvPr/>
        </p:nvCxnSpPr>
        <p:spPr>
          <a:xfrm rot="5400000">
            <a:off x="4326260" y="2356530"/>
            <a:ext cx="1558925" cy="8382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9" name="直接连接符 18"/>
          <p:cNvCxnSpPr/>
          <p:nvPr/>
        </p:nvCxnSpPr>
        <p:spPr>
          <a:xfrm rot="-10800000" flipV="1">
            <a:off x="4648522" y="4196760"/>
            <a:ext cx="914400" cy="836612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12495" y="2063115"/>
            <a:ext cx="7800340" cy="3505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.We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should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little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Debbie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for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courage.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2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.It’s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long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way.We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   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driving.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3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.They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asked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him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damage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but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refused.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4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.Don’t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talk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about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other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people’s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things. It’s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polite.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5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.Jack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　　　　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admired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many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people.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79170" y="320675"/>
            <a:ext cx="7185660" cy="944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 dirty="0" err="1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Ⅱ.Fill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in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blanks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with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words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or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phrases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in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box.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802005" y="1350010"/>
            <a:ext cx="7813675" cy="61250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pay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for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praise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take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turns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modest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private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994660" y="1962785"/>
            <a:ext cx="111188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praise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4660265" y="2480945"/>
            <a:ext cx="173291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take turns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4173220" y="2890520"/>
            <a:ext cx="127889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pay for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6069965" y="3680460"/>
            <a:ext cx="126936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private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641600" y="4596130"/>
            <a:ext cx="126873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modest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11555" y="412115"/>
            <a:ext cx="7905750" cy="5212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800" b="1" u="none" dirty="0" err="1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Ⅲ.Put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words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in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correct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order.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6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.different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manners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know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(?)</a:t>
            </a:r>
            <a:endParaRPr lang="en-US" altLang="zh-CN" sz="2800" b="1" u="sng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7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.feel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embarrassed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does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(?)</a:t>
            </a:r>
            <a:endParaRPr lang="en-US" altLang="zh-CN" sz="2800" b="1" u="sng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8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.good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like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idea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sounds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800" b="1" u="sng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9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.ask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adult’s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don’t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age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800" b="1" u="sng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10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.common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seat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offer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it’s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person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elderly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800" b="1" u="sng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11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.paid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meal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have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for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(?)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88745" y="5623878"/>
            <a:ext cx="5080000" cy="518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indent="0"/>
            <a:r>
              <a:rPr lang="en-US" altLang="zh-CN" sz="28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Have you paid for the meal?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74115" y="1298575"/>
            <a:ext cx="517207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Do you know different manners?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174115" y="2148840"/>
            <a:ext cx="496379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Why does he feel embarrassed?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297305" y="2999740"/>
            <a:ext cx="411480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It sounds like a good idea.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388745" y="3818890"/>
            <a:ext cx="393128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Don’t ask an adult’s age.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388745" y="4727575"/>
            <a:ext cx="702564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It’s common to offer an elderly person a seat.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96645" y="424815"/>
            <a:ext cx="6951345" cy="271272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6000" b="1" u="none" dirty="0">
                <a:solidFill>
                  <a:srgbClr val="FF00FF"/>
                </a:solidFill>
                <a:latin typeface="Times New Roman" panose="02020603050405020304" pitchFamily="18" charset="0"/>
                <a:ea typeface="NEU-F5-S92" charset="0"/>
                <a:cs typeface="NEU-F5-S92" charset="0"/>
              </a:rPr>
              <a:t>Homework</a:t>
            </a:r>
            <a:endParaRPr lang="en-US" altLang="zh-CN" sz="60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1.Finish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remaining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exercises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activity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book.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2.The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students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required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read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next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text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student’s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book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2" name="图片 1" descr="图片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9125" y="3660775"/>
            <a:ext cx="2066925" cy="2124075"/>
          </a:xfrm>
          <a:prstGeom prst="rect">
            <a:avLst/>
          </a:prstGeom>
        </p:spPr>
      </p:pic>
      <p:sp>
        <p:nvSpPr>
          <p:cNvPr id="3" name="动作按钮: 后退或前一项 2">
            <a:hlinkClick r:id="" action="ppaction://hlinkshowjump?jump=firstslide"/>
          </p:cNvPr>
          <p:cNvSpPr/>
          <p:nvPr/>
        </p:nvSpPr>
        <p:spPr>
          <a:xfrm>
            <a:off x="7236460" y="5013325"/>
            <a:ext cx="504190" cy="503555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圆角矩形 5"/>
          <p:cNvSpPr/>
          <p:nvPr/>
        </p:nvSpPr>
        <p:spPr>
          <a:xfrm>
            <a:off x="901700" y="943610"/>
            <a:ext cx="7390130" cy="53340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 wrap="none" anchor="ctr"/>
          <a:lstStyle/>
          <a:p>
            <a:pPr lvl="0" algn="ctr" eaLnBrk="1" hangingPunct="1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 your opinion, what are good manners?</a:t>
            </a:r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00" y="2162810"/>
            <a:ext cx="3060943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87700" y="2162810"/>
            <a:ext cx="3144436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92668" y="2162810"/>
            <a:ext cx="2586232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691680" y="404664"/>
            <a:ext cx="6009005" cy="53949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        </a:t>
            </a:r>
            <a:r>
              <a:rPr lang="en-US" altLang="zh-CN" sz="4000" b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New</a:t>
            </a:r>
            <a:r>
              <a:rPr lang="en-US" altLang="zh-CN" sz="4000" b="1" u="none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4000" b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Words</a:t>
            </a:r>
          </a:p>
          <a:p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manners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i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</a:t>
            </a:r>
            <a:r>
              <a:rPr lang="en-US" altLang="zh-CN" sz="2800" b="1" i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礼仪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习俗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礼貌</a:t>
            </a:r>
            <a:endParaRPr lang="zh-CN" altLang="en-US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/>
            <a:r>
              <a:rPr lang="en-US" altLang="zh-CN" sz="2800" b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though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</a:t>
            </a:r>
            <a:r>
              <a:rPr lang="en-US" altLang="zh-CN" sz="2800" b="1" i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conj</a:t>
            </a:r>
            <a:r>
              <a:rPr lang="en-US" altLang="zh-CN" sz="2800" b="1" i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虽然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尽管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即使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然而</a:t>
            </a:r>
            <a:endParaRPr lang="zh-CN" altLang="en-US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/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modest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i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adj</a:t>
            </a:r>
            <a:r>
              <a:rPr lang="en-US" altLang="zh-CN" sz="2800" b="1" i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谦虚的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谦恭的</a:t>
            </a:r>
            <a:endParaRPr lang="zh-CN" altLang="en-US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/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virtue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i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</a:t>
            </a:r>
            <a:r>
              <a:rPr lang="en-US" altLang="zh-CN" sz="2800" b="1" i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美德</a:t>
            </a:r>
            <a:endParaRPr lang="zh-CN" altLang="en-US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/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praise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</a:t>
            </a:r>
            <a:r>
              <a:rPr lang="en-US" altLang="zh-CN" sz="2800" b="1" i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v.&amp;n.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称赞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赞扬</a:t>
            </a:r>
            <a:endParaRPr lang="zh-CN" altLang="en-US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/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private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</a:t>
            </a:r>
            <a:r>
              <a:rPr lang="en-US" altLang="zh-CN" sz="2800" b="1" i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adj.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私人的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私有的</a:t>
            </a:r>
            <a:endParaRPr lang="zh-CN" altLang="en-US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/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elderly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i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adj</a:t>
            </a:r>
            <a:r>
              <a:rPr lang="en-US" altLang="zh-CN" sz="2800" b="1" i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上了年纪的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较老的</a:t>
            </a:r>
            <a:endParaRPr lang="zh-CN" altLang="en-US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/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guest  </a:t>
            </a:r>
            <a:r>
              <a:rPr lang="en-US" altLang="zh-CN" sz="2800" b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</a:t>
            </a:r>
            <a:r>
              <a:rPr lang="en-US" altLang="zh-CN" sz="2800" b="1" i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</a:t>
            </a:r>
            <a:r>
              <a:rPr lang="en-US" altLang="zh-CN" sz="2800" b="1" i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客人</a:t>
            </a:r>
            <a:endParaRPr lang="zh-CN" altLang="en-US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/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extra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</a:t>
            </a:r>
            <a:r>
              <a:rPr lang="en-US" altLang="zh-CN" sz="2800" b="1" i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adj</a:t>
            </a:r>
            <a:r>
              <a:rPr lang="en-US" altLang="zh-CN" sz="2800" b="1" i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额外的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另外的</a:t>
            </a:r>
            <a:endParaRPr lang="zh-CN" altLang="en-US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/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waiter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</a:t>
            </a:r>
            <a:r>
              <a:rPr lang="en-US" altLang="zh-CN" sz="2800" b="1" i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</a:t>
            </a:r>
            <a:r>
              <a:rPr lang="en-US" altLang="zh-CN" sz="2800" b="1" i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餐馆的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男服务员</a:t>
            </a:r>
            <a:endParaRPr lang="zh-CN" altLang="en-US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/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tip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</a:t>
            </a:r>
            <a:r>
              <a:rPr lang="en-US" altLang="zh-CN" sz="2800" b="1" i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v</a:t>
            </a:r>
            <a:r>
              <a:rPr lang="en-US" altLang="zh-CN" sz="2800" b="1" i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给小费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14730" y="516890"/>
            <a:ext cx="7239000" cy="94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baseline="0" noProof="0" dirty="0">
                <a:ln>
                  <a:noFill/>
                </a:ln>
                <a:solidFill>
                  <a:srgbClr val="902086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Read the lesson and match the </a:t>
            </a:r>
            <a:r>
              <a:rPr kumimoji="0" lang="en-US" altLang="zh-CN" sz="2800" b="1" i="0" baseline="0" noProof="0" dirty="0" err="1" smtClean="0">
                <a:ln>
                  <a:noFill/>
                </a:ln>
                <a:solidFill>
                  <a:srgbClr val="902086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behaviours</a:t>
            </a:r>
            <a:r>
              <a:rPr kumimoji="0" lang="en-US" altLang="zh-CN" sz="2800" b="1" i="0" baseline="0" noProof="0" dirty="0" smtClean="0">
                <a:ln>
                  <a:noFill/>
                </a:ln>
                <a:solidFill>
                  <a:srgbClr val="902086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2800" b="1" i="0" baseline="0" noProof="0" dirty="0">
                <a:ln>
                  <a:noFill/>
                </a:ln>
                <a:solidFill>
                  <a:srgbClr val="902086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with the correct countries.</a:t>
            </a:r>
          </a:p>
        </p:txBody>
      </p:sp>
      <p:sp>
        <p:nvSpPr>
          <p:cNvPr id="21508" name="椭圆 11"/>
          <p:cNvSpPr/>
          <p:nvPr/>
        </p:nvSpPr>
        <p:spPr>
          <a:xfrm>
            <a:off x="1014730" y="2609215"/>
            <a:ext cx="1828800" cy="685800"/>
          </a:xfrm>
          <a:prstGeom prst="ellipse">
            <a:avLst/>
          </a:prstGeom>
          <a:noFill/>
          <a:ln w="38100" cap="flat" cmpd="sng">
            <a:solidFill>
              <a:srgbClr val="7030A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r>
              <a:rPr lang="en-US" altLang="zh-CN" sz="28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Canada </a:t>
            </a:r>
          </a:p>
        </p:txBody>
      </p:sp>
      <p:sp>
        <p:nvSpPr>
          <p:cNvPr id="21509" name="椭圆 12"/>
          <p:cNvSpPr/>
          <p:nvPr/>
        </p:nvSpPr>
        <p:spPr>
          <a:xfrm>
            <a:off x="1014730" y="4057015"/>
            <a:ext cx="1828800" cy="685800"/>
          </a:xfrm>
          <a:prstGeom prst="ellipse">
            <a:avLst/>
          </a:prstGeom>
          <a:noFill/>
          <a:ln w="38100" cap="flat" cmpd="sng">
            <a:solidFill>
              <a:srgbClr val="7030A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r>
              <a:rPr lang="en-US" altLang="zh-CN" sz="28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China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81730" y="1615440"/>
            <a:ext cx="4343400" cy="518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asking an adult’s age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81730" y="2289175"/>
            <a:ext cx="4343400" cy="9448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putting food on a guest’s plate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81730" y="3371215"/>
            <a:ext cx="4343400" cy="9448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giving a tip to waiters and hotel workers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81730" y="4438015"/>
            <a:ext cx="4343400" cy="9448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sharing the cost of a meal in a restaurant</a:t>
            </a:r>
          </a:p>
        </p:txBody>
      </p:sp>
      <p:cxnSp>
        <p:nvCxnSpPr>
          <p:cNvPr id="19" name="直接连接符 18"/>
          <p:cNvCxnSpPr>
            <a:stCxn id="14" idx="1"/>
          </p:cNvCxnSpPr>
          <p:nvPr/>
        </p:nvCxnSpPr>
        <p:spPr>
          <a:xfrm flipH="1">
            <a:off x="2576195" y="1874520"/>
            <a:ext cx="1105535" cy="218313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5" name="直接连接符 24"/>
          <p:cNvCxnSpPr/>
          <p:nvPr/>
        </p:nvCxnSpPr>
        <p:spPr>
          <a:xfrm rot="5400000">
            <a:off x="2614930" y="3371215"/>
            <a:ext cx="1295400" cy="6858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8" name="直接连接符 27"/>
          <p:cNvCxnSpPr>
            <a:endCxn id="21508" idx="6"/>
          </p:cNvCxnSpPr>
          <p:nvPr/>
        </p:nvCxnSpPr>
        <p:spPr>
          <a:xfrm rot="-5400000" flipV="1">
            <a:off x="2748280" y="3047365"/>
            <a:ext cx="952500" cy="7620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31" name="直接连接符 30"/>
          <p:cNvCxnSpPr>
            <a:stCxn id="17" idx="1"/>
          </p:cNvCxnSpPr>
          <p:nvPr/>
        </p:nvCxnSpPr>
        <p:spPr>
          <a:xfrm rot="10800000">
            <a:off x="2767330" y="3199130"/>
            <a:ext cx="914400" cy="1711325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99490" y="340995"/>
            <a:ext cx="7317105" cy="526297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/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Read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text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find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out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main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phrases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main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sentences.</a:t>
            </a:r>
          </a:p>
          <a:p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Main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phrase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: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·take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turns</a:t>
            </a:r>
          </a:p>
          <a:p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Main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sentences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: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opinion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what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good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manners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·Joe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name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that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sounds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like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Zhou.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·This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probably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because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North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American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manners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Chinese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manners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different.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·If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someone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praises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says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that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excellent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should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modest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say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,“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no.My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still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poor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”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</p:txBody>
      </p:sp>
      <p:pic>
        <p:nvPicPr>
          <p:cNvPr id="3" name="Lesson45_课文录音_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7524328" y="1268760"/>
            <a:ext cx="800472" cy="800472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12659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94665" y="857250"/>
            <a:ext cx="8251825" cy="43586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228600" algn="l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·In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both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China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North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America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polite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offer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elderly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person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seat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bus.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·When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Chinese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people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eat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out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restaurants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may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take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turns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paying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for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meal.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·In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China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people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seldom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give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extra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money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waiters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waitresses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taxi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drivers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hotel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workers.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·It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called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“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tipping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”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·I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think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understanding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cultural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differences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really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helps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us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understand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each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other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live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together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work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together.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311910" y="669290"/>
            <a:ext cx="5974734" cy="340931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教材解读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☆</a:t>
            </a:r>
          </a:p>
          <a:p>
            <a:pPr marL="0" indent="0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1.In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your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opinion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what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are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good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manners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marL="0" indent="0"/>
            <a:r>
              <a:rPr lang="en-US" altLang="zh-C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in</a:t>
            </a:r>
            <a:r>
              <a:rPr lang="en-US" altLang="zh-C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one’s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opinion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意为“在某人看来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依照某人的看法”。</a:t>
            </a:r>
          </a:p>
          <a:p>
            <a:pPr marL="0" algn="l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2.Joe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is an English name that sounds like Zhou.</a:t>
            </a:r>
          </a:p>
          <a:p>
            <a:pPr marL="0" indent="0"/>
            <a:r>
              <a:rPr lang="en-US" altLang="zh-C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sound</a:t>
            </a:r>
            <a:r>
              <a:rPr lang="en-US" altLang="zh-C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like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意为“听起来像”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sound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可用作系动词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后跟形容词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表示“听起来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……”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sound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后还可跟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as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if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引导的从句。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pic>
        <p:nvPicPr>
          <p:cNvPr id="3" name="图片 2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245" y="3630930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80745" y="531495"/>
            <a:ext cx="6755130" cy="4913729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3.This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is probably because North American manners and Chinese manners are so different.</a:t>
            </a:r>
            <a:endParaRPr lang="en-US" altLang="zh-CN" sz="2400" b="1" u="sng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pPr marL="0" indent="0"/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◆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句中的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because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North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American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manners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Chinese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manners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so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different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为表语从句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用在系动词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后作表语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要使用陈述语序。</a:t>
            </a:r>
          </a:p>
          <a:p>
            <a:pPr marL="0" indent="0"/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◆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manner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意为“方式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态度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习惯”。表示“礼貌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礼仪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风度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规矩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风俗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生活方式”时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要用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manners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</a:t>
            </a:r>
          </a:p>
          <a:p>
            <a:pPr marL="0" indent="0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4.If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someone praises you and says that your English is excellent,you should be modest and say,“No,no.My English is still poor.”</a:t>
            </a:r>
          </a:p>
          <a:p>
            <a:pPr marL="0" indent="0"/>
            <a:r>
              <a:rPr lang="en-US" altLang="zh-C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praise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为动词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意为“表扬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称赞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赞美”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 </a:t>
            </a:r>
            <a:r>
              <a:rPr lang="en-US" altLang="zh-C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praise</a:t>
            </a:r>
            <a:r>
              <a:rPr lang="en-US" altLang="zh-CN" sz="2400" b="1" u="none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</a:t>
            </a:r>
            <a:r>
              <a:rPr lang="en-US" altLang="zh-C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for</a:t>
            </a:r>
          </a:p>
          <a:p>
            <a:pPr marL="0" indent="0"/>
            <a:r>
              <a:rPr lang="en-US" altLang="zh-CN" sz="2400" b="1" u="none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意为“因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……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而表扬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……”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praise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还可以作名词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意为“赞扬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称赞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赞美”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为不可数名词。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pic>
        <p:nvPicPr>
          <p:cNvPr id="3" name="图片 2" descr="图片10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45070" y="4314825"/>
            <a:ext cx="14732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20115" y="257175"/>
            <a:ext cx="6584315" cy="5262979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400" b="1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</a:t>
            </a:r>
            <a:r>
              <a:rPr lang="en-US" altLang="zh-CN" sz="2400" b="1" u="sng" dirty="0" smtClean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5.In 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Canada,people only ask children about their age.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【</a:t>
            </a:r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辨析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】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human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people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person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one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man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1)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human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意为“人类”,表示区别于其他动物或者神的“人”,不用于日常生活中所指的人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  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0"/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2)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people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意为“人,人们”,是集体名词;但如果表示不同的民族时,有复数形式。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3)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person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着重指“个人”,多和具体数词连用,可以有单数或复数形式。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4)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one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意为“一个人”,为不定代词。表示人们应尽的职责与义务或经常性的习惯时,一般用“one”,其物主代词是“one’s”,反身代词为“oneself”。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5)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man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可泛指人,包括男女在内,有单复数形式;作不可数名词时指“人类”。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3" name="图片 2" descr="图片10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346315" y="4559935"/>
            <a:ext cx="156718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940</Words>
  <Application>Microsoft Office PowerPoint</Application>
  <PresentationFormat>全屏显示(4:3)</PresentationFormat>
  <Paragraphs>110</Paragraphs>
  <Slides>17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Aharoni</vt:lpstr>
      <vt:lpstr>MS PGothic</vt:lpstr>
      <vt:lpstr>NEU-BZ-S92</vt:lpstr>
      <vt:lpstr>NEU-F5-S92</vt:lpstr>
      <vt:lpstr>NEU-HZ-S92</vt:lpstr>
      <vt:lpstr>方正黑体_GBK</vt:lpstr>
      <vt:lpstr>方正书宋_GBK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2023-01-16T20:21:34Z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091399617013410485DE762F83AE1000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