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6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-164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fld id="{095331BB-5290-4B74-890F-ADE3EAA0FDB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fld id="{C6B5ED51-E834-49EC-BF25-99CF33DB10E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767600" y="2152800"/>
            <a:ext cx="6868800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1767600" y="795600"/>
            <a:ext cx="6868800" cy="1317600"/>
          </a:xfrm>
        </p:spPr>
        <p:txBody>
          <a:bodyPr>
            <a:noAutofit/>
          </a:bodyPr>
          <a:lstStyle>
            <a:lvl1pPr algn="ctr">
              <a:defRPr sz="4200" baseline="0">
                <a:ln w="6350">
                  <a:solidFill>
                    <a:schemeClr val="bg1"/>
                  </a:solidFill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单击此处添加您的标题文字</a:t>
            </a:r>
            <a:endParaRPr lang="zh-CN" alt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628650" y="571502"/>
            <a:ext cx="7886701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9098" y="1304693"/>
            <a:ext cx="8292045" cy="478750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spcBef>
                <a:spcPts val="500"/>
              </a:spcBef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419097" y="1282394"/>
            <a:ext cx="8292045" cy="238065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spcBef>
                <a:spcPts val="500"/>
              </a:spcBef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19097" y="3852875"/>
            <a:ext cx="8292045" cy="238065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spcBef>
                <a:spcPts val="500"/>
              </a:spcBef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7600" y="162000"/>
            <a:ext cx="8290800" cy="698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600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417600" y="2200274"/>
            <a:ext cx="3868340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6004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0" y="3805485"/>
            <a:ext cx="9144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4386699"/>
            <a:ext cx="9144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4550431"/>
            <a:ext cx="9144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5400000">
            <a:off x="-787817" y="3573930"/>
            <a:ext cx="6840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5400000">
            <a:off x="-582689" y="3573930"/>
            <a:ext cx="6840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0" y="3959251"/>
            <a:ext cx="9144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657350" y="3827864"/>
            <a:ext cx="4800600" cy="699594"/>
          </a:xfrm>
        </p:spPr>
        <p:txBody>
          <a:bodyPr>
            <a:normAutofit/>
          </a:bodyPr>
          <a:lstStyle>
            <a:lvl1pPr>
              <a:defRPr sz="4400">
                <a:solidFill>
                  <a:srgbClr val="FF0000"/>
                </a:solidFill>
              </a:defRPr>
            </a:lvl1pPr>
          </a:lstStyle>
          <a:p>
            <a:r>
              <a:rPr lang="zh-CN" altLang="en-US" dirty="0" smtClean="0"/>
              <a:t>编辑母版标题样式</a:t>
            </a:r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7600" y="162000"/>
            <a:ext cx="8290800" cy="698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50009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417600" y="987426"/>
            <a:ext cx="3473082" cy="500099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144374" y="365125"/>
            <a:ext cx="886883" cy="5811838"/>
          </a:xfrm>
        </p:spPr>
        <p:txBody>
          <a:bodyPr vert="horz" anchor="t" anchorCtr="0"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101288" y="365125"/>
            <a:ext cx="5949952" cy="5811838"/>
          </a:xfrm>
        </p:spPr>
        <p:txBody>
          <a:bodyPr vert="eaVert"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098" y="162557"/>
            <a:ext cx="8292045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fld id="{095331BB-5290-4B74-890F-ADE3EAA0FDB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fld id="{C6B5ED51-E834-49EC-BF25-99CF33DB10E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419099" y="1026615"/>
            <a:ext cx="8292045" cy="519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ln w="6350">
            <a:solidFill>
              <a:schemeClr val="bg1"/>
            </a:solidFill>
          </a:ln>
          <a:solidFill>
            <a:schemeClr val="accent2"/>
          </a:solidFill>
          <a:effectLst/>
          <a:latin typeface="Arial" panose="020B0604020202020204" pitchFamily="34" charset="0"/>
          <a:ea typeface="黑体" panose="02010609060101010101" pitchFamily="49" charset="-122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chemeClr val="accent2"/>
        </a:buClr>
        <a:buSzPct val="100000"/>
        <a:buFont typeface="Wingdings" panose="05000000000000000000" pitchFamily="2" charset="2"/>
        <a:buChar char="l"/>
        <a:defRPr sz="2400" kern="1200" baseline="0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1pPr>
      <a:lvl2pPr marL="575945" indent="-230505" algn="just" defTabSz="91440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0" y="1150611"/>
            <a:ext cx="9144000" cy="2856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Unit 4</a:t>
            </a:r>
            <a:endParaRPr lang="en-US" altLang="zh-CN" sz="4400" b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I used to be afraid of the dark.</a:t>
            </a:r>
          </a:p>
          <a:p>
            <a:pPr algn="ctr"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Section A  (第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1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课时)</a:t>
            </a:r>
          </a:p>
        </p:txBody>
      </p:sp>
      <p:pic>
        <p:nvPicPr>
          <p:cNvPr id="8" name="图片 7" descr="A000220150908B15PPIC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96000" y="-85090"/>
            <a:ext cx="3048000" cy="304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5713587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67335" y="532765"/>
            <a:ext cx="8740140" cy="6118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00"/>
              </a:lnSpc>
            </a:pPr>
            <a:r>
              <a:rPr lang="zh-CN" altLang="en-US" sz="20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Gina: 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Billy has changed so much! </a:t>
            </a:r>
          </a:p>
          <a:p>
            <a:pPr>
              <a:lnSpc>
                <a:spcPts val="470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     He used to be so shy and quiet. </a:t>
            </a:r>
          </a:p>
          <a:p>
            <a:pPr>
              <a:lnSpc>
                <a:spcPts val="4700"/>
              </a:lnSpc>
            </a:pPr>
            <a:r>
              <a:rPr lang="zh-CN" altLang="en-US" sz="20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Alfred: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Yeah, his face always turned red when he talked to girls! </a:t>
            </a:r>
          </a:p>
          <a:p>
            <a:pPr>
              <a:lnSpc>
                <a:spcPts val="4700"/>
              </a:lnSpc>
            </a:pPr>
            <a:r>
              <a:rPr lang="zh-CN" altLang="en-US" sz="20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Gina: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I used to see him reading in the library every day. </a:t>
            </a:r>
          </a:p>
          <a:p>
            <a:pPr>
              <a:lnSpc>
                <a:spcPts val="4700"/>
              </a:lnSpc>
            </a:pPr>
            <a:r>
              <a:rPr lang="zh-CN" altLang="en-US" sz="20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Alfred: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That</a:t>
            </a:r>
            <a:r>
              <a:rPr lang="en-US" altLang="zh-CN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'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s because he was a really good student. </a:t>
            </a:r>
          </a:p>
          <a:p>
            <a:pPr>
              <a:lnSpc>
                <a:spcPts val="470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      He studied hard and got good scores on his exams. </a:t>
            </a:r>
          </a:p>
          <a:p>
            <a:pPr>
              <a:lnSpc>
                <a:spcPts val="4700"/>
              </a:lnSpc>
            </a:pPr>
            <a:r>
              <a:rPr lang="zh-CN" altLang="en-US" sz="20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Gina: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Did he use to wear glasses? </a:t>
            </a:r>
          </a:p>
          <a:p>
            <a:pPr>
              <a:lnSpc>
                <a:spcPts val="4700"/>
              </a:lnSpc>
            </a:pPr>
            <a:r>
              <a:rPr lang="zh-CN" altLang="en-US" sz="20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Alfred: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Yes, and he used to be thin, too. </a:t>
            </a:r>
          </a:p>
          <a:p>
            <a:pPr>
              <a:lnSpc>
                <a:spcPts val="470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      But look how big and strong he is now! </a:t>
            </a:r>
          </a:p>
          <a:p>
            <a:pPr>
              <a:lnSpc>
                <a:spcPts val="4700"/>
              </a:lnSpc>
            </a:pPr>
            <a:r>
              <a:rPr lang="zh-CN" altLang="en-US" sz="20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Gina:   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He</a:t>
            </a:r>
            <a:r>
              <a:rPr lang="en-US" altLang="zh-CN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'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s so popular now. Look at all the girls around him! 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4215" y="1393825"/>
            <a:ext cx="810831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1. What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'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s he like now?  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他现在是什么样？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(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教材P25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70C0"/>
                </a:solidFill>
                <a:latin typeface="Times New Roman" panose="02020603050405020304" charset="0"/>
              </a:rPr>
              <a:t>What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charset="0"/>
              </a:rPr>
              <a:t>'</a:t>
            </a:r>
            <a:r>
              <a:rPr lang="zh-CN" altLang="en-US" sz="2400" dirty="0">
                <a:solidFill>
                  <a:srgbClr val="0070C0"/>
                </a:solidFill>
                <a:latin typeface="Times New Roman" panose="02020603050405020304" charset="0"/>
              </a:rPr>
              <a:t>s sb. like? </a:t>
            </a:r>
            <a:r>
              <a:rPr lang="zh-CN" altLang="en-US" sz="2400" dirty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</a:rPr>
              <a:t> 意为“……是什么样的人？”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</a:rPr>
              <a:t>多用于提问人的性格、品质等，也可用于提问人的相貌。</a:t>
            </a:r>
            <a:r>
              <a:rPr lang="zh-CN" altLang="en-US" sz="2400" dirty="0">
                <a:latin typeface="Times New Roman" panose="02020603050405020304" charset="0"/>
                <a:ea typeface="微软雅黑" panose="020B0503020204020204" charset="-122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charset="0"/>
              </a:rPr>
              <a:t>  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e.g.: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—What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'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s Alice like? 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—She is quiet and a little shy. 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70C0"/>
                </a:solidFill>
                <a:latin typeface="Times New Roman" panose="02020603050405020304" charset="0"/>
              </a:rPr>
              <a:t>What does sb. look like? </a:t>
            </a:r>
            <a:r>
              <a:rPr lang="zh-CN" altLang="en-US" sz="2400" dirty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意为“……长得什么样？”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</a:rPr>
              <a:t>用于提问人的长相、外貌。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charset="0"/>
              </a:rPr>
              <a:t>   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zh-CN" altLang="en-US" sz="2400" dirty="0">
                <a:latin typeface="Times New Roman" panose="02020603050405020304" charset="0"/>
                <a:sym typeface="+mn-ea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e.g.: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—What does Tom look like ? 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—He has short hair. </a:t>
            </a:r>
          </a:p>
        </p:txBody>
      </p:sp>
      <p:sp>
        <p:nvSpPr>
          <p:cNvPr id="6" name="矩形 5"/>
          <p:cNvSpPr/>
          <p:nvPr/>
        </p:nvSpPr>
        <p:spPr>
          <a:xfrm>
            <a:off x="1760538" y="379095"/>
            <a:ext cx="562292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60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</a:rPr>
              <a:t>Language Points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35965" y="3118485"/>
            <a:ext cx="7543165" cy="2535555"/>
          </a:xfrm>
          <a:prstGeom prst="rect">
            <a:avLst/>
          </a:prstGeom>
          <a:ln w="28575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338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① be like 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意为“像……一样”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,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指品德、相貌等像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;</a:t>
            </a:r>
          </a:p>
          <a:p>
            <a:pPr>
              <a:lnSpc>
                <a:spcPts val="338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      更侧重人的个性特征，常与l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ook like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互换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。</a:t>
            </a:r>
          </a:p>
          <a:p>
            <a:pPr>
              <a:lnSpc>
                <a:spcPts val="480"/>
              </a:lnSpc>
            </a:pP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Times New Roman" panose="02020603050405020304" charset="0"/>
            </a:endParaRPr>
          </a:p>
          <a:p>
            <a:pPr>
              <a:lnSpc>
                <a:spcPts val="338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 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e.g.: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The twins are like their father.</a:t>
            </a:r>
          </a:p>
          <a:p>
            <a:pPr>
              <a:lnSpc>
                <a:spcPts val="458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② look like 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意为“看起来像……”，强调外观上像。</a:t>
            </a:r>
          </a:p>
          <a:p>
            <a:pPr>
              <a:lnSpc>
                <a:spcPts val="480"/>
              </a:lnSpc>
            </a:pP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lnSpc>
                <a:spcPts val="338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  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e.g.: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He looks like his father.  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2780" y="1454150"/>
            <a:ext cx="7922895" cy="121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6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Times New Roman" panose="02020603050405020304" charset="0"/>
                <a:sym typeface="+mn-ea"/>
              </a:rPr>
              <a:t>be like </a:t>
            </a:r>
            <a:r>
              <a:rPr lang="zh-CN" altLang="en-US" sz="2800" dirty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意为“像……一样”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,</a:t>
            </a:r>
            <a:r>
              <a:rPr lang="zh-CN" altLang="en-US" sz="2800" dirty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同义短语是</a:t>
            </a:r>
            <a:r>
              <a:rPr lang="zh-CN" altLang="en-US" sz="2800" dirty="0">
                <a:solidFill>
                  <a:srgbClr val="0070C0"/>
                </a:solidFill>
                <a:latin typeface="Times New Roman" panose="02020603050405020304" charset="0"/>
                <a:sym typeface="+mn-ea"/>
              </a:rPr>
              <a:t>look like。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charset="0"/>
                <a:sym typeface="+mn-ea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e.g.: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The girl is like her mother.</a:t>
            </a:r>
            <a:r>
              <a:rPr lang="zh-CN" altLang="en-US" sz="2800" dirty="0">
                <a:latin typeface="Times New Roman" panose="02020603050405020304" charset="0"/>
                <a:sym typeface="+mn-ea"/>
              </a:rPr>
              <a:t> </a:t>
            </a:r>
            <a:r>
              <a:rPr lang="zh-CN" altLang="en-US" sz="2400" dirty="0">
                <a:latin typeface="Times New Roman" panose="02020603050405020304" charset="0"/>
                <a:sym typeface="+mn-ea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0820" y="731520"/>
            <a:ext cx="8805545" cy="6015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2. </a:t>
            </a:r>
            <a:r>
              <a:rPr lang="zh-CN" altLang="en-US" sz="2400" b="1" i="1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It's been three years since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we last saw our primary school classmates. 自从我们上次见到我们的小学同学以来，已经三年了。（教材第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26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页）</a:t>
            </a:r>
          </a:p>
          <a:p>
            <a:pPr>
              <a:lnSpc>
                <a:spcPts val="3300"/>
              </a:lnSpc>
            </a:pPr>
            <a:r>
              <a:rPr lang="zh-CN" altLang="en-US" sz="2400" dirty="0">
                <a:solidFill>
                  <a:srgbClr val="0070C0"/>
                </a:solidFill>
                <a:latin typeface="Times New Roman" panose="02020603050405020304" charset="0"/>
              </a:rPr>
              <a:t>“It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charset="0"/>
              </a:rPr>
              <a:t>'</a:t>
            </a:r>
            <a:r>
              <a:rPr lang="zh-CN" altLang="en-US" sz="2400" dirty="0">
                <a:solidFill>
                  <a:srgbClr val="0070C0"/>
                </a:solidFill>
                <a:latin typeface="Times New Roman" panose="02020603050405020304" charset="0"/>
              </a:rPr>
              <a:t>s been+</a:t>
            </a:r>
            <a:r>
              <a:rPr lang="zh-CN" altLang="en-US" sz="2400" dirty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</a:rPr>
              <a:t>一段时间</a:t>
            </a:r>
            <a:r>
              <a:rPr lang="zh-CN" altLang="en-US" sz="2400" dirty="0">
                <a:solidFill>
                  <a:srgbClr val="0070C0"/>
                </a:solidFill>
                <a:latin typeface="Times New Roman" panose="02020603050405020304" charset="0"/>
              </a:rPr>
              <a:t>+since+</a:t>
            </a:r>
            <a:r>
              <a:rPr lang="zh-CN" altLang="en-US" sz="2400" dirty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</a:rPr>
              <a:t>从句”意为“自从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</a:rPr>
              <a:t>……</a:t>
            </a:r>
            <a:r>
              <a:rPr lang="zh-CN" altLang="en-US" sz="2400" dirty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</a:rPr>
              <a:t>以来已经有多长时间了”，还可表示为“</a:t>
            </a:r>
            <a:r>
              <a:rPr lang="zh-CN" altLang="en-US" sz="2400" dirty="0">
                <a:solidFill>
                  <a:srgbClr val="0070C0"/>
                </a:solidFill>
                <a:latin typeface="Times New Roman" panose="02020603050405020304" charset="0"/>
              </a:rPr>
              <a:t>It is+</a:t>
            </a:r>
            <a:r>
              <a:rPr lang="zh-CN" altLang="en-US" sz="2400" dirty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</a:rPr>
              <a:t>一段时间</a:t>
            </a:r>
            <a:r>
              <a:rPr lang="zh-CN" altLang="en-US" sz="2400" dirty="0">
                <a:solidFill>
                  <a:srgbClr val="0070C0"/>
                </a:solidFill>
                <a:latin typeface="Times New Roman" panose="02020603050405020304" charset="0"/>
              </a:rPr>
              <a:t>+since+</a:t>
            </a:r>
            <a:r>
              <a:rPr lang="zh-CN" altLang="en-US" sz="2400" dirty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</a:rPr>
              <a:t>从句</a:t>
            </a:r>
            <a:r>
              <a:rPr lang="zh-CN" altLang="en-US" sz="2400" dirty="0">
                <a:solidFill>
                  <a:srgbClr val="0070C0"/>
                </a:solidFill>
                <a:latin typeface="Times New Roman" panose="02020603050405020304" charset="0"/>
              </a:rPr>
              <a:t>”。</a:t>
            </a:r>
          </a:p>
          <a:p>
            <a:pPr>
              <a:lnSpc>
                <a:spcPts val="3300"/>
              </a:lnSpc>
            </a:pPr>
            <a:r>
              <a:rPr lang="zh-CN" altLang="en-US" sz="2400" dirty="0">
                <a:latin typeface="Times New Roman" panose="02020603050405020304" charset="0"/>
              </a:rPr>
              <a:t>   </a:t>
            </a:r>
            <a:r>
              <a:rPr lang="zh-CN" altLang="en-US" sz="2400" dirty="0">
                <a:latin typeface="Times New Roman" panose="02020603050405020304" charset="0"/>
                <a:sym typeface="+mn-ea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e.g.: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It has been five years since I began to learn English.</a:t>
            </a:r>
          </a:p>
          <a:p>
            <a:pPr>
              <a:lnSpc>
                <a:spcPts val="33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=It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'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s five years since I began to learn English.</a:t>
            </a:r>
          </a:p>
          <a:p>
            <a:pPr>
              <a:lnSpc>
                <a:spcPts val="33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since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此处用作连词，意为“自从，自……以来”。主句常用完成时，且动词需要用延续性动词。since后接从句，该从句用一般过去时态。</a:t>
            </a:r>
          </a:p>
          <a:p>
            <a:pPr>
              <a:lnSpc>
                <a:spcPts val="33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e.g.: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She has taught us English since I came to this school.</a:t>
            </a:r>
          </a:p>
          <a:p>
            <a:pPr>
              <a:lnSpc>
                <a:spcPts val="33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【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拓展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】since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还可以用作介词，意为“自从……以来”，后接表示时间点的词。</a:t>
            </a:r>
          </a:p>
          <a:p>
            <a:pPr>
              <a:lnSpc>
                <a:spcPts val="33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  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e.g.: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He has worked the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re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since 10 years ago.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6225" y="1113790"/>
            <a:ext cx="8806180" cy="4497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>
              <a:latin typeface="Times New Roman" panose="02020603050405020304" charset="0"/>
            </a:endParaRPr>
          </a:p>
          <a:p>
            <a:pPr>
              <a:lnSpc>
                <a:spcPts val="3500"/>
              </a:lnSpc>
            </a:pPr>
            <a:r>
              <a:rPr lang="zh-CN" altLang="en-US" sz="28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3. I used to </a:t>
            </a:r>
            <a:r>
              <a:rPr lang="zh-CN" altLang="en-US" sz="2800" b="1" i="1" u="sng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see him reading</a:t>
            </a:r>
            <a:r>
              <a:rPr lang="zh-CN" altLang="en-US" sz="28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in the library every day.</a:t>
            </a:r>
          </a:p>
          <a:p>
            <a:pPr>
              <a:lnSpc>
                <a:spcPts val="3500"/>
              </a:lnSpc>
            </a:pPr>
            <a:r>
              <a:rPr lang="zh-CN" altLang="en-US" sz="24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我过去常常看见他每天都在图书室看书。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（教材第26页）</a:t>
            </a:r>
          </a:p>
          <a:p>
            <a:pPr>
              <a:lnSpc>
                <a:spcPts val="4080"/>
              </a:lnSpc>
            </a:pPr>
            <a:r>
              <a:rPr lang="zh-CN" altLang="en-US" sz="2400">
                <a:solidFill>
                  <a:schemeClr val="accent5"/>
                </a:solidFill>
                <a:latin typeface="Times New Roman" panose="02020603050405020304" charset="0"/>
              </a:rPr>
              <a:t>see sb. doing sth. 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意为</a:t>
            </a:r>
            <a:r>
              <a:rPr lang="zh-CN" altLang="en-US" sz="2400">
                <a:solidFill>
                  <a:schemeClr val="accent5"/>
                </a:solidFill>
                <a:latin typeface="Times New Roman" panose="02020603050405020304" charset="0"/>
                <a:ea typeface="微软雅黑" panose="020B0503020204020204" charset="-122"/>
              </a:rPr>
              <a:t>“看见某人正在做某事”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，doing 作宾语补足语，表示动作正在进行。</a:t>
            </a:r>
            <a:r>
              <a:rPr lang="zh-CN" altLang="en-US" sz="2400">
                <a:latin typeface="Times New Roman" panose="02020603050405020304" charset="0"/>
                <a:ea typeface="微软雅黑" panose="020B0503020204020204" charset="-122"/>
              </a:rPr>
              <a:t>  </a:t>
            </a:r>
          </a:p>
          <a:p>
            <a:pPr>
              <a:lnSpc>
                <a:spcPts val="4080"/>
              </a:lnSpc>
            </a:pPr>
            <a:r>
              <a:rPr lang="zh-CN" altLang="en-US" sz="2400">
                <a:solidFill>
                  <a:srgbClr val="0070C0"/>
                </a:solidFill>
                <a:latin typeface="Times New Roman" panose="02020603050405020304" charset="0"/>
              </a:rPr>
              <a:t>see sb. do sth.</a:t>
            </a:r>
            <a:r>
              <a:rPr lang="zh-CN" altLang="en-US" sz="240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</a:rPr>
              <a:t> 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意为</a:t>
            </a:r>
            <a:r>
              <a:rPr lang="zh-CN" altLang="en-US" sz="2400">
                <a:solidFill>
                  <a:schemeClr val="accent5"/>
                </a:solidFill>
                <a:latin typeface="Times New Roman" panose="02020603050405020304" charset="0"/>
                <a:ea typeface="微软雅黑" panose="020B0503020204020204" charset="-122"/>
              </a:rPr>
              <a:t>“看见某人做了某事”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，指看见动作发生的全过程。</a:t>
            </a:r>
          </a:p>
          <a:p>
            <a:pPr>
              <a:lnSpc>
                <a:spcPts val="408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</a:t>
            </a:r>
            <a:r>
              <a:rPr lang="en-US" altLang="zh-CN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e.g.: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I saw him playing football on the playground.</a:t>
            </a:r>
          </a:p>
          <a:p>
            <a:pPr>
              <a:lnSpc>
                <a:spcPts val="408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I saw her run into the room.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1285" y="1222375"/>
            <a:ext cx="8901430" cy="5420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一、单项选择。</a:t>
            </a:r>
          </a:p>
          <a:p>
            <a:pPr>
              <a:lnSpc>
                <a:spcPts val="3480"/>
              </a:lnSpc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(   )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1.He used to ______ in a small village ,but now he has been used to </a:t>
            </a:r>
          </a:p>
          <a:p>
            <a:pPr>
              <a:lnSpc>
                <a:spcPts val="348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_____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in 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a big city. </a:t>
            </a:r>
          </a:p>
          <a:p>
            <a:pPr>
              <a:lnSpc>
                <a:spcPts val="348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    A.live;living              B.live;live          C.living;living        </a:t>
            </a:r>
          </a:p>
          <a:p>
            <a:pPr>
              <a:lnSpc>
                <a:spcPts val="3480"/>
              </a:lnSpc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(   )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2.  _______work in Microsoft?</a:t>
            </a:r>
          </a:p>
          <a:p>
            <a:pPr>
              <a:lnSpc>
                <a:spcPts val="348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   A.Did you use to                      B.Did you used</a:t>
            </a:r>
          </a:p>
          <a:p>
            <a:pPr>
              <a:lnSpc>
                <a:spcPts val="348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   C.Did use to                              D.Do you use to</a:t>
            </a:r>
          </a:p>
          <a:p>
            <a:pPr>
              <a:lnSpc>
                <a:spcPts val="3480"/>
              </a:lnSpc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(   )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3. Now she is ______ a tall girl.She has changed _______ much.</a:t>
            </a:r>
          </a:p>
          <a:p>
            <a:pPr>
              <a:lnSpc>
                <a:spcPts val="348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   A.so;so            B.so;such          C.such;such         D.such;so</a:t>
            </a:r>
          </a:p>
          <a:p>
            <a:pPr>
              <a:lnSpc>
                <a:spcPts val="3480"/>
              </a:lnSpc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(   )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4. He used to ______ short hair and get good scores ______ his exam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s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.</a:t>
            </a:r>
          </a:p>
          <a:p>
            <a:pPr>
              <a:lnSpc>
                <a:spcPts val="348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   A.be;in            B.be;on              C.have;on            D.have;in</a:t>
            </a:r>
          </a:p>
        </p:txBody>
      </p:sp>
      <p:sp>
        <p:nvSpPr>
          <p:cNvPr id="2" name="矩形 1"/>
          <p:cNvSpPr/>
          <p:nvPr/>
        </p:nvSpPr>
        <p:spPr>
          <a:xfrm>
            <a:off x="2945448" y="224790"/>
            <a:ext cx="346519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charset="0"/>
              </a:rPr>
              <a:t>Exercise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8445" y="1625600"/>
            <a:ext cx="403225" cy="5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A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45110" y="2944495"/>
            <a:ext cx="403225" cy="5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A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58445" y="4290060"/>
            <a:ext cx="403225" cy="5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D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45110" y="5168265"/>
            <a:ext cx="40322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C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965" y="862330"/>
            <a:ext cx="8949690" cy="543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二、根据汉语意思完成下列句子。</a:t>
            </a:r>
          </a:p>
          <a:p>
            <a:pPr>
              <a:lnSpc>
                <a:spcPts val="388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1. 你姐姐过去考试取得好成绩吗？</a:t>
            </a:r>
          </a:p>
          <a:p>
            <a:pPr>
              <a:lnSpc>
                <a:spcPts val="388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______ your sister ______  _____ get good grades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on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the exams?</a:t>
            </a:r>
          </a:p>
          <a:p>
            <a:pPr>
              <a:lnSpc>
                <a:spcPts val="388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2. 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他总是在课堂上保持沉默。</a:t>
            </a:r>
          </a:p>
          <a:p>
            <a:pPr>
              <a:lnSpc>
                <a:spcPts val="388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He always _______  _________ in class.</a:t>
            </a:r>
          </a:p>
          <a:p>
            <a:pPr>
              <a:lnSpc>
                <a:spcPts val="388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3.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自从到游泳队，已经有2个月了。</a:t>
            </a:r>
          </a:p>
          <a:p>
            <a:pPr>
              <a:lnSpc>
                <a:spcPts val="388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It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'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s _____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two months ______ I was _____ the swimming team.</a:t>
            </a:r>
          </a:p>
          <a:p>
            <a:pPr>
              <a:lnSpc>
                <a:spcPts val="388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4.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有时我看见那女孩在读书。</a:t>
            </a:r>
          </a:p>
          <a:p>
            <a:pPr>
              <a:lnSpc>
                <a:spcPts val="388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______ time _____ time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, 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I see the girl _____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___books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.</a:t>
            </a:r>
          </a:p>
          <a:p>
            <a:pPr>
              <a:lnSpc>
                <a:spcPts val="388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5.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 她变化那么大。她过去是个那么活跃的女孩。</a:t>
            </a:r>
          </a:p>
          <a:p>
            <a:pPr>
              <a:lnSpc>
                <a:spcPts val="388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She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'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s changed ____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much. She used to be ______ an active girl.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6895" y="1802130"/>
            <a:ext cx="72453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Did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78455" y="1787525"/>
            <a:ext cx="81597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use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996055" y="1800860"/>
            <a:ext cx="53975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to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812925" y="2780030"/>
            <a:ext cx="115506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keeps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171190" y="2800985"/>
            <a:ext cx="121094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silent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22655" y="3776345"/>
            <a:ext cx="94742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been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434715" y="3766820"/>
            <a:ext cx="92138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since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19065" y="3774440"/>
            <a:ext cx="72453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on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67690" y="4761230"/>
            <a:ext cx="94742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From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344420" y="4763135"/>
            <a:ext cx="52641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to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292090" y="4754880"/>
            <a:ext cx="127571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reading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408555" y="5726430"/>
            <a:ext cx="55308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so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911215" y="5739130"/>
            <a:ext cx="89535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such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43305" y="2658745"/>
            <a:ext cx="75761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</a:rPr>
              <a:t>1.Listen and read after the tape at home.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</a:rPr>
              <a:t>2.Read and recite 2d.</a:t>
            </a:r>
          </a:p>
        </p:txBody>
      </p:sp>
      <p:sp>
        <p:nvSpPr>
          <p:cNvPr id="6" name="矩形 5"/>
          <p:cNvSpPr/>
          <p:nvPr/>
        </p:nvSpPr>
        <p:spPr>
          <a:xfrm>
            <a:off x="2109788" y="1215390"/>
            <a:ext cx="455104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</a:rPr>
              <a:t>Homework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05990" y="2509520"/>
            <a:ext cx="47320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</a:rPr>
              <a:t>Thank you!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55" y="4431665"/>
            <a:ext cx="1493520" cy="20681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015" y="202270"/>
            <a:ext cx="2870200" cy="1010920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</a:rPr>
              <a:t>Warming up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85135" y="1487805"/>
            <a:ext cx="4426585" cy="10877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1. 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Did Mario use to be short?</a:t>
            </a:r>
          </a:p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2. 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What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'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s he like now?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3325" y="2882058"/>
            <a:ext cx="6096635" cy="39738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/>
          <p:nvPr/>
        </p:nvGraphicFramePr>
        <p:xfrm>
          <a:off x="728980" y="1747520"/>
          <a:ext cx="7465695" cy="3811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2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19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Appearance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sz="2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Personality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8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2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tall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2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outgoing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1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2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straight hair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2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funny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46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1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83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1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675765" y="679450"/>
            <a:ext cx="7225665" cy="650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Fill in the chart with words to describe people.</a:t>
            </a:r>
          </a:p>
        </p:txBody>
      </p:sp>
      <p:sp>
        <p:nvSpPr>
          <p:cNvPr id="213" name=" 213"/>
          <p:cNvSpPr/>
          <p:nvPr/>
        </p:nvSpPr>
        <p:spPr>
          <a:xfrm>
            <a:off x="878205" y="746125"/>
            <a:ext cx="693420" cy="587375"/>
          </a:xfrm>
          <a:custGeom>
            <a:avLst/>
            <a:gdLst/>
            <a:ahLst/>
            <a:cxnLst/>
            <a:rect l="l" t="t" r="r" b="b"/>
            <a:pathLst>
              <a:path w="1160528" h="1137856">
                <a:moveTo>
                  <a:pt x="301373" y="145324"/>
                </a:moveTo>
                <a:cubicBezTo>
                  <a:pt x="77474" y="176329"/>
                  <a:pt x="-76715" y="585266"/>
                  <a:pt x="580264" y="1067944"/>
                </a:cubicBezTo>
                <a:cubicBezTo>
                  <a:pt x="1535870" y="365866"/>
                  <a:pt x="775286" y="-180195"/>
                  <a:pt x="580264" y="365866"/>
                </a:cubicBezTo>
                <a:cubicBezTo>
                  <a:pt x="519320" y="195222"/>
                  <a:pt x="403145" y="131231"/>
                  <a:pt x="301373" y="145324"/>
                </a:cubicBezTo>
                <a:close/>
                <a:moveTo>
                  <a:pt x="237013" y="2324"/>
                </a:moveTo>
                <a:cubicBezTo>
                  <a:pt x="362271" y="-15022"/>
                  <a:pt x="505256" y="63737"/>
                  <a:pt x="580264" y="273760"/>
                </a:cubicBezTo>
                <a:cubicBezTo>
                  <a:pt x="820291" y="-398315"/>
                  <a:pt x="1756395" y="273760"/>
                  <a:pt x="580264" y="1137856"/>
                </a:cubicBezTo>
                <a:cubicBezTo>
                  <a:pt x="-228326" y="543790"/>
                  <a:pt x="-38555" y="40484"/>
                  <a:pt x="237013" y="2324"/>
                </a:cubicBezTo>
                <a:close/>
              </a:path>
            </a:pathLst>
          </a:custGeom>
          <a:solidFill>
            <a:schemeClr val="accent1"/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</a:rPr>
              <a:t>1a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00380" y="2460625"/>
            <a:ext cx="8082280" cy="2724150"/>
          </a:xfrm>
          <a:prstGeom prst="rect">
            <a:avLst/>
          </a:prstGeom>
          <a:ln w="28575">
            <a:solidFill>
              <a:srgbClr val="92D050"/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400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1. Mario used to be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_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____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_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. He used to wear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________.</a:t>
            </a:r>
          </a:p>
          <a:p>
            <a:pPr>
              <a:lnSpc>
                <a:spcPct val="2400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2. Amy used to be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_____.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She used to have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______ hair.</a:t>
            </a:r>
          </a:p>
          <a:p>
            <a:pPr>
              <a:lnSpc>
                <a:spcPct val="2400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3. Tina used to have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_______ 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and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______ 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hair.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28010" y="2876550"/>
            <a:ext cx="86868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short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86500" y="2849880"/>
            <a:ext cx="131635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glasses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034665" y="3756025"/>
            <a:ext cx="67183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ea typeface="仿宋" panose="02010609060101010101" charset="-122"/>
              </a:rPr>
              <a:t>tall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047105" y="3757295"/>
            <a:ext cx="102679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short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333115" y="4631690"/>
            <a:ext cx="8197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red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855210" y="4613275"/>
            <a:ext cx="100012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curly</a:t>
            </a:r>
          </a:p>
        </p:txBody>
      </p:sp>
      <p:sp>
        <p:nvSpPr>
          <p:cNvPr id="213" name=" 213"/>
          <p:cNvSpPr/>
          <p:nvPr/>
        </p:nvSpPr>
        <p:spPr>
          <a:xfrm>
            <a:off x="878205" y="386080"/>
            <a:ext cx="693420" cy="587375"/>
          </a:xfrm>
          <a:custGeom>
            <a:avLst/>
            <a:gdLst/>
            <a:ahLst/>
            <a:cxnLst/>
            <a:rect l="l" t="t" r="r" b="b"/>
            <a:pathLst>
              <a:path w="1160528" h="1137856">
                <a:moveTo>
                  <a:pt x="301373" y="145324"/>
                </a:moveTo>
                <a:cubicBezTo>
                  <a:pt x="77474" y="176329"/>
                  <a:pt x="-76715" y="585266"/>
                  <a:pt x="580264" y="1067944"/>
                </a:cubicBezTo>
                <a:cubicBezTo>
                  <a:pt x="1535870" y="365866"/>
                  <a:pt x="775286" y="-180195"/>
                  <a:pt x="580264" y="365866"/>
                </a:cubicBezTo>
                <a:cubicBezTo>
                  <a:pt x="519320" y="195222"/>
                  <a:pt x="403145" y="131231"/>
                  <a:pt x="301373" y="145324"/>
                </a:cubicBezTo>
                <a:close/>
                <a:moveTo>
                  <a:pt x="237013" y="2324"/>
                </a:moveTo>
                <a:cubicBezTo>
                  <a:pt x="362271" y="-15022"/>
                  <a:pt x="505256" y="63737"/>
                  <a:pt x="580264" y="273760"/>
                </a:cubicBezTo>
                <a:cubicBezTo>
                  <a:pt x="820291" y="-398315"/>
                  <a:pt x="1756395" y="273760"/>
                  <a:pt x="580264" y="1137856"/>
                </a:cubicBezTo>
                <a:cubicBezTo>
                  <a:pt x="-228326" y="543790"/>
                  <a:pt x="-38555" y="40484"/>
                  <a:pt x="237013" y="2324"/>
                </a:cubicBezTo>
                <a:close/>
              </a:path>
            </a:pathLst>
          </a:custGeom>
          <a:solidFill>
            <a:schemeClr val="accent1"/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</a:rPr>
              <a:t>1b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571625" y="154940"/>
            <a:ext cx="7211060" cy="1770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Listen. Bob is seeing some friends for the first 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time in four years. What did his friends use to 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look like?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/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156335" y="4343400"/>
            <a:ext cx="7259320" cy="2114550"/>
            <a:chOff x="1533" y="4896"/>
            <a:chExt cx="11432" cy="3330"/>
          </a:xfrm>
        </p:grpSpPr>
        <p:sp>
          <p:nvSpPr>
            <p:cNvPr id="11" name="文本框 10"/>
            <p:cNvSpPr txBox="1"/>
            <p:nvPr/>
          </p:nvSpPr>
          <p:spPr>
            <a:xfrm>
              <a:off x="1791" y="5154"/>
              <a:ext cx="11174" cy="3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ts val="3660"/>
                </a:lnSpc>
              </a:pPr>
              <a:endParaRPr lang="zh-CN" altLang="en-US"/>
            </a:p>
            <a:p>
              <a:pPr>
                <a:lnSpc>
                  <a:spcPts val="3660"/>
                </a:lnSpc>
              </a:pPr>
              <a:endParaRPr lang="zh-CN" altLang="en-US"/>
            </a:p>
            <a:p>
              <a:pPr>
                <a:lnSpc>
                  <a:spcPts val="3660"/>
                </a:lnSpc>
              </a:pPr>
              <a:endParaRPr lang="zh-CN" altLang="en-US"/>
            </a:p>
            <a:p>
              <a:pPr>
                <a:lnSpc>
                  <a:spcPts val="3660"/>
                </a:lnSpc>
              </a:pPr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533" y="4896"/>
              <a:ext cx="11152" cy="31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ts val="3660"/>
                </a:lnSpc>
              </a:pPr>
              <a:r>
                <a:rPr lang="zh-CN" altLang="en-US" sz="280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A: Did Mario use to be short?</a:t>
              </a:r>
            </a:p>
            <a:p>
              <a:pPr>
                <a:lnSpc>
                  <a:spcPts val="3660"/>
                </a:lnSpc>
              </a:pPr>
              <a:r>
                <a:rPr lang="zh-CN" altLang="en-US" sz="280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B: Yes, he did. He used to be really short.</a:t>
              </a:r>
            </a:p>
            <a:p>
              <a:pPr>
                <a:lnSpc>
                  <a:spcPts val="3660"/>
                </a:lnSpc>
              </a:pPr>
              <a:r>
                <a:rPr lang="zh-CN" altLang="en-US" sz="280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A: What</a:t>
              </a:r>
              <a:r>
                <a:rPr lang="en-US" altLang="zh-CN" sz="280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'</a:t>
              </a:r>
              <a:r>
                <a:rPr lang="zh-CN" altLang="en-US" sz="280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s he like now?</a:t>
              </a:r>
            </a:p>
            <a:p>
              <a:pPr>
                <a:lnSpc>
                  <a:spcPts val="3660"/>
                </a:lnSpc>
              </a:pPr>
              <a:r>
                <a:rPr lang="zh-CN" altLang="en-US" sz="280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B: He</a:t>
              </a:r>
              <a:r>
                <a:rPr lang="en-US" altLang="zh-CN" sz="280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'</a:t>
              </a:r>
              <a:r>
                <a:rPr lang="zh-CN" altLang="en-US" sz="280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s tall now. 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70935" y="1421130"/>
            <a:ext cx="4228465" cy="2619375"/>
          </a:xfrm>
          <a:prstGeom prst="rect">
            <a:avLst/>
          </a:prstGeom>
        </p:spPr>
      </p:pic>
      <p:sp>
        <p:nvSpPr>
          <p:cNvPr id="213" name=" 213"/>
          <p:cNvSpPr/>
          <p:nvPr/>
        </p:nvSpPr>
        <p:spPr>
          <a:xfrm>
            <a:off x="731520" y="386080"/>
            <a:ext cx="693420" cy="587375"/>
          </a:xfrm>
          <a:custGeom>
            <a:avLst/>
            <a:gdLst/>
            <a:ahLst/>
            <a:cxnLst/>
            <a:rect l="l" t="t" r="r" b="b"/>
            <a:pathLst>
              <a:path w="1160528" h="1137856">
                <a:moveTo>
                  <a:pt x="301373" y="145324"/>
                </a:moveTo>
                <a:cubicBezTo>
                  <a:pt x="77474" y="176329"/>
                  <a:pt x="-76715" y="585266"/>
                  <a:pt x="580264" y="1067944"/>
                </a:cubicBezTo>
                <a:cubicBezTo>
                  <a:pt x="1535870" y="365866"/>
                  <a:pt x="775286" y="-180195"/>
                  <a:pt x="580264" y="365866"/>
                </a:cubicBezTo>
                <a:cubicBezTo>
                  <a:pt x="519320" y="195222"/>
                  <a:pt x="403145" y="131231"/>
                  <a:pt x="301373" y="145324"/>
                </a:cubicBezTo>
                <a:close/>
                <a:moveTo>
                  <a:pt x="237013" y="2324"/>
                </a:moveTo>
                <a:cubicBezTo>
                  <a:pt x="362271" y="-15022"/>
                  <a:pt x="505256" y="63737"/>
                  <a:pt x="580264" y="273760"/>
                </a:cubicBezTo>
                <a:cubicBezTo>
                  <a:pt x="820291" y="-398315"/>
                  <a:pt x="1756395" y="273760"/>
                  <a:pt x="580264" y="1137856"/>
                </a:cubicBezTo>
                <a:cubicBezTo>
                  <a:pt x="-228326" y="543790"/>
                  <a:pt x="-38555" y="40484"/>
                  <a:pt x="237013" y="2324"/>
                </a:cubicBezTo>
                <a:close/>
              </a:path>
            </a:pathLst>
          </a:custGeom>
          <a:solidFill>
            <a:schemeClr val="accent1"/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</a:rPr>
              <a:t>1c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438275" y="248285"/>
            <a:ext cx="7751445" cy="650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Look at the picture in 1a and make conversations.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27430" y="2353310"/>
            <a:ext cx="7423150" cy="201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___ </a:t>
            </a:r>
            <a:r>
              <a:rPr lang="zh-CN" altLang="en-US" sz="28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friendly         </a:t>
            </a:r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___ </a:t>
            </a:r>
            <a:r>
              <a:rPr lang="zh-CN" altLang="en-US" sz="28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outgoing    </a:t>
            </a:r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___ </a:t>
            </a:r>
            <a:r>
              <a:rPr lang="zh-CN" altLang="en-US" sz="28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serious</a:t>
            </a:r>
          </a:p>
          <a:p>
            <a:pPr>
              <a:lnSpc>
                <a:spcPts val="5000"/>
              </a:lnSpc>
            </a:pPr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___ </a:t>
            </a:r>
            <a:r>
              <a:rPr lang="zh-CN" altLang="en-US" sz="28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humorous    </a:t>
            </a:r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___ </a:t>
            </a:r>
            <a:r>
              <a:rPr lang="zh-CN" altLang="en-US" sz="28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silent          </a:t>
            </a:r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___ </a:t>
            </a:r>
            <a:r>
              <a:rPr lang="zh-CN" altLang="en-US" sz="28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active</a:t>
            </a:r>
          </a:p>
          <a:p>
            <a:pPr>
              <a:lnSpc>
                <a:spcPts val="5000"/>
              </a:lnSpc>
            </a:pPr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___ </a:t>
            </a:r>
            <a:r>
              <a:rPr lang="zh-CN" altLang="en-US" sz="28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brave           </a:t>
            </a:r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___ </a:t>
            </a:r>
            <a:r>
              <a:rPr lang="zh-CN" altLang="en-US" sz="28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quiet           </a:t>
            </a:r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___ </a:t>
            </a:r>
            <a:r>
              <a:rPr lang="zh-CN" altLang="en-US" sz="28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helpful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4552315"/>
            <a:ext cx="2733040" cy="19621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11580" y="2540000"/>
            <a:ext cx="50038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sym typeface="+mn-ea"/>
              </a:rPr>
              <a:t>✔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73750" y="3176905"/>
            <a:ext cx="50038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sym typeface="+mn-ea"/>
              </a:rPr>
              <a:t>✔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634740" y="3803650"/>
            <a:ext cx="50038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sym typeface="+mn-ea"/>
              </a:rPr>
              <a:t>✔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56965" y="3153410"/>
            <a:ext cx="50038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sym typeface="+mn-ea"/>
              </a:rPr>
              <a:t>✔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731260" y="2543175"/>
            <a:ext cx="50038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sym typeface="+mn-ea"/>
              </a:rPr>
              <a:t>✔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86180" y="3810000"/>
            <a:ext cx="50038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sym typeface="+mn-ea"/>
              </a:rPr>
              <a:t>✔</a:t>
            </a:r>
          </a:p>
        </p:txBody>
      </p:sp>
      <p:sp>
        <p:nvSpPr>
          <p:cNvPr id="213" name=" 213"/>
          <p:cNvSpPr/>
          <p:nvPr/>
        </p:nvSpPr>
        <p:spPr>
          <a:xfrm>
            <a:off x="558165" y="932815"/>
            <a:ext cx="693420" cy="587375"/>
          </a:xfrm>
          <a:custGeom>
            <a:avLst/>
            <a:gdLst/>
            <a:ahLst/>
            <a:cxnLst/>
            <a:rect l="l" t="t" r="r" b="b"/>
            <a:pathLst>
              <a:path w="1160528" h="1137856">
                <a:moveTo>
                  <a:pt x="301373" y="145324"/>
                </a:moveTo>
                <a:cubicBezTo>
                  <a:pt x="77474" y="176329"/>
                  <a:pt x="-76715" y="585266"/>
                  <a:pt x="580264" y="1067944"/>
                </a:cubicBezTo>
                <a:cubicBezTo>
                  <a:pt x="1535870" y="365866"/>
                  <a:pt x="775286" y="-180195"/>
                  <a:pt x="580264" y="365866"/>
                </a:cubicBezTo>
                <a:cubicBezTo>
                  <a:pt x="519320" y="195222"/>
                  <a:pt x="403145" y="131231"/>
                  <a:pt x="301373" y="145324"/>
                </a:cubicBezTo>
                <a:close/>
                <a:moveTo>
                  <a:pt x="237013" y="2324"/>
                </a:moveTo>
                <a:cubicBezTo>
                  <a:pt x="362271" y="-15022"/>
                  <a:pt x="505256" y="63737"/>
                  <a:pt x="580264" y="273760"/>
                </a:cubicBezTo>
                <a:cubicBezTo>
                  <a:pt x="820291" y="-398315"/>
                  <a:pt x="1756395" y="273760"/>
                  <a:pt x="580264" y="1137856"/>
                </a:cubicBezTo>
                <a:cubicBezTo>
                  <a:pt x="-228326" y="543790"/>
                  <a:pt x="-38555" y="40484"/>
                  <a:pt x="237013" y="2324"/>
                </a:cubicBezTo>
                <a:close/>
              </a:path>
            </a:pathLst>
          </a:custGeom>
          <a:solidFill>
            <a:schemeClr val="accent1"/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</a:rPr>
              <a:t>2a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264920" y="795020"/>
            <a:ext cx="6490335" cy="650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Listen and check(      )the words you hear.</a:t>
            </a:r>
          </a:p>
        </p:txBody>
      </p:sp>
      <p:sp>
        <p:nvSpPr>
          <p:cNvPr id="2050" name=" 2050"/>
          <p:cNvSpPr/>
          <p:nvPr/>
        </p:nvSpPr>
        <p:spPr bwMode="auto">
          <a:xfrm>
            <a:off x="4183380" y="932815"/>
            <a:ext cx="297815" cy="41148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/>
        </p:nvGraphicFramePr>
        <p:xfrm>
          <a:off x="423545" y="1668780"/>
          <a:ext cx="8319770" cy="4849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chemeClr val="accent5"/>
                          </a:solidFill>
                          <a:latin typeface="Times New Roman" panose="02020603050405020304" charset="0"/>
                        </a:rPr>
                        <a:t>In the past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chemeClr val="accent5"/>
                          </a:solidFill>
                          <a:latin typeface="Times New Roman" panose="02020603050405020304" charset="0"/>
                        </a:rPr>
                        <a:t>Now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851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1. Paula used to be really _____.</a:t>
                      </a:r>
                    </a:p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    She was always silent in class.</a:t>
                      </a:r>
                    </a:p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    She wasn't very __________. </a:t>
                      </a:r>
                    </a:p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    She was never brave enough </a:t>
                      </a:r>
                    </a:p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    to ask questions.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1. Now she's more interested in 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    _______. She plays _______ 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    almost every day. She’s also on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    a _____ team.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49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2. She got good grades in _______. 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    She was also good in 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    ___________. She used to play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    the ______.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2. She still plays the ______ from 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    time to time.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164205" y="2315845"/>
            <a:ext cx="78994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</a:rPr>
              <a:t>quiet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80640" y="3223895"/>
            <a:ext cx="131635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</a:rPr>
              <a:t>outgoing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057140" y="3004185"/>
            <a:ext cx="90805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</a:rPr>
              <a:t>sports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069455" y="3013710"/>
            <a:ext cx="98615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</a:rPr>
              <a:t>soccer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125720" y="3937635"/>
            <a:ext cx="81534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</a:rPr>
              <a:t>swim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199765" y="4711700"/>
            <a:ext cx="107950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</a:rPr>
              <a:t>science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05815" y="5618480"/>
            <a:ext cx="158051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</a:rPr>
              <a:t>music class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227455" y="6055995"/>
            <a:ext cx="82931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</a:rPr>
              <a:t>piano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56095" y="5153025"/>
            <a:ext cx="82931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</a:rPr>
              <a:t>piano</a:t>
            </a:r>
          </a:p>
        </p:txBody>
      </p:sp>
      <p:sp>
        <p:nvSpPr>
          <p:cNvPr id="213" name=" 213"/>
          <p:cNvSpPr/>
          <p:nvPr/>
        </p:nvSpPr>
        <p:spPr>
          <a:xfrm>
            <a:off x="824865" y="559435"/>
            <a:ext cx="693420" cy="587375"/>
          </a:xfrm>
          <a:custGeom>
            <a:avLst/>
            <a:gdLst/>
            <a:ahLst/>
            <a:cxnLst/>
            <a:rect l="l" t="t" r="r" b="b"/>
            <a:pathLst>
              <a:path w="1160528" h="1137856">
                <a:moveTo>
                  <a:pt x="301373" y="145324"/>
                </a:moveTo>
                <a:cubicBezTo>
                  <a:pt x="77474" y="176329"/>
                  <a:pt x="-76715" y="585266"/>
                  <a:pt x="580264" y="1067944"/>
                </a:cubicBezTo>
                <a:cubicBezTo>
                  <a:pt x="1535870" y="365866"/>
                  <a:pt x="775286" y="-180195"/>
                  <a:pt x="580264" y="365866"/>
                </a:cubicBezTo>
                <a:cubicBezTo>
                  <a:pt x="519320" y="195222"/>
                  <a:pt x="403145" y="131231"/>
                  <a:pt x="301373" y="145324"/>
                </a:cubicBezTo>
                <a:close/>
                <a:moveTo>
                  <a:pt x="237013" y="2324"/>
                </a:moveTo>
                <a:cubicBezTo>
                  <a:pt x="362271" y="-15022"/>
                  <a:pt x="505256" y="63737"/>
                  <a:pt x="580264" y="273760"/>
                </a:cubicBezTo>
                <a:cubicBezTo>
                  <a:pt x="820291" y="-398315"/>
                  <a:pt x="1756395" y="273760"/>
                  <a:pt x="580264" y="1137856"/>
                </a:cubicBezTo>
                <a:cubicBezTo>
                  <a:pt x="-228326" y="543790"/>
                  <a:pt x="-38555" y="40484"/>
                  <a:pt x="237013" y="2324"/>
                </a:cubicBezTo>
                <a:close/>
              </a:path>
            </a:pathLst>
          </a:custGeom>
          <a:solidFill>
            <a:schemeClr val="accent1"/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</a:rPr>
              <a:t>2b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531620" y="314960"/>
            <a:ext cx="7392035" cy="1210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Listen again and complete the chart about how 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Paula has changed.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242060" y="2241550"/>
            <a:ext cx="6804660" cy="1955165"/>
            <a:chOff x="1459" y="4870"/>
            <a:chExt cx="10716" cy="3079"/>
          </a:xfrm>
        </p:grpSpPr>
        <p:sp>
          <p:nvSpPr>
            <p:cNvPr id="11" name="文本框 10"/>
            <p:cNvSpPr txBox="1"/>
            <p:nvPr/>
          </p:nvSpPr>
          <p:spPr>
            <a:xfrm>
              <a:off x="1830" y="5117"/>
              <a:ext cx="10345" cy="28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zh-CN" altLang="en-US" sz="2800"/>
            </a:p>
            <a:p>
              <a:pPr>
                <a:lnSpc>
                  <a:spcPct val="200000"/>
                </a:lnSpc>
              </a:pPr>
              <a:endParaRPr lang="zh-CN" altLang="en-US" sz="280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459" y="4870"/>
              <a:ext cx="10487" cy="285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80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A: Paula used to be really quiet. 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80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B: I know. She was always silent in class. </a:t>
              </a:r>
            </a:p>
          </p:txBody>
        </p:sp>
      </p:grpSp>
      <p:sp>
        <p:nvSpPr>
          <p:cNvPr id="213" name=" 213"/>
          <p:cNvSpPr/>
          <p:nvPr/>
        </p:nvSpPr>
        <p:spPr>
          <a:xfrm>
            <a:off x="758825" y="786130"/>
            <a:ext cx="693420" cy="587375"/>
          </a:xfrm>
          <a:custGeom>
            <a:avLst/>
            <a:gdLst/>
            <a:ahLst/>
            <a:cxnLst/>
            <a:rect l="l" t="t" r="r" b="b"/>
            <a:pathLst>
              <a:path w="1160528" h="1137856">
                <a:moveTo>
                  <a:pt x="301373" y="145324"/>
                </a:moveTo>
                <a:cubicBezTo>
                  <a:pt x="77474" y="176329"/>
                  <a:pt x="-76715" y="585266"/>
                  <a:pt x="580264" y="1067944"/>
                </a:cubicBezTo>
                <a:cubicBezTo>
                  <a:pt x="1535870" y="365866"/>
                  <a:pt x="775286" y="-180195"/>
                  <a:pt x="580264" y="365866"/>
                </a:cubicBezTo>
                <a:cubicBezTo>
                  <a:pt x="519320" y="195222"/>
                  <a:pt x="403145" y="131231"/>
                  <a:pt x="301373" y="145324"/>
                </a:cubicBezTo>
                <a:close/>
                <a:moveTo>
                  <a:pt x="237013" y="2324"/>
                </a:moveTo>
                <a:cubicBezTo>
                  <a:pt x="362271" y="-15022"/>
                  <a:pt x="505256" y="63737"/>
                  <a:pt x="580264" y="273760"/>
                </a:cubicBezTo>
                <a:cubicBezTo>
                  <a:pt x="820291" y="-398315"/>
                  <a:pt x="1756395" y="273760"/>
                  <a:pt x="580264" y="1137856"/>
                </a:cubicBezTo>
                <a:cubicBezTo>
                  <a:pt x="-228326" y="543790"/>
                  <a:pt x="-38555" y="40484"/>
                  <a:pt x="237013" y="2324"/>
                </a:cubicBezTo>
                <a:close/>
              </a:path>
            </a:pathLst>
          </a:custGeom>
          <a:solidFill>
            <a:schemeClr val="accent1"/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</a:rPr>
              <a:t>2c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536065" y="554990"/>
            <a:ext cx="7312025" cy="1050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Make conversations about Paula using the information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in 2b.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74015" y="3059430"/>
            <a:ext cx="8317865" cy="2656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Alfred:  </a:t>
            </a:r>
            <a:r>
              <a:rPr lang="en-US" altLang="zh-CN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This party is such a great idea!</a:t>
            </a:r>
          </a:p>
          <a:p>
            <a:pPr>
              <a:lnSpc>
                <a:spcPts val="500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Gina:    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I agree. It</a:t>
            </a:r>
            <a:r>
              <a:rPr lang="en-US" altLang="zh-CN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'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s been three years since we last saw our</a:t>
            </a:r>
          </a:p>
          <a:p>
            <a:pPr>
              <a:lnSpc>
                <a:spcPts val="500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             primary school classmates.</a:t>
            </a:r>
            <a:r>
              <a:rPr lang="zh-CN" altLang="en-US" sz="28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 </a:t>
            </a:r>
          </a:p>
          <a:p>
            <a:pPr>
              <a:lnSpc>
                <a:spcPts val="500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Alfred:  It</a:t>
            </a:r>
            <a:r>
              <a:rPr lang="en-US" altLang="zh-CN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'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s interesting to see how people have changed.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285" y="1719580"/>
            <a:ext cx="2742565" cy="1866900"/>
          </a:xfrm>
          <a:prstGeom prst="rect">
            <a:avLst/>
          </a:prstGeom>
        </p:spPr>
      </p:pic>
      <p:sp>
        <p:nvSpPr>
          <p:cNvPr id="213" name=" 213"/>
          <p:cNvSpPr/>
          <p:nvPr/>
        </p:nvSpPr>
        <p:spPr>
          <a:xfrm>
            <a:off x="558165" y="932815"/>
            <a:ext cx="693420" cy="587375"/>
          </a:xfrm>
          <a:custGeom>
            <a:avLst/>
            <a:gdLst/>
            <a:ahLst/>
            <a:cxnLst/>
            <a:rect l="l" t="t" r="r" b="b"/>
            <a:pathLst>
              <a:path w="1160528" h="1137856">
                <a:moveTo>
                  <a:pt x="301373" y="145324"/>
                </a:moveTo>
                <a:cubicBezTo>
                  <a:pt x="77474" y="176329"/>
                  <a:pt x="-76715" y="585266"/>
                  <a:pt x="580264" y="1067944"/>
                </a:cubicBezTo>
                <a:cubicBezTo>
                  <a:pt x="1535870" y="365866"/>
                  <a:pt x="775286" y="-180195"/>
                  <a:pt x="580264" y="365866"/>
                </a:cubicBezTo>
                <a:cubicBezTo>
                  <a:pt x="519320" y="195222"/>
                  <a:pt x="403145" y="131231"/>
                  <a:pt x="301373" y="145324"/>
                </a:cubicBezTo>
                <a:close/>
                <a:moveTo>
                  <a:pt x="237013" y="2324"/>
                </a:moveTo>
                <a:cubicBezTo>
                  <a:pt x="362271" y="-15022"/>
                  <a:pt x="505256" y="63737"/>
                  <a:pt x="580264" y="273760"/>
                </a:cubicBezTo>
                <a:cubicBezTo>
                  <a:pt x="820291" y="-398315"/>
                  <a:pt x="1756395" y="273760"/>
                  <a:pt x="580264" y="1137856"/>
                </a:cubicBezTo>
                <a:cubicBezTo>
                  <a:pt x="-228326" y="543790"/>
                  <a:pt x="-38555" y="40484"/>
                  <a:pt x="237013" y="2324"/>
                </a:cubicBezTo>
                <a:close/>
              </a:path>
            </a:pathLst>
          </a:custGeom>
          <a:solidFill>
            <a:schemeClr val="accent1"/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</a:rPr>
              <a:t>2d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264920" y="795020"/>
            <a:ext cx="4321175" cy="650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Role-play the conversation.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heme/theme1.xml><?xml version="1.0" encoding="utf-8"?>
<a:theme xmlns:a="http://schemas.openxmlformats.org/drawingml/2006/main" name="WWW.2PPT.COM">
  <a:themeElements>
    <a:clrScheme name="自定义 153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FFC000"/>
      </a:accent1>
      <a:accent2>
        <a:srgbClr val="F2800E"/>
      </a:accent2>
      <a:accent3>
        <a:srgbClr val="B06058"/>
      </a:accent3>
      <a:accent4>
        <a:srgbClr val="BB71A1"/>
      </a:accent4>
      <a:accent5>
        <a:srgbClr val="00B0F0"/>
      </a:accent5>
      <a:accent6>
        <a:srgbClr val="879169"/>
      </a:accent6>
      <a:hlink>
        <a:srgbClr val="3F6AC1"/>
      </a:hlink>
      <a:folHlink>
        <a:srgbClr val="D850BE"/>
      </a:folHlink>
    </a:clrScheme>
    <a:fontScheme name="自定义 6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1365</Words>
  <Application>Microsoft Office PowerPoint</Application>
  <PresentationFormat>全屏显示(4:3)</PresentationFormat>
  <Paragraphs>175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仿宋</vt:lpstr>
      <vt:lpstr>黑体</vt:lpstr>
      <vt:lpstr>宋体</vt:lpstr>
      <vt:lpstr>微软雅黑</vt:lpstr>
      <vt:lpstr>Arial</vt:lpstr>
      <vt:lpstr>Calibri</vt:lpstr>
      <vt:lpstr>Times New Roman</vt:lpstr>
      <vt:lpstr>Wingdings</vt:lpstr>
      <vt:lpstr>WWW.2PPT.COM</vt:lpstr>
      <vt:lpstr>PowerPoint 演示文稿</vt:lpstr>
      <vt:lpstr>Warming up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2016-03-20T02:41:00Z</dcterms:created>
  <dcterms:modified xsi:type="dcterms:W3CDTF">2023-01-16T20:21:55Z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E33388497D8A4106B019F1CB2BD670C5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