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F34D30-0E6B-460D-B75F-75633B072C7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68A379-689A-4CCA-A372-83804FDB53C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1F01CA3-A8A9-4D95-85D2-534993E09D25}" type="slidenum">
              <a:rPr lang="zh-CN" altLang="en-US">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874EEB05-30BC-4020-90FF-E99D615E649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AF4FD7E8-51C2-449C-9042-50E6F6951ED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982789DC-3F50-4F82-9689-0F488ABB5DA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5B7CD07-FF5E-4F9E-8F82-01358B30CE2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EFF0E154-20B2-43AE-8D44-95FD974D4580}"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AB814B82-2488-44B7-A932-10B4B646F0B7}"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4B4633EF-CB62-4C0F-B6D1-03ECBABD92A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04BA4C32-4274-49A4-9788-06C65726FBB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B2D74FC6-ACF1-4F71-877C-C0FAD1EF41F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3C7553B8-EECF-4B54-AE9D-4568678CEB7C}"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355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5A5A9684-C5A3-44D1-80C4-56B8B9F6B0AC}"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image" Target="../media/image11.png"/><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4.bin"/><Relationship Id="rId14" Type="http://schemas.openxmlformats.org/officeDocument/2006/relationships/image" Target="../media/image1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7.xml"/><Relationship Id="rId4" Type="http://schemas.openxmlformats.org/officeDocument/2006/relationships/image" Target="../media/image14.GIF"/></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0" name="WordArt 4"/>
          <p:cNvSpPr>
            <a:spLocks noChangeArrowheads="1" noChangeShapeType="1"/>
          </p:cNvSpPr>
          <p:nvPr/>
        </p:nvSpPr>
        <p:spPr bwMode="auto">
          <a:xfrm>
            <a:off x="1635658" y="1628800"/>
            <a:ext cx="5903912" cy="160972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19050">
                  <a:solidFill>
                    <a:srgbClr val="FFCC00"/>
                  </a:solidFill>
                  <a:round/>
                </a:ln>
                <a:solidFill>
                  <a:srgbClr val="FF0066"/>
                </a:solidFill>
                <a:effectLst>
                  <a:outerShdw dist="35921" dir="2700000" algn="ctr" rotWithShape="0">
                    <a:srgbClr val="990000"/>
                  </a:outerShdw>
                </a:effectLst>
                <a:latin typeface="汉仪大宋简" pitchFamily="49" charset="-122"/>
                <a:ea typeface="汉仪大宋简" pitchFamily="49" charset="-122"/>
              </a:rPr>
              <a:t>因式分解</a:t>
            </a:r>
          </a:p>
        </p:txBody>
      </p:sp>
      <p:sp>
        <p:nvSpPr>
          <p:cNvPr id="3" name="矩形 2"/>
          <p:cNvSpPr/>
          <p:nvPr/>
        </p:nvSpPr>
        <p:spPr>
          <a:xfrm>
            <a:off x="2924382" y="546432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ppt_w</p:attrName>
                                        </p:attrNameLst>
                                      </p:cBhvr>
                                      <p:tavLst>
                                        <p:tav tm="0">
                                          <p:val>
                                            <p:fltVal val="0"/>
                                          </p:val>
                                        </p:tav>
                                        <p:tav tm="100000">
                                          <p:val>
                                            <p:strVal val="#ppt_w"/>
                                          </p:val>
                                        </p:tav>
                                      </p:tavLst>
                                    </p:anim>
                                    <p:anim calcmode="lin" valueType="num">
                                      <p:cBhvr>
                                        <p:cTn id="8" dur="500" fill="hold"/>
                                        <p:tgtEl>
                                          <p:spTgt spid="4100"/>
                                        </p:tgtEl>
                                        <p:attrNameLst>
                                          <p:attrName>ppt_h</p:attrName>
                                        </p:attrNameLst>
                                      </p:cBhvr>
                                      <p:tavLst>
                                        <p:tav tm="0">
                                          <p:val>
                                            <p:fltVal val="0"/>
                                          </p:val>
                                        </p:tav>
                                        <p:tav tm="100000">
                                          <p:val>
                                            <p:strVal val="#ppt_h"/>
                                          </p:val>
                                        </p:tav>
                                      </p:tavLst>
                                    </p:anim>
                                    <p:animEffect transition="in" filter="fade">
                                      <p:cBhvr>
                                        <p:cTn id="9"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412875"/>
            <a:ext cx="8424862" cy="2951163"/>
          </a:xfrm>
          <a:noFill/>
        </p:spPr>
        <p:txBody>
          <a:bodyPr/>
          <a:lstStyle/>
          <a:p>
            <a:pPr algn="l"/>
            <a:r>
              <a:rPr lang="zh-CN" altLang="en-US" sz="4000" b="1" dirty="0"/>
              <a:t>（</a:t>
            </a:r>
            <a:r>
              <a:rPr lang="en-US" altLang="zh-CN" sz="4000" b="1" dirty="0"/>
              <a:t>1</a:t>
            </a:r>
            <a:r>
              <a:rPr lang="zh-CN" altLang="en-US" sz="4000" b="1" dirty="0"/>
              <a:t>）若</a:t>
            </a:r>
            <a:r>
              <a:rPr lang="en-US" altLang="zh-CN" sz="4000" b="1" dirty="0"/>
              <a:t>(a+5)(a+2)=a</a:t>
            </a:r>
            <a:r>
              <a:rPr lang="en-US" altLang="zh-CN" sz="4000" b="1" baseline="30000" dirty="0"/>
              <a:t>2</a:t>
            </a:r>
            <a:r>
              <a:rPr lang="en-US" altLang="zh-CN" sz="4000" b="1" dirty="0"/>
              <a:t>+7a+10</a:t>
            </a:r>
            <a:r>
              <a:rPr lang="zh-CN" altLang="en-US" sz="4000" b="1" dirty="0"/>
              <a:t>，  </a:t>
            </a:r>
            <a:br>
              <a:rPr lang="zh-CN" altLang="en-US" sz="4000" b="1" dirty="0"/>
            </a:br>
            <a:r>
              <a:rPr lang="zh-CN" altLang="en-US" sz="4000" b="1" dirty="0"/>
              <a:t>         </a:t>
            </a:r>
            <a:br>
              <a:rPr lang="zh-CN" altLang="en-US" sz="4000" b="1" dirty="0"/>
            </a:br>
            <a:r>
              <a:rPr lang="zh-CN" altLang="en-US" sz="4000" b="1" dirty="0"/>
              <a:t/>
            </a:r>
            <a:br>
              <a:rPr lang="zh-CN" altLang="en-US" sz="4000" b="1" dirty="0"/>
            </a:br>
            <a:r>
              <a:rPr lang="zh-CN" altLang="en-US" sz="4000" b="1" dirty="0"/>
              <a:t>（</a:t>
            </a:r>
            <a:r>
              <a:rPr lang="en-US" altLang="zh-CN" sz="4000" b="1" dirty="0"/>
              <a:t>2</a:t>
            </a:r>
            <a:r>
              <a:rPr lang="zh-CN" altLang="en-US" sz="4000" b="1" dirty="0"/>
              <a:t>）若 </a:t>
            </a:r>
            <a:r>
              <a:rPr lang="en-US" altLang="zh-CN" sz="4000" b="1" dirty="0"/>
              <a:t>x</a:t>
            </a:r>
            <a:r>
              <a:rPr lang="en-US" altLang="zh-CN" sz="4000" b="1" baseline="30000" dirty="0"/>
              <a:t>2</a:t>
            </a:r>
            <a:r>
              <a:rPr lang="en-US" altLang="zh-CN" sz="4000" b="1" dirty="0"/>
              <a:t>+mx-n</a:t>
            </a:r>
            <a:r>
              <a:rPr lang="zh-CN" altLang="en-US" sz="4000" b="1" dirty="0"/>
              <a:t>能分解成</a:t>
            </a:r>
            <a:r>
              <a:rPr lang="en-US" altLang="zh-CN" sz="4000" b="1" dirty="0"/>
              <a:t>(x-2)(x-5),</a:t>
            </a:r>
            <a:br>
              <a:rPr lang="en-US" altLang="zh-CN" sz="4000" b="1" dirty="0"/>
            </a:br>
            <a:endParaRPr lang="en-US" altLang="zh-CN" sz="4000" b="1" dirty="0"/>
          </a:p>
        </p:txBody>
      </p:sp>
      <p:grpSp>
        <p:nvGrpSpPr>
          <p:cNvPr id="18435" name="Group 3"/>
          <p:cNvGrpSpPr/>
          <p:nvPr/>
        </p:nvGrpSpPr>
        <p:grpSpPr bwMode="auto">
          <a:xfrm>
            <a:off x="5146675" y="2222500"/>
            <a:ext cx="2449513" cy="701675"/>
            <a:chOff x="0" y="0"/>
            <a:chExt cx="1315" cy="442"/>
          </a:xfrm>
        </p:grpSpPr>
        <p:sp>
          <p:nvSpPr>
            <p:cNvPr id="18436" name="Text Box 4"/>
            <p:cNvSpPr txBox="1">
              <a:spLocks noChangeArrowheads="1"/>
            </p:cNvSpPr>
            <p:nvPr/>
          </p:nvSpPr>
          <p:spPr bwMode="auto">
            <a:xfrm>
              <a:off x="0" y="0"/>
              <a:ext cx="635"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4000" b="1">
                  <a:solidFill>
                    <a:srgbClr val="CC3300"/>
                  </a:solidFill>
                </a:rPr>
                <a:t>a+5</a:t>
              </a:r>
            </a:p>
          </p:txBody>
        </p:sp>
        <p:sp>
          <p:nvSpPr>
            <p:cNvPr id="18437" name="Text Box 5"/>
            <p:cNvSpPr txBox="1">
              <a:spLocks noChangeArrowheads="1"/>
            </p:cNvSpPr>
            <p:nvPr/>
          </p:nvSpPr>
          <p:spPr bwMode="auto">
            <a:xfrm>
              <a:off x="725" y="0"/>
              <a:ext cx="59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4000" b="1">
                  <a:solidFill>
                    <a:srgbClr val="CC3300"/>
                  </a:solidFill>
                </a:rPr>
                <a:t>a+2</a:t>
              </a:r>
            </a:p>
          </p:txBody>
        </p:sp>
      </p:grpSp>
      <p:grpSp>
        <p:nvGrpSpPr>
          <p:cNvPr id="18438" name="Group 6"/>
          <p:cNvGrpSpPr/>
          <p:nvPr/>
        </p:nvGrpSpPr>
        <p:grpSpPr bwMode="auto">
          <a:xfrm>
            <a:off x="3276600" y="3789363"/>
            <a:ext cx="3044825" cy="701675"/>
            <a:chOff x="0" y="0"/>
            <a:chExt cx="1918" cy="442"/>
          </a:xfrm>
        </p:grpSpPr>
        <p:sp>
          <p:nvSpPr>
            <p:cNvPr id="18439" name="Text Box 7"/>
            <p:cNvSpPr txBox="1">
              <a:spLocks noChangeArrowheads="1"/>
            </p:cNvSpPr>
            <p:nvPr/>
          </p:nvSpPr>
          <p:spPr bwMode="auto">
            <a:xfrm>
              <a:off x="0" y="0"/>
              <a:ext cx="499"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4000" b="1">
                  <a:solidFill>
                    <a:srgbClr val="CC3300"/>
                  </a:solidFill>
                </a:rPr>
                <a:t>-7</a:t>
              </a:r>
            </a:p>
          </p:txBody>
        </p:sp>
        <p:sp>
          <p:nvSpPr>
            <p:cNvPr id="18440" name="Text Box 8"/>
            <p:cNvSpPr txBox="1">
              <a:spLocks noChangeArrowheads="1"/>
            </p:cNvSpPr>
            <p:nvPr/>
          </p:nvSpPr>
          <p:spPr bwMode="auto">
            <a:xfrm>
              <a:off x="1046" y="0"/>
              <a:ext cx="872"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000" b="1">
                  <a:solidFill>
                    <a:srgbClr val="CC3300"/>
                  </a:solidFill>
                </a:rPr>
                <a:t> </a:t>
              </a:r>
              <a:r>
                <a:rPr lang="en-US" altLang="zh-CN" sz="4000" b="1">
                  <a:solidFill>
                    <a:srgbClr val="CC3300"/>
                  </a:solidFill>
                </a:rPr>
                <a:t>-10</a:t>
              </a:r>
            </a:p>
          </p:txBody>
        </p:sp>
      </p:grpSp>
      <p:sp>
        <p:nvSpPr>
          <p:cNvPr id="18441" name="WordArt 9" descr="窄竖线"/>
          <p:cNvSpPr>
            <a:spLocks noChangeArrowheads="1" noChangeShapeType="1"/>
          </p:cNvSpPr>
          <p:nvPr/>
        </p:nvSpPr>
        <p:spPr bwMode="auto">
          <a:xfrm>
            <a:off x="1476375" y="-98425"/>
            <a:ext cx="3384550" cy="1528763"/>
          </a:xfrm>
          <a:prstGeom prst="rect">
            <a:avLst/>
          </a:prstGeom>
        </p:spPr>
        <p:txBody>
          <a:bodyPr wrap="none" fromWordArt="1">
            <a:prstTxWarp prst="textCurveUp">
              <a:avLst>
                <a:gd name="adj" fmla="val 45977"/>
              </a:avLst>
            </a:prstTxWarp>
          </a:bodyPr>
          <a:lstStyle/>
          <a:p>
            <a:pPr algn="ctr" fontAlgn="base">
              <a:spcBef>
                <a:spcPct val="0"/>
              </a:spcBef>
              <a:spcAft>
                <a:spcPct val="0"/>
              </a:spcAft>
            </a:pPr>
            <a:r>
              <a:rPr lang="zh-CN" altLang="en-US" sz="3600" kern="10" dirty="0">
                <a:ln w="12700">
                  <a:solidFill>
                    <a:srgbClr val="000000"/>
                  </a:solidFill>
                  <a:round/>
                </a:ln>
                <a:blipFill dpi="0" rotWithShape="0">
                  <a:blip r:embed="rId2"/>
                  <a:srcRect/>
                  <a:tile tx="0" ty="0" sx="100000" sy="100000" flip="none" algn="tl"/>
                </a:blipFill>
                <a:effectLst>
                  <a:outerShdw dist="45791" dir="2021404" algn="ctr" rotWithShape="0">
                    <a:srgbClr val="808080">
                      <a:alpha val="79999"/>
                    </a:srgbClr>
                  </a:outerShdw>
                </a:effectLst>
                <a:latin typeface="宋体" panose="02010600030101010101" pitchFamily="2" charset="-122"/>
              </a:rPr>
              <a:t>新知知多少</a:t>
            </a:r>
          </a:p>
        </p:txBody>
      </p:sp>
      <p:pic>
        <p:nvPicPr>
          <p:cNvPr id="18442" name="Picture 10" descr="图片5"/>
          <p:cNvPicPr>
            <a:picLocks noChangeAspect="1" noChangeArrowheads="1"/>
          </p:cNvPicPr>
          <p:nvPr/>
        </p:nvPicPr>
        <p:blipFill>
          <a:blip r:embed="rId3"/>
          <a:srcRect/>
          <a:stretch>
            <a:fillRect/>
          </a:stretch>
        </p:blipFill>
        <p:spPr bwMode="auto">
          <a:xfrm>
            <a:off x="107950" y="360363"/>
            <a:ext cx="1096963"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3" name="Picture 11" descr="图片7"/>
          <p:cNvPicPr>
            <a:picLocks noChangeAspect="1" noChangeArrowheads="1"/>
          </p:cNvPicPr>
          <p:nvPr/>
        </p:nvPicPr>
        <p:blipFill>
          <a:blip r:embed="rId4"/>
          <a:srcRect/>
          <a:stretch>
            <a:fillRect/>
          </a:stretch>
        </p:blipFill>
        <p:spPr bwMode="auto">
          <a:xfrm>
            <a:off x="7235825" y="5724525"/>
            <a:ext cx="19081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4" name="Text Box 12"/>
          <p:cNvSpPr txBox="1">
            <a:spLocks noChangeArrowheads="1"/>
          </p:cNvSpPr>
          <p:nvPr/>
        </p:nvSpPr>
        <p:spPr bwMode="auto">
          <a:xfrm>
            <a:off x="1835150" y="2205038"/>
            <a:ext cx="612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000" b="1" dirty="0">
                <a:solidFill>
                  <a:srgbClr val="000000"/>
                </a:solidFill>
                <a:effectLst>
                  <a:outerShdw blurRad="38100" dist="38100" dir="2700000" algn="tl">
                    <a:srgbClr val="C0C0C0"/>
                  </a:outerShdw>
                </a:effectLst>
              </a:rPr>
              <a:t>则</a:t>
            </a:r>
            <a:r>
              <a:rPr lang="en-US" altLang="zh-CN" sz="4000" b="1" dirty="0">
                <a:solidFill>
                  <a:srgbClr val="000000"/>
                </a:solidFill>
                <a:effectLst>
                  <a:outerShdw blurRad="38100" dist="38100" dir="2700000" algn="tl">
                    <a:srgbClr val="C0C0C0"/>
                  </a:outerShdw>
                </a:effectLst>
              </a:rPr>
              <a:t>a</a:t>
            </a:r>
            <a:r>
              <a:rPr lang="en-US" altLang="zh-CN" sz="4000" b="1" baseline="30000" dirty="0">
                <a:solidFill>
                  <a:srgbClr val="000000"/>
                </a:solidFill>
                <a:effectLst>
                  <a:outerShdw blurRad="38100" dist="38100" dir="2700000" algn="tl">
                    <a:srgbClr val="C0C0C0"/>
                  </a:outerShdw>
                </a:effectLst>
              </a:rPr>
              <a:t>2</a:t>
            </a:r>
            <a:r>
              <a:rPr lang="en-US" altLang="zh-CN" sz="4000" b="1" dirty="0">
                <a:solidFill>
                  <a:srgbClr val="000000"/>
                </a:solidFill>
                <a:effectLst>
                  <a:outerShdw blurRad="38100" dist="38100" dir="2700000" algn="tl">
                    <a:srgbClr val="C0C0C0"/>
                  </a:outerShdw>
                </a:effectLst>
              </a:rPr>
              <a:t>+7a+10=(       )(       ).</a:t>
            </a:r>
          </a:p>
        </p:txBody>
      </p:sp>
      <p:sp>
        <p:nvSpPr>
          <p:cNvPr id="18445" name="Text Box 13"/>
          <p:cNvSpPr txBox="1">
            <a:spLocks noChangeArrowheads="1"/>
          </p:cNvSpPr>
          <p:nvPr/>
        </p:nvSpPr>
        <p:spPr bwMode="auto">
          <a:xfrm>
            <a:off x="1908175" y="3860800"/>
            <a:ext cx="48244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000" b="1">
                <a:solidFill>
                  <a:srgbClr val="000000"/>
                </a:solidFill>
                <a:effectLst>
                  <a:outerShdw blurRad="38100" dist="38100" dir="2700000" algn="tl">
                    <a:srgbClr val="C0C0C0"/>
                  </a:outerShdw>
                </a:effectLst>
              </a:rPr>
              <a:t>则</a:t>
            </a:r>
            <a:r>
              <a:rPr lang="en-US" altLang="zh-CN" sz="4000" b="1">
                <a:solidFill>
                  <a:srgbClr val="000000"/>
                </a:solidFill>
                <a:effectLst>
                  <a:outerShdw blurRad="38100" dist="38100" dir="2700000" algn="tl">
                    <a:srgbClr val="C0C0C0"/>
                  </a:outerShdw>
                </a:effectLst>
              </a:rPr>
              <a:t>m=____,n=____.</a:t>
            </a:r>
          </a:p>
        </p:txBody>
      </p:sp>
      <p:sp>
        <p:nvSpPr>
          <p:cNvPr id="18446" name="Text Box 14"/>
          <p:cNvSpPr txBox="1">
            <a:spLocks noChangeArrowheads="1"/>
          </p:cNvSpPr>
          <p:nvPr/>
        </p:nvSpPr>
        <p:spPr bwMode="auto">
          <a:xfrm>
            <a:off x="468313" y="4743450"/>
            <a:ext cx="74168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000" b="1">
                <a:solidFill>
                  <a:srgbClr val="000000"/>
                </a:solidFill>
              </a:rPr>
              <a:t>（</a:t>
            </a:r>
            <a:r>
              <a:rPr lang="en-US" altLang="zh-CN" sz="4000" b="1">
                <a:solidFill>
                  <a:srgbClr val="000000"/>
                </a:solidFill>
              </a:rPr>
              <a:t>3</a:t>
            </a:r>
            <a:r>
              <a:rPr lang="zh-CN" altLang="en-US" sz="4000" b="1">
                <a:solidFill>
                  <a:srgbClr val="000000"/>
                </a:solidFill>
              </a:rPr>
              <a:t>）若</a:t>
            </a:r>
            <a:r>
              <a:rPr lang="en-US" altLang="zh-CN" sz="4000" b="1">
                <a:solidFill>
                  <a:srgbClr val="000000"/>
                </a:solidFill>
              </a:rPr>
              <a:t>x</a:t>
            </a:r>
            <a:r>
              <a:rPr lang="en-US" altLang="zh-CN" sz="4000" b="1" baseline="30000">
                <a:solidFill>
                  <a:srgbClr val="000000"/>
                </a:solidFill>
              </a:rPr>
              <a:t>2</a:t>
            </a:r>
            <a:r>
              <a:rPr lang="en-US" altLang="zh-CN" sz="4000" b="1">
                <a:solidFill>
                  <a:srgbClr val="000000"/>
                </a:solidFill>
              </a:rPr>
              <a:t>-6x+m=(x-4)( x-2    ),</a:t>
            </a:r>
          </a:p>
          <a:p>
            <a:pPr fontAlgn="base">
              <a:spcBef>
                <a:spcPct val="50000"/>
              </a:spcBef>
              <a:spcAft>
                <a:spcPct val="0"/>
              </a:spcAft>
            </a:pPr>
            <a:r>
              <a:rPr lang="en-US" altLang="zh-CN" sz="4000" b="1">
                <a:solidFill>
                  <a:srgbClr val="000000"/>
                </a:solidFill>
              </a:rPr>
              <a:t>          </a:t>
            </a:r>
            <a:r>
              <a:rPr lang="zh-CN" altLang="en-US" sz="4000" b="1">
                <a:solidFill>
                  <a:srgbClr val="000000"/>
                </a:solidFill>
              </a:rPr>
              <a:t>则</a:t>
            </a:r>
            <a:r>
              <a:rPr lang="en-US" altLang="zh-CN" sz="4000" b="1">
                <a:solidFill>
                  <a:srgbClr val="000000"/>
                </a:solidFill>
              </a:rPr>
              <a:t>m=____.</a:t>
            </a:r>
            <a:endParaRPr lang="en-US" altLang="zh-CN" sz="4000" b="1" baseline="30000">
              <a:solidFill>
                <a:srgbClr val="000000"/>
              </a:solidFill>
            </a:endParaRPr>
          </a:p>
        </p:txBody>
      </p:sp>
      <p:sp>
        <p:nvSpPr>
          <p:cNvPr id="18447" name="Text Box 15"/>
          <p:cNvSpPr txBox="1">
            <a:spLocks noChangeArrowheads="1"/>
          </p:cNvSpPr>
          <p:nvPr/>
        </p:nvSpPr>
        <p:spPr bwMode="auto">
          <a:xfrm>
            <a:off x="3600450" y="5607050"/>
            <a:ext cx="1187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4000" b="1">
                <a:solidFill>
                  <a:srgbClr val="CC3300"/>
                </a:solidFill>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blinds(horizontal)">
                                      <p:cBhvr>
                                        <p:cTn id="7" dur="500"/>
                                        <p:tgtEl>
                                          <p:spTgt spid="184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8"/>
                                        </p:tgtEl>
                                        <p:attrNameLst>
                                          <p:attrName>style.visibility</p:attrName>
                                        </p:attrNameLst>
                                      </p:cBhvr>
                                      <p:to>
                                        <p:strVal val="visible"/>
                                      </p:to>
                                    </p:set>
                                    <p:animEffect transition="in" filter="blinds(horizontal)">
                                      <p:cBhvr>
                                        <p:cTn id="12" dur="500"/>
                                        <p:tgtEl>
                                          <p:spTgt spid="184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47"/>
                                        </p:tgtEl>
                                        <p:attrNameLst>
                                          <p:attrName>style.visibility</p:attrName>
                                        </p:attrNameLst>
                                      </p:cBhvr>
                                      <p:to>
                                        <p:strVal val="visible"/>
                                      </p:to>
                                    </p:set>
                                    <p:animEffect transition="in" filter="blinds(horizontal)">
                                      <p:cBhvr>
                                        <p:cTn id="17" dur="500"/>
                                        <p:tgtEl>
                                          <p:spTgt spid="184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build="p" autoUpdateAnimBg="0"/>
      <p:bldP spid="1844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WordArt 2"/>
          <p:cNvSpPr>
            <a:spLocks noChangeArrowheads="1" noChangeShapeType="1"/>
          </p:cNvSpPr>
          <p:nvPr/>
        </p:nvSpPr>
        <p:spPr bwMode="auto">
          <a:xfrm>
            <a:off x="1676400" y="228600"/>
            <a:ext cx="5638800" cy="1219200"/>
          </a:xfrm>
          <a:prstGeom prst="rect">
            <a:avLst/>
          </a:prstGeom>
          <a:extLst>
            <a:ext uri="{AF507438-7753-43E0-B8FC-AC1667EBCBE1}">
              <a14:hiddenEffects xmlns:a14="http://schemas.microsoft.com/office/drawing/2010/main">
                <a:effectLst/>
              </a14:hiddenEffects>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fontAlgn="base">
              <a:spcBef>
                <a:spcPct val="0"/>
              </a:spcBef>
              <a:spcAft>
                <a:spcPct val="0"/>
              </a:spcAft>
            </a:pPr>
            <a:r>
              <a:rPr lang="zh-CN" altLang="en-US" sz="3600" b="1" dirty="0">
                <a:ln w="9525">
                  <a:round/>
                </a:ln>
                <a:gradFill rotWithShape="0">
                  <a:gsLst>
                    <a:gs pos="0">
                      <a:srgbClr val="66FF33"/>
                    </a:gs>
                    <a:gs pos="50000">
                      <a:srgbClr val="FF33CC"/>
                    </a:gs>
                    <a:gs pos="100000">
                      <a:srgbClr val="66FF33"/>
                    </a:gs>
                  </a:gsLst>
                  <a:lin ang="0" scaled="1"/>
                </a:gradFill>
                <a:latin typeface="华文行楷" panose="02010800040101010101" pitchFamily="2" charset="-122"/>
                <a:ea typeface="华文行楷" panose="02010800040101010101" pitchFamily="2" charset="-122"/>
              </a:rPr>
              <a:t>归纳小结</a:t>
            </a:r>
          </a:p>
        </p:txBody>
      </p:sp>
      <p:sp>
        <p:nvSpPr>
          <p:cNvPr id="20483" name="Rectangle 3"/>
          <p:cNvSpPr>
            <a:spLocks noChangeArrowheads="1"/>
          </p:cNvSpPr>
          <p:nvPr/>
        </p:nvSpPr>
        <p:spPr bwMode="auto">
          <a:xfrm>
            <a:off x="838200" y="2514600"/>
            <a:ext cx="8077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lnSpc>
                <a:spcPct val="90000"/>
              </a:lnSpc>
              <a:spcBef>
                <a:spcPct val="20000"/>
              </a:spcBef>
              <a:spcAft>
                <a:spcPct val="0"/>
              </a:spcAft>
            </a:pPr>
            <a:r>
              <a:rPr lang="zh-CN" altLang="en-US" sz="4000" b="1" dirty="0">
                <a:solidFill>
                  <a:srgbClr val="000000"/>
                </a:solidFill>
                <a:latin typeface="Times New Roman" panose="02020603050405020304" pitchFamily="18" charset="0"/>
              </a:rPr>
              <a:t>因式分解要注意以下几点</a:t>
            </a:r>
            <a:r>
              <a:rPr lang="en-US" altLang="zh-CN" sz="4000" b="1" dirty="0">
                <a:solidFill>
                  <a:srgbClr val="000000"/>
                </a:solidFill>
                <a:latin typeface="Times New Roman" panose="02020603050405020304" pitchFamily="18" charset="0"/>
              </a:rPr>
              <a:t>:</a:t>
            </a:r>
          </a:p>
          <a:p>
            <a:pPr marL="342900" indent="-342900" fontAlgn="base">
              <a:lnSpc>
                <a:spcPct val="90000"/>
              </a:lnSpc>
              <a:spcBef>
                <a:spcPct val="20000"/>
              </a:spcBef>
              <a:spcAft>
                <a:spcPct val="0"/>
              </a:spcAft>
            </a:pPr>
            <a:r>
              <a:rPr lang="en-US" altLang="zh-CN" sz="4000" b="1" dirty="0">
                <a:solidFill>
                  <a:srgbClr val="000000"/>
                </a:solidFill>
                <a:latin typeface="Times New Roman" panose="02020603050405020304" pitchFamily="18" charset="0"/>
              </a:rPr>
              <a:t>    </a:t>
            </a:r>
          </a:p>
        </p:txBody>
      </p:sp>
      <p:sp>
        <p:nvSpPr>
          <p:cNvPr id="20484" name="Rectangle 4"/>
          <p:cNvSpPr>
            <a:spLocks noChangeArrowheads="1"/>
          </p:cNvSpPr>
          <p:nvPr/>
        </p:nvSpPr>
        <p:spPr bwMode="auto">
          <a:xfrm>
            <a:off x="914400" y="5562600"/>
            <a:ext cx="661431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lnSpc>
                <a:spcPct val="90000"/>
              </a:lnSpc>
              <a:spcBef>
                <a:spcPct val="20000"/>
              </a:spcBef>
              <a:spcAft>
                <a:spcPct val="0"/>
              </a:spcAft>
            </a:pPr>
            <a:r>
              <a:rPr lang="zh-CN" altLang="en-US" sz="4000" b="1" dirty="0">
                <a:solidFill>
                  <a:srgbClr val="FF0000"/>
                </a:solidFill>
                <a:latin typeface="Times New Roman" panose="02020603050405020304" pitchFamily="18" charset="0"/>
              </a:rPr>
              <a:t> </a:t>
            </a:r>
            <a:r>
              <a:rPr lang="zh-CN" altLang="en-US" sz="4000" b="1" dirty="0">
                <a:solidFill>
                  <a:srgbClr val="000000"/>
                </a:solidFill>
                <a:latin typeface="Times New Roman" panose="02020603050405020304" pitchFamily="18" charset="0"/>
              </a:rPr>
              <a:t>3.要分解到不能</a:t>
            </a:r>
            <a:r>
              <a:rPr lang="zh-CN" altLang="en-US" sz="4000" b="1" dirty="0">
                <a:solidFill>
                  <a:srgbClr val="FF0000"/>
                </a:solidFill>
                <a:latin typeface="Times New Roman" panose="02020603050405020304" pitchFamily="18" charset="0"/>
              </a:rPr>
              <a:t>再分解为止. </a:t>
            </a:r>
          </a:p>
        </p:txBody>
      </p:sp>
      <p:sp>
        <p:nvSpPr>
          <p:cNvPr id="20485" name="Rectangle 5"/>
          <p:cNvSpPr>
            <a:spLocks noChangeArrowheads="1"/>
          </p:cNvSpPr>
          <p:nvPr/>
        </p:nvSpPr>
        <p:spPr bwMode="auto">
          <a:xfrm>
            <a:off x="838200" y="4114800"/>
            <a:ext cx="8305800" cy="131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90000"/>
              </a:lnSpc>
              <a:spcBef>
                <a:spcPct val="20000"/>
              </a:spcBef>
              <a:spcAft>
                <a:spcPct val="0"/>
              </a:spcAft>
            </a:pPr>
            <a:r>
              <a:rPr lang="zh-CN" altLang="en-US" sz="4000" b="1" dirty="0">
                <a:solidFill>
                  <a:srgbClr val="FF0000"/>
                </a:solidFill>
                <a:latin typeface="Times New Roman" panose="02020603050405020304" pitchFamily="18" charset="0"/>
              </a:rPr>
              <a:t>  </a:t>
            </a:r>
            <a:r>
              <a:rPr lang="en-US" altLang="zh-CN" sz="4000" b="1" dirty="0">
                <a:solidFill>
                  <a:srgbClr val="000000"/>
                </a:solidFill>
                <a:latin typeface="Times New Roman" panose="02020603050405020304" pitchFamily="18" charset="0"/>
              </a:rPr>
              <a:t>2.</a:t>
            </a:r>
            <a:r>
              <a:rPr lang="zh-CN" altLang="en-US" sz="4000" b="1" dirty="0">
                <a:solidFill>
                  <a:srgbClr val="000000"/>
                </a:solidFill>
                <a:latin typeface="Times New Roman" panose="02020603050405020304" pitchFamily="18" charset="0"/>
              </a:rPr>
              <a:t>分解的结果一定是几个整式的</a:t>
            </a:r>
          </a:p>
          <a:p>
            <a:pPr fontAlgn="base">
              <a:lnSpc>
                <a:spcPct val="90000"/>
              </a:lnSpc>
              <a:spcBef>
                <a:spcPct val="20000"/>
              </a:spcBef>
              <a:spcAft>
                <a:spcPct val="0"/>
              </a:spcAft>
            </a:pPr>
            <a:r>
              <a:rPr lang="zh-CN" altLang="en-US" sz="4000" b="1" dirty="0">
                <a:solidFill>
                  <a:srgbClr val="000000"/>
                </a:solidFill>
                <a:latin typeface="Times New Roman" panose="02020603050405020304" pitchFamily="18" charset="0"/>
              </a:rPr>
              <a:t>     </a:t>
            </a:r>
            <a:r>
              <a:rPr lang="zh-CN" altLang="en-US" sz="4000" b="1" dirty="0">
                <a:solidFill>
                  <a:srgbClr val="FF0000"/>
                </a:solidFill>
                <a:latin typeface="Times New Roman" panose="02020603050405020304" pitchFamily="18" charset="0"/>
              </a:rPr>
              <a:t>乘积的形式</a:t>
            </a:r>
            <a:r>
              <a:rPr lang="en-US" altLang="zh-CN" sz="4000" b="1" dirty="0">
                <a:solidFill>
                  <a:srgbClr val="FF0000"/>
                </a:solidFill>
                <a:latin typeface="Times New Roman" panose="02020603050405020304" pitchFamily="18" charset="0"/>
              </a:rPr>
              <a:t>.</a:t>
            </a:r>
          </a:p>
        </p:txBody>
      </p:sp>
      <p:sp>
        <p:nvSpPr>
          <p:cNvPr id="20486" name="Rectangle 6"/>
          <p:cNvSpPr>
            <a:spLocks noChangeArrowheads="1"/>
          </p:cNvSpPr>
          <p:nvPr/>
        </p:nvSpPr>
        <p:spPr bwMode="auto">
          <a:xfrm>
            <a:off x="1066800" y="3276600"/>
            <a:ext cx="62976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sz="4000" b="1" dirty="0">
                <a:solidFill>
                  <a:srgbClr val="000000"/>
                </a:solidFill>
                <a:latin typeface="Times New Roman" panose="02020603050405020304" pitchFamily="18" charset="0"/>
              </a:rPr>
              <a:t>1.</a:t>
            </a:r>
            <a:r>
              <a:rPr lang="zh-CN" altLang="en-US" sz="4000" b="1" dirty="0">
                <a:solidFill>
                  <a:srgbClr val="000000"/>
                </a:solidFill>
                <a:latin typeface="Times New Roman" panose="02020603050405020304" pitchFamily="18" charset="0"/>
              </a:rPr>
              <a:t>分解的对象必须是</a:t>
            </a:r>
            <a:r>
              <a:rPr lang="zh-CN" altLang="en-US" sz="4000" b="1" dirty="0">
                <a:solidFill>
                  <a:srgbClr val="FF0000"/>
                </a:solidFill>
                <a:latin typeface="Times New Roman" panose="02020603050405020304" pitchFamily="18" charset="0"/>
              </a:rPr>
              <a:t>多项式</a:t>
            </a:r>
            <a:r>
              <a:rPr lang="en-US" altLang="zh-CN" sz="4000" b="1" dirty="0">
                <a:solidFill>
                  <a:srgbClr val="FF0000"/>
                </a:solidFill>
                <a:latin typeface="Times New Roman" panose="02020603050405020304" pitchFamily="18" charset="0"/>
              </a:rPr>
              <a:t>.</a:t>
            </a:r>
          </a:p>
        </p:txBody>
      </p:sp>
      <p:sp>
        <p:nvSpPr>
          <p:cNvPr id="20487" name="Rectangle 7"/>
          <p:cNvSpPr>
            <a:spLocks noChangeArrowheads="1"/>
          </p:cNvSpPr>
          <p:nvPr/>
        </p:nvSpPr>
        <p:spPr bwMode="auto">
          <a:xfrm>
            <a:off x="838200" y="1676400"/>
            <a:ext cx="7445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4000" b="1" dirty="0">
                <a:solidFill>
                  <a:srgbClr val="000000"/>
                </a:solidFill>
                <a:latin typeface="Times New Roman" panose="02020603050405020304" pitchFamily="18" charset="0"/>
              </a:rPr>
              <a:t>因式分解与整式乘法是互逆过程</a:t>
            </a:r>
            <a:r>
              <a:rPr lang="en-US" altLang="zh-CN" sz="4000" b="1" dirty="0">
                <a:solidFill>
                  <a:srgbClr val="000000"/>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7"/>
                                        </p:tgtEl>
                                        <p:attrNameLst>
                                          <p:attrName>style.visibility</p:attrName>
                                        </p:attrNameLst>
                                      </p:cBhvr>
                                      <p:to>
                                        <p:strVal val="visible"/>
                                      </p:to>
                                    </p:set>
                                    <p:anim calcmode="lin" valueType="num">
                                      <p:cBhvr additive="base">
                                        <p:cTn id="13" dur="500" fill="hold"/>
                                        <p:tgtEl>
                                          <p:spTgt spid="20487"/>
                                        </p:tgtEl>
                                        <p:attrNameLst>
                                          <p:attrName>ppt_x</p:attrName>
                                        </p:attrNameLst>
                                      </p:cBhvr>
                                      <p:tavLst>
                                        <p:tav tm="0">
                                          <p:val>
                                            <p:strVal val="0-#ppt_w/2"/>
                                          </p:val>
                                        </p:tav>
                                        <p:tav tm="100000">
                                          <p:val>
                                            <p:strVal val="#ppt_x"/>
                                          </p:val>
                                        </p:tav>
                                      </p:tavLst>
                                    </p:anim>
                                    <p:anim calcmode="lin" valueType="num">
                                      <p:cBhvr additive="base">
                                        <p:cTn id="14"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gtEl>
                                        <p:attrNameLst>
                                          <p:attrName>style.visibility</p:attrName>
                                        </p:attrNameLst>
                                      </p:cBhvr>
                                      <p:to>
                                        <p:strVal val="visible"/>
                                      </p:to>
                                    </p:set>
                                    <p:anim calcmode="lin" valueType="num">
                                      <p:cBhvr additive="base">
                                        <p:cTn id="19" dur="500" fill="hold"/>
                                        <p:tgtEl>
                                          <p:spTgt spid="20483"/>
                                        </p:tgtEl>
                                        <p:attrNameLst>
                                          <p:attrName>ppt_x</p:attrName>
                                        </p:attrNameLst>
                                      </p:cBhvr>
                                      <p:tavLst>
                                        <p:tav tm="0">
                                          <p:val>
                                            <p:strVal val="0-#ppt_w/2"/>
                                          </p:val>
                                        </p:tav>
                                        <p:tav tm="100000">
                                          <p:val>
                                            <p:strVal val="#ppt_x"/>
                                          </p:val>
                                        </p:tav>
                                      </p:tavLst>
                                    </p:anim>
                                    <p:anim calcmode="lin" valueType="num">
                                      <p:cBhvr additive="base">
                                        <p:cTn id="20"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6"/>
                                        </p:tgtEl>
                                        <p:attrNameLst>
                                          <p:attrName>style.visibility</p:attrName>
                                        </p:attrNameLst>
                                      </p:cBhvr>
                                      <p:to>
                                        <p:strVal val="visible"/>
                                      </p:to>
                                    </p:set>
                                    <p:anim calcmode="lin" valueType="num">
                                      <p:cBhvr additive="base">
                                        <p:cTn id="25" dur="500" fill="hold"/>
                                        <p:tgtEl>
                                          <p:spTgt spid="20486"/>
                                        </p:tgtEl>
                                        <p:attrNameLst>
                                          <p:attrName>ppt_x</p:attrName>
                                        </p:attrNameLst>
                                      </p:cBhvr>
                                      <p:tavLst>
                                        <p:tav tm="0">
                                          <p:val>
                                            <p:strVal val="0-#ppt_w/2"/>
                                          </p:val>
                                        </p:tav>
                                        <p:tav tm="100000">
                                          <p:val>
                                            <p:strVal val="#ppt_x"/>
                                          </p:val>
                                        </p:tav>
                                      </p:tavLst>
                                    </p:anim>
                                    <p:anim calcmode="lin" valueType="num">
                                      <p:cBhvr additive="base">
                                        <p:cTn id="26"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5"/>
                                        </p:tgtEl>
                                        <p:attrNameLst>
                                          <p:attrName>style.visibility</p:attrName>
                                        </p:attrNameLst>
                                      </p:cBhvr>
                                      <p:to>
                                        <p:strVal val="visible"/>
                                      </p:to>
                                    </p:set>
                                    <p:anim calcmode="lin" valueType="num">
                                      <p:cBhvr additive="base">
                                        <p:cTn id="31" dur="500" fill="hold"/>
                                        <p:tgtEl>
                                          <p:spTgt spid="20485"/>
                                        </p:tgtEl>
                                        <p:attrNameLst>
                                          <p:attrName>ppt_x</p:attrName>
                                        </p:attrNameLst>
                                      </p:cBhvr>
                                      <p:tavLst>
                                        <p:tav tm="0">
                                          <p:val>
                                            <p:strVal val="0-#ppt_w/2"/>
                                          </p:val>
                                        </p:tav>
                                        <p:tav tm="100000">
                                          <p:val>
                                            <p:strVal val="#ppt_x"/>
                                          </p:val>
                                        </p:tav>
                                      </p:tavLst>
                                    </p:anim>
                                    <p:anim calcmode="lin" valueType="num">
                                      <p:cBhvr additive="base">
                                        <p:cTn id="32"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484"/>
                                        </p:tgtEl>
                                        <p:attrNameLst>
                                          <p:attrName>style.visibility</p:attrName>
                                        </p:attrNameLst>
                                      </p:cBhvr>
                                      <p:to>
                                        <p:strVal val="visible"/>
                                      </p:to>
                                    </p:set>
                                    <p:anim calcmode="lin" valueType="num">
                                      <p:cBhvr additive="base">
                                        <p:cTn id="37" dur="500" fill="hold"/>
                                        <p:tgtEl>
                                          <p:spTgt spid="20484"/>
                                        </p:tgtEl>
                                        <p:attrNameLst>
                                          <p:attrName>ppt_x</p:attrName>
                                        </p:attrNameLst>
                                      </p:cBhvr>
                                      <p:tavLst>
                                        <p:tav tm="0">
                                          <p:val>
                                            <p:strVal val="0-#ppt_w/2"/>
                                          </p:val>
                                        </p:tav>
                                        <p:tav tm="100000">
                                          <p:val>
                                            <p:strVal val="#ppt_x"/>
                                          </p:val>
                                        </p:tav>
                                      </p:tavLst>
                                    </p:anim>
                                    <p:anim calcmode="lin" valueType="num">
                                      <p:cBhvr additive="base">
                                        <p:cTn id="38"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20483" grpId="0" autoUpdateAnimBg="0"/>
      <p:bldP spid="20484" grpId="0" autoUpdateAnimBg="0"/>
      <p:bldP spid="20485" grpId="0" autoUpdateAnimBg="0"/>
      <p:bldP spid="20486" grpId="0" autoUpdateAnimBg="0"/>
      <p:bldP spid="2048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1844675"/>
            <a:ext cx="8642350" cy="3154363"/>
          </a:xfrm>
          <a:prstGeom prst="rect">
            <a:avLst/>
          </a:prstGeom>
          <a:noFill/>
          <a:ln w="44450">
            <a:solidFill>
              <a:srgbClr val="008000"/>
            </a:solidFill>
            <a:miter lim="800000"/>
          </a:ln>
          <a:effectLst/>
          <a:extLst>
            <a:ext uri="{909E8E84-426E-40DD-AFC4-6F175D3DCCD1}">
              <a14:hiddenFill xmlns:a14="http://schemas.microsoft.com/office/drawing/2010/main">
                <a:solidFill>
                  <a:srgbClr val="CCE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endParaRPr lang="zh-CN" altLang="en-US">
              <a:solidFill>
                <a:srgbClr val="000000"/>
              </a:solidFill>
            </a:endParaRPr>
          </a:p>
        </p:txBody>
      </p:sp>
      <p:sp>
        <p:nvSpPr>
          <p:cNvPr id="6147" name="Text Box 3"/>
          <p:cNvSpPr txBox="1">
            <a:spLocks noChangeArrowheads="1"/>
          </p:cNvSpPr>
          <p:nvPr/>
        </p:nvSpPr>
        <p:spPr bwMode="auto">
          <a:xfrm>
            <a:off x="306388" y="2006600"/>
            <a:ext cx="33147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zh-CN" altLang="en-US" sz="2800" b="1">
                <a:solidFill>
                  <a:srgbClr val="000000"/>
                </a:solidFill>
              </a:rPr>
              <a:t> </a:t>
            </a:r>
            <a:r>
              <a:rPr lang="en-US" altLang="zh-CN" sz="2800" b="1">
                <a:solidFill>
                  <a:srgbClr val="000000"/>
                </a:solidFill>
              </a:rPr>
              <a:t>a(a+1)=_________</a:t>
            </a:r>
          </a:p>
        </p:txBody>
      </p:sp>
      <p:sp>
        <p:nvSpPr>
          <p:cNvPr id="6148" name="Text Box 4"/>
          <p:cNvSpPr txBox="1">
            <a:spLocks noChangeArrowheads="1"/>
          </p:cNvSpPr>
          <p:nvPr/>
        </p:nvSpPr>
        <p:spPr bwMode="auto">
          <a:xfrm>
            <a:off x="306388" y="2895600"/>
            <a:ext cx="4106862"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zh-CN" altLang="en-US" sz="2800" b="1">
                <a:solidFill>
                  <a:srgbClr val="000000"/>
                </a:solidFill>
              </a:rPr>
              <a:t> </a:t>
            </a:r>
            <a:r>
              <a:rPr lang="en-US" altLang="zh-CN" sz="2800" b="1">
                <a:solidFill>
                  <a:srgbClr val="000000"/>
                </a:solidFill>
              </a:rPr>
              <a:t>(a+b)(a-b)=__________</a:t>
            </a:r>
          </a:p>
        </p:txBody>
      </p:sp>
      <p:sp>
        <p:nvSpPr>
          <p:cNvPr id="6149" name="Text Box 5"/>
          <p:cNvSpPr txBox="1">
            <a:spLocks noChangeArrowheads="1"/>
          </p:cNvSpPr>
          <p:nvPr/>
        </p:nvSpPr>
        <p:spPr bwMode="auto">
          <a:xfrm>
            <a:off x="250825" y="3789363"/>
            <a:ext cx="3313113"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pPr>
            <a:r>
              <a:rPr lang="zh-CN" altLang="en-US" sz="2800" b="1">
                <a:solidFill>
                  <a:srgbClr val="000000"/>
                </a:solidFill>
              </a:rPr>
              <a:t> </a:t>
            </a:r>
            <a:r>
              <a:rPr lang="en-US" altLang="zh-CN" sz="2800" b="1">
                <a:solidFill>
                  <a:srgbClr val="000000"/>
                </a:solidFill>
              </a:rPr>
              <a:t>(a+1)</a:t>
            </a:r>
            <a:r>
              <a:rPr lang="en-US" altLang="zh-CN" sz="2800" b="1" baseline="30000">
                <a:solidFill>
                  <a:srgbClr val="000000"/>
                </a:solidFill>
              </a:rPr>
              <a:t>2 </a:t>
            </a:r>
            <a:r>
              <a:rPr lang="en-US" altLang="zh-CN" sz="2800" b="1">
                <a:solidFill>
                  <a:srgbClr val="000000"/>
                </a:solidFill>
              </a:rPr>
              <a:t>=  </a:t>
            </a:r>
            <a:r>
              <a:rPr lang="en-US" altLang="zh-CN" b="1">
                <a:solidFill>
                  <a:srgbClr val="000000"/>
                </a:solidFill>
              </a:rPr>
              <a:t>__________</a:t>
            </a:r>
          </a:p>
        </p:txBody>
      </p:sp>
      <p:sp>
        <p:nvSpPr>
          <p:cNvPr id="6150" name="WordArt 6"/>
          <p:cNvSpPr>
            <a:spLocks noChangeArrowheads="1" noChangeShapeType="1"/>
          </p:cNvSpPr>
          <p:nvPr/>
        </p:nvSpPr>
        <p:spPr bwMode="auto">
          <a:xfrm>
            <a:off x="250825" y="188913"/>
            <a:ext cx="22860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80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华文新魏" panose="02010800040101010101" charset="-122"/>
                <a:ea typeface="华文新魏" panose="02010800040101010101" charset="-122"/>
              </a:rPr>
              <a:t>填一填</a:t>
            </a:r>
          </a:p>
        </p:txBody>
      </p:sp>
      <p:sp>
        <p:nvSpPr>
          <p:cNvPr id="6151" name="Text Box 7"/>
          <p:cNvSpPr txBox="1">
            <a:spLocks noChangeArrowheads="1"/>
          </p:cNvSpPr>
          <p:nvPr/>
        </p:nvSpPr>
        <p:spPr bwMode="auto">
          <a:xfrm>
            <a:off x="2484438" y="2803525"/>
            <a:ext cx="1181100" cy="57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 </a:t>
            </a:r>
            <a:r>
              <a:rPr lang="en-US" altLang="zh-CN" sz="3200" b="1">
                <a:solidFill>
                  <a:srgbClr val="000000"/>
                </a:solidFill>
              </a:rPr>
              <a:t>- </a:t>
            </a:r>
            <a:r>
              <a:rPr lang="en-US" altLang="zh-CN" sz="2800" b="1">
                <a:solidFill>
                  <a:srgbClr val="000000"/>
                </a:solidFill>
              </a:rPr>
              <a:t>b</a:t>
            </a:r>
            <a:r>
              <a:rPr lang="en-US" altLang="zh-CN" sz="2800" b="1" baseline="30000">
                <a:solidFill>
                  <a:srgbClr val="000000"/>
                </a:solidFill>
              </a:rPr>
              <a:t>2</a:t>
            </a:r>
          </a:p>
        </p:txBody>
      </p:sp>
      <p:sp>
        <p:nvSpPr>
          <p:cNvPr id="6152" name="Text Box 8"/>
          <p:cNvSpPr txBox="1">
            <a:spLocks noChangeArrowheads="1"/>
          </p:cNvSpPr>
          <p:nvPr/>
        </p:nvSpPr>
        <p:spPr bwMode="auto">
          <a:xfrm>
            <a:off x="1752600" y="3671888"/>
            <a:ext cx="1525588"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a:t>
            </a:r>
            <a:r>
              <a:rPr lang="en-US" altLang="zh-CN" sz="2800" b="1">
                <a:solidFill>
                  <a:srgbClr val="000000"/>
                </a:solidFill>
              </a:rPr>
              <a:t>+2a+1</a:t>
            </a:r>
          </a:p>
        </p:txBody>
      </p:sp>
      <p:sp>
        <p:nvSpPr>
          <p:cNvPr id="6153" name="Text Box 9"/>
          <p:cNvSpPr txBox="1">
            <a:spLocks noChangeArrowheads="1"/>
          </p:cNvSpPr>
          <p:nvPr/>
        </p:nvSpPr>
        <p:spPr bwMode="auto">
          <a:xfrm>
            <a:off x="1898650" y="1981200"/>
            <a:ext cx="92075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a:t>
            </a:r>
            <a:r>
              <a:rPr lang="en-US" altLang="zh-CN" sz="2800" b="1">
                <a:solidFill>
                  <a:srgbClr val="000000"/>
                </a:solidFill>
              </a:rPr>
              <a:t>+a</a:t>
            </a:r>
          </a:p>
        </p:txBody>
      </p:sp>
      <p:grpSp>
        <p:nvGrpSpPr>
          <p:cNvPr id="6154" name="Group 10"/>
          <p:cNvGrpSpPr/>
          <p:nvPr/>
        </p:nvGrpSpPr>
        <p:grpSpPr bwMode="auto">
          <a:xfrm>
            <a:off x="4572000" y="2060575"/>
            <a:ext cx="3771900" cy="3165475"/>
            <a:chOff x="0" y="0"/>
            <a:chExt cx="2376" cy="1994"/>
          </a:xfrm>
        </p:grpSpPr>
        <p:sp>
          <p:nvSpPr>
            <p:cNvPr id="6155" name="Text Box 11"/>
            <p:cNvSpPr txBox="1">
              <a:spLocks noChangeArrowheads="1"/>
            </p:cNvSpPr>
            <p:nvPr/>
          </p:nvSpPr>
          <p:spPr bwMode="auto">
            <a:xfrm>
              <a:off x="0" y="528"/>
              <a:ext cx="2376"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 </a:t>
              </a:r>
              <a:r>
                <a:rPr lang="en-US" altLang="zh-CN" sz="2800" b="1">
                  <a:solidFill>
                    <a:srgbClr val="000000"/>
                  </a:solidFill>
                </a:rPr>
                <a:t>- b</a:t>
              </a:r>
              <a:r>
                <a:rPr lang="en-US" altLang="zh-CN" sz="2800" b="1" baseline="30000">
                  <a:solidFill>
                    <a:srgbClr val="000000"/>
                  </a:solidFill>
                </a:rPr>
                <a:t>2</a:t>
              </a:r>
              <a:r>
                <a:rPr lang="en-US" altLang="zh-CN" sz="2800" b="1">
                  <a:solidFill>
                    <a:srgbClr val="000000"/>
                  </a:solidFill>
                </a:rPr>
                <a:t>=</a:t>
              </a:r>
              <a:r>
                <a:rPr lang="en-US" altLang="zh-CN" sz="2800" b="1" baseline="30000">
                  <a:solidFill>
                    <a:srgbClr val="000000"/>
                  </a:solidFill>
                </a:rPr>
                <a:t> </a:t>
              </a:r>
              <a:r>
                <a:rPr lang="en-US" altLang="zh-CN" sz="2800" b="1">
                  <a:solidFill>
                    <a:srgbClr val="000000"/>
                  </a:solidFill>
                </a:rPr>
                <a:t>(         ) (         )</a:t>
              </a:r>
            </a:p>
          </p:txBody>
        </p:sp>
        <p:sp>
          <p:nvSpPr>
            <p:cNvPr id="6156" name="Text Box 12"/>
            <p:cNvSpPr txBox="1">
              <a:spLocks noChangeArrowheads="1"/>
            </p:cNvSpPr>
            <p:nvPr/>
          </p:nvSpPr>
          <p:spPr bwMode="auto">
            <a:xfrm>
              <a:off x="0" y="1056"/>
              <a:ext cx="1862"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a:t>
              </a:r>
              <a:r>
                <a:rPr lang="en-US" altLang="zh-CN" sz="2800" b="1">
                  <a:solidFill>
                    <a:srgbClr val="000000"/>
                  </a:solidFill>
                </a:rPr>
                <a:t>+2a+1= (         )</a:t>
              </a:r>
            </a:p>
          </p:txBody>
        </p:sp>
        <p:sp>
          <p:nvSpPr>
            <p:cNvPr id="6157" name="Text Box 13"/>
            <p:cNvSpPr txBox="1">
              <a:spLocks noChangeArrowheads="1"/>
            </p:cNvSpPr>
            <p:nvPr/>
          </p:nvSpPr>
          <p:spPr bwMode="auto">
            <a:xfrm>
              <a:off x="0" y="1667"/>
              <a:ext cx="114"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endParaRPr lang="zh-CN" altLang="en-US" sz="2800" b="1">
                <a:solidFill>
                  <a:srgbClr val="FF6600"/>
                </a:solidFill>
              </a:endParaRPr>
            </a:p>
          </p:txBody>
        </p:sp>
        <p:sp>
          <p:nvSpPr>
            <p:cNvPr id="6158" name="Text Box 14"/>
            <p:cNvSpPr txBox="1">
              <a:spLocks noChangeArrowheads="1"/>
            </p:cNvSpPr>
            <p:nvPr/>
          </p:nvSpPr>
          <p:spPr bwMode="auto">
            <a:xfrm>
              <a:off x="0" y="0"/>
              <a:ext cx="2127" cy="32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fontAlgn="base">
                <a:spcBef>
                  <a:spcPct val="0"/>
                </a:spcBef>
                <a:spcAft>
                  <a:spcPct val="0"/>
                </a:spcAft>
              </a:pPr>
              <a:r>
                <a:rPr lang="en-US" altLang="zh-CN" sz="2800" b="1">
                  <a:solidFill>
                    <a:srgbClr val="000000"/>
                  </a:solidFill>
                </a:rPr>
                <a:t>a</a:t>
              </a:r>
              <a:r>
                <a:rPr lang="en-US" altLang="zh-CN" sz="2800" b="1" baseline="30000">
                  <a:solidFill>
                    <a:srgbClr val="000000"/>
                  </a:solidFill>
                </a:rPr>
                <a:t>2</a:t>
              </a:r>
              <a:r>
                <a:rPr lang="en-US" altLang="zh-CN" sz="2800" b="1">
                  <a:solidFill>
                    <a:srgbClr val="000000"/>
                  </a:solidFill>
                </a:rPr>
                <a:t>+a=(         ) (        )</a:t>
              </a:r>
            </a:p>
          </p:txBody>
        </p:sp>
      </p:grpSp>
      <p:sp>
        <p:nvSpPr>
          <p:cNvPr id="6159" name="Line 15"/>
          <p:cNvSpPr>
            <a:spLocks noChangeShapeType="1"/>
          </p:cNvSpPr>
          <p:nvPr/>
        </p:nvSpPr>
        <p:spPr bwMode="auto">
          <a:xfrm>
            <a:off x="4500563" y="1844675"/>
            <a:ext cx="0" cy="3097213"/>
          </a:xfrm>
          <a:prstGeom prst="line">
            <a:avLst/>
          </a:prstGeom>
          <a:noFill/>
          <a:ln w="38100">
            <a:solidFill>
              <a:schemeClr val="accent2"/>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fontAlgn="base">
              <a:spcBef>
                <a:spcPct val="0"/>
              </a:spcBef>
              <a:spcAft>
                <a:spcPct val="0"/>
              </a:spcAft>
            </a:pPr>
            <a:endParaRPr lang="zh-CN" altLang="en-US">
              <a:solidFill>
                <a:srgbClr val="000000"/>
              </a:solidFill>
            </a:endParaRPr>
          </a:p>
        </p:txBody>
      </p:sp>
      <p:sp>
        <p:nvSpPr>
          <p:cNvPr id="6160" name="Text Box 16"/>
          <p:cNvSpPr txBox="1">
            <a:spLocks noChangeArrowheads="1"/>
          </p:cNvSpPr>
          <p:nvPr/>
        </p:nvSpPr>
        <p:spPr bwMode="auto">
          <a:xfrm>
            <a:off x="5940425" y="2060575"/>
            <a:ext cx="379413"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fontAlgn="base">
              <a:spcBef>
                <a:spcPct val="0"/>
              </a:spcBef>
              <a:spcAft>
                <a:spcPct val="0"/>
              </a:spcAft>
            </a:pPr>
            <a:r>
              <a:rPr lang="en-US" altLang="zh-CN" sz="2800" b="1">
                <a:solidFill>
                  <a:srgbClr val="000000"/>
                </a:solidFill>
                <a:ea typeface="黑体" panose="02010609060101010101" pitchFamily="49" charset="-122"/>
              </a:rPr>
              <a:t>a</a:t>
            </a:r>
          </a:p>
        </p:txBody>
      </p:sp>
      <p:sp>
        <p:nvSpPr>
          <p:cNvPr id="6161" name="Text Box 17"/>
          <p:cNvSpPr txBox="1">
            <a:spLocks noChangeArrowheads="1"/>
          </p:cNvSpPr>
          <p:nvPr/>
        </p:nvSpPr>
        <p:spPr bwMode="auto">
          <a:xfrm>
            <a:off x="7019925" y="2060575"/>
            <a:ext cx="785813"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fontAlgn="base">
              <a:spcBef>
                <a:spcPct val="0"/>
              </a:spcBef>
              <a:spcAft>
                <a:spcPct val="0"/>
              </a:spcAft>
            </a:pPr>
            <a:r>
              <a:rPr lang="en-US" altLang="zh-CN" sz="2800" b="1">
                <a:solidFill>
                  <a:srgbClr val="000000"/>
                </a:solidFill>
                <a:ea typeface="黑体" panose="02010609060101010101" pitchFamily="49" charset="-122"/>
              </a:rPr>
              <a:t>a+1</a:t>
            </a:r>
          </a:p>
        </p:txBody>
      </p:sp>
      <p:sp>
        <p:nvSpPr>
          <p:cNvPr id="6162" name="Text Box 18"/>
          <p:cNvSpPr txBox="1">
            <a:spLocks noChangeArrowheads="1"/>
          </p:cNvSpPr>
          <p:nvPr/>
        </p:nvSpPr>
        <p:spPr bwMode="auto">
          <a:xfrm>
            <a:off x="6156325" y="2924175"/>
            <a:ext cx="804863"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fontAlgn="base">
              <a:spcBef>
                <a:spcPct val="0"/>
              </a:spcBef>
              <a:spcAft>
                <a:spcPct val="0"/>
              </a:spcAft>
            </a:pPr>
            <a:r>
              <a:rPr lang="en-US" altLang="zh-CN" sz="2800" b="1">
                <a:solidFill>
                  <a:srgbClr val="000000"/>
                </a:solidFill>
                <a:ea typeface="黑体" panose="02010609060101010101" pitchFamily="49" charset="-122"/>
              </a:rPr>
              <a:t>a+b</a:t>
            </a:r>
          </a:p>
        </p:txBody>
      </p:sp>
      <p:sp>
        <p:nvSpPr>
          <p:cNvPr id="6163" name="Text Box 19"/>
          <p:cNvSpPr txBox="1">
            <a:spLocks noChangeArrowheads="1"/>
          </p:cNvSpPr>
          <p:nvPr/>
        </p:nvSpPr>
        <p:spPr bwMode="auto">
          <a:xfrm>
            <a:off x="7380288" y="2924175"/>
            <a:ext cx="715962"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fontAlgn="base">
              <a:spcBef>
                <a:spcPct val="0"/>
              </a:spcBef>
              <a:spcAft>
                <a:spcPct val="0"/>
              </a:spcAft>
            </a:pPr>
            <a:r>
              <a:rPr lang="en-US" altLang="zh-CN" sz="2800" b="1">
                <a:solidFill>
                  <a:srgbClr val="000000"/>
                </a:solidFill>
                <a:ea typeface="黑体" panose="02010609060101010101" pitchFamily="49" charset="-122"/>
              </a:rPr>
              <a:t>a-b</a:t>
            </a:r>
          </a:p>
        </p:txBody>
      </p:sp>
      <p:sp>
        <p:nvSpPr>
          <p:cNvPr id="6164" name="Text Box 20"/>
          <p:cNvSpPr txBox="1">
            <a:spLocks noChangeArrowheads="1"/>
          </p:cNvSpPr>
          <p:nvPr/>
        </p:nvSpPr>
        <p:spPr bwMode="auto">
          <a:xfrm>
            <a:off x="6443663" y="3716338"/>
            <a:ext cx="785812"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p>
            <a:pPr algn="ctr" fontAlgn="base">
              <a:spcBef>
                <a:spcPct val="0"/>
              </a:spcBef>
              <a:spcAft>
                <a:spcPct val="0"/>
              </a:spcAft>
            </a:pPr>
            <a:r>
              <a:rPr lang="en-US" altLang="zh-CN" sz="2800" b="1">
                <a:solidFill>
                  <a:srgbClr val="000000"/>
                </a:solidFill>
                <a:ea typeface="黑体" panose="02010609060101010101" pitchFamily="49" charset="-122"/>
              </a:rPr>
              <a:t>a+1</a:t>
            </a:r>
          </a:p>
        </p:txBody>
      </p:sp>
      <p:grpSp>
        <p:nvGrpSpPr>
          <p:cNvPr id="6165" name="Group 21"/>
          <p:cNvGrpSpPr/>
          <p:nvPr/>
        </p:nvGrpSpPr>
        <p:grpSpPr bwMode="auto">
          <a:xfrm>
            <a:off x="3779838" y="0"/>
            <a:ext cx="5148262" cy="1916113"/>
            <a:chOff x="0" y="0"/>
            <a:chExt cx="3243" cy="1134"/>
          </a:xfrm>
        </p:grpSpPr>
        <p:sp>
          <p:nvSpPr>
            <p:cNvPr id="6166" name="AutoShape 22"/>
            <p:cNvSpPr>
              <a:spLocks noChangeArrowheads="1"/>
            </p:cNvSpPr>
            <p:nvPr/>
          </p:nvSpPr>
          <p:spPr bwMode="auto">
            <a:xfrm>
              <a:off x="0" y="0"/>
              <a:ext cx="3243" cy="1134"/>
            </a:xfrm>
            <a:prstGeom prst="cloudCallout">
              <a:avLst>
                <a:gd name="adj1" fmla="val -75347"/>
                <a:gd name="adj2" fmla="val 5819"/>
              </a:avLst>
            </a:prstGeom>
            <a:solidFill>
              <a:schemeClr val="bg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fontAlgn="base">
                <a:spcBef>
                  <a:spcPct val="0"/>
                </a:spcBef>
                <a:spcAft>
                  <a:spcPct val="0"/>
                </a:spcAft>
              </a:pPr>
              <a:endParaRPr lang="zh-CN" altLang="en-US">
                <a:solidFill>
                  <a:srgbClr val="000000"/>
                </a:solidFill>
              </a:endParaRPr>
            </a:p>
          </p:txBody>
        </p:sp>
        <p:sp>
          <p:nvSpPr>
            <p:cNvPr id="6167" name="Text Box 23"/>
            <p:cNvSpPr txBox="1">
              <a:spLocks noChangeArrowheads="1"/>
            </p:cNvSpPr>
            <p:nvPr/>
          </p:nvSpPr>
          <p:spPr bwMode="auto">
            <a:xfrm>
              <a:off x="298" y="164"/>
              <a:ext cx="2945" cy="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dirty="0">
                  <a:solidFill>
                    <a:srgbClr val="000000"/>
                  </a:solidFill>
                  <a:latin typeface="Times New Roman" panose="02020603050405020304" pitchFamily="18" charset="0"/>
                  <a:ea typeface="Arial Unicode MS" pitchFamily="2" charset="-122"/>
                </a:rPr>
                <a:t>       你能发现这两组等式之间的联系和区别吗</a:t>
              </a:r>
              <a:r>
                <a:rPr lang="en-US" altLang="zh-CN" sz="2800" b="1" dirty="0">
                  <a:solidFill>
                    <a:srgbClr val="000000"/>
                  </a:solidFill>
                  <a:latin typeface="Times New Roman" panose="02020603050405020304" pitchFamily="18" charset="0"/>
                  <a:ea typeface="Arial Unicode MS" pitchFamily="2" charset="-122"/>
                </a:rPr>
                <a:t>?</a:t>
              </a:r>
              <a:r>
                <a:rPr lang="zh-CN" altLang="en-US" sz="2800" b="1" dirty="0">
                  <a:solidFill>
                    <a:srgbClr val="000000"/>
                  </a:solidFill>
                  <a:latin typeface="Times New Roman" panose="02020603050405020304" pitchFamily="18" charset="0"/>
                  <a:ea typeface="Arial Unicode MS" pitchFamily="2" charset="-122"/>
                </a:rPr>
                <a:t>它们的左右两边有何特点？</a:t>
              </a:r>
            </a:p>
          </p:txBody>
        </p:sp>
      </p:grpSp>
      <p:sp>
        <p:nvSpPr>
          <p:cNvPr id="6168" name="Text Box 24"/>
          <p:cNvSpPr txBox="1">
            <a:spLocks noChangeArrowheads="1"/>
          </p:cNvSpPr>
          <p:nvPr/>
        </p:nvSpPr>
        <p:spPr bwMode="auto">
          <a:xfrm>
            <a:off x="900113" y="5013325"/>
            <a:ext cx="19700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dirty="0">
                <a:solidFill>
                  <a:srgbClr val="000000"/>
                </a:solidFill>
              </a:rPr>
              <a:t>整式的乘法</a:t>
            </a:r>
          </a:p>
        </p:txBody>
      </p:sp>
      <p:sp>
        <p:nvSpPr>
          <p:cNvPr id="6169" name="Text Box 25"/>
          <p:cNvSpPr txBox="1">
            <a:spLocks noChangeArrowheads="1"/>
          </p:cNvSpPr>
          <p:nvPr/>
        </p:nvSpPr>
        <p:spPr bwMode="auto">
          <a:xfrm>
            <a:off x="4427538" y="5589588"/>
            <a:ext cx="4495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zh-CN" altLang="en-US" sz="2800" b="1" dirty="0">
                <a:solidFill>
                  <a:srgbClr val="000000"/>
                </a:solidFill>
              </a:rPr>
              <a:t>特点</a:t>
            </a:r>
            <a:r>
              <a:rPr lang="en-US" altLang="zh-CN" sz="2800" b="1" dirty="0">
                <a:solidFill>
                  <a:srgbClr val="000000"/>
                </a:solidFill>
              </a:rPr>
              <a:t>: </a:t>
            </a:r>
            <a:r>
              <a:rPr lang="zh-CN" altLang="en-US" sz="2800" b="1" dirty="0">
                <a:solidFill>
                  <a:srgbClr val="000000"/>
                </a:solidFill>
              </a:rPr>
              <a:t>把多项式和的形式转化为几个整式的积的形式</a:t>
            </a:r>
            <a:r>
              <a:rPr lang="en-US" altLang="zh-CN" sz="2800" b="1" dirty="0">
                <a:solidFill>
                  <a:srgbClr val="000000"/>
                </a:solidFill>
              </a:rPr>
              <a:t>.</a:t>
            </a:r>
          </a:p>
        </p:txBody>
      </p:sp>
      <p:sp>
        <p:nvSpPr>
          <p:cNvPr id="6170" name="Rectangle 26"/>
          <p:cNvSpPr>
            <a:spLocks noChangeArrowheads="1"/>
          </p:cNvSpPr>
          <p:nvPr/>
        </p:nvSpPr>
        <p:spPr bwMode="auto">
          <a:xfrm>
            <a:off x="323850" y="5599113"/>
            <a:ext cx="3887788" cy="946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spcBef>
                <a:spcPct val="0"/>
              </a:spcBef>
              <a:spcAft>
                <a:spcPct val="0"/>
              </a:spcAft>
            </a:pPr>
            <a:r>
              <a:rPr lang="zh-CN" altLang="en-US" sz="2800" b="1" dirty="0">
                <a:solidFill>
                  <a:srgbClr val="000000"/>
                </a:solidFill>
                <a:latin typeface="宋体" panose="02010600030101010101" pitchFamily="2" charset="-122"/>
              </a:rPr>
              <a:t>特点：由整式积的形式转化成多项式和的形式</a:t>
            </a:r>
            <a:r>
              <a:rPr lang="en-US" altLang="zh-CN" sz="2800" b="1" dirty="0">
                <a:solidFill>
                  <a:srgbClr val="000000"/>
                </a:solidFill>
                <a:latin typeface="宋体" panose="02010600030101010101" pitchFamily="2" charset="-122"/>
              </a:rPr>
              <a:t>.</a:t>
            </a:r>
          </a:p>
        </p:txBody>
      </p:sp>
      <p:sp>
        <p:nvSpPr>
          <p:cNvPr id="6171" name="Text Box 27"/>
          <p:cNvSpPr txBox="1">
            <a:spLocks noChangeArrowheads="1"/>
          </p:cNvSpPr>
          <p:nvPr/>
        </p:nvSpPr>
        <p:spPr bwMode="auto">
          <a:xfrm>
            <a:off x="7380288" y="3644900"/>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zh-CN" b="1">
                <a:solidFill>
                  <a:srgbClr val="000000"/>
                </a:solidFill>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slide(fromBottom)">
                                      <p:cBhvr>
                                        <p:cTn id="7" dur="500"/>
                                        <p:tgtEl>
                                          <p:spTgt spid="615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slide(fromBottom)">
                                      <p:cBhvr>
                                        <p:cTn id="12" dur="500"/>
                                        <p:tgtEl>
                                          <p:spTgt spid="61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152"/>
                                        </p:tgtEl>
                                        <p:attrNameLst>
                                          <p:attrName>style.visibility</p:attrName>
                                        </p:attrNameLst>
                                      </p:cBhvr>
                                      <p:to>
                                        <p:strVal val="visible"/>
                                      </p:to>
                                    </p:set>
                                    <p:animEffect transition="in" filter="slide(fromBottom)">
                                      <p:cBhvr>
                                        <p:cTn id="17" dur="500"/>
                                        <p:tgtEl>
                                          <p:spTgt spid="615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checkerboard(across)">
                                      <p:cBhvr>
                                        <p:cTn id="22" dur="500"/>
                                        <p:tgtEl>
                                          <p:spTgt spid="615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6160"/>
                                        </p:tgtEl>
                                        <p:attrNameLst>
                                          <p:attrName>style.visibility</p:attrName>
                                        </p:attrNameLst>
                                      </p:cBhvr>
                                      <p:to>
                                        <p:strVal val="visible"/>
                                      </p:to>
                                    </p:set>
                                    <p:animEffect transition="in" filter="slide(fromBottom)">
                                      <p:cBhvr>
                                        <p:cTn id="27" dur="500"/>
                                        <p:tgtEl>
                                          <p:spTgt spid="616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6161"/>
                                        </p:tgtEl>
                                        <p:attrNameLst>
                                          <p:attrName>style.visibility</p:attrName>
                                        </p:attrNameLst>
                                      </p:cBhvr>
                                      <p:to>
                                        <p:strVal val="visible"/>
                                      </p:to>
                                    </p:set>
                                    <p:animEffect transition="in" filter="slide(fromBottom)">
                                      <p:cBhvr>
                                        <p:cTn id="32" dur="500"/>
                                        <p:tgtEl>
                                          <p:spTgt spid="616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6162"/>
                                        </p:tgtEl>
                                        <p:attrNameLst>
                                          <p:attrName>style.visibility</p:attrName>
                                        </p:attrNameLst>
                                      </p:cBhvr>
                                      <p:to>
                                        <p:strVal val="visible"/>
                                      </p:to>
                                    </p:set>
                                    <p:animEffect transition="in" filter="slide(fromBottom)">
                                      <p:cBhvr>
                                        <p:cTn id="37" dur="500"/>
                                        <p:tgtEl>
                                          <p:spTgt spid="6162"/>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6163"/>
                                        </p:tgtEl>
                                        <p:attrNameLst>
                                          <p:attrName>style.visibility</p:attrName>
                                        </p:attrNameLst>
                                      </p:cBhvr>
                                      <p:to>
                                        <p:strVal val="visible"/>
                                      </p:to>
                                    </p:set>
                                    <p:animEffect transition="in" filter="slide(fromBottom)">
                                      <p:cBhvr>
                                        <p:cTn id="42" dur="500"/>
                                        <p:tgtEl>
                                          <p:spTgt spid="6163"/>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6164"/>
                                        </p:tgtEl>
                                        <p:attrNameLst>
                                          <p:attrName>style.visibility</p:attrName>
                                        </p:attrNameLst>
                                      </p:cBhvr>
                                      <p:to>
                                        <p:strVal val="visible"/>
                                      </p:to>
                                    </p:set>
                                    <p:animEffect transition="in" filter="slide(fromBottom)">
                                      <p:cBhvr>
                                        <p:cTn id="47" dur="500"/>
                                        <p:tgtEl>
                                          <p:spTgt spid="6164"/>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617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6165"/>
                                        </p:tgtEl>
                                        <p:attrNameLst>
                                          <p:attrName>style.visibility</p:attrName>
                                        </p:attrNameLst>
                                      </p:cBhvr>
                                      <p:to>
                                        <p:strVal val="visible"/>
                                      </p:to>
                                    </p:set>
                                    <p:anim calcmode="lin" valueType="num">
                                      <p:cBhvr additive="base">
                                        <p:cTn id="55" dur="500" fill="hold"/>
                                        <p:tgtEl>
                                          <p:spTgt spid="6165"/>
                                        </p:tgtEl>
                                        <p:attrNameLst>
                                          <p:attrName>ppt_x</p:attrName>
                                        </p:attrNameLst>
                                      </p:cBhvr>
                                      <p:tavLst>
                                        <p:tav tm="0">
                                          <p:val>
                                            <p:strVal val="1+#ppt_w/2"/>
                                          </p:val>
                                        </p:tav>
                                        <p:tav tm="100000">
                                          <p:val>
                                            <p:strVal val="#ppt_x"/>
                                          </p:val>
                                        </p:tav>
                                      </p:tavLst>
                                    </p:anim>
                                    <p:anim calcmode="lin" valueType="num">
                                      <p:cBhvr additive="base">
                                        <p:cTn id="56" dur="500" fill="hold"/>
                                        <p:tgtEl>
                                          <p:spTgt spid="616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6170"/>
                                        </p:tgtEl>
                                        <p:attrNameLst>
                                          <p:attrName>style.visibility</p:attrName>
                                        </p:attrNameLst>
                                      </p:cBhvr>
                                      <p:to>
                                        <p:strVal val="visible"/>
                                      </p:to>
                                    </p:set>
                                    <p:animEffect transition="in" filter="wipe(left)">
                                      <p:cBhvr>
                                        <p:cTn id="61" dur="500"/>
                                        <p:tgtEl>
                                          <p:spTgt spid="6170"/>
                                        </p:tgtEl>
                                      </p:cBhvr>
                                    </p:animEffect>
                                  </p:childTnLst>
                                </p:cTn>
                              </p:par>
                            </p:childTnLst>
                          </p:cTn>
                        </p:par>
                      </p:childTnLst>
                    </p:cTn>
                  </p:par>
                  <p:par>
                    <p:cTn id="62" fill="hold">
                      <p:stCondLst>
                        <p:cond delay="indefinite"/>
                      </p:stCondLst>
                      <p:childTnLst>
                        <p:par>
                          <p:cTn id="63" fill="hold">
                            <p:stCondLst>
                              <p:cond delay="0"/>
                            </p:stCondLst>
                            <p:childTnLst>
                              <p:par>
                                <p:cTn id="64" presetID="17" presetClass="entr" presetSubtype="10" fill="hold" grpId="0" nodeType="clickEffect">
                                  <p:stCondLst>
                                    <p:cond delay="0"/>
                                  </p:stCondLst>
                                  <p:childTnLst>
                                    <p:set>
                                      <p:cBhvr>
                                        <p:cTn id="65" dur="1" fill="hold">
                                          <p:stCondLst>
                                            <p:cond delay="0"/>
                                          </p:stCondLst>
                                        </p:cTn>
                                        <p:tgtEl>
                                          <p:spTgt spid="6169"/>
                                        </p:tgtEl>
                                        <p:attrNameLst>
                                          <p:attrName>style.visibility</p:attrName>
                                        </p:attrNameLst>
                                      </p:cBhvr>
                                      <p:to>
                                        <p:strVal val="visible"/>
                                      </p:to>
                                    </p:set>
                                    <p:anim calcmode="lin" valueType="num">
                                      <p:cBhvr>
                                        <p:cTn id="66" dur="500" fill="hold"/>
                                        <p:tgtEl>
                                          <p:spTgt spid="6169"/>
                                        </p:tgtEl>
                                        <p:attrNameLst>
                                          <p:attrName>ppt_w</p:attrName>
                                        </p:attrNameLst>
                                      </p:cBhvr>
                                      <p:tavLst>
                                        <p:tav tm="0">
                                          <p:val>
                                            <p:fltVal val="0"/>
                                          </p:val>
                                        </p:tav>
                                        <p:tav tm="100000">
                                          <p:val>
                                            <p:strVal val="#ppt_w"/>
                                          </p:val>
                                        </p:tav>
                                      </p:tavLst>
                                    </p:anim>
                                    <p:anim calcmode="lin" valueType="num">
                                      <p:cBhvr>
                                        <p:cTn id="67" dur="500" fill="hold"/>
                                        <p:tgtEl>
                                          <p:spTgt spid="6169"/>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17" presetClass="entr" presetSubtype="10" fill="hold" grpId="0" nodeType="clickEffect">
                                  <p:stCondLst>
                                    <p:cond delay="0"/>
                                  </p:stCondLst>
                                  <p:childTnLst>
                                    <p:set>
                                      <p:cBhvr>
                                        <p:cTn id="71" dur="1" fill="hold">
                                          <p:stCondLst>
                                            <p:cond delay="0"/>
                                          </p:stCondLst>
                                        </p:cTn>
                                        <p:tgtEl>
                                          <p:spTgt spid="6168"/>
                                        </p:tgtEl>
                                        <p:attrNameLst>
                                          <p:attrName>style.visibility</p:attrName>
                                        </p:attrNameLst>
                                      </p:cBhvr>
                                      <p:to>
                                        <p:strVal val="visible"/>
                                      </p:to>
                                    </p:set>
                                    <p:anim calcmode="lin" valueType="num">
                                      <p:cBhvr>
                                        <p:cTn id="72" dur="500" fill="hold"/>
                                        <p:tgtEl>
                                          <p:spTgt spid="6168"/>
                                        </p:tgtEl>
                                        <p:attrNameLst>
                                          <p:attrName>ppt_w</p:attrName>
                                        </p:attrNameLst>
                                      </p:cBhvr>
                                      <p:tavLst>
                                        <p:tav tm="0">
                                          <p:val>
                                            <p:fltVal val="0"/>
                                          </p:val>
                                        </p:tav>
                                        <p:tav tm="100000">
                                          <p:val>
                                            <p:strVal val="#ppt_w"/>
                                          </p:val>
                                        </p:tav>
                                      </p:tavLst>
                                    </p:anim>
                                    <p:anim calcmode="lin" valueType="num">
                                      <p:cBhvr>
                                        <p:cTn id="73" dur="500" fill="hold"/>
                                        <p:tgtEl>
                                          <p:spTgt spid="61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utoUpdateAnimBg="0"/>
      <p:bldP spid="6152" grpId="0" autoUpdateAnimBg="0"/>
      <p:bldP spid="6153" grpId="0" autoUpdateAnimBg="0"/>
      <p:bldP spid="6160" grpId="0" autoUpdateAnimBg="0"/>
      <p:bldP spid="6161" grpId="0" autoUpdateAnimBg="0"/>
      <p:bldP spid="6162" grpId="0" autoUpdateAnimBg="0"/>
      <p:bldP spid="6163" grpId="0" autoUpdateAnimBg="0"/>
      <p:bldP spid="6164" grpId="0" autoUpdateAnimBg="0"/>
      <p:bldP spid="6168" grpId="0" autoUpdateAnimBg="0"/>
      <p:bldP spid="6169" grpId="0" autoUpdateAnimBg="0"/>
      <p:bldP spid="6170" grpId="0" autoUpdateAnimBg="0"/>
      <p:bldP spid="617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WordArt 2"/>
          <p:cNvSpPr>
            <a:spLocks noChangeArrowheads="1" noChangeShapeType="1"/>
          </p:cNvSpPr>
          <p:nvPr/>
        </p:nvSpPr>
        <p:spPr bwMode="auto">
          <a:xfrm>
            <a:off x="250825" y="333375"/>
            <a:ext cx="1506538" cy="7905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隶书" panose="02010509060101010101" charset="-122"/>
                <a:ea typeface="隶书" panose="02010509060101010101" charset="-122"/>
              </a:rPr>
              <a:t>定义</a:t>
            </a:r>
          </a:p>
        </p:txBody>
      </p:sp>
      <p:sp>
        <p:nvSpPr>
          <p:cNvPr id="8195" name="Text Box 3"/>
          <p:cNvSpPr txBox="1">
            <a:spLocks noChangeArrowheads="1"/>
          </p:cNvSpPr>
          <p:nvPr/>
        </p:nvSpPr>
        <p:spPr bwMode="auto">
          <a:xfrm>
            <a:off x="252413" y="1270000"/>
            <a:ext cx="7993062" cy="256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50000"/>
              </a:lnSpc>
              <a:spcBef>
                <a:spcPct val="50000"/>
              </a:spcBef>
              <a:spcAft>
                <a:spcPct val="0"/>
              </a:spcAft>
            </a:pPr>
            <a:r>
              <a:rPr lang="zh-CN" altLang="en-US" sz="3600" b="1" dirty="0">
                <a:solidFill>
                  <a:srgbClr val="000000"/>
                </a:solidFill>
              </a:rPr>
              <a:t>       一般地，把一个多项式化成几个整式的</a:t>
            </a:r>
            <a:r>
              <a:rPr lang="zh-CN" altLang="en-US" sz="3600" b="1" dirty="0">
                <a:solidFill>
                  <a:srgbClr val="FF3300"/>
                </a:solidFill>
                <a:effectLst>
                  <a:outerShdw blurRad="38100" dist="38100" dir="2700000" algn="tl">
                    <a:srgbClr val="C0C0C0"/>
                  </a:outerShdw>
                </a:effectLst>
              </a:rPr>
              <a:t>积</a:t>
            </a:r>
            <a:r>
              <a:rPr lang="zh-CN" altLang="en-US" sz="3600" b="1" dirty="0">
                <a:solidFill>
                  <a:srgbClr val="000000"/>
                </a:solidFill>
              </a:rPr>
              <a:t>的形式，叫做</a:t>
            </a:r>
            <a:r>
              <a:rPr lang="zh-CN" altLang="en-US" sz="3600" b="1" dirty="0">
                <a:solidFill>
                  <a:srgbClr val="FF0000"/>
                </a:solidFill>
                <a:effectLst>
                  <a:outerShdw blurRad="38100" dist="38100" dir="2700000" algn="tl">
                    <a:srgbClr val="C0C0C0"/>
                  </a:outerShdw>
                </a:effectLst>
              </a:rPr>
              <a:t>因式分解</a:t>
            </a:r>
            <a:r>
              <a:rPr lang="zh-CN" altLang="en-US" sz="3600" b="1" dirty="0">
                <a:solidFill>
                  <a:srgbClr val="000000"/>
                </a:solidFill>
              </a:rPr>
              <a:t>，有时我们也把这一过程叫做</a:t>
            </a:r>
            <a:r>
              <a:rPr lang="zh-CN" altLang="en-US" sz="3600" b="1" dirty="0">
                <a:solidFill>
                  <a:srgbClr val="FF0000"/>
                </a:solidFill>
                <a:effectLst>
                  <a:outerShdw blurRad="38100" dist="38100" dir="2700000" algn="tl">
                    <a:srgbClr val="C0C0C0"/>
                  </a:outerShdw>
                </a:effectLst>
              </a:rPr>
              <a:t>分解因式</a:t>
            </a:r>
            <a:r>
              <a:rPr lang="zh-CN" altLang="en-US" sz="3600" b="1" dirty="0">
                <a:solidFill>
                  <a:srgbClr val="000000"/>
                </a:solidFill>
              </a:rPr>
              <a:t>。</a:t>
            </a:r>
          </a:p>
        </p:txBody>
      </p:sp>
      <p:pic>
        <p:nvPicPr>
          <p:cNvPr id="8196" name="Picture 4" descr="home 1"/>
          <p:cNvPicPr>
            <a:picLocks noChangeAspect="1" noChangeArrowheads="1"/>
          </p:cNvPicPr>
          <p:nvPr/>
        </p:nvPicPr>
        <p:blipFill>
          <a:blip r:embed="rId2"/>
          <a:srcRect/>
          <a:stretch>
            <a:fillRect/>
          </a:stretch>
        </p:blipFill>
        <p:spPr bwMode="auto">
          <a:xfrm>
            <a:off x="5181600" y="4483100"/>
            <a:ext cx="3636963"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47800" y="304800"/>
            <a:ext cx="6553200" cy="914400"/>
          </a:xfrm>
          <a:noFill/>
        </p:spPr>
        <p:txBody>
          <a:bodyPr/>
          <a:lstStyle/>
          <a:p>
            <a:pPr algn="l"/>
            <a:r>
              <a:rPr lang="zh-CN" altLang="en-US" sz="3600" dirty="0">
                <a:solidFill>
                  <a:srgbClr val="0000FF"/>
                </a:solidFill>
                <a:ea typeface="华文行楷" panose="02010800040101010101" pitchFamily="2" charset="-122"/>
              </a:rPr>
              <a:t>理解概念</a:t>
            </a:r>
          </a:p>
        </p:txBody>
      </p:sp>
      <p:sp>
        <p:nvSpPr>
          <p:cNvPr id="9219" name="Rectangle 3"/>
          <p:cNvSpPr>
            <a:spLocks noGrp="1" noChangeArrowheads="1"/>
          </p:cNvSpPr>
          <p:nvPr>
            <p:ph type="body" idx="1"/>
          </p:nvPr>
        </p:nvSpPr>
        <p:spPr>
          <a:xfrm>
            <a:off x="0" y="1524000"/>
            <a:ext cx="8839200" cy="5334000"/>
          </a:xfrm>
          <a:noFill/>
        </p:spPr>
        <p:txBody>
          <a:bodyPr/>
          <a:lstStyle/>
          <a:p>
            <a:pPr>
              <a:lnSpc>
                <a:spcPct val="140000"/>
              </a:lnSpc>
              <a:buFontTx/>
              <a:buNone/>
            </a:pPr>
            <a:r>
              <a:rPr lang="zh-CN" altLang="en-US" b="1" dirty="0">
                <a:solidFill>
                  <a:srgbClr val="FF0000"/>
                </a:solidFill>
              </a:rPr>
              <a:t>判断下列各式哪些是整式乘法</a:t>
            </a:r>
            <a:r>
              <a:rPr lang="en-US" altLang="zh-CN" b="1" dirty="0">
                <a:solidFill>
                  <a:srgbClr val="FF0000"/>
                </a:solidFill>
              </a:rPr>
              <a:t>?</a:t>
            </a:r>
            <a:r>
              <a:rPr lang="zh-CN" altLang="en-US" b="1" dirty="0">
                <a:solidFill>
                  <a:srgbClr val="FF0000"/>
                </a:solidFill>
              </a:rPr>
              <a:t>哪些是因式分解</a:t>
            </a:r>
            <a:r>
              <a:rPr lang="en-US" altLang="zh-CN" b="1" dirty="0">
                <a:solidFill>
                  <a:srgbClr val="FF0000"/>
                </a:solidFill>
              </a:rPr>
              <a:t>?</a:t>
            </a:r>
          </a:p>
          <a:p>
            <a:pPr>
              <a:lnSpc>
                <a:spcPct val="140000"/>
              </a:lnSpc>
              <a:buFontTx/>
              <a:buNone/>
            </a:pPr>
            <a:r>
              <a:rPr lang="en-US" altLang="zh-CN" b="1" dirty="0">
                <a:solidFill>
                  <a:srgbClr val="FF9900"/>
                </a:solidFill>
              </a:rPr>
              <a:t>     </a:t>
            </a:r>
            <a:r>
              <a:rPr lang="en-US" altLang="zh-CN" b="1" dirty="0">
                <a:solidFill>
                  <a:schemeClr val="tx2"/>
                </a:solidFill>
              </a:rPr>
              <a:t>(1).x</a:t>
            </a:r>
            <a:r>
              <a:rPr lang="en-US" altLang="zh-CN" b="1" baseline="30000" dirty="0">
                <a:solidFill>
                  <a:schemeClr val="tx2"/>
                </a:solidFill>
              </a:rPr>
              <a:t>2</a:t>
            </a:r>
            <a:r>
              <a:rPr lang="en-US" altLang="zh-CN" b="1" dirty="0">
                <a:solidFill>
                  <a:schemeClr val="tx2"/>
                </a:solidFill>
              </a:rPr>
              <a:t>-4y</a:t>
            </a:r>
            <a:r>
              <a:rPr lang="en-US" altLang="zh-CN" b="1" baseline="30000" dirty="0">
                <a:solidFill>
                  <a:schemeClr val="tx2"/>
                </a:solidFill>
              </a:rPr>
              <a:t>2</a:t>
            </a:r>
            <a:r>
              <a:rPr lang="en-US" altLang="zh-CN" b="1" dirty="0">
                <a:solidFill>
                  <a:schemeClr val="tx2"/>
                </a:solidFill>
              </a:rPr>
              <a:t>=(x+2y)(x-2y)</a:t>
            </a:r>
          </a:p>
          <a:p>
            <a:pPr>
              <a:lnSpc>
                <a:spcPct val="140000"/>
              </a:lnSpc>
              <a:buFontTx/>
              <a:buNone/>
            </a:pPr>
            <a:r>
              <a:rPr lang="en-US" altLang="zh-CN" b="1" dirty="0">
                <a:solidFill>
                  <a:schemeClr val="tx2"/>
                </a:solidFill>
              </a:rPr>
              <a:t>     (2).2x(x-3y)=2x</a:t>
            </a:r>
            <a:r>
              <a:rPr lang="en-US" altLang="zh-CN" b="1" baseline="30000" dirty="0">
                <a:solidFill>
                  <a:schemeClr val="tx2"/>
                </a:solidFill>
              </a:rPr>
              <a:t>2</a:t>
            </a:r>
            <a:r>
              <a:rPr lang="en-US" altLang="zh-CN" b="1" dirty="0">
                <a:solidFill>
                  <a:schemeClr val="tx2"/>
                </a:solidFill>
              </a:rPr>
              <a:t>-6xy</a:t>
            </a:r>
          </a:p>
          <a:p>
            <a:pPr>
              <a:lnSpc>
                <a:spcPct val="140000"/>
              </a:lnSpc>
              <a:buFontTx/>
              <a:buNone/>
            </a:pPr>
            <a:r>
              <a:rPr lang="en-US" altLang="zh-CN" b="1" dirty="0">
                <a:solidFill>
                  <a:srgbClr val="FF9900"/>
                </a:solidFill>
              </a:rPr>
              <a:t>     </a:t>
            </a:r>
            <a:r>
              <a:rPr lang="en-US" altLang="zh-CN" b="1" dirty="0">
                <a:solidFill>
                  <a:schemeClr val="tx2"/>
                </a:solidFill>
              </a:rPr>
              <a:t>(3).(5a-1)</a:t>
            </a:r>
            <a:r>
              <a:rPr lang="en-US" altLang="zh-CN" b="1" baseline="30000" dirty="0">
                <a:solidFill>
                  <a:schemeClr val="tx2"/>
                </a:solidFill>
              </a:rPr>
              <a:t>2</a:t>
            </a:r>
            <a:r>
              <a:rPr lang="en-US" altLang="zh-CN" b="1" dirty="0">
                <a:solidFill>
                  <a:schemeClr val="tx2"/>
                </a:solidFill>
              </a:rPr>
              <a:t>=25a</a:t>
            </a:r>
            <a:r>
              <a:rPr lang="en-US" altLang="zh-CN" b="1" baseline="30000" dirty="0">
                <a:solidFill>
                  <a:schemeClr val="tx2"/>
                </a:solidFill>
              </a:rPr>
              <a:t>2</a:t>
            </a:r>
            <a:r>
              <a:rPr lang="en-US" altLang="zh-CN" b="1" dirty="0">
                <a:solidFill>
                  <a:schemeClr val="tx2"/>
                </a:solidFill>
              </a:rPr>
              <a:t>-10a+1</a:t>
            </a:r>
          </a:p>
          <a:p>
            <a:pPr>
              <a:lnSpc>
                <a:spcPct val="140000"/>
              </a:lnSpc>
              <a:buFontTx/>
              <a:buNone/>
            </a:pPr>
            <a:r>
              <a:rPr lang="en-US" altLang="zh-CN" b="1" dirty="0">
                <a:solidFill>
                  <a:schemeClr val="tx2"/>
                </a:solidFill>
              </a:rPr>
              <a:t>     (4).x</a:t>
            </a:r>
            <a:r>
              <a:rPr lang="en-US" altLang="zh-CN" b="1" baseline="30000" dirty="0">
                <a:solidFill>
                  <a:schemeClr val="tx2"/>
                </a:solidFill>
              </a:rPr>
              <a:t>2</a:t>
            </a:r>
            <a:r>
              <a:rPr lang="en-US" altLang="zh-CN" b="1" dirty="0">
                <a:solidFill>
                  <a:schemeClr val="tx2"/>
                </a:solidFill>
              </a:rPr>
              <a:t>+4x+4=(x+2)</a:t>
            </a:r>
            <a:r>
              <a:rPr lang="en-US" altLang="zh-CN" b="1" baseline="30000" dirty="0">
                <a:solidFill>
                  <a:schemeClr val="tx2"/>
                </a:solidFill>
              </a:rPr>
              <a:t>2</a:t>
            </a:r>
          </a:p>
          <a:p>
            <a:pPr>
              <a:lnSpc>
                <a:spcPct val="140000"/>
              </a:lnSpc>
              <a:buFontTx/>
              <a:buNone/>
            </a:pPr>
            <a:r>
              <a:rPr lang="en-US" altLang="zh-CN" b="1" dirty="0">
                <a:solidFill>
                  <a:schemeClr val="tx2"/>
                </a:solidFill>
              </a:rPr>
              <a:t>     (5).2π</a:t>
            </a:r>
            <a:r>
              <a:rPr lang="en-US" altLang="zh-CN" sz="2800" b="1" dirty="0">
                <a:solidFill>
                  <a:schemeClr val="tx2"/>
                </a:solidFill>
              </a:rPr>
              <a:t>R+ 2πr= 2π(</a:t>
            </a:r>
            <a:r>
              <a:rPr lang="en-US" altLang="zh-CN" sz="2800" b="1" dirty="0" err="1">
                <a:solidFill>
                  <a:schemeClr val="tx2"/>
                </a:solidFill>
              </a:rPr>
              <a:t>R+r</a:t>
            </a:r>
            <a:r>
              <a:rPr lang="en-US" altLang="zh-CN" sz="2800" b="1" dirty="0">
                <a:solidFill>
                  <a:schemeClr val="tx2"/>
                </a:solidFill>
              </a:rPr>
              <a:t>)</a:t>
            </a:r>
            <a:endParaRPr lang="en-US" altLang="zh-CN" b="1" dirty="0">
              <a:solidFill>
                <a:schemeClr val="tx2"/>
              </a:solidFill>
            </a:endParaRPr>
          </a:p>
        </p:txBody>
      </p:sp>
      <p:pic>
        <p:nvPicPr>
          <p:cNvPr id="9220" name="Picture 4" descr="BD06639_"/>
          <p:cNvPicPr>
            <a:picLocks noChangeAspect="1" noChangeArrowheads="1"/>
          </p:cNvPicPr>
          <p:nvPr/>
        </p:nvPicPr>
        <p:blipFill>
          <a:blip r:embed="rId3" cstate="email"/>
          <a:srcRect/>
          <a:stretch>
            <a:fillRect/>
          </a:stretch>
        </p:blipFill>
        <p:spPr bwMode="auto">
          <a:xfrm>
            <a:off x="304800" y="304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5"/>
          <p:cNvSpPr txBox="1">
            <a:spLocks noChangeArrowheads="1"/>
          </p:cNvSpPr>
          <p:nvPr/>
        </p:nvSpPr>
        <p:spPr bwMode="auto">
          <a:xfrm>
            <a:off x="5638800" y="2438400"/>
            <a:ext cx="198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FF0000"/>
                </a:solidFill>
                <a:latin typeface="Times New Roman" panose="02020603050405020304" pitchFamily="18" charset="0"/>
              </a:rPr>
              <a:t>因式分解</a:t>
            </a:r>
          </a:p>
        </p:txBody>
      </p:sp>
      <p:sp>
        <p:nvSpPr>
          <p:cNvPr id="9222" name="Text Box 6"/>
          <p:cNvSpPr txBox="1">
            <a:spLocks noChangeArrowheads="1"/>
          </p:cNvSpPr>
          <p:nvPr/>
        </p:nvSpPr>
        <p:spPr bwMode="auto">
          <a:xfrm>
            <a:off x="5651500" y="3213100"/>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FF0000"/>
                </a:solidFill>
                <a:latin typeface="Times New Roman" panose="02020603050405020304" pitchFamily="18" charset="0"/>
              </a:rPr>
              <a:t>整式乘法</a:t>
            </a:r>
          </a:p>
        </p:txBody>
      </p:sp>
      <p:sp>
        <p:nvSpPr>
          <p:cNvPr id="9223" name="Text Box 7"/>
          <p:cNvSpPr txBox="1">
            <a:spLocks noChangeArrowheads="1"/>
          </p:cNvSpPr>
          <p:nvPr/>
        </p:nvSpPr>
        <p:spPr bwMode="auto">
          <a:xfrm>
            <a:off x="5651500" y="3933825"/>
            <a:ext cx="1828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FF0000"/>
                </a:solidFill>
                <a:latin typeface="Times New Roman" panose="02020603050405020304" pitchFamily="18" charset="0"/>
              </a:rPr>
              <a:t>整式乘法</a:t>
            </a:r>
          </a:p>
        </p:txBody>
      </p:sp>
      <p:sp>
        <p:nvSpPr>
          <p:cNvPr id="9224" name="Text Box 8"/>
          <p:cNvSpPr txBox="1">
            <a:spLocks noChangeArrowheads="1"/>
          </p:cNvSpPr>
          <p:nvPr/>
        </p:nvSpPr>
        <p:spPr bwMode="auto">
          <a:xfrm>
            <a:off x="5724525" y="4797425"/>
            <a:ext cx="1905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FF0000"/>
                </a:solidFill>
                <a:latin typeface="Times New Roman" panose="02020603050405020304" pitchFamily="18" charset="0"/>
              </a:rPr>
              <a:t>因式分解</a:t>
            </a:r>
          </a:p>
        </p:txBody>
      </p:sp>
      <p:sp>
        <p:nvSpPr>
          <p:cNvPr id="9225" name="Text Box 9"/>
          <p:cNvSpPr txBox="1">
            <a:spLocks noChangeArrowheads="1"/>
          </p:cNvSpPr>
          <p:nvPr/>
        </p:nvSpPr>
        <p:spPr bwMode="auto">
          <a:xfrm>
            <a:off x="5724525" y="5589588"/>
            <a:ext cx="2057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a:solidFill>
                  <a:srgbClr val="FF0000"/>
                </a:solidFill>
                <a:latin typeface="Times New Roman" panose="02020603050405020304" pitchFamily="18" charset="0"/>
              </a:rPr>
              <a:t>因式分解</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blinds(horizontal)">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blinds(horizontal)">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blinds(horizontal)">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9221"/>
                                        </p:tgtEl>
                                        <p:attrNameLst>
                                          <p:attrName>style.visibility</p:attrName>
                                        </p:attrNameLst>
                                      </p:cBhvr>
                                      <p:to>
                                        <p:strVal val="visible"/>
                                      </p:to>
                                    </p:set>
                                    <p:anim calcmode="lin" valueType="num">
                                      <p:cBhvr>
                                        <p:cTn id="37" dur="1000" fill="hold"/>
                                        <p:tgtEl>
                                          <p:spTgt spid="9221"/>
                                        </p:tgtEl>
                                        <p:attrNameLst>
                                          <p:attrName>ppt_w</p:attrName>
                                        </p:attrNameLst>
                                      </p:cBhvr>
                                      <p:tavLst>
                                        <p:tav tm="0">
                                          <p:val>
                                            <p:fltVal val="0"/>
                                          </p:val>
                                        </p:tav>
                                        <p:tav tm="100000">
                                          <p:val>
                                            <p:strVal val="#ppt_w"/>
                                          </p:val>
                                        </p:tav>
                                      </p:tavLst>
                                    </p:anim>
                                    <p:anim calcmode="lin" valueType="num">
                                      <p:cBhvr>
                                        <p:cTn id="38" dur="1000" fill="hold"/>
                                        <p:tgtEl>
                                          <p:spTgt spid="9221"/>
                                        </p:tgtEl>
                                        <p:attrNameLst>
                                          <p:attrName>ppt_h</p:attrName>
                                        </p:attrNameLst>
                                      </p:cBhvr>
                                      <p:tavLst>
                                        <p:tav tm="0">
                                          <p:val>
                                            <p:fltVal val="0"/>
                                          </p:val>
                                        </p:tav>
                                        <p:tav tm="100000">
                                          <p:val>
                                            <p:strVal val="#ppt_h"/>
                                          </p:val>
                                        </p:tav>
                                      </p:tavLst>
                                    </p:anim>
                                    <p:anim calcmode="lin" valueType="num">
                                      <p:cBhvr>
                                        <p:cTn id="39" dur="1000" fill="hold"/>
                                        <p:tgtEl>
                                          <p:spTgt spid="9221"/>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922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9222"/>
                                        </p:tgtEl>
                                        <p:attrNameLst>
                                          <p:attrName>style.visibility</p:attrName>
                                        </p:attrNameLst>
                                      </p:cBhvr>
                                      <p:to>
                                        <p:strVal val="visible"/>
                                      </p:to>
                                    </p:set>
                                    <p:anim calcmode="lin" valueType="num">
                                      <p:cBhvr>
                                        <p:cTn id="45" dur="1000" fill="hold"/>
                                        <p:tgtEl>
                                          <p:spTgt spid="9222"/>
                                        </p:tgtEl>
                                        <p:attrNameLst>
                                          <p:attrName>ppt_w</p:attrName>
                                        </p:attrNameLst>
                                      </p:cBhvr>
                                      <p:tavLst>
                                        <p:tav tm="0">
                                          <p:val>
                                            <p:fltVal val="0"/>
                                          </p:val>
                                        </p:tav>
                                        <p:tav tm="100000">
                                          <p:val>
                                            <p:strVal val="#ppt_w"/>
                                          </p:val>
                                        </p:tav>
                                      </p:tavLst>
                                    </p:anim>
                                    <p:anim calcmode="lin" valueType="num">
                                      <p:cBhvr>
                                        <p:cTn id="46" dur="1000" fill="hold"/>
                                        <p:tgtEl>
                                          <p:spTgt spid="9222"/>
                                        </p:tgtEl>
                                        <p:attrNameLst>
                                          <p:attrName>ppt_h</p:attrName>
                                        </p:attrNameLst>
                                      </p:cBhvr>
                                      <p:tavLst>
                                        <p:tav tm="0">
                                          <p:val>
                                            <p:fltVal val="0"/>
                                          </p:val>
                                        </p:tav>
                                        <p:tav tm="100000">
                                          <p:val>
                                            <p:strVal val="#ppt_h"/>
                                          </p:val>
                                        </p:tav>
                                      </p:tavLst>
                                    </p:anim>
                                    <p:anim calcmode="lin" valueType="num">
                                      <p:cBhvr>
                                        <p:cTn id="47" dur="1000" fill="hold"/>
                                        <p:tgtEl>
                                          <p:spTgt spid="9222"/>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92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9223"/>
                                        </p:tgtEl>
                                        <p:attrNameLst>
                                          <p:attrName>style.visibility</p:attrName>
                                        </p:attrNameLst>
                                      </p:cBhvr>
                                      <p:to>
                                        <p:strVal val="visible"/>
                                      </p:to>
                                    </p:set>
                                    <p:anim calcmode="lin" valueType="num">
                                      <p:cBhvr>
                                        <p:cTn id="53" dur="1000" fill="hold"/>
                                        <p:tgtEl>
                                          <p:spTgt spid="9223"/>
                                        </p:tgtEl>
                                        <p:attrNameLst>
                                          <p:attrName>ppt_w</p:attrName>
                                        </p:attrNameLst>
                                      </p:cBhvr>
                                      <p:tavLst>
                                        <p:tav tm="0">
                                          <p:val>
                                            <p:fltVal val="0"/>
                                          </p:val>
                                        </p:tav>
                                        <p:tav tm="100000">
                                          <p:val>
                                            <p:strVal val="#ppt_w"/>
                                          </p:val>
                                        </p:tav>
                                      </p:tavLst>
                                    </p:anim>
                                    <p:anim calcmode="lin" valueType="num">
                                      <p:cBhvr>
                                        <p:cTn id="54" dur="1000" fill="hold"/>
                                        <p:tgtEl>
                                          <p:spTgt spid="9223"/>
                                        </p:tgtEl>
                                        <p:attrNameLst>
                                          <p:attrName>ppt_h</p:attrName>
                                        </p:attrNameLst>
                                      </p:cBhvr>
                                      <p:tavLst>
                                        <p:tav tm="0">
                                          <p:val>
                                            <p:fltVal val="0"/>
                                          </p:val>
                                        </p:tav>
                                        <p:tav tm="100000">
                                          <p:val>
                                            <p:strVal val="#ppt_h"/>
                                          </p:val>
                                        </p:tav>
                                      </p:tavLst>
                                    </p:anim>
                                    <p:anim calcmode="lin" valueType="num">
                                      <p:cBhvr>
                                        <p:cTn id="55" dur="1000" fill="hold"/>
                                        <p:tgtEl>
                                          <p:spTgt spid="9223"/>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92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grpId="0" nodeType="clickEffect">
                                  <p:stCondLst>
                                    <p:cond delay="0"/>
                                  </p:stCondLst>
                                  <p:childTnLst>
                                    <p:set>
                                      <p:cBhvr>
                                        <p:cTn id="60" dur="1" fill="hold">
                                          <p:stCondLst>
                                            <p:cond delay="0"/>
                                          </p:stCondLst>
                                        </p:cTn>
                                        <p:tgtEl>
                                          <p:spTgt spid="9224"/>
                                        </p:tgtEl>
                                        <p:attrNameLst>
                                          <p:attrName>style.visibility</p:attrName>
                                        </p:attrNameLst>
                                      </p:cBhvr>
                                      <p:to>
                                        <p:strVal val="visible"/>
                                      </p:to>
                                    </p:set>
                                    <p:anim calcmode="lin" valueType="num">
                                      <p:cBhvr>
                                        <p:cTn id="61" dur="1000" fill="hold"/>
                                        <p:tgtEl>
                                          <p:spTgt spid="9224"/>
                                        </p:tgtEl>
                                        <p:attrNameLst>
                                          <p:attrName>ppt_w</p:attrName>
                                        </p:attrNameLst>
                                      </p:cBhvr>
                                      <p:tavLst>
                                        <p:tav tm="0">
                                          <p:val>
                                            <p:fltVal val="0"/>
                                          </p:val>
                                        </p:tav>
                                        <p:tav tm="100000">
                                          <p:val>
                                            <p:strVal val="#ppt_w"/>
                                          </p:val>
                                        </p:tav>
                                      </p:tavLst>
                                    </p:anim>
                                    <p:anim calcmode="lin" valueType="num">
                                      <p:cBhvr>
                                        <p:cTn id="62" dur="1000" fill="hold"/>
                                        <p:tgtEl>
                                          <p:spTgt spid="9224"/>
                                        </p:tgtEl>
                                        <p:attrNameLst>
                                          <p:attrName>ppt_h</p:attrName>
                                        </p:attrNameLst>
                                      </p:cBhvr>
                                      <p:tavLst>
                                        <p:tav tm="0">
                                          <p:val>
                                            <p:fltVal val="0"/>
                                          </p:val>
                                        </p:tav>
                                        <p:tav tm="100000">
                                          <p:val>
                                            <p:strVal val="#ppt_h"/>
                                          </p:val>
                                        </p:tav>
                                      </p:tavLst>
                                    </p:anim>
                                    <p:anim calcmode="lin" valueType="num">
                                      <p:cBhvr>
                                        <p:cTn id="63" dur="1000" fill="hold"/>
                                        <p:tgtEl>
                                          <p:spTgt spid="9224"/>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92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grpId="0" nodeType="clickEffect">
                                  <p:stCondLst>
                                    <p:cond delay="0"/>
                                  </p:stCondLst>
                                  <p:childTnLst>
                                    <p:set>
                                      <p:cBhvr>
                                        <p:cTn id="68" dur="1" fill="hold">
                                          <p:stCondLst>
                                            <p:cond delay="0"/>
                                          </p:stCondLst>
                                        </p:cTn>
                                        <p:tgtEl>
                                          <p:spTgt spid="9225"/>
                                        </p:tgtEl>
                                        <p:attrNameLst>
                                          <p:attrName>style.visibility</p:attrName>
                                        </p:attrNameLst>
                                      </p:cBhvr>
                                      <p:to>
                                        <p:strVal val="visible"/>
                                      </p:to>
                                    </p:set>
                                    <p:anim calcmode="lin" valueType="num">
                                      <p:cBhvr>
                                        <p:cTn id="69" dur="1000" fill="hold"/>
                                        <p:tgtEl>
                                          <p:spTgt spid="9225"/>
                                        </p:tgtEl>
                                        <p:attrNameLst>
                                          <p:attrName>ppt_w</p:attrName>
                                        </p:attrNameLst>
                                      </p:cBhvr>
                                      <p:tavLst>
                                        <p:tav tm="0">
                                          <p:val>
                                            <p:fltVal val="0"/>
                                          </p:val>
                                        </p:tav>
                                        <p:tav tm="100000">
                                          <p:val>
                                            <p:strVal val="#ppt_w"/>
                                          </p:val>
                                        </p:tav>
                                      </p:tavLst>
                                    </p:anim>
                                    <p:anim calcmode="lin" valueType="num">
                                      <p:cBhvr>
                                        <p:cTn id="70" dur="1000" fill="hold"/>
                                        <p:tgtEl>
                                          <p:spTgt spid="9225"/>
                                        </p:tgtEl>
                                        <p:attrNameLst>
                                          <p:attrName>ppt_h</p:attrName>
                                        </p:attrNameLst>
                                      </p:cBhvr>
                                      <p:tavLst>
                                        <p:tav tm="0">
                                          <p:val>
                                            <p:fltVal val="0"/>
                                          </p:val>
                                        </p:tav>
                                        <p:tav tm="100000">
                                          <p:val>
                                            <p:strVal val="#ppt_h"/>
                                          </p:val>
                                        </p:tav>
                                      </p:tavLst>
                                    </p:anim>
                                    <p:anim calcmode="lin" valueType="num">
                                      <p:cBhvr>
                                        <p:cTn id="71" dur="1000" fill="hold"/>
                                        <p:tgtEl>
                                          <p:spTgt spid="9225"/>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922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P spid="9221" grpId="0" autoUpdateAnimBg="0"/>
      <p:bldP spid="9222" grpId="0" autoUpdateAnimBg="0"/>
      <p:bldP spid="9223" grpId="0" autoUpdateAnimBg="0"/>
      <p:bldP spid="9224" grpId="0" autoUpdateAnimBg="0"/>
      <p:bldP spid="922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WordArt 2"/>
          <p:cNvSpPr>
            <a:spLocks noChangeArrowheads="1" noChangeShapeType="1"/>
          </p:cNvSpPr>
          <p:nvPr/>
        </p:nvSpPr>
        <p:spPr bwMode="auto">
          <a:xfrm>
            <a:off x="257175" y="188913"/>
            <a:ext cx="1938338" cy="790575"/>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隶书" panose="02010509060101010101" charset="-122"/>
                <a:ea typeface="隶书" panose="02010509060101010101" charset="-122"/>
              </a:rPr>
              <a:t>辨一辨</a:t>
            </a:r>
          </a:p>
        </p:txBody>
      </p:sp>
      <p:grpSp>
        <p:nvGrpSpPr>
          <p:cNvPr id="10243" name="Group 3"/>
          <p:cNvGrpSpPr/>
          <p:nvPr/>
        </p:nvGrpSpPr>
        <p:grpSpPr bwMode="auto">
          <a:xfrm>
            <a:off x="0" y="1557338"/>
            <a:ext cx="4614863" cy="590550"/>
            <a:chOff x="0" y="0"/>
            <a:chExt cx="2907" cy="372"/>
          </a:xfrm>
        </p:grpSpPr>
        <p:graphicFrame>
          <p:nvGraphicFramePr>
            <p:cNvPr id="10244" name="Object 4"/>
            <p:cNvGraphicFramePr>
              <a:graphicFrameLocks noChangeAspect="1"/>
            </p:cNvGraphicFramePr>
            <p:nvPr/>
          </p:nvGraphicFramePr>
          <p:xfrm>
            <a:off x="680" y="0"/>
            <a:ext cx="2227" cy="335"/>
          </p:xfrm>
          <a:graphic>
            <a:graphicData uri="http://schemas.openxmlformats.org/presentationml/2006/ole">
              <mc:AlternateContent xmlns:mc="http://schemas.openxmlformats.org/markup-compatibility/2006">
                <mc:Choice xmlns:v="urn:schemas-microsoft-com:vml" Requires="v">
                  <p:oleObj spid="_x0000_s2071" r:id="rId3" imgW="3911600" imgH="736600" progId="Equation.DSMT4">
                    <p:embed/>
                  </p:oleObj>
                </mc:Choice>
                <mc:Fallback>
                  <p:oleObj r:id="rId3" imgW="3911600" imgH="736600" progId="Equation.DSMT4">
                    <p:embed/>
                    <p:pic>
                      <p:nvPicPr>
                        <p:cNvPr id="0" name="图片 20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 y="0"/>
                          <a:ext cx="2227"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Rectangle 5"/>
            <p:cNvSpPr>
              <a:spLocks noChangeArrowheads="1"/>
            </p:cNvSpPr>
            <p:nvPr/>
          </p:nvSpPr>
          <p:spPr bwMode="auto">
            <a:xfrm>
              <a:off x="0" y="45"/>
              <a:ext cx="69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1</a:t>
              </a:r>
              <a:r>
                <a:rPr lang="zh-CN" altLang="en-US" sz="2800" b="1">
                  <a:solidFill>
                    <a:srgbClr val="000000"/>
                  </a:solidFill>
                </a:rPr>
                <a:t>）</a:t>
              </a:r>
            </a:p>
          </p:txBody>
        </p:sp>
      </p:grpSp>
      <p:grpSp>
        <p:nvGrpSpPr>
          <p:cNvPr id="10246" name="Group 6"/>
          <p:cNvGrpSpPr/>
          <p:nvPr/>
        </p:nvGrpSpPr>
        <p:grpSpPr bwMode="auto">
          <a:xfrm>
            <a:off x="0" y="2205038"/>
            <a:ext cx="4754563" cy="554037"/>
            <a:chOff x="0" y="0"/>
            <a:chExt cx="3485" cy="322"/>
          </a:xfrm>
        </p:grpSpPr>
        <p:graphicFrame>
          <p:nvGraphicFramePr>
            <p:cNvPr id="10247" name="Object 7"/>
            <p:cNvGraphicFramePr>
              <a:graphicFrameLocks noChangeAspect="1"/>
            </p:cNvGraphicFramePr>
            <p:nvPr/>
          </p:nvGraphicFramePr>
          <p:xfrm>
            <a:off x="657" y="0"/>
            <a:ext cx="2828" cy="322"/>
          </p:xfrm>
          <a:graphic>
            <a:graphicData uri="http://schemas.openxmlformats.org/presentationml/2006/ole">
              <mc:AlternateContent xmlns:mc="http://schemas.openxmlformats.org/markup-compatibility/2006">
                <mc:Choice xmlns:v="urn:schemas-microsoft-com:vml" Requires="v">
                  <p:oleObj spid="_x0000_s2072" r:id="rId5" imgW="5168900" imgH="736600" progId="Equation.DSMT4">
                    <p:embed/>
                  </p:oleObj>
                </mc:Choice>
                <mc:Fallback>
                  <p:oleObj r:id="rId5" imgW="5168900" imgH="736600" progId="Equation.DSMT4">
                    <p:embed/>
                    <p:pic>
                      <p:nvPicPr>
                        <p:cNvPr id="0" name="图片 20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7" y="0"/>
                          <a:ext cx="2828"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8" name="Rectangle 8"/>
            <p:cNvSpPr>
              <a:spLocks noChangeArrowheads="1"/>
            </p:cNvSpPr>
            <p:nvPr/>
          </p:nvSpPr>
          <p:spPr bwMode="auto">
            <a:xfrm>
              <a:off x="0" y="0"/>
              <a:ext cx="804" cy="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2</a:t>
              </a:r>
              <a:r>
                <a:rPr lang="zh-CN" altLang="en-US" sz="2800" b="1">
                  <a:solidFill>
                    <a:srgbClr val="000000"/>
                  </a:solidFill>
                </a:rPr>
                <a:t>）</a:t>
              </a:r>
            </a:p>
          </p:txBody>
        </p:sp>
      </p:grpSp>
      <p:grpSp>
        <p:nvGrpSpPr>
          <p:cNvPr id="10249" name="Group 9"/>
          <p:cNvGrpSpPr/>
          <p:nvPr/>
        </p:nvGrpSpPr>
        <p:grpSpPr bwMode="auto">
          <a:xfrm>
            <a:off x="0" y="2924175"/>
            <a:ext cx="4119563" cy="555625"/>
            <a:chOff x="0" y="0"/>
            <a:chExt cx="3108" cy="336"/>
          </a:xfrm>
        </p:grpSpPr>
        <p:graphicFrame>
          <p:nvGraphicFramePr>
            <p:cNvPr id="10250" name="Object 10"/>
            <p:cNvGraphicFramePr>
              <a:graphicFrameLocks noChangeAspect="1"/>
            </p:cNvGraphicFramePr>
            <p:nvPr/>
          </p:nvGraphicFramePr>
          <p:xfrm>
            <a:off x="657" y="18"/>
            <a:ext cx="2451" cy="318"/>
          </p:xfrm>
          <a:graphic>
            <a:graphicData uri="http://schemas.openxmlformats.org/presentationml/2006/ole">
              <mc:AlternateContent xmlns:mc="http://schemas.openxmlformats.org/markup-compatibility/2006">
                <mc:Choice xmlns:v="urn:schemas-microsoft-com:vml" Requires="v">
                  <p:oleObj spid="_x0000_s2073" r:id="rId7" imgW="5461000" imgH="736600" progId="Equation.DSMT4">
                    <p:embed/>
                  </p:oleObj>
                </mc:Choice>
                <mc:Fallback>
                  <p:oleObj r:id="rId7" imgW="5461000" imgH="736600" progId="Equation.DSMT4">
                    <p:embed/>
                    <p:pic>
                      <p:nvPicPr>
                        <p:cNvPr id="0" name="图片 20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7" y="18"/>
                          <a:ext cx="2451" cy="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1" name="Rectangle 11"/>
            <p:cNvSpPr>
              <a:spLocks noChangeArrowheads="1"/>
            </p:cNvSpPr>
            <p:nvPr/>
          </p:nvSpPr>
          <p:spPr bwMode="auto">
            <a:xfrm>
              <a:off x="0" y="0"/>
              <a:ext cx="828" cy="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3</a:t>
              </a:r>
              <a:r>
                <a:rPr lang="zh-CN" altLang="en-US" sz="2800" b="1">
                  <a:solidFill>
                    <a:srgbClr val="000000"/>
                  </a:solidFill>
                </a:rPr>
                <a:t>）</a:t>
              </a:r>
            </a:p>
          </p:txBody>
        </p:sp>
      </p:grpSp>
      <p:grpSp>
        <p:nvGrpSpPr>
          <p:cNvPr id="10252" name="Group 12"/>
          <p:cNvGrpSpPr/>
          <p:nvPr/>
        </p:nvGrpSpPr>
        <p:grpSpPr bwMode="auto">
          <a:xfrm>
            <a:off x="0" y="3644900"/>
            <a:ext cx="4040188" cy="531813"/>
            <a:chOff x="0" y="0"/>
            <a:chExt cx="3060" cy="343"/>
          </a:xfrm>
        </p:grpSpPr>
        <p:graphicFrame>
          <p:nvGraphicFramePr>
            <p:cNvPr id="10253" name="Object 13"/>
            <p:cNvGraphicFramePr>
              <a:graphicFrameLocks noChangeAspect="1"/>
            </p:cNvGraphicFramePr>
            <p:nvPr/>
          </p:nvGraphicFramePr>
          <p:xfrm>
            <a:off x="657" y="0"/>
            <a:ext cx="2403" cy="298"/>
          </p:xfrm>
          <a:graphic>
            <a:graphicData uri="http://schemas.openxmlformats.org/presentationml/2006/ole">
              <mc:AlternateContent xmlns:mc="http://schemas.openxmlformats.org/markup-compatibility/2006">
                <mc:Choice xmlns:v="urn:schemas-microsoft-com:vml" Requires="v">
                  <p:oleObj spid="_x0000_s2074" r:id="rId9" imgW="5715000" imgH="736600" progId="Equation.DSMT4">
                    <p:embed/>
                  </p:oleObj>
                </mc:Choice>
                <mc:Fallback>
                  <p:oleObj r:id="rId9" imgW="5715000" imgH="736600" progId="Equation.DSMT4">
                    <p:embed/>
                    <p:pic>
                      <p:nvPicPr>
                        <p:cNvPr id="0" name="图片 205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7" y="0"/>
                          <a:ext cx="2403"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4" name="Rectangle 14"/>
            <p:cNvSpPr>
              <a:spLocks noChangeArrowheads="1"/>
            </p:cNvSpPr>
            <p:nvPr/>
          </p:nvSpPr>
          <p:spPr bwMode="auto">
            <a:xfrm>
              <a:off x="0" y="8"/>
              <a:ext cx="831" cy="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4</a:t>
              </a:r>
              <a:r>
                <a:rPr lang="zh-CN" altLang="en-US" sz="2800" b="1">
                  <a:solidFill>
                    <a:srgbClr val="000000"/>
                  </a:solidFill>
                </a:rPr>
                <a:t>）</a:t>
              </a:r>
            </a:p>
          </p:txBody>
        </p:sp>
      </p:grpSp>
      <p:grpSp>
        <p:nvGrpSpPr>
          <p:cNvPr id="10255" name="Group 15"/>
          <p:cNvGrpSpPr/>
          <p:nvPr/>
        </p:nvGrpSpPr>
        <p:grpSpPr bwMode="auto">
          <a:xfrm>
            <a:off x="0" y="4292600"/>
            <a:ext cx="3779838" cy="817563"/>
            <a:chOff x="0" y="0"/>
            <a:chExt cx="2563" cy="646"/>
          </a:xfrm>
        </p:grpSpPr>
        <p:graphicFrame>
          <p:nvGraphicFramePr>
            <p:cNvPr id="10256" name="Object 16"/>
            <p:cNvGraphicFramePr>
              <a:graphicFrameLocks noChangeAspect="1"/>
            </p:cNvGraphicFramePr>
            <p:nvPr/>
          </p:nvGraphicFramePr>
          <p:xfrm>
            <a:off x="695" y="0"/>
            <a:ext cx="1868" cy="646"/>
          </p:xfrm>
          <a:graphic>
            <a:graphicData uri="http://schemas.openxmlformats.org/presentationml/2006/ole">
              <mc:AlternateContent xmlns:mc="http://schemas.openxmlformats.org/markup-compatibility/2006">
                <mc:Choice xmlns:v="urn:schemas-microsoft-com:vml" Requires="v">
                  <p:oleObj spid="_x0000_s2075" r:id="rId11" imgW="4000500" imgH="1384300" progId="Equation.DSMT4">
                    <p:embed/>
                  </p:oleObj>
                </mc:Choice>
                <mc:Fallback>
                  <p:oleObj r:id="rId11" imgW="4000500" imgH="1384300" progId="Equation.DSMT4">
                    <p:embed/>
                    <p:pic>
                      <p:nvPicPr>
                        <p:cNvPr id="0" name="图片 205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5" y="0"/>
                          <a:ext cx="1868" cy="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7" name="Rectangle 17"/>
            <p:cNvSpPr>
              <a:spLocks noChangeArrowheads="1"/>
            </p:cNvSpPr>
            <p:nvPr/>
          </p:nvSpPr>
          <p:spPr bwMode="auto">
            <a:xfrm>
              <a:off x="0" y="135"/>
              <a:ext cx="744" cy="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5</a:t>
              </a:r>
              <a:r>
                <a:rPr lang="zh-CN" altLang="en-US" sz="2800" b="1">
                  <a:solidFill>
                    <a:srgbClr val="000000"/>
                  </a:solidFill>
                </a:rPr>
                <a:t>）</a:t>
              </a:r>
            </a:p>
          </p:txBody>
        </p:sp>
      </p:grpSp>
      <p:grpSp>
        <p:nvGrpSpPr>
          <p:cNvPr id="10258" name="Group 18"/>
          <p:cNvGrpSpPr/>
          <p:nvPr/>
        </p:nvGrpSpPr>
        <p:grpSpPr bwMode="auto">
          <a:xfrm>
            <a:off x="0" y="5300663"/>
            <a:ext cx="4140200" cy="519112"/>
            <a:chOff x="0" y="0"/>
            <a:chExt cx="2745" cy="349"/>
          </a:xfrm>
        </p:grpSpPr>
        <p:graphicFrame>
          <p:nvGraphicFramePr>
            <p:cNvPr id="10259" name="Object 19"/>
            <p:cNvGraphicFramePr>
              <a:graphicFrameLocks noChangeAspect="1"/>
            </p:cNvGraphicFramePr>
            <p:nvPr/>
          </p:nvGraphicFramePr>
          <p:xfrm>
            <a:off x="747" y="0"/>
            <a:ext cx="1998" cy="284"/>
          </p:xfrm>
          <a:graphic>
            <a:graphicData uri="http://schemas.openxmlformats.org/presentationml/2006/ole">
              <mc:AlternateContent xmlns:mc="http://schemas.openxmlformats.org/markup-compatibility/2006">
                <mc:Choice xmlns:v="urn:schemas-microsoft-com:vml" Requires="v">
                  <p:oleObj spid="_x0000_s2076" r:id="rId13" imgW="4279900" imgH="609600" progId="Equation.DSMT4">
                    <p:embed/>
                  </p:oleObj>
                </mc:Choice>
                <mc:Fallback>
                  <p:oleObj r:id="rId13" imgW="4279900" imgH="609600" progId="Equation.DSMT4">
                    <p:embed/>
                    <p:pic>
                      <p:nvPicPr>
                        <p:cNvPr id="0" name="图片 205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7" y="0"/>
                          <a:ext cx="1998" cy="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60" name="Rectangle 20"/>
            <p:cNvSpPr>
              <a:spLocks noChangeArrowheads="1"/>
            </p:cNvSpPr>
            <p:nvPr/>
          </p:nvSpPr>
          <p:spPr bwMode="auto">
            <a:xfrm>
              <a:off x="0" y="0"/>
              <a:ext cx="727" cy="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2800" b="1">
                  <a:solidFill>
                    <a:srgbClr val="000000"/>
                  </a:solidFill>
                </a:rPr>
                <a:t>（</a:t>
              </a:r>
              <a:r>
                <a:rPr lang="en-US" altLang="zh-CN" sz="2800" b="1">
                  <a:solidFill>
                    <a:srgbClr val="000000"/>
                  </a:solidFill>
                </a:rPr>
                <a:t>6</a:t>
              </a:r>
              <a:r>
                <a:rPr lang="zh-CN" altLang="en-US" sz="2800" b="1">
                  <a:solidFill>
                    <a:srgbClr val="000000"/>
                  </a:solidFill>
                </a:rPr>
                <a:t>）</a:t>
              </a:r>
            </a:p>
          </p:txBody>
        </p:sp>
      </p:grpSp>
      <p:sp>
        <p:nvSpPr>
          <p:cNvPr id="10261" name="Text Box 21"/>
          <p:cNvSpPr txBox="1">
            <a:spLocks noChangeArrowheads="1"/>
          </p:cNvSpPr>
          <p:nvPr/>
        </p:nvSpPr>
        <p:spPr bwMode="auto">
          <a:xfrm>
            <a:off x="6156325" y="1557338"/>
            <a:ext cx="641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是</a:t>
            </a:r>
          </a:p>
        </p:txBody>
      </p:sp>
      <p:sp>
        <p:nvSpPr>
          <p:cNvPr id="10262" name="Text Box 22"/>
          <p:cNvSpPr txBox="1">
            <a:spLocks noChangeArrowheads="1"/>
          </p:cNvSpPr>
          <p:nvPr/>
        </p:nvSpPr>
        <p:spPr bwMode="auto">
          <a:xfrm>
            <a:off x="6084888" y="2276475"/>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不是</a:t>
            </a:r>
          </a:p>
        </p:txBody>
      </p:sp>
      <p:sp>
        <p:nvSpPr>
          <p:cNvPr id="10263" name="Text Box 23"/>
          <p:cNvSpPr txBox="1">
            <a:spLocks noChangeArrowheads="1"/>
          </p:cNvSpPr>
          <p:nvPr/>
        </p:nvSpPr>
        <p:spPr bwMode="auto">
          <a:xfrm>
            <a:off x="6156325" y="2997200"/>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不是</a:t>
            </a:r>
          </a:p>
        </p:txBody>
      </p:sp>
      <p:sp>
        <p:nvSpPr>
          <p:cNvPr id="10264" name="Text Box 24"/>
          <p:cNvSpPr txBox="1">
            <a:spLocks noChangeArrowheads="1"/>
          </p:cNvSpPr>
          <p:nvPr/>
        </p:nvSpPr>
        <p:spPr bwMode="auto">
          <a:xfrm>
            <a:off x="6156325" y="3789363"/>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不是</a:t>
            </a:r>
          </a:p>
        </p:txBody>
      </p:sp>
      <p:sp>
        <p:nvSpPr>
          <p:cNvPr id="10265" name="Text Box 25"/>
          <p:cNvSpPr txBox="1">
            <a:spLocks noChangeArrowheads="1"/>
          </p:cNvSpPr>
          <p:nvPr/>
        </p:nvSpPr>
        <p:spPr bwMode="auto">
          <a:xfrm>
            <a:off x="6156325" y="4508500"/>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不是</a:t>
            </a:r>
          </a:p>
        </p:txBody>
      </p:sp>
      <p:sp>
        <p:nvSpPr>
          <p:cNvPr id="10266" name="Text Box 26"/>
          <p:cNvSpPr txBox="1">
            <a:spLocks noChangeArrowheads="1"/>
          </p:cNvSpPr>
          <p:nvPr/>
        </p:nvSpPr>
        <p:spPr bwMode="auto">
          <a:xfrm>
            <a:off x="6156325" y="5157788"/>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600">
                <a:solidFill>
                  <a:srgbClr val="FF0000"/>
                </a:solidFill>
                <a:effectLst>
                  <a:outerShdw blurRad="38100" dist="38100" dir="2700000" algn="tl">
                    <a:srgbClr val="C0C0C0"/>
                  </a:outerShdw>
                </a:effectLst>
                <a:ea typeface="方正舒体" panose="02010601030101010101" pitchFamily="2" charset="-122"/>
              </a:rPr>
              <a:t>不是</a:t>
            </a:r>
          </a:p>
        </p:txBody>
      </p:sp>
      <p:sp>
        <p:nvSpPr>
          <p:cNvPr id="10267" name="Text Box 27"/>
          <p:cNvSpPr txBox="1">
            <a:spLocks noChangeArrowheads="1"/>
          </p:cNvSpPr>
          <p:nvPr/>
        </p:nvSpPr>
        <p:spPr bwMode="auto">
          <a:xfrm>
            <a:off x="0" y="1052513"/>
            <a:ext cx="79660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a:solidFill>
                  <a:srgbClr val="0000CC"/>
                </a:solidFill>
              </a:rPr>
              <a:t>下列代数式从左到右的变形是因式分解吗？</a:t>
            </a:r>
          </a:p>
        </p:txBody>
      </p:sp>
      <p:pic>
        <p:nvPicPr>
          <p:cNvPr id="2050" name="Picture 2" descr="ppt/media/image11.png"/>
          <p:cNvPicPr preferRelativeResize="0">
            <a:picLocks noChangeAspect="1" noChangeArrowheads="1" noChangeShapeType="1"/>
          </p:cNvPicPr>
          <p:nvPr/>
        </p:nvPicPr>
        <p:blipFill>
          <a:blip r:embed="rId15">
            <a:extLst>
              <a:ext uri="{28A0092B-C50C-407E-A947-70E740481C1C}">
                <a14:useLocalDpi xmlns:a14="http://schemas.microsoft.com/office/drawing/2010/main" val="0"/>
              </a:ext>
            </a:extLst>
          </a:blip>
          <a:srcRect/>
          <a:stretch>
            <a:fillRect/>
          </a:stretch>
        </p:blipFill>
        <p:spPr bwMode="auto">
          <a:xfrm>
            <a:off x="7391400" y="0"/>
            <a:ext cx="1752600" cy="1066800"/>
          </a:xfrm>
          <a:prstGeom prst="rect">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blinds(horizontal)">
                                      <p:cBhvr>
                                        <p:cTn id="12" dur="500"/>
                                        <p:tgtEl>
                                          <p:spTgt spid="1024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49"/>
                                        </p:tgtEl>
                                        <p:attrNameLst>
                                          <p:attrName>style.visibility</p:attrName>
                                        </p:attrNameLst>
                                      </p:cBhvr>
                                      <p:to>
                                        <p:strVal val="visible"/>
                                      </p:to>
                                    </p:set>
                                    <p:animEffect transition="in" filter="blinds(horizontal)">
                                      <p:cBhvr>
                                        <p:cTn id="17" dur="500"/>
                                        <p:tgtEl>
                                          <p:spTgt spid="102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2"/>
                                        </p:tgtEl>
                                        <p:attrNameLst>
                                          <p:attrName>style.visibility</p:attrName>
                                        </p:attrNameLst>
                                      </p:cBhvr>
                                      <p:to>
                                        <p:strVal val="visible"/>
                                      </p:to>
                                    </p:set>
                                    <p:animEffect transition="in" filter="blinds(horizontal)">
                                      <p:cBhvr>
                                        <p:cTn id="22" dur="500"/>
                                        <p:tgtEl>
                                          <p:spTgt spid="1025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0255"/>
                                        </p:tgtEl>
                                        <p:attrNameLst>
                                          <p:attrName>style.visibility</p:attrName>
                                        </p:attrNameLst>
                                      </p:cBhvr>
                                      <p:to>
                                        <p:strVal val="visible"/>
                                      </p:to>
                                    </p:set>
                                    <p:anim calcmode="lin" valueType="num">
                                      <p:cBhvr additive="base">
                                        <p:cTn id="27" dur="500" fill="hold"/>
                                        <p:tgtEl>
                                          <p:spTgt spid="10255"/>
                                        </p:tgtEl>
                                        <p:attrNameLst>
                                          <p:attrName>ppt_x</p:attrName>
                                        </p:attrNameLst>
                                      </p:cBhvr>
                                      <p:tavLst>
                                        <p:tav tm="0">
                                          <p:val>
                                            <p:strVal val="0-#ppt_w/2"/>
                                          </p:val>
                                        </p:tav>
                                        <p:tav tm="100000">
                                          <p:val>
                                            <p:strVal val="#ppt_x"/>
                                          </p:val>
                                        </p:tav>
                                      </p:tavLst>
                                    </p:anim>
                                    <p:anim calcmode="lin" valueType="num">
                                      <p:cBhvr additive="base">
                                        <p:cTn id="28" dur="500" fill="hold"/>
                                        <p:tgtEl>
                                          <p:spTgt spid="10255"/>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0258"/>
                                        </p:tgtEl>
                                        <p:attrNameLst>
                                          <p:attrName>style.visibility</p:attrName>
                                        </p:attrNameLst>
                                      </p:cBhvr>
                                      <p:to>
                                        <p:strVal val="visible"/>
                                      </p:to>
                                    </p:set>
                                    <p:anim calcmode="lin" valueType="num">
                                      <p:cBhvr additive="base">
                                        <p:cTn id="33" dur="500" fill="hold"/>
                                        <p:tgtEl>
                                          <p:spTgt spid="10258"/>
                                        </p:tgtEl>
                                        <p:attrNameLst>
                                          <p:attrName>ppt_x</p:attrName>
                                        </p:attrNameLst>
                                      </p:cBhvr>
                                      <p:tavLst>
                                        <p:tav tm="0">
                                          <p:val>
                                            <p:strVal val="0-#ppt_w/2"/>
                                          </p:val>
                                        </p:tav>
                                        <p:tav tm="100000">
                                          <p:val>
                                            <p:strVal val="#ppt_x"/>
                                          </p:val>
                                        </p:tav>
                                      </p:tavLst>
                                    </p:anim>
                                    <p:anim calcmode="lin" valueType="num">
                                      <p:cBhvr additive="base">
                                        <p:cTn id="34"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261"/>
                                        </p:tgtEl>
                                        <p:attrNameLst>
                                          <p:attrName>style.visibility</p:attrName>
                                        </p:attrNameLst>
                                      </p:cBhvr>
                                      <p:to>
                                        <p:strVal val="visible"/>
                                      </p:to>
                                    </p:set>
                                    <p:anim calcmode="lin" valueType="num">
                                      <p:cBhvr additive="base">
                                        <p:cTn id="39" dur="500" fill="hold"/>
                                        <p:tgtEl>
                                          <p:spTgt spid="10261"/>
                                        </p:tgtEl>
                                        <p:attrNameLst>
                                          <p:attrName>ppt_x</p:attrName>
                                        </p:attrNameLst>
                                      </p:cBhvr>
                                      <p:tavLst>
                                        <p:tav tm="0">
                                          <p:val>
                                            <p:strVal val="0-#ppt_w/2"/>
                                          </p:val>
                                        </p:tav>
                                        <p:tav tm="100000">
                                          <p:val>
                                            <p:strVal val="#ppt_x"/>
                                          </p:val>
                                        </p:tav>
                                      </p:tavLst>
                                    </p:anim>
                                    <p:anim calcmode="lin" valueType="num">
                                      <p:cBhvr additive="base">
                                        <p:cTn id="40" dur="500" fill="hold"/>
                                        <p:tgtEl>
                                          <p:spTgt spid="1026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0262"/>
                                        </p:tgtEl>
                                        <p:attrNameLst>
                                          <p:attrName>style.visibility</p:attrName>
                                        </p:attrNameLst>
                                      </p:cBhvr>
                                      <p:to>
                                        <p:strVal val="visible"/>
                                      </p:to>
                                    </p:set>
                                    <p:anim calcmode="lin" valueType="num">
                                      <p:cBhvr additive="base">
                                        <p:cTn id="45" dur="500" fill="hold"/>
                                        <p:tgtEl>
                                          <p:spTgt spid="10262"/>
                                        </p:tgtEl>
                                        <p:attrNameLst>
                                          <p:attrName>ppt_x</p:attrName>
                                        </p:attrNameLst>
                                      </p:cBhvr>
                                      <p:tavLst>
                                        <p:tav tm="0">
                                          <p:val>
                                            <p:strVal val="0-#ppt_w/2"/>
                                          </p:val>
                                        </p:tav>
                                        <p:tav tm="100000">
                                          <p:val>
                                            <p:strVal val="#ppt_x"/>
                                          </p:val>
                                        </p:tav>
                                      </p:tavLst>
                                    </p:anim>
                                    <p:anim calcmode="lin" valueType="num">
                                      <p:cBhvr additive="base">
                                        <p:cTn id="46" dur="500" fill="hold"/>
                                        <p:tgtEl>
                                          <p:spTgt spid="10262"/>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0263"/>
                                        </p:tgtEl>
                                        <p:attrNameLst>
                                          <p:attrName>style.visibility</p:attrName>
                                        </p:attrNameLst>
                                      </p:cBhvr>
                                      <p:to>
                                        <p:strVal val="visible"/>
                                      </p:to>
                                    </p:set>
                                    <p:anim calcmode="lin" valueType="num">
                                      <p:cBhvr additive="base">
                                        <p:cTn id="51" dur="500" fill="hold"/>
                                        <p:tgtEl>
                                          <p:spTgt spid="10263"/>
                                        </p:tgtEl>
                                        <p:attrNameLst>
                                          <p:attrName>ppt_x</p:attrName>
                                        </p:attrNameLst>
                                      </p:cBhvr>
                                      <p:tavLst>
                                        <p:tav tm="0">
                                          <p:val>
                                            <p:strVal val="0-#ppt_w/2"/>
                                          </p:val>
                                        </p:tav>
                                        <p:tav tm="100000">
                                          <p:val>
                                            <p:strVal val="#ppt_x"/>
                                          </p:val>
                                        </p:tav>
                                      </p:tavLst>
                                    </p:anim>
                                    <p:anim calcmode="lin" valueType="num">
                                      <p:cBhvr additive="base">
                                        <p:cTn id="52" dur="500" fill="hold"/>
                                        <p:tgtEl>
                                          <p:spTgt spid="10263"/>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0264"/>
                                        </p:tgtEl>
                                        <p:attrNameLst>
                                          <p:attrName>style.visibility</p:attrName>
                                        </p:attrNameLst>
                                      </p:cBhvr>
                                      <p:to>
                                        <p:strVal val="visible"/>
                                      </p:to>
                                    </p:set>
                                    <p:anim calcmode="lin" valueType="num">
                                      <p:cBhvr additive="base">
                                        <p:cTn id="57" dur="500" fill="hold"/>
                                        <p:tgtEl>
                                          <p:spTgt spid="10264"/>
                                        </p:tgtEl>
                                        <p:attrNameLst>
                                          <p:attrName>ppt_x</p:attrName>
                                        </p:attrNameLst>
                                      </p:cBhvr>
                                      <p:tavLst>
                                        <p:tav tm="0">
                                          <p:val>
                                            <p:strVal val="0-#ppt_w/2"/>
                                          </p:val>
                                        </p:tav>
                                        <p:tav tm="100000">
                                          <p:val>
                                            <p:strVal val="#ppt_x"/>
                                          </p:val>
                                        </p:tav>
                                      </p:tavLst>
                                    </p:anim>
                                    <p:anim calcmode="lin" valueType="num">
                                      <p:cBhvr additive="base">
                                        <p:cTn id="58" dur="500" fill="hold"/>
                                        <p:tgtEl>
                                          <p:spTgt spid="1026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0265"/>
                                        </p:tgtEl>
                                        <p:attrNameLst>
                                          <p:attrName>style.visibility</p:attrName>
                                        </p:attrNameLst>
                                      </p:cBhvr>
                                      <p:to>
                                        <p:strVal val="visible"/>
                                      </p:to>
                                    </p:set>
                                    <p:anim calcmode="lin" valueType="num">
                                      <p:cBhvr additive="base">
                                        <p:cTn id="63" dur="500" fill="hold"/>
                                        <p:tgtEl>
                                          <p:spTgt spid="10265"/>
                                        </p:tgtEl>
                                        <p:attrNameLst>
                                          <p:attrName>ppt_x</p:attrName>
                                        </p:attrNameLst>
                                      </p:cBhvr>
                                      <p:tavLst>
                                        <p:tav tm="0">
                                          <p:val>
                                            <p:strVal val="0-#ppt_w/2"/>
                                          </p:val>
                                        </p:tav>
                                        <p:tav tm="100000">
                                          <p:val>
                                            <p:strVal val="#ppt_x"/>
                                          </p:val>
                                        </p:tav>
                                      </p:tavLst>
                                    </p:anim>
                                    <p:anim calcmode="lin" valueType="num">
                                      <p:cBhvr additive="base">
                                        <p:cTn id="64" dur="500" fill="hold"/>
                                        <p:tgtEl>
                                          <p:spTgt spid="10265"/>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0266"/>
                                        </p:tgtEl>
                                        <p:attrNameLst>
                                          <p:attrName>style.visibility</p:attrName>
                                        </p:attrNameLst>
                                      </p:cBhvr>
                                      <p:to>
                                        <p:strVal val="visible"/>
                                      </p:to>
                                    </p:set>
                                    <p:anim calcmode="lin" valueType="num">
                                      <p:cBhvr additive="base">
                                        <p:cTn id="69" dur="500" fill="hold"/>
                                        <p:tgtEl>
                                          <p:spTgt spid="10266"/>
                                        </p:tgtEl>
                                        <p:attrNameLst>
                                          <p:attrName>ppt_x</p:attrName>
                                        </p:attrNameLst>
                                      </p:cBhvr>
                                      <p:tavLst>
                                        <p:tav tm="0">
                                          <p:val>
                                            <p:strVal val="0-#ppt_w/2"/>
                                          </p:val>
                                        </p:tav>
                                        <p:tav tm="100000">
                                          <p:val>
                                            <p:strVal val="#ppt_x"/>
                                          </p:val>
                                        </p:tav>
                                      </p:tavLst>
                                    </p:anim>
                                    <p:anim calcmode="lin" valueType="num">
                                      <p:cBhvr additive="base">
                                        <p:cTn id="70" dur="500" fill="hold"/>
                                        <p:tgtEl>
                                          <p:spTgt spid="102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1" grpId="0" autoUpdateAnimBg="0"/>
      <p:bldP spid="10262" grpId="0" autoUpdateAnimBg="0"/>
      <p:bldP spid="10263" grpId="0" autoUpdateAnimBg="0"/>
      <p:bldP spid="10264" grpId="0" autoUpdateAnimBg="0"/>
      <p:bldP spid="10265" grpId="0" autoUpdateAnimBg="0"/>
      <p:bldP spid="1026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79388" y="4365625"/>
            <a:ext cx="8964612" cy="1778000"/>
          </a:xfrm>
          <a:prstGeom prst="rect">
            <a:avLst/>
          </a:prstGeom>
          <a:noFill/>
          <a:ln w="38100">
            <a:solidFill>
              <a:schemeClr val="bg1"/>
            </a:solidFill>
            <a:miter lim="800000"/>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pPr fontAlgn="base">
              <a:lnSpc>
                <a:spcPct val="150000"/>
              </a:lnSpc>
              <a:spcBef>
                <a:spcPct val="0"/>
              </a:spcBef>
              <a:spcAft>
                <a:spcPct val="0"/>
              </a:spcAft>
            </a:pPr>
            <a:r>
              <a:rPr lang="zh-CN" altLang="en-US" sz="3600" b="1" dirty="0">
                <a:solidFill>
                  <a:srgbClr val="000000"/>
                </a:solidFill>
                <a:latin typeface="楷体_GB2312" pitchFamily="49" charset="-122"/>
                <a:ea typeface="楷体_GB2312" pitchFamily="49" charset="-122"/>
              </a:rPr>
              <a:t>结论：多项式的因式分解与整式乘法是</a:t>
            </a:r>
            <a:r>
              <a:rPr lang="zh-CN" altLang="en-US" sz="3600" b="1" dirty="0">
                <a:solidFill>
                  <a:srgbClr val="000000"/>
                </a:solidFill>
                <a:ea typeface="楷体_GB2312" pitchFamily="49" charset="-122"/>
              </a:rPr>
              <a:t>两种相反方向的恒等变形，它们是</a:t>
            </a:r>
            <a:r>
              <a:rPr lang="zh-CN" altLang="en-US" sz="3600" b="1" dirty="0">
                <a:solidFill>
                  <a:srgbClr val="FF3300"/>
                </a:solidFill>
                <a:latin typeface="楷体_GB2312" pitchFamily="49" charset="-122"/>
                <a:ea typeface="楷体_GB2312" pitchFamily="49" charset="-122"/>
              </a:rPr>
              <a:t>互逆</a:t>
            </a:r>
            <a:r>
              <a:rPr lang="zh-CN" altLang="en-US" sz="3600" b="1" dirty="0">
                <a:solidFill>
                  <a:srgbClr val="000000"/>
                </a:solidFill>
                <a:latin typeface="楷体_GB2312" pitchFamily="49" charset="-122"/>
                <a:ea typeface="楷体_GB2312" pitchFamily="49" charset="-122"/>
              </a:rPr>
              <a:t>过程。 </a:t>
            </a:r>
          </a:p>
        </p:txBody>
      </p:sp>
      <p:sp>
        <p:nvSpPr>
          <p:cNvPr id="12291" name="Text Box 3"/>
          <p:cNvSpPr txBox="1">
            <a:spLocks noChangeArrowheads="1"/>
          </p:cNvSpPr>
          <p:nvPr/>
        </p:nvSpPr>
        <p:spPr bwMode="auto">
          <a:xfrm>
            <a:off x="7019925" y="1412875"/>
            <a:ext cx="22320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50000"/>
              </a:lnSpc>
              <a:spcBef>
                <a:spcPct val="0"/>
              </a:spcBef>
              <a:spcAft>
                <a:spcPct val="0"/>
              </a:spcAft>
            </a:pPr>
            <a:endParaRPr lang="zh-CN" altLang="en-US" sz="2000" b="1">
              <a:solidFill>
                <a:srgbClr val="FFFF00"/>
              </a:solidFill>
            </a:endParaRPr>
          </a:p>
        </p:txBody>
      </p:sp>
      <p:sp>
        <p:nvSpPr>
          <p:cNvPr id="12292" name="Text Box 4"/>
          <p:cNvSpPr txBox="1">
            <a:spLocks noChangeArrowheads="1"/>
          </p:cNvSpPr>
          <p:nvPr/>
        </p:nvSpPr>
        <p:spPr bwMode="auto">
          <a:xfrm>
            <a:off x="179388" y="981075"/>
            <a:ext cx="8785225" cy="1200150"/>
          </a:xfrm>
          <a:prstGeom prst="rect">
            <a:avLst/>
          </a:prstGeom>
          <a:noFill/>
          <a:ln w="9525">
            <a:solidFill>
              <a:srgbClr val="FF33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3600" b="1" dirty="0">
                <a:solidFill>
                  <a:srgbClr val="000000"/>
                </a:solidFill>
              </a:rPr>
              <a:t>通过刚才的学习你能说出因式分解与整式乘法它们之间有什么关系吗</a:t>
            </a:r>
            <a:r>
              <a:rPr lang="en-US" altLang="zh-CN" sz="3600" b="1" dirty="0">
                <a:solidFill>
                  <a:srgbClr val="000000"/>
                </a:solidFill>
              </a:rPr>
              <a:t>?</a:t>
            </a:r>
          </a:p>
        </p:txBody>
      </p:sp>
      <p:sp>
        <p:nvSpPr>
          <p:cNvPr id="12293" name="WordArt 5"/>
          <p:cNvSpPr>
            <a:spLocks noChangeArrowheads="1" noChangeShapeType="1"/>
          </p:cNvSpPr>
          <p:nvPr/>
        </p:nvSpPr>
        <p:spPr bwMode="auto">
          <a:xfrm>
            <a:off x="611188" y="260350"/>
            <a:ext cx="1828800" cy="6096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fontAlgn="base">
              <a:spcBef>
                <a:spcPct val="0"/>
              </a:spcBef>
              <a:spcAft>
                <a:spcPct val="0"/>
              </a:spcAft>
            </a:pPr>
            <a:r>
              <a:rPr lang="zh-CN" altLang="en-US" sz="4800" b="1" dirty="0">
                <a:solidFill>
                  <a:srgbClr val="336699"/>
                </a:solidFill>
                <a:effectLst>
                  <a:outerShdw dist="45791" dir="2021404" algn="ctr" rotWithShape="0">
                    <a:srgbClr val="B2B2B2">
                      <a:alpha val="79999"/>
                    </a:srgbClr>
                  </a:outerShdw>
                </a:effectLst>
                <a:latin typeface="隶书" panose="02010509060101010101" charset="-122"/>
                <a:ea typeface="隶书" panose="02010509060101010101" charset="-122"/>
              </a:rPr>
              <a:t>想一想</a:t>
            </a:r>
          </a:p>
        </p:txBody>
      </p:sp>
      <p:sp>
        <p:nvSpPr>
          <p:cNvPr id="12294" name="Text Box 6"/>
          <p:cNvSpPr txBox="1">
            <a:spLocks noChangeArrowheads="1"/>
          </p:cNvSpPr>
          <p:nvPr/>
        </p:nvSpPr>
        <p:spPr bwMode="auto">
          <a:xfrm>
            <a:off x="430213" y="2349500"/>
            <a:ext cx="8713787"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2800" b="1" dirty="0">
                <a:solidFill>
                  <a:srgbClr val="0000FF"/>
                </a:solidFill>
              </a:rPr>
              <a:t>整式的乘法特点</a:t>
            </a:r>
            <a:r>
              <a:rPr lang="zh-CN" altLang="en-US" sz="2800" b="1" dirty="0">
                <a:solidFill>
                  <a:srgbClr val="000000"/>
                </a:solidFill>
              </a:rPr>
              <a:t>：由整式积的形式转化成多项式和的形式</a:t>
            </a:r>
            <a:r>
              <a:rPr lang="en-US" altLang="zh-CN" sz="2800" b="1" dirty="0">
                <a:solidFill>
                  <a:srgbClr val="000000"/>
                </a:solidFill>
              </a:rPr>
              <a:t>.</a:t>
            </a:r>
          </a:p>
          <a:p>
            <a:pPr fontAlgn="base">
              <a:spcBef>
                <a:spcPct val="50000"/>
              </a:spcBef>
              <a:spcAft>
                <a:spcPct val="0"/>
              </a:spcAft>
            </a:pPr>
            <a:r>
              <a:rPr lang="zh-CN" altLang="en-US" sz="2800" b="1" dirty="0">
                <a:solidFill>
                  <a:srgbClr val="0033CC"/>
                </a:solidFill>
              </a:rPr>
              <a:t>因式分解特点</a:t>
            </a:r>
            <a:r>
              <a:rPr lang="zh-CN" altLang="en-US" sz="2800" b="1" dirty="0">
                <a:solidFill>
                  <a:srgbClr val="000000"/>
                </a:solidFill>
              </a:rPr>
              <a:t>：  由多项式和的形式转化成几个</a:t>
            </a:r>
            <a:r>
              <a:rPr lang="zh-CN" altLang="en-US" sz="2800" b="1" dirty="0">
                <a:solidFill>
                  <a:srgbClr val="FF3300"/>
                </a:solidFill>
              </a:rPr>
              <a:t>整式</a:t>
            </a:r>
            <a:r>
              <a:rPr lang="zh-CN" altLang="en-US" sz="2800" b="1" dirty="0">
                <a:solidFill>
                  <a:srgbClr val="000000"/>
                </a:solidFill>
              </a:rPr>
              <a:t>的积的形式</a:t>
            </a:r>
            <a:r>
              <a:rPr lang="zh-CN" altLang="en-US" sz="2800" b="1" dirty="0">
                <a:solidFill>
                  <a:srgbClr val="0033CC"/>
                </a:solidFill>
              </a:rPr>
              <a:t>。</a:t>
            </a:r>
          </a:p>
          <a:p>
            <a:pPr fontAlgn="base">
              <a:spcBef>
                <a:spcPct val="50000"/>
              </a:spcBef>
              <a:spcAft>
                <a:spcPct val="0"/>
              </a:spcAft>
            </a:pPr>
            <a:endParaRPr lang="zh-CN" altLang="en-US" sz="2800" dirty="0">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ppt_x"/>
                                          </p:val>
                                        </p:tav>
                                        <p:tav tm="100000">
                                          <p:val>
                                            <p:strVal val="#ppt_x"/>
                                          </p:val>
                                        </p:tav>
                                      </p:tavLst>
                                    </p:anim>
                                    <p:anim calcmode="lin" valueType="num">
                                      <p:cBhvr additive="base">
                                        <p:cTn id="8"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4"/>
                                        </p:tgtEl>
                                        <p:attrNameLst>
                                          <p:attrName>style.visibility</p:attrName>
                                        </p:attrNameLst>
                                      </p:cBhvr>
                                      <p:to>
                                        <p:strVal val="visible"/>
                                      </p:to>
                                    </p:set>
                                    <p:anim calcmode="lin" valueType="num">
                                      <p:cBhvr additive="base">
                                        <p:cTn id="13" dur="500" fill="hold"/>
                                        <p:tgtEl>
                                          <p:spTgt spid="12294"/>
                                        </p:tgtEl>
                                        <p:attrNameLst>
                                          <p:attrName>ppt_x</p:attrName>
                                        </p:attrNameLst>
                                      </p:cBhvr>
                                      <p:tavLst>
                                        <p:tav tm="0">
                                          <p:val>
                                            <p:strVal val="#ppt_x"/>
                                          </p:val>
                                        </p:tav>
                                        <p:tav tm="100000">
                                          <p:val>
                                            <p:strVal val="#ppt_x"/>
                                          </p:val>
                                        </p:tav>
                                      </p:tavLst>
                                    </p:anim>
                                    <p:anim calcmode="lin" valueType="num">
                                      <p:cBhvr additive="base">
                                        <p:cTn id="14"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499"/>
                                          </p:stCondLst>
                                        </p:cTn>
                                        <p:tgtEl>
                                          <p:spTgt spid="12290">
                                            <p:txEl>
                                              <p:charRg st="4294967295" end="4294967295"/>
                                            </p:txEl>
                                          </p:spTgt>
                                        </p:tgtEl>
                                        <p:attrNameLst>
                                          <p:attrName>style.visibility</p:attrName>
                                        </p:attrNameLst>
                                      </p:cBhvr>
                                      <p:to>
                                        <p:strVal val="visible"/>
                                      </p:to>
                                    </p:set>
                                    <p:anim to="" calcmode="lin" valueType="num">
                                      <p:cBhvr>
                                        <p:cTn id="19" dur="1" fill="hold"/>
                                        <p:tgtEl>
                                          <p:spTgt spid="12290">
                                            <p:txEl>
                                              <p:charRg st="4294967295" end="4294967295"/>
                                            </p:txEl>
                                          </p:spTgt>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2" grpId="0" animBg="1"/>
      <p:bldP spid="1229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4338" name="Group 2"/>
          <p:cNvGrpSpPr/>
          <p:nvPr/>
        </p:nvGrpSpPr>
        <p:grpSpPr bwMode="auto">
          <a:xfrm>
            <a:off x="1042988" y="1484313"/>
            <a:ext cx="2232025" cy="3889375"/>
            <a:chOff x="0" y="0"/>
            <a:chExt cx="1270" cy="2450"/>
          </a:xfrm>
        </p:grpSpPr>
        <p:sp>
          <p:nvSpPr>
            <p:cNvPr id="14339" name="Oval 3"/>
            <p:cNvSpPr>
              <a:spLocks noChangeArrowheads="1"/>
            </p:cNvSpPr>
            <p:nvPr/>
          </p:nvSpPr>
          <p:spPr bwMode="auto">
            <a:xfrm>
              <a:off x="0" y="0"/>
              <a:ext cx="1225" cy="2450"/>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4340" name="Text Box 4"/>
            <p:cNvSpPr txBox="1">
              <a:spLocks noChangeArrowheads="1"/>
            </p:cNvSpPr>
            <p:nvPr/>
          </p:nvSpPr>
          <p:spPr bwMode="auto">
            <a:xfrm>
              <a:off x="317" y="272"/>
              <a:ext cx="5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x</a:t>
              </a:r>
              <a:r>
                <a:rPr lang="en-US" altLang="zh-CN" sz="2800" b="1" baseline="30000">
                  <a:solidFill>
                    <a:srgbClr val="000000"/>
                  </a:solidFill>
                </a:rPr>
                <a:t>2</a:t>
              </a:r>
              <a:r>
                <a:rPr lang="en-US" altLang="zh-CN" sz="2800" b="1">
                  <a:solidFill>
                    <a:srgbClr val="000000"/>
                  </a:solidFill>
                </a:rPr>
                <a:t>-y</a:t>
              </a:r>
              <a:r>
                <a:rPr lang="en-US" altLang="zh-CN" sz="2800" b="1" baseline="30000">
                  <a:solidFill>
                    <a:srgbClr val="000000"/>
                  </a:solidFill>
                </a:rPr>
                <a:t>2</a:t>
              </a:r>
            </a:p>
          </p:txBody>
        </p:sp>
        <p:sp>
          <p:nvSpPr>
            <p:cNvPr id="14341" name="Text Box 5"/>
            <p:cNvSpPr txBox="1">
              <a:spLocks noChangeArrowheads="1"/>
            </p:cNvSpPr>
            <p:nvPr/>
          </p:nvSpPr>
          <p:spPr bwMode="auto">
            <a:xfrm>
              <a:off x="317" y="862"/>
              <a:ext cx="8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9-25x</a:t>
              </a:r>
              <a:r>
                <a:rPr lang="en-US" altLang="zh-CN" sz="2800" b="1" baseline="30000">
                  <a:solidFill>
                    <a:srgbClr val="000000"/>
                  </a:solidFill>
                </a:rPr>
                <a:t>2</a:t>
              </a:r>
            </a:p>
          </p:txBody>
        </p:sp>
        <p:sp>
          <p:nvSpPr>
            <p:cNvPr id="14342" name="Text Box 6"/>
            <p:cNvSpPr txBox="1">
              <a:spLocks noChangeArrowheads="1"/>
            </p:cNvSpPr>
            <p:nvPr/>
          </p:nvSpPr>
          <p:spPr bwMode="auto">
            <a:xfrm>
              <a:off x="272" y="1361"/>
              <a:ext cx="9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x</a:t>
              </a:r>
              <a:r>
                <a:rPr lang="en-US" altLang="zh-CN" sz="2800" b="1" baseline="30000">
                  <a:solidFill>
                    <a:srgbClr val="000000"/>
                  </a:solidFill>
                </a:rPr>
                <a:t>2</a:t>
              </a:r>
              <a:r>
                <a:rPr lang="en-US" altLang="zh-CN" sz="2800" b="1">
                  <a:solidFill>
                    <a:srgbClr val="000000"/>
                  </a:solidFill>
                </a:rPr>
                <a:t>+2x+1</a:t>
              </a:r>
              <a:endParaRPr lang="en-US" altLang="zh-CN" sz="2800" b="1" baseline="30000">
                <a:solidFill>
                  <a:srgbClr val="000000"/>
                </a:solidFill>
              </a:endParaRPr>
            </a:p>
          </p:txBody>
        </p:sp>
        <p:sp>
          <p:nvSpPr>
            <p:cNvPr id="14343" name="Text Box 7"/>
            <p:cNvSpPr txBox="1">
              <a:spLocks noChangeArrowheads="1"/>
            </p:cNvSpPr>
            <p:nvPr/>
          </p:nvSpPr>
          <p:spPr bwMode="auto">
            <a:xfrm>
              <a:off x="362" y="1815"/>
              <a:ext cx="81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xy-y</a:t>
              </a:r>
              <a:r>
                <a:rPr lang="en-US" altLang="zh-CN" sz="2800" b="1" baseline="30000">
                  <a:solidFill>
                    <a:srgbClr val="000000"/>
                  </a:solidFill>
                </a:rPr>
                <a:t>2</a:t>
              </a:r>
            </a:p>
          </p:txBody>
        </p:sp>
      </p:grpSp>
      <p:grpSp>
        <p:nvGrpSpPr>
          <p:cNvPr id="14344" name="Group 8"/>
          <p:cNvGrpSpPr/>
          <p:nvPr/>
        </p:nvGrpSpPr>
        <p:grpSpPr bwMode="auto">
          <a:xfrm>
            <a:off x="5003800" y="1484313"/>
            <a:ext cx="2520950" cy="3816350"/>
            <a:chOff x="0" y="0"/>
            <a:chExt cx="1497" cy="2404"/>
          </a:xfrm>
        </p:grpSpPr>
        <p:sp>
          <p:nvSpPr>
            <p:cNvPr id="14345" name="Oval 9"/>
            <p:cNvSpPr>
              <a:spLocks noChangeArrowheads="1"/>
            </p:cNvSpPr>
            <p:nvPr/>
          </p:nvSpPr>
          <p:spPr bwMode="auto">
            <a:xfrm>
              <a:off x="0" y="0"/>
              <a:ext cx="1361" cy="2404"/>
            </a:xfrm>
            <a:prstGeom prst="ellipse">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en-US" b="1">
                <a:solidFill>
                  <a:srgbClr val="000000"/>
                </a:solidFill>
              </a:endParaRPr>
            </a:p>
          </p:txBody>
        </p:sp>
        <p:sp>
          <p:nvSpPr>
            <p:cNvPr id="14346" name="Text Box 10"/>
            <p:cNvSpPr txBox="1">
              <a:spLocks noChangeArrowheads="1"/>
            </p:cNvSpPr>
            <p:nvPr/>
          </p:nvSpPr>
          <p:spPr bwMode="auto">
            <a:xfrm>
              <a:off x="227" y="272"/>
              <a:ext cx="9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(x+1)</a:t>
              </a:r>
              <a:r>
                <a:rPr lang="en-US" altLang="zh-CN" sz="2800" b="1" baseline="30000">
                  <a:solidFill>
                    <a:srgbClr val="000000"/>
                  </a:solidFill>
                </a:rPr>
                <a:t>2</a:t>
              </a:r>
            </a:p>
          </p:txBody>
        </p:sp>
        <p:sp>
          <p:nvSpPr>
            <p:cNvPr id="14347" name="Text Box 11"/>
            <p:cNvSpPr txBox="1">
              <a:spLocks noChangeArrowheads="1"/>
            </p:cNvSpPr>
            <p:nvPr/>
          </p:nvSpPr>
          <p:spPr bwMode="auto">
            <a:xfrm>
              <a:off x="227" y="681"/>
              <a:ext cx="9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y(x-y)</a:t>
              </a:r>
              <a:endParaRPr lang="en-US" altLang="zh-CN" sz="2800" b="1" baseline="30000">
                <a:solidFill>
                  <a:srgbClr val="000000"/>
                </a:solidFill>
              </a:endParaRPr>
            </a:p>
          </p:txBody>
        </p:sp>
        <p:sp>
          <p:nvSpPr>
            <p:cNvPr id="14348" name="Text Box 12"/>
            <p:cNvSpPr txBox="1">
              <a:spLocks noChangeArrowheads="1"/>
            </p:cNvSpPr>
            <p:nvPr/>
          </p:nvSpPr>
          <p:spPr bwMode="auto">
            <a:xfrm>
              <a:off x="0" y="1134"/>
              <a:ext cx="1497"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(3-5x)(3+5x)</a:t>
              </a:r>
              <a:endParaRPr lang="en-US" altLang="zh-CN" sz="2800" b="1" baseline="30000">
                <a:solidFill>
                  <a:srgbClr val="000000"/>
                </a:solidFill>
              </a:endParaRPr>
            </a:p>
          </p:txBody>
        </p:sp>
        <p:sp>
          <p:nvSpPr>
            <p:cNvPr id="14349" name="Text Box 13"/>
            <p:cNvSpPr txBox="1">
              <a:spLocks noChangeArrowheads="1"/>
            </p:cNvSpPr>
            <p:nvPr/>
          </p:nvSpPr>
          <p:spPr bwMode="auto">
            <a:xfrm>
              <a:off x="181" y="1588"/>
              <a:ext cx="99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2800" b="1">
                  <a:solidFill>
                    <a:srgbClr val="000000"/>
                  </a:solidFill>
                </a:rPr>
                <a:t>(x+y)(x-y)</a:t>
              </a:r>
              <a:endParaRPr lang="en-US" altLang="zh-CN" sz="2800" b="1" baseline="30000">
                <a:solidFill>
                  <a:srgbClr val="000000"/>
                </a:solidFill>
              </a:endParaRPr>
            </a:p>
          </p:txBody>
        </p:sp>
      </p:grpSp>
      <p:sp>
        <p:nvSpPr>
          <p:cNvPr id="14350" name="WordArt 14"/>
          <p:cNvSpPr>
            <a:spLocks noChangeArrowheads="1" noChangeShapeType="1"/>
          </p:cNvSpPr>
          <p:nvPr/>
        </p:nvSpPr>
        <p:spPr bwMode="auto">
          <a:xfrm>
            <a:off x="395288" y="333375"/>
            <a:ext cx="2736850" cy="862013"/>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Wave1">
              <a:avLst>
                <a:gd name="adj1" fmla="val 13005"/>
                <a:gd name="adj2" fmla="val 0"/>
              </a:avLst>
            </a:prstTxWarp>
          </a:bodyPr>
          <a:lstStyle/>
          <a:p>
            <a:pPr algn="ctr" fontAlgn="base">
              <a:spcBef>
                <a:spcPct val="0"/>
              </a:spcBef>
              <a:spcAft>
                <a:spcPct val="0"/>
              </a:spcAft>
            </a:pPr>
            <a:r>
              <a:rPr lang="zh-CN" altLang="en-US" sz="4400" b="1">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effectLst>
                  <a:outerShdw dist="53882" dir="2700000" algn="ctr" rotWithShape="0">
                    <a:srgbClr val="C0C0C0">
                      <a:alpha val="79999"/>
                    </a:srgbClr>
                  </a:outerShdw>
                </a:effectLst>
                <a:latin typeface="宋体" panose="02010600030101010101" pitchFamily="2" charset="-122"/>
              </a:rPr>
              <a:t>连一连：</a:t>
            </a:r>
          </a:p>
        </p:txBody>
      </p:sp>
      <p:sp>
        <p:nvSpPr>
          <p:cNvPr id="14351" name="Line 15"/>
          <p:cNvSpPr>
            <a:spLocks noChangeShapeType="1"/>
          </p:cNvSpPr>
          <p:nvPr/>
        </p:nvSpPr>
        <p:spPr bwMode="auto">
          <a:xfrm>
            <a:off x="2987675" y="2205038"/>
            <a:ext cx="2305050" cy="2016125"/>
          </a:xfrm>
          <a:prstGeom prst="line">
            <a:avLst/>
          </a:prstGeom>
          <a:noFill/>
          <a:ln w="38100">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4352" name="未知"/>
          <p:cNvSpPr/>
          <p:nvPr/>
        </p:nvSpPr>
        <p:spPr bwMode="auto">
          <a:xfrm>
            <a:off x="2987675" y="3141663"/>
            <a:ext cx="2092325" cy="434975"/>
          </a:xfrm>
          <a:custGeom>
            <a:avLst/>
            <a:gdLst>
              <a:gd name="T0" fmla="*/ 0 w 1318"/>
              <a:gd name="T1" fmla="*/ 0 h 274"/>
              <a:gd name="T2" fmla="*/ 1318 w 1318"/>
              <a:gd name="T3" fmla="*/ 274 h 274"/>
            </a:gdLst>
            <a:ahLst/>
            <a:cxnLst>
              <a:cxn ang="0">
                <a:pos x="T0" y="T1"/>
              </a:cxn>
              <a:cxn ang="0">
                <a:pos x="T2" y="T3"/>
              </a:cxn>
            </a:cxnLst>
            <a:rect l="0" t="0" r="r" b="b"/>
            <a:pathLst>
              <a:path w="1318" h="274">
                <a:moveTo>
                  <a:pt x="0" y="0"/>
                </a:moveTo>
                <a:lnTo>
                  <a:pt x="1318" y="274"/>
                </a:lnTo>
              </a:path>
            </a:pathLst>
          </a:custGeom>
          <a:noFill/>
          <a:ln w="38100" cmpd="sng">
            <a:solidFill>
              <a:srgbClr val="FF6600"/>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4353" name="未知"/>
          <p:cNvSpPr/>
          <p:nvPr/>
        </p:nvSpPr>
        <p:spPr bwMode="auto">
          <a:xfrm>
            <a:off x="3132138" y="2276475"/>
            <a:ext cx="2295525" cy="1706563"/>
          </a:xfrm>
          <a:custGeom>
            <a:avLst/>
            <a:gdLst>
              <a:gd name="T0" fmla="*/ 0 w 1446"/>
              <a:gd name="T1" fmla="*/ 1075 h 1075"/>
              <a:gd name="T2" fmla="*/ 1446 w 1446"/>
              <a:gd name="T3" fmla="*/ 0 h 1075"/>
            </a:gdLst>
            <a:ahLst/>
            <a:cxnLst>
              <a:cxn ang="0">
                <a:pos x="T0" y="T1"/>
              </a:cxn>
              <a:cxn ang="0">
                <a:pos x="T2" y="T3"/>
              </a:cxn>
            </a:cxnLst>
            <a:rect l="0" t="0" r="r" b="b"/>
            <a:pathLst>
              <a:path w="1446" h="1075">
                <a:moveTo>
                  <a:pt x="0" y="1075"/>
                </a:moveTo>
                <a:lnTo>
                  <a:pt x="1446" y="0"/>
                </a:lnTo>
              </a:path>
            </a:pathLst>
          </a:custGeom>
          <a:noFill/>
          <a:ln w="38100" cmpd="sng">
            <a:solidFill>
              <a:srgbClr val="FF00FF"/>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14354" name="未知"/>
          <p:cNvSpPr/>
          <p:nvPr/>
        </p:nvSpPr>
        <p:spPr bwMode="auto">
          <a:xfrm>
            <a:off x="3059113" y="2997200"/>
            <a:ext cx="2295525" cy="1706563"/>
          </a:xfrm>
          <a:custGeom>
            <a:avLst/>
            <a:gdLst>
              <a:gd name="T0" fmla="*/ 0 w 1446"/>
              <a:gd name="T1" fmla="*/ 1075 h 1075"/>
              <a:gd name="T2" fmla="*/ 1446 w 1446"/>
              <a:gd name="T3" fmla="*/ 0 h 1075"/>
            </a:gdLst>
            <a:ahLst/>
            <a:cxnLst>
              <a:cxn ang="0">
                <a:pos x="T0" y="T1"/>
              </a:cxn>
              <a:cxn ang="0">
                <a:pos x="T2" y="T3"/>
              </a:cxn>
            </a:cxnLst>
            <a:rect l="0" t="0" r="r" b="b"/>
            <a:pathLst>
              <a:path w="1446" h="1075">
                <a:moveTo>
                  <a:pt x="0" y="1075"/>
                </a:moveTo>
                <a:lnTo>
                  <a:pt x="1446" y="0"/>
                </a:lnTo>
              </a:path>
            </a:pathLst>
          </a:custGeom>
          <a:noFill/>
          <a:ln w="38100" cmpd="sng">
            <a:solidFill>
              <a:srgbClr val="000000"/>
            </a:solidFill>
            <a:rou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pic>
        <p:nvPicPr>
          <p:cNvPr id="14355" name="Picture 19" descr="rw_008"/>
          <p:cNvPicPr>
            <a:picLocks noChangeAspect="1" noChangeArrowheads="1"/>
          </p:cNvPicPr>
          <p:nvPr/>
        </p:nvPicPr>
        <p:blipFill>
          <a:blip r:embed="rId2"/>
          <a:srcRect/>
          <a:stretch>
            <a:fillRect/>
          </a:stretch>
        </p:blipFill>
        <p:spPr bwMode="auto">
          <a:xfrm>
            <a:off x="8229600" y="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6" name="Picture 20" descr="x32"/>
          <p:cNvPicPr>
            <a:picLocks noChangeAspect="1" noChangeArrowheads="1"/>
          </p:cNvPicPr>
          <p:nvPr/>
        </p:nvPicPr>
        <p:blipFill>
          <a:blip r:embed="rId3"/>
          <a:srcRect/>
          <a:stretch>
            <a:fillRect/>
          </a:stretch>
        </p:blipFill>
        <p:spPr bwMode="auto">
          <a:xfrm>
            <a:off x="0" y="54864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7" name="Picture 21" descr="打球"/>
          <p:cNvPicPr>
            <a:picLocks noChangeAspect="1" noChangeArrowheads="1"/>
          </p:cNvPicPr>
          <p:nvPr/>
        </p:nvPicPr>
        <p:blipFill>
          <a:blip r:embed="rId4"/>
          <a:srcRect/>
          <a:stretch>
            <a:fillRect/>
          </a:stretch>
        </p:blipFill>
        <p:spPr bwMode="auto">
          <a:xfrm>
            <a:off x="7593013" y="4572000"/>
            <a:ext cx="15509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3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1" grpId="0" animBg="1"/>
      <p:bldP spid="14352" grpId="0" animBg="1"/>
      <p:bldP spid="14353" grpId="0" animBg="1"/>
      <p:bldP spid="14354"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6019800" y="1066800"/>
            <a:ext cx="2743200" cy="2133600"/>
          </a:xfrm>
          <a:prstGeom prst="cloudCallout">
            <a:avLst>
              <a:gd name="adj1" fmla="val -73671"/>
              <a:gd name="adj2" fmla="val 41815"/>
            </a:avLst>
          </a:prstGeom>
          <a:solidFill>
            <a:srgbClr val="66FFFF"/>
          </a:solidFill>
          <a:ln w="57150">
            <a:solidFill>
              <a:srgbClr val="FF00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fontAlgn="base">
              <a:spcBef>
                <a:spcPct val="0"/>
              </a:spcBef>
              <a:spcAft>
                <a:spcPct val="0"/>
              </a:spcAft>
            </a:pPr>
            <a:endParaRPr lang="zh-CN" altLang="en-US" sz="3600" b="1">
              <a:solidFill>
                <a:srgbClr val="000000"/>
              </a:solidFill>
              <a:latin typeface="Times New Roman" panose="02020603050405020304" pitchFamily="18" charset="0"/>
            </a:endParaRPr>
          </a:p>
        </p:txBody>
      </p:sp>
      <p:sp>
        <p:nvSpPr>
          <p:cNvPr id="15363" name="Text Box 3"/>
          <p:cNvSpPr txBox="1">
            <a:spLocks noChangeArrowheads="1"/>
          </p:cNvSpPr>
          <p:nvPr/>
        </p:nvSpPr>
        <p:spPr bwMode="auto">
          <a:xfrm>
            <a:off x="-379413" y="381000"/>
            <a:ext cx="8207376" cy="641350"/>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flatTx/>
          </a:bodyPr>
          <a:lstStyle/>
          <a:p>
            <a:pPr algn="ctr" fontAlgn="base">
              <a:spcBef>
                <a:spcPct val="50000"/>
              </a:spcBef>
              <a:spcAft>
                <a:spcPct val="0"/>
              </a:spcAft>
            </a:pPr>
            <a:r>
              <a:rPr lang="zh-CN" altLang="en-US" sz="3600" b="1" dirty="0">
                <a:solidFill>
                  <a:srgbClr val="FF0066"/>
                </a:solidFill>
                <a:latin typeface="Times New Roman" panose="02020603050405020304" pitchFamily="18" charset="0"/>
                <a:ea typeface="华文行楷" panose="02010800040101010101" pitchFamily="2" charset="-122"/>
              </a:rPr>
              <a:t>例：检验下列因式分解是</a:t>
            </a:r>
            <a:r>
              <a:rPr lang="zh-CN" altLang="en-US" sz="3600" b="1" dirty="0">
                <a:solidFill>
                  <a:srgbClr val="FF0066"/>
                </a:solidFill>
                <a:ea typeface="华文行楷" panose="02010800040101010101" pitchFamily="2" charset="-122"/>
              </a:rPr>
              <a:t>否</a:t>
            </a:r>
            <a:r>
              <a:rPr lang="zh-CN" altLang="en-US" sz="3600" b="1" dirty="0">
                <a:solidFill>
                  <a:srgbClr val="FF0066"/>
                </a:solidFill>
                <a:latin typeface="Times New Roman" panose="02020603050405020304" pitchFamily="18" charset="0"/>
                <a:ea typeface="华文行楷" panose="02010800040101010101" pitchFamily="2" charset="-122"/>
              </a:rPr>
              <a:t>正确？</a:t>
            </a:r>
          </a:p>
        </p:txBody>
      </p:sp>
      <p:sp>
        <p:nvSpPr>
          <p:cNvPr id="15364" name="Text Box 4"/>
          <p:cNvSpPr txBox="1">
            <a:spLocks noChangeArrowheads="1"/>
          </p:cNvSpPr>
          <p:nvPr/>
        </p:nvSpPr>
        <p:spPr bwMode="auto">
          <a:xfrm>
            <a:off x="-608013" y="1295400"/>
            <a:ext cx="6335713" cy="641350"/>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flatTx/>
          </a:bodyPr>
          <a:lstStyle/>
          <a:p>
            <a:pPr algn="ctr" fontAlgn="base">
              <a:spcBef>
                <a:spcPct val="50000"/>
              </a:spcBef>
              <a:spcAft>
                <a:spcPct val="0"/>
              </a:spcAft>
            </a:pPr>
            <a:r>
              <a:rPr lang="zh-CN" altLang="en-US" sz="3600" b="1" dirty="0">
                <a:solidFill>
                  <a:srgbClr val="000000"/>
                </a:solidFill>
                <a:latin typeface="Times New Roman" panose="02020603050405020304" pitchFamily="18" charset="0"/>
              </a:rPr>
              <a:t>  </a:t>
            </a:r>
            <a:r>
              <a:rPr lang="en-US" altLang="zh-CN" sz="3600" b="1" dirty="0">
                <a:solidFill>
                  <a:srgbClr val="000000"/>
                </a:solidFill>
                <a:latin typeface="Times New Roman" panose="02020603050405020304" pitchFamily="18" charset="0"/>
              </a:rPr>
              <a:t>(1)   x</a:t>
            </a:r>
            <a:r>
              <a:rPr lang="en-US" altLang="zh-CN" sz="3600" b="1" baseline="30000" dirty="0">
                <a:solidFill>
                  <a:srgbClr val="000000"/>
                </a:solidFill>
                <a:latin typeface="Times New Roman" panose="02020603050405020304" pitchFamily="18" charset="0"/>
              </a:rPr>
              <a:t>2</a:t>
            </a:r>
            <a:r>
              <a:rPr lang="en-US" altLang="zh-CN" sz="3600" b="1" dirty="0">
                <a:solidFill>
                  <a:srgbClr val="000000"/>
                </a:solidFill>
                <a:latin typeface="Times New Roman" panose="02020603050405020304" pitchFamily="18" charset="0"/>
              </a:rPr>
              <a:t> y-</a:t>
            </a:r>
            <a:r>
              <a:rPr lang="en-US" altLang="zh-CN" sz="3600" b="1" dirty="0" err="1">
                <a:solidFill>
                  <a:srgbClr val="000000"/>
                </a:solidFill>
                <a:latin typeface="Times New Roman" panose="02020603050405020304" pitchFamily="18" charset="0"/>
              </a:rPr>
              <a:t>xy</a:t>
            </a:r>
            <a:r>
              <a:rPr lang="en-US" altLang="zh-CN" sz="3600" b="1" dirty="0">
                <a:solidFill>
                  <a:srgbClr val="000000"/>
                </a:solidFill>
                <a:latin typeface="Times New Roman" panose="02020603050405020304" pitchFamily="18" charset="0"/>
              </a:rPr>
              <a:t> </a:t>
            </a:r>
            <a:r>
              <a:rPr lang="en-US" altLang="zh-CN" sz="3600" b="1" baseline="30000" dirty="0">
                <a:solidFill>
                  <a:srgbClr val="000000"/>
                </a:solidFill>
                <a:latin typeface="Times New Roman" panose="02020603050405020304" pitchFamily="18" charset="0"/>
              </a:rPr>
              <a:t>2</a:t>
            </a:r>
            <a:r>
              <a:rPr lang="en-US" altLang="zh-CN" sz="3600" b="1" dirty="0">
                <a:solidFill>
                  <a:srgbClr val="000000"/>
                </a:solidFill>
                <a:latin typeface="Times New Roman" panose="02020603050405020304" pitchFamily="18" charset="0"/>
              </a:rPr>
              <a:t>=</a:t>
            </a:r>
            <a:r>
              <a:rPr lang="en-US" altLang="zh-CN" sz="3600" b="1" dirty="0" err="1">
                <a:solidFill>
                  <a:srgbClr val="000000"/>
                </a:solidFill>
                <a:latin typeface="Times New Roman" panose="02020603050405020304" pitchFamily="18" charset="0"/>
              </a:rPr>
              <a:t>xy</a:t>
            </a:r>
            <a:r>
              <a:rPr lang="en-US" altLang="zh-CN" sz="3600" b="1" dirty="0">
                <a:solidFill>
                  <a:srgbClr val="000000"/>
                </a:solidFill>
                <a:latin typeface="Times New Roman" panose="02020603050405020304" pitchFamily="18" charset="0"/>
              </a:rPr>
              <a:t>(x-y)</a:t>
            </a:r>
          </a:p>
        </p:txBody>
      </p:sp>
      <p:sp>
        <p:nvSpPr>
          <p:cNvPr id="15365" name="Text Box 5"/>
          <p:cNvSpPr txBox="1">
            <a:spLocks noChangeArrowheads="1"/>
          </p:cNvSpPr>
          <p:nvPr/>
        </p:nvSpPr>
        <p:spPr bwMode="auto">
          <a:xfrm>
            <a:off x="-657225" y="2101850"/>
            <a:ext cx="6981825" cy="641350"/>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flatTx/>
          </a:bodyPr>
          <a:lstStyle/>
          <a:p>
            <a:pPr algn="ctr" fontAlgn="base">
              <a:spcBef>
                <a:spcPct val="50000"/>
              </a:spcBef>
              <a:spcAft>
                <a:spcPct val="0"/>
              </a:spcAft>
            </a:pPr>
            <a:r>
              <a:rPr lang="en-US" altLang="zh-CN" sz="3600" b="1">
                <a:solidFill>
                  <a:srgbClr val="000000"/>
                </a:solidFill>
                <a:latin typeface="Times New Roman" panose="02020603050405020304" pitchFamily="18" charset="0"/>
              </a:rPr>
              <a:t>(2)  2x</a:t>
            </a:r>
            <a:r>
              <a:rPr lang="en-US" altLang="zh-CN" sz="3600" b="1" baseline="30000">
                <a:solidFill>
                  <a:srgbClr val="000000"/>
                </a:solidFill>
                <a:latin typeface="Times New Roman" panose="02020603050405020304" pitchFamily="18" charset="0"/>
              </a:rPr>
              <a:t>2</a:t>
            </a:r>
            <a:r>
              <a:rPr lang="en-US" altLang="zh-CN" sz="3600" b="1">
                <a:solidFill>
                  <a:srgbClr val="000000"/>
                </a:solidFill>
                <a:latin typeface="Times New Roman" panose="02020603050405020304" pitchFamily="18" charset="0"/>
              </a:rPr>
              <a:t>-1=(2x+1)(2x-1)</a:t>
            </a:r>
          </a:p>
        </p:txBody>
      </p:sp>
      <p:sp>
        <p:nvSpPr>
          <p:cNvPr id="15366" name="Text Box 6"/>
          <p:cNvSpPr txBox="1">
            <a:spLocks noChangeArrowheads="1"/>
          </p:cNvSpPr>
          <p:nvPr/>
        </p:nvSpPr>
        <p:spPr bwMode="auto">
          <a:xfrm>
            <a:off x="-369888" y="3016250"/>
            <a:ext cx="6694488" cy="641350"/>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flatTx/>
          </a:bodyPr>
          <a:lstStyle/>
          <a:p>
            <a:pPr algn="ctr" fontAlgn="base">
              <a:spcBef>
                <a:spcPct val="50000"/>
              </a:spcBef>
              <a:spcAft>
                <a:spcPct val="0"/>
              </a:spcAft>
            </a:pPr>
            <a:r>
              <a:rPr lang="en-US" altLang="zh-CN" sz="3600" b="1">
                <a:solidFill>
                  <a:srgbClr val="000000"/>
                </a:solidFill>
                <a:latin typeface="Times New Roman" panose="02020603050405020304" pitchFamily="18" charset="0"/>
              </a:rPr>
              <a:t>(3)  x</a:t>
            </a:r>
            <a:r>
              <a:rPr lang="en-US" altLang="zh-CN" sz="3600" b="1" baseline="30000">
                <a:solidFill>
                  <a:srgbClr val="000000"/>
                </a:solidFill>
                <a:latin typeface="Times New Roman" panose="02020603050405020304" pitchFamily="18" charset="0"/>
              </a:rPr>
              <a:t>2</a:t>
            </a:r>
            <a:r>
              <a:rPr lang="en-US" altLang="zh-CN" sz="3600" b="1">
                <a:solidFill>
                  <a:srgbClr val="000000"/>
                </a:solidFill>
                <a:latin typeface="Times New Roman" panose="02020603050405020304" pitchFamily="18" charset="0"/>
              </a:rPr>
              <a:t>+3x+2=(x+1)(x+2)</a:t>
            </a:r>
          </a:p>
        </p:txBody>
      </p:sp>
      <p:sp>
        <p:nvSpPr>
          <p:cNvPr id="15367" name="Text Box 7"/>
          <p:cNvSpPr txBox="1">
            <a:spLocks noChangeArrowheads="1"/>
          </p:cNvSpPr>
          <p:nvPr/>
        </p:nvSpPr>
        <p:spPr bwMode="auto">
          <a:xfrm>
            <a:off x="6019800" y="1371600"/>
            <a:ext cx="2895600" cy="1552575"/>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68686"/>
                  </a:outerShdw>
                </a:effectLst>
              </a14:hiddenEffects>
            </a:ext>
          </a:extLst>
        </p:spPr>
        <p:txBody>
          <a:bodyPr>
            <a:spAutoFit/>
            <a:flatTx/>
          </a:bodyPr>
          <a:lstStyle/>
          <a:p>
            <a:pPr algn="ctr" fontAlgn="base">
              <a:spcBef>
                <a:spcPct val="50000"/>
              </a:spcBef>
              <a:spcAft>
                <a:spcPct val="0"/>
              </a:spcAft>
            </a:pPr>
            <a:r>
              <a:rPr lang="zh-CN" altLang="en-US" sz="2400" b="1">
                <a:solidFill>
                  <a:srgbClr val="333399"/>
                </a:solidFill>
                <a:latin typeface="Times New Roman" panose="02020603050405020304" pitchFamily="18" charset="0"/>
              </a:rPr>
              <a:t>用什么方法检验</a:t>
            </a:r>
          </a:p>
          <a:p>
            <a:pPr algn="ctr" fontAlgn="base">
              <a:spcBef>
                <a:spcPct val="50000"/>
              </a:spcBef>
              <a:spcAft>
                <a:spcPct val="0"/>
              </a:spcAft>
            </a:pPr>
            <a:r>
              <a:rPr lang="zh-CN" altLang="en-US" sz="2400" b="1">
                <a:solidFill>
                  <a:srgbClr val="333399"/>
                </a:solidFill>
                <a:latin typeface="Times New Roman" panose="02020603050405020304" pitchFamily="18" charset="0"/>
              </a:rPr>
              <a:t>因式分解是否</a:t>
            </a:r>
          </a:p>
          <a:p>
            <a:pPr algn="ctr" fontAlgn="base">
              <a:spcBef>
                <a:spcPct val="50000"/>
              </a:spcBef>
              <a:spcAft>
                <a:spcPct val="0"/>
              </a:spcAft>
            </a:pPr>
            <a:r>
              <a:rPr lang="zh-CN" altLang="en-US" sz="2400" b="1">
                <a:solidFill>
                  <a:srgbClr val="333399"/>
                </a:solidFill>
                <a:latin typeface="Times New Roman" panose="02020603050405020304" pitchFamily="18" charset="0"/>
              </a:rPr>
              <a:t>正确呢？</a:t>
            </a:r>
          </a:p>
        </p:txBody>
      </p:sp>
      <p:sp>
        <p:nvSpPr>
          <p:cNvPr id="15368" name="Text Box 8"/>
          <p:cNvSpPr txBox="1">
            <a:spLocks noChangeArrowheads="1"/>
          </p:cNvSpPr>
          <p:nvPr/>
        </p:nvSpPr>
        <p:spPr bwMode="auto">
          <a:xfrm>
            <a:off x="6146800" y="1670050"/>
            <a:ext cx="19812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endParaRPr lang="zh-CN" altLang="en-US" sz="2800">
              <a:solidFill>
                <a:srgbClr val="000000"/>
              </a:solidFill>
              <a:latin typeface="Times New Roman" panose="02020603050405020304" pitchFamily="18" charset="0"/>
            </a:endParaRPr>
          </a:p>
        </p:txBody>
      </p:sp>
      <p:sp>
        <p:nvSpPr>
          <p:cNvPr id="15369" name="Text Box 9"/>
          <p:cNvSpPr txBox="1">
            <a:spLocks noChangeArrowheads="1"/>
          </p:cNvSpPr>
          <p:nvPr/>
        </p:nvSpPr>
        <p:spPr bwMode="auto">
          <a:xfrm>
            <a:off x="5943600" y="1517650"/>
            <a:ext cx="3810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50000"/>
              </a:spcBef>
              <a:spcAft>
                <a:spcPct val="0"/>
              </a:spcAft>
            </a:pPr>
            <a:endParaRPr lang="zh-CN" altLang="en-US" sz="2800">
              <a:solidFill>
                <a:srgbClr val="000000"/>
              </a:solidFill>
              <a:latin typeface="Times New Roman" panose="02020603050405020304" pitchFamily="18" charset="0"/>
            </a:endParaRPr>
          </a:p>
        </p:txBody>
      </p:sp>
      <p:sp>
        <p:nvSpPr>
          <p:cNvPr id="15370" name="AutoShape 10"/>
          <p:cNvSpPr>
            <a:spLocks noChangeArrowheads="1"/>
          </p:cNvSpPr>
          <p:nvPr/>
        </p:nvSpPr>
        <p:spPr bwMode="auto">
          <a:xfrm rot="13385424">
            <a:off x="5197475" y="3200400"/>
            <a:ext cx="3232150" cy="3697288"/>
          </a:xfrm>
          <a:prstGeom prst="irregularSeal2">
            <a:avLst/>
          </a:prstGeom>
          <a:gradFill rotWithShape="1">
            <a:gsLst>
              <a:gs pos="0">
                <a:srgbClr val="FF00FF"/>
              </a:gs>
              <a:gs pos="100000">
                <a:srgbClr val="FF00FF">
                  <a:gamma/>
                  <a:tint val="0"/>
                  <a:invGamma/>
                </a:srgbClr>
              </a:gs>
            </a:gsLst>
            <a:path path="shape">
              <a:fillToRect l="50000" t="50000" r="50000" b="50000"/>
            </a:path>
          </a:gradFill>
          <a:ln w="19050">
            <a:solidFill>
              <a:srgbClr val="00FF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15371" name="Text Box 11"/>
          <p:cNvSpPr txBox="1">
            <a:spLocks noChangeArrowheads="1"/>
          </p:cNvSpPr>
          <p:nvPr/>
        </p:nvSpPr>
        <p:spPr bwMode="auto">
          <a:xfrm>
            <a:off x="5835650" y="4430713"/>
            <a:ext cx="292735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zh-CN" altLang="en-US" sz="2400" b="1">
                <a:solidFill>
                  <a:srgbClr val="0033CC"/>
                </a:solidFill>
                <a:latin typeface="Times New Roman" panose="02020603050405020304" pitchFamily="18" charset="0"/>
              </a:rPr>
              <a:t>看等式右边几个整式相乘的积与左边的多项式是否相等</a:t>
            </a:r>
          </a:p>
        </p:txBody>
      </p:sp>
      <p:pic>
        <p:nvPicPr>
          <p:cNvPr id="15372" name="Picture 12" descr="蚂蚁"/>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0825" y="5049838"/>
            <a:ext cx="1425575" cy="133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box(in)">
                                      <p:cBhvr>
                                        <p:cTn id="12" dur="500"/>
                                        <p:tgtEl>
                                          <p:spTgt spid="1536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0"/>
                                        </p:tgtEl>
                                        <p:attrNameLst>
                                          <p:attrName>style.visibility</p:attrName>
                                        </p:attrNameLst>
                                      </p:cBhvr>
                                      <p:to>
                                        <p:strVal val="visible"/>
                                      </p:to>
                                    </p:set>
                                    <p:animEffect transition="in" filter="dissolve">
                                      <p:cBhvr>
                                        <p:cTn id="17" dur="500"/>
                                        <p:tgtEl>
                                          <p:spTgt spid="153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71"/>
                                        </p:tgtEl>
                                        <p:attrNameLst>
                                          <p:attrName>style.visibility</p:attrName>
                                        </p:attrNameLst>
                                      </p:cBhvr>
                                      <p:to>
                                        <p:strVal val="visible"/>
                                      </p:to>
                                    </p:set>
                                    <p:animEffect transition="in" filter="blinds(horizontal)">
                                      <p:cBhvr>
                                        <p:cTn id="22"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7" grpId="0" autoUpdateAnimBg="0"/>
      <p:bldP spid="15370" grpId="0" animBg="1"/>
      <p:bldP spid="1537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01700" y="762000"/>
            <a:ext cx="63373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b="1" dirty="0">
                <a:solidFill>
                  <a:srgbClr val="000000"/>
                </a:solidFill>
                <a:latin typeface="Times New Roman" panose="02020603050405020304" pitchFamily="18" charset="0"/>
              </a:rPr>
              <a:t>1. </a:t>
            </a:r>
            <a:r>
              <a:rPr lang="zh-CN" altLang="en-US" sz="3200" b="1" dirty="0">
                <a:solidFill>
                  <a:srgbClr val="000000"/>
                </a:solidFill>
                <a:latin typeface="Times New Roman" panose="02020603050405020304" pitchFamily="18" charset="0"/>
              </a:rPr>
              <a:t>检验下列因式分解是否正确</a:t>
            </a:r>
            <a:r>
              <a:rPr lang="en-US" altLang="zh-CN" sz="3200" b="1" dirty="0">
                <a:solidFill>
                  <a:srgbClr val="000000"/>
                </a:solidFill>
                <a:latin typeface="Times New Roman" panose="02020603050405020304" pitchFamily="18" charset="0"/>
              </a:rPr>
              <a:t>.</a:t>
            </a:r>
          </a:p>
        </p:txBody>
      </p:sp>
      <p:sp>
        <p:nvSpPr>
          <p:cNvPr id="16387" name="Rectangle 3"/>
          <p:cNvSpPr>
            <a:spLocks noChangeArrowheads="1"/>
          </p:cNvSpPr>
          <p:nvPr/>
        </p:nvSpPr>
        <p:spPr bwMode="auto">
          <a:xfrm>
            <a:off x="0" y="44450"/>
            <a:ext cx="2133600" cy="701675"/>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4000" b="1" dirty="0">
                <a:solidFill>
                  <a:srgbClr val="FF0066"/>
                </a:solidFill>
                <a:latin typeface="Times New Roman" panose="02020603050405020304" pitchFamily="18" charset="0"/>
                <a:ea typeface="华文行楷" panose="02010800040101010101" pitchFamily="2" charset="-122"/>
              </a:rPr>
              <a:t>练习</a:t>
            </a:r>
            <a:r>
              <a:rPr lang="en-US" altLang="zh-CN" sz="4000" b="1" dirty="0">
                <a:solidFill>
                  <a:srgbClr val="FF0066"/>
                </a:solidFill>
                <a:latin typeface="Times New Roman" panose="02020603050405020304" pitchFamily="18" charset="0"/>
                <a:ea typeface="华文行楷" panose="02010800040101010101" pitchFamily="2" charset="-122"/>
              </a:rPr>
              <a:t>:</a:t>
            </a:r>
          </a:p>
        </p:txBody>
      </p:sp>
      <p:sp>
        <p:nvSpPr>
          <p:cNvPr id="16388" name="Rectangle 4"/>
          <p:cNvSpPr>
            <a:spLocks noChangeArrowheads="1"/>
          </p:cNvSpPr>
          <p:nvPr/>
        </p:nvSpPr>
        <p:spPr bwMode="auto">
          <a:xfrm>
            <a:off x="1054100" y="1371600"/>
            <a:ext cx="4562475"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1</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m</a:t>
            </a:r>
            <a:r>
              <a:rPr lang="en-US" altLang="zh-CN" sz="3200" b="1" baseline="30000" dirty="0">
                <a:solidFill>
                  <a:srgbClr val="000000"/>
                </a:solidFill>
                <a:latin typeface="Times New Roman" panose="02020603050405020304" pitchFamily="18" charset="0"/>
              </a:rPr>
              <a:t>2</a:t>
            </a:r>
            <a:r>
              <a:rPr lang="en-US" altLang="zh-CN" sz="3200" b="1" dirty="0">
                <a:solidFill>
                  <a:srgbClr val="000000"/>
                </a:solidFill>
                <a:latin typeface="Times New Roman" panose="02020603050405020304" pitchFamily="18" charset="0"/>
              </a:rPr>
              <a:t>+mn=m(</a:t>
            </a:r>
            <a:r>
              <a:rPr lang="en-US" altLang="zh-CN" sz="3200" b="1" dirty="0" err="1">
                <a:solidFill>
                  <a:srgbClr val="000000"/>
                </a:solidFill>
                <a:latin typeface="Times New Roman" panose="02020603050405020304" pitchFamily="18" charset="0"/>
              </a:rPr>
              <a:t>m+n</a:t>
            </a:r>
            <a:r>
              <a:rPr lang="en-US" altLang="zh-CN" sz="3200" b="1" dirty="0">
                <a:solidFill>
                  <a:srgbClr val="000000"/>
                </a:solidFill>
                <a:latin typeface="Times New Roman" panose="02020603050405020304" pitchFamily="18" charset="0"/>
              </a:rPr>
              <a:t>)</a:t>
            </a:r>
          </a:p>
          <a:p>
            <a:pPr fontAlgn="base">
              <a:spcBef>
                <a:spcPct val="50000"/>
              </a:spcBef>
              <a:spcAft>
                <a:spcPct val="0"/>
              </a:spcAft>
            </a:pP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2</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a</a:t>
            </a:r>
            <a:r>
              <a:rPr lang="en-US" altLang="zh-CN" sz="3200" b="1" baseline="30000" dirty="0">
                <a:solidFill>
                  <a:srgbClr val="000000"/>
                </a:solidFill>
                <a:latin typeface="Times New Roman" panose="02020603050405020304" pitchFamily="18" charset="0"/>
              </a:rPr>
              <a:t>2</a:t>
            </a:r>
            <a:r>
              <a:rPr lang="en-US" altLang="zh-CN" sz="3200" b="1" dirty="0">
                <a:solidFill>
                  <a:srgbClr val="000000"/>
                </a:solidFill>
                <a:latin typeface="Times New Roman" panose="02020603050405020304" pitchFamily="18" charset="0"/>
              </a:rPr>
              <a:t>-b</a:t>
            </a:r>
            <a:r>
              <a:rPr lang="en-US" altLang="zh-CN" sz="3200" b="1" baseline="30000" dirty="0">
                <a:solidFill>
                  <a:srgbClr val="000000"/>
                </a:solidFill>
                <a:latin typeface="Times New Roman" panose="02020603050405020304" pitchFamily="18" charset="0"/>
              </a:rPr>
              <a:t>2</a:t>
            </a:r>
            <a:r>
              <a:rPr lang="en-US" altLang="zh-CN" sz="3200" b="1" dirty="0">
                <a:solidFill>
                  <a:srgbClr val="000000"/>
                </a:solidFill>
                <a:latin typeface="Times New Roman" panose="02020603050405020304" pitchFamily="18" charset="0"/>
              </a:rPr>
              <a:t>=(</a:t>
            </a:r>
            <a:r>
              <a:rPr lang="en-US" altLang="zh-CN" sz="3200" b="1" dirty="0" err="1">
                <a:solidFill>
                  <a:srgbClr val="000000"/>
                </a:solidFill>
                <a:latin typeface="Times New Roman" panose="02020603050405020304" pitchFamily="18" charset="0"/>
              </a:rPr>
              <a:t>a+b</a:t>
            </a:r>
            <a:r>
              <a:rPr lang="en-US" altLang="zh-CN" sz="3200" b="1" dirty="0">
                <a:solidFill>
                  <a:srgbClr val="000000"/>
                </a:solidFill>
                <a:latin typeface="Times New Roman" panose="02020603050405020304" pitchFamily="18" charset="0"/>
              </a:rPr>
              <a:t>)(a-b)</a:t>
            </a:r>
          </a:p>
          <a:p>
            <a:pPr fontAlgn="base">
              <a:spcBef>
                <a:spcPct val="50000"/>
              </a:spcBef>
              <a:spcAft>
                <a:spcPct val="0"/>
              </a:spcAft>
            </a:pP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3</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x</a:t>
            </a:r>
            <a:r>
              <a:rPr lang="en-US" altLang="zh-CN" sz="3200" b="1" baseline="30000" dirty="0">
                <a:solidFill>
                  <a:srgbClr val="000000"/>
                </a:solidFill>
                <a:latin typeface="Times New Roman" panose="02020603050405020304" pitchFamily="18" charset="0"/>
              </a:rPr>
              <a:t>2</a:t>
            </a:r>
            <a:r>
              <a:rPr lang="en-US" altLang="zh-CN" sz="3200" b="1" dirty="0">
                <a:solidFill>
                  <a:srgbClr val="000000"/>
                </a:solidFill>
                <a:latin typeface="Times New Roman" panose="02020603050405020304" pitchFamily="18" charset="0"/>
              </a:rPr>
              <a:t>-x-2=(x+2)(x-1)</a:t>
            </a:r>
          </a:p>
        </p:txBody>
      </p:sp>
      <p:grpSp>
        <p:nvGrpSpPr>
          <p:cNvPr id="16389" name="Group 5"/>
          <p:cNvGrpSpPr/>
          <p:nvPr/>
        </p:nvGrpSpPr>
        <p:grpSpPr bwMode="auto">
          <a:xfrm>
            <a:off x="914400" y="3581400"/>
            <a:ext cx="6403975" cy="1981200"/>
            <a:chOff x="0" y="0"/>
            <a:chExt cx="4034" cy="1248"/>
          </a:xfrm>
        </p:grpSpPr>
        <p:sp>
          <p:nvSpPr>
            <p:cNvPr id="16390" name="Text Box 6"/>
            <p:cNvSpPr txBox="1">
              <a:spLocks noChangeArrowheads="1"/>
            </p:cNvSpPr>
            <p:nvPr/>
          </p:nvSpPr>
          <p:spPr bwMode="auto">
            <a:xfrm>
              <a:off x="0" y="0"/>
              <a:ext cx="4034"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ea typeface="宋体" panose="02010600030101010101" pitchFamily="2" charset="-122"/>
                </a:defRPr>
              </a:lvl1pPr>
              <a:lvl2pPr marL="914400" indent="-457200">
                <a:defRPr sz="2400">
                  <a:solidFill>
                    <a:schemeClr val="tx1"/>
                  </a:solidFill>
                  <a:latin typeface="Times New Roman" panose="02020603050405020304" pitchFamily="18" charset="0"/>
                  <a:ea typeface="宋体" panose="02010600030101010101" pitchFamily="2" charset="-122"/>
                </a:defRPr>
              </a:lvl2pPr>
              <a:lvl3pPr marL="1371600" indent="-457200">
                <a:defRPr sz="2400">
                  <a:solidFill>
                    <a:schemeClr val="tx1"/>
                  </a:solidFill>
                  <a:latin typeface="Times New Roman" panose="02020603050405020304" pitchFamily="18" charset="0"/>
                  <a:ea typeface="宋体" panose="02010600030101010101" pitchFamily="2" charset="-122"/>
                </a:defRPr>
              </a:lvl3pPr>
              <a:lvl4pPr marL="1828800" indent="-457200">
                <a:defRPr sz="2400">
                  <a:solidFill>
                    <a:schemeClr val="tx1"/>
                  </a:solidFill>
                  <a:latin typeface="Times New Roman" panose="02020603050405020304" pitchFamily="18" charset="0"/>
                  <a:ea typeface="宋体" panose="02010600030101010101" pitchFamily="2" charset="-122"/>
                </a:defRPr>
              </a:lvl4pPr>
              <a:lvl5pPr marL="2286000" indent="-457200">
                <a:defRPr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defRPr sz="2400">
                  <a:solidFill>
                    <a:schemeClr val="tx1"/>
                  </a:solidFill>
                  <a:latin typeface="Times New Roman" panose="02020603050405020304" pitchFamily="18" charset="0"/>
                  <a:ea typeface="宋体" panose="02010600030101010101" pitchFamily="2" charset="-122"/>
                </a:defRPr>
              </a:lvl9pPr>
            </a:lstStyle>
            <a:p>
              <a:pPr fontAlgn="base">
                <a:spcBef>
                  <a:spcPct val="0"/>
                </a:spcBef>
                <a:spcAft>
                  <a:spcPct val="0"/>
                </a:spcAft>
              </a:pPr>
              <a:r>
                <a:rPr lang="en-US" altLang="zh-CN" sz="3200" b="1" dirty="0">
                  <a:solidFill>
                    <a:srgbClr val="000000"/>
                  </a:solidFill>
                </a:rPr>
                <a:t>2. </a:t>
              </a:r>
              <a:r>
                <a:rPr lang="zh-CN" altLang="en-US" sz="3200" b="1" dirty="0">
                  <a:solidFill>
                    <a:srgbClr val="000000"/>
                  </a:solidFill>
                </a:rPr>
                <a:t>计算下列各题，并说明你的算法</a:t>
              </a:r>
              <a:r>
                <a:rPr lang="en-US" altLang="zh-CN" sz="3200" b="1" dirty="0">
                  <a:solidFill>
                    <a:srgbClr val="000000"/>
                  </a:solidFill>
                </a:rPr>
                <a:t>.</a:t>
              </a:r>
            </a:p>
            <a:p>
              <a:pPr fontAlgn="base">
                <a:spcBef>
                  <a:spcPct val="0"/>
                </a:spcBef>
                <a:spcAft>
                  <a:spcPct val="0"/>
                </a:spcAft>
              </a:pPr>
              <a:endParaRPr lang="zh-CN" altLang="en-US" sz="3200" b="1" dirty="0">
                <a:solidFill>
                  <a:srgbClr val="000000"/>
                </a:solidFill>
              </a:endParaRPr>
            </a:p>
          </p:txBody>
        </p:sp>
        <p:sp>
          <p:nvSpPr>
            <p:cNvPr id="16391" name="Rectangle 7"/>
            <p:cNvSpPr>
              <a:spLocks noChangeArrowheads="1"/>
            </p:cNvSpPr>
            <p:nvPr/>
          </p:nvSpPr>
          <p:spPr bwMode="auto">
            <a:xfrm>
              <a:off x="48" y="383"/>
              <a:ext cx="2874"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fontAlgn="base">
                <a:spcBef>
                  <a:spcPct val="50000"/>
                </a:spcBef>
                <a:spcAft>
                  <a:spcPct val="0"/>
                </a:spcAft>
              </a:pP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1</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87 </a:t>
              </a:r>
              <a:r>
                <a:rPr lang="en-US" altLang="zh-CN" sz="3200" b="1" baseline="30000" dirty="0">
                  <a:solidFill>
                    <a:srgbClr val="000000"/>
                  </a:solidFill>
                  <a:latin typeface="Times New Roman" panose="02020603050405020304" pitchFamily="18" charset="0"/>
                </a:rPr>
                <a:t>2 </a:t>
              </a:r>
              <a:r>
                <a:rPr lang="en-US" altLang="zh-CN" sz="3600" b="1" dirty="0">
                  <a:solidFill>
                    <a:srgbClr val="000000"/>
                  </a:solidFill>
                  <a:latin typeface="Times New Roman" panose="02020603050405020304" pitchFamily="18" charset="0"/>
                </a:rPr>
                <a:t>+</a:t>
              </a:r>
              <a:r>
                <a:rPr lang="en-US" altLang="zh-CN" sz="3200" b="1" baseline="30000" dirty="0">
                  <a:solidFill>
                    <a:srgbClr val="000000"/>
                  </a:solidFill>
                  <a:latin typeface="Times New Roman" panose="02020603050405020304" pitchFamily="18" charset="0"/>
                </a:rPr>
                <a:t> </a:t>
              </a:r>
              <a:r>
                <a:rPr lang="en-US" altLang="zh-CN" sz="3600" b="1" dirty="0">
                  <a:solidFill>
                    <a:srgbClr val="000000"/>
                  </a:solidFill>
                  <a:latin typeface="Times New Roman" panose="02020603050405020304" pitchFamily="18" charset="0"/>
                </a:rPr>
                <a:t>87 ×13</a:t>
              </a:r>
            </a:p>
            <a:p>
              <a:pPr marL="457200" indent="-457200" fontAlgn="base">
                <a:spcBef>
                  <a:spcPct val="50000"/>
                </a:spcBef>
                <a:spcAft>
                  <a:spcPct val="0"/>
                </a:spcAft>
              </a:pPr>
              <a:endParaRPr lang="zh-CN" altLang="en-US" sz="3200" b="1" dirty="0">
                <a:solidFill>
                  <a:srgbClr val="000000"/>
                </a:solidFill>
                <a:latin typeface="Times New Roman" panose="02020603050405020304" pitchFamily="18" charset="0"/>
              </a:endParaRPr>
            </a:p>
          </p:txBody>
        </p:sp>
        <p:sp>
          <p:nvSpPr>
            <p:cNvPr id="16392" name="Rectangle 8"/>
            <p:cNvSpPr>
              <a:spLocks noChangeArrowheads="1"/>
            </p:cNvSpPr>
            <p:nvPr/>
          </p:nvSpPr>
          <p:spPr bwMode="auto">
            <a:xfrm>
              <a:off x="48" y="835"/>
              <a:ext cx="1969"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2</a:t>
              </a:r>
              <a:r>
                <a:rPr lang="zh-CN" altLang="en-US" sz="3200" b="1" dirty="0">
                  <a:solidFill>
                    <a:srgbClr val="000000"/>
                  </a:solidFill>
                  <a:latin typeface="Times New Roman" panose="02020603050405020304" pitchFamily="18" charset="0"/>
                </a:rPr>
                <a:t>）</a:t>
              </a:r>
              <a:r>
                <a:rPr lang="en-US" altLang="zh-CN" sz="3200" b="1" dirty="0">
                  <a:solidFill>
                    <a:srgbClr val="000000"/>
                  </a:solidFill>
                  <a:latin typeface="Times New Roman" panose="02020603050405020304" pitchFamily="18" charset="0"/>
                </a:rPr>
                <a:t>101</a:t>
              </a:r>
              <a:r>
                <a:rPr lang="en-US" altLang="zh-CN" sz="3200" b="1" baseline="30000" dirty="0">
                  <a:solidFill>
                    <a:srgbClr val="000000"/>
                  </a:solidFill>
                  <a:latin typeface="Times New Roman" panose="02020603050405020304" pitchFamily="18" charset="0"/>
                </a:rPr>
                <a:t>2   </a:t>
              </a:r>
              <a:r>
                <a:rPr lang="en-US" altLang="zh-CN" sz="3200" b="1" dirty="0">
                  <a:solidFill>
                    <a:srgbClr val="000000"/>
                  </a:solidFill>
                  <a:latin typeface="Times New Roman" panose="02020603050405020304" pitchFamily="18" charset="0"/>
                </a:rPr>
                <a:t>- 99 </a:t>
              </a:r>
              <a:r>
                <a:rPr lang="en-US" altLang="zh-CN" sz="3200" b="1" baseline="30000" dirty="0">
                  <a:solidFill>
                    <a:srgbClr val="000000"/>
                  </a:solidFill>
                  <a:latin typeface="Times New Roman" panose="02020603050405020304" pitchFamily="18" charset="0"/>
                </a:rPr>
                <a:t>2</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ssolve">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556</Words>
  <Application>Microsoft Office PowerPoint</Application>
  <PresentationFormat>全屏显示(4:3)</PresentationFormat>
  <Paragraphs>100</Paragraphs>
  <Slides>11</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6" baseType="lpstr">
      <vt:lpstr>Arial Unicode MS</vt:lpstr>
      <vt:lpstr>方正舒体</vt:lpstr>
      <vt:lpstr>汉仪大宋简</vt:lpstr>
      <vt:lpstr>黑体</vt:lpstr>
      <vt:lpstr>华文行楷</vt:lpstr>
      <vt:lpstr>华文新魏</vt:lpstr>
      <vt:lpstr>楷体_GB2312</vt:lpstr>
      <vt:lpstr>隶书</vt:lpstr>
      <vt:lpstr>宋体</vt:lpstr>
      <vt:lpstr>微软雅黑</vt:lpstr>
      <vt:lpstr>Arial</vt:lpstr>
      <vt:lpstr>Calibri</vt:lpstr>
      <vt:lpstr>Times New Roman</vt:lpstr>
      <vt:lpstr>WWW.2PPT.COM
</vt:lpstr>
      <vt:lpstr>Equation.DSMT4</vt:lpstr>
      <vt:lpstr>PowerPoint 演示文稿</vt:lpstr>
      <vt:lpstr>PowerPoint 演示文稿</vt:lpstr>
      <vt:lpstr>PowerPoint 演示文稿</vt:lpstr>
      <vt:lpstr>理解概念</vt:lpstr>
      <vt:lpstr>PowerPoint 演示文稿</vt:lpstr>
      <vt:lpstr>PowerPoint 演示文稿</vt:lpstr>
      <vt:lpstr>PowerPoint 演示文稿</vt:lpstr>
      <vt:lpstr>PowerPoint 演示文稿</vt:lpstr>
      <vt:lpstr>PowerPoint 演示文稿</vt:lpstr>
      <vt:lpstr>（1）若(a+5)(a+2)=a2+7a+10，              （2）若 x2+mx-n能分解成(x-2)(x-5),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2018-07-12T08:09:00Z</dcterms:created>
  <dcterms:modified xsi:type="dcterms:W3CDTF">2023-01-16T20:22:07Z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403F6931A8324B4BA7D2C6B0B4A6BFC6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