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529" r:id="rId2"/>
    <p:sldId id="536" r:id="rId3"/>
    <p:sldId id="602" r:id="rId4"/>
    <p:sldId id="843" r:id="rId5"/>
    <p:sldId id="895" r:id="rId6"/>
    <p:sldId id="861" r:id="rId7"/>
    <p:sldId id="896" r:id="rId8"/>
    <p:sldId id="847" r:id="rId9"/>
    <p:sldId id="897" r:id="rId10"/>
    <p:sldId id="557" r:id="rId11"/>
    <p:sldId id="868" r:id="rId12"/>
    <p:sldId id="892" r:id="rId13"/>
    <p:sldId id="893" r:id="rId14"/>
    <p:sldId id="898" r:id="rId15"/>
    <p:sldId id="899" r:id="rId16"/>
    <p:sldId id="900" r:id="rId17"/>
    <p:sldId id="894" r:id="rId18"/>
    <p:sldId id="901" r:id="rId19"/>
    <p:sldId id="864" r:id="rId20"/>
    <p:sldId id="865" r:id="rId21"/>
    <p:sldId id="902" r:id="rId22"/>
    <p:sldId id="866" r:id="rId23"/>
    <p:sldId id="903" r:id="rId24"/>
    <p:sldId id="904" r:id="rId25"/>
    <p:sldId id="867" r:id="rId26"/>
    <p:sldId id="905" r:id="rId27"/>
    <p:sldId id="874" r:id="rId28"/>
    <p:sldId id="875" r:id="rId29"/>
    <p:sldId id="876" r:id="rId30"/>
    <p:sldId id="885" r:id="rId31"/>
    <p:sldId id="906" r:id="rId32"/>
    <p:sldId id="907" r:id="rId33"/>
    <p:sldId id="908" r:id="rId34"/>
    <p:sldId id="878" r:id="rId35"/>
    <p:sldId id="909" r:id="rId36"/>
    <p:sldId id="879" r:id="rId37"/>
    <p:sldId id="910" r:id="rId38"/>
    <p:sldId id="880" r:id="rId39"/>
    <p:sldId id="912" r:id="rId40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40" d="100"/>
          <a:sy n="140" d="100"/>
        </p:scale>
        <p:origin x="-810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2B40B-4F2B-4665-B5D4-2215B182C2C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3FE03-BA1B-44E0-A7A5-E18559E31E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B1666-7E51-4F56-8DDA-39857FE1DA6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5848F-784F-4AF5-B949-1C37927A6E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5F133-5358-48EC-A6CA-55E50CF4BA2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86FAD-F8D4-46DB-9CAE-8E4D9C7428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33C7C-C440-43EE-AB0A-A0B2F05824B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8DE5A-403C-4013-8293-66232E91B7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9A6EB-81FA-4C7F-82BC-0D8BFD99410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059DA-DCF1-42FC-907C-4090F38F736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6285F-871D-4CF1-945F-A21D7B0778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3CB3F-272A-4EAD-8F61-969B1B52BB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AACA6-F87B-4EA6-9862-D1559E4C250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0B7FB-CD58-4C58-BC31-EBB57374B25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4F21C-771B-4300-9A30-C367BCC2EC8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C0926-6AEA-408A-8226-9AA0CE7678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70A2F-6733-45BC-808E-AE2D27829F0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FCE5A-3FDC-4901-ACB8-1B5EE4C024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B9DF3-AEFF-4353-B4B5-67F57EA19A0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2E586-A9BB-4955-BAAE-70F260F29A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34308-7E5E-4025-8B8B-D984DC5073D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06015-252E-416F-AC25-86B7EC4B086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97FF4F0-AAA7-4227-8A94-E450D3F61D6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941D9F45-EC3A-44A0-A749-408099DE8D0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7.xml"/><Relationship Id="rId4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53" y="0"/>
            <a:ext cx="9128522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2769" name="图片 7" descr="形象图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00887" y="1085850"/>
            <a:ext cx="1806179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357187" y="2122192"/>
            <a:ext cx="6743700" cy="56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Unit 1 Do you collect anything?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75" y="1085850"/>
            <a:ext cx="7172325" cy="656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800" dirty="0">
                <a:solidFill>
                  <a:srgbClr val="3090D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Module 6    Hobbies</a:t>
            </a:r>
          </a:p>
        </p:txBody>
      </p:sp>
      <p:sp>
        <p:nvSpPr>
          <p:cNvPr id="7" name="矩形 6"/>
          <p:cNvSpPr/>
          <p:nvPr/>
        </p:nvSpPr>
        <p:spPr>
          <a:xfrm>
            <a:off x="1506632" y="3612784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42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圆角矩形 3"/>
          <p:cNvSpPr>
            <a:spLocks noChangeArrowheads="1"/>
          </p:cNvSpPr>
          <p:nvPr/>
        </p:nvSpPr>
        <p:spPr bwMode="auto">
          <a:xfrm>
            <a:off x="2857500" y="400051"/>
            <a:ext cx="3314700" cy="42267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lvl1pPr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堂 导 学</a:t>
            </a:r>
          </a:p>
        </p:txBody>
      </p:sp>
      <p:sp>
        <p:nvSpPr>
          <p:cNvPr id="12291" name="矩形 30"/>
          <p:cNvSpPr>
            <a:spLocks noChangeArrowheads="1"/>
          </p:cNvSpPr>
          <p:nvPr/>
        </p:nvSpPr>
        <p:spPr bwMode="auto">
          <a:xfrm>
            <a:off x="114300" y="895350"/>
            <a:ext cx="8952310" cy="410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1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tidy up </a:t>
            </a:r>
            <a:r>
              <a:rPr lang="zh-CN" altLang="en-US" sz="2500" b="0" dirty="0">
                <a:solidFill>
                  <a:schemeClr val="tx1"/>
                </a:solidFill>
              </a:rPr>
              <a:t>使整齐；使整洁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 dirty="0">
                <a:solidFill>
                  <a:schemeClr val="tx1"/>
                </a:solidFill>
              </a:rPr>
              <a:t>名词作宾语时，既可以放在</a:t>
            </a:r>
            <a:r>
              <a:rPr lang="en-US" altLang="zh-CN" sz="2500" b="0" dirty="0">
                <a:solidFill>
                  <a:schemeClr val="tx1"/>
                </a:solidFill>
              </a:rPr>
              <a:t>tidy</a:t>
            </a:r>
            <a:r>
              <a:rPr lang="zh-CN" altLang="en-US" sz="2500" b="0" dirty="0">
                <a:solidFill>
                  <a:schemeClr val="tx1"/>
                </a:solidFill>
              </a:rPr>
              <a:t>和</a:t>
            </a:r>
            <a:r>
              <a:rPr lang="en-US" altLang="zh-CN" sz="2500" b="0" dirty="0">
                <a:solidFill>
                  <a:schemeClr val="tx1"/>
                </a:solidFill>
              </a:rPr>
              <a:t>up</a:t>
            </a:r>
            <a:r>
              <a:rPr lang="zh-CN" altLang="en-US" sz="2500" b="0" dirty="0">
                <a:solidFill>
                  <a:schemeClr val="tx1"/>
                </a:solidFill>
              </a:rPr>
              <a:t>之间，又可以放在 </a:t>
            </a:r>
            <a:r>
              <a:rPr lang="en-US" altLang="zh-CN" sz="2500" b="0" dirty="0">
                <a:solidFill>
                  <a:schemeClr val="tx1"/>
                </a:solidFill>
              </a:rPr>
              <a:t>up</a:t>
            </a:r>
            <a:r>
              <a:rPr lang="zh-CN" altLang="en-US" sz="2500" b="0" dirty="0">
                <a:solidFill>
                  <a:schemeClr val="tx1"/>
                </a:solidFill>
              </a:rPr>
              <a:t>之后；人称代词作宾语时，必须放在</a:t>
            </a:r>
            <a:r>
              <a:rPr lang="en-US" altLang="zh-CN" sz="2500" b="0" dirty="0">
                <a:solidFill>
                  <a:schemeClr val="tx1"/>
                </a:solidFill>
              </a:rPr>
              <a:t>tidy</a:t>
            </a:r>
            <a:r>
              <a:rPr lang="zh-CN" altLang="en-US" sz="2500" b="0" dirty="0">
                <a:solidFill>
                  <a:schemeClr val="tx1"/>
                </a:solidFill>
              </a:rPr>
              <a:t>和</a:t>
            </a:r>
            <a:r>
              <a:rPr lang="en-US" altLang="zh-CN" sz="2500" b="0" dirty="0">
                <a:solidFill>
                  <a:schemeClr val="tx1"/>
                </a:solidFill>
              </a:rPr>
              <a:t>up</a:t>
            </a:r>
            <a:r>
              <a:rPr lang="zh-CN" altLang="en-US" sz="2500" b="0" dirty="0">
                <a:solidFill>
                  <a:schemeClr val="tx1"/>
                </a:solidFill>
              </a:rPr>
              <a:t>之间</a:t>
            </a:r>
            <a:r>
              <a:rPr lang="en-US" altLang="zh-CN" sz="2500" b="0" dirty="0">
                <a:solidFill>
                  <a:schemeClr val="tx1"/>
                </a:solidFill>
              </a:rPr>
              <a:t>(tidy it/them up)</a:t>
            </a:r>
            <a:r>
              <a:rPr lang="zh-CN" altLang="en-US" sz="2500" b="0" dirty="0">
                <a:solidFill>
                  <a:schemeClr val="tx1"/>
                </a:solidFill>
              </a:rPr>
              <a:t>。</a:t>
            </a:r>
            <a:endParaRPr lang="en-US" altLang="zh-CN" sz="2500" b="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(1)</a:t>
            </a:r>
            <a:r>
              <a:rPr lang="zh-CN" altLang="en-US" sz="2500" b="0" dirty="0">
                <a:solidFill>
                  <a:schemeClr val="tx1"/>
                </a:solidFill>
              </a:rPr>
              <a:t>玲玲，请帮忙收拾一下餐桌。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 err="1">
                <a:solidFill>
                  <a:schemeClr val="tx1"/>
                </a:solidFill>
              </a:rPr>
              <a:t>Lingling</a:t>
            </a:r>
            <a:r>
              <a:rPr lang="en-US" altLang="zh-CN" sz="2500" b="0" dirty="0">
                <a:solidFill>
                  <a:schemeClr val="tx1"/>
                </a:solidFill>
              </a:rPr>
              <a:t>, please help ____________________ the dining table.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 dirty="0">
                <a:solidFill>
                  <a:schemeClr val="tx1"/>
                </a:solidFill>
              </a:rPr>
              <a:t>＝</a:t>
            </a:r>
            <a:r>
              <a:rPr lang="en-US" altLang="zh-CN" sz="2500" b="0" dirty="0" err="1">
                <a:solidFill>
                  <a:schemeClr val="tx1"/>
                </a:solidFill>
              </a:rPr>
              <a:t>Lingling</a:t>
            </a:r>
            <a:r>
              <a:rPr lang="zh-CN" altLang="en-US" sz="2500" b="0" dirty="0">
                <a:solidFill>
                  <a:schemeClr val="tx1"/>
                </a:solidFill>
              </a:rPr>
              <a:t>，</a:t>
            </a:r>
            <a:r>
              <a:rPr lang="en-US" altLang="zh-CN" sz="2500" b="0" dirty="0">
                <a:solidFill>
                  <a:schemeClr val="tx1"/>
                </a:solidFill>
              </a:rPr>
              <a:t>please help_______ the dining table ________.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500" b="0" dirty="0">
              <a:solidFill>
                <a:schemeClr val="tx1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14700" y="32599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tidy up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4491" y="3827860"/>
            <a:ext cx="5142309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tidy                                 up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2930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(2)</a:t>
            </a:r>
            <a:r>
              <a:rPr lang="zh-CN" altLang="en-US" sz="2500" b="0" dirty="0">
                <a:solidFill>
                  <a:schemeClr val="tx1"/>
                </a:solidFill>
              </a:rPr>
              <a:t>房间这么乱，你最好把它收拾一下。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The room is in a </a:t>
            </a:r>
            <a:r>
              <a:rPr lang="en-US" altLang="zh-CN" sz="2500" b="0" dirty="0" err="1">
                <a:solidFill>
                  <a:schemeClr val="tx1"/>
                </a:solidFill>
              </a:rPr>
              <a:t>mess.You'd</a:t>
            </a:r>
            <a:r>
              <a:rPr lang="en-US" altLang="zh-CN" sz="2500" b="0" dirty="0">
                <a:solidFill>
                  <a:schemeClr val="tx1"/>
                </a:solidFill>
              </a:rPr>
              <a:t> better____________________.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2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Which hobby do you think takes up the most space</a:t>
            </a:r>
            <a:r>
              <a:rPr lang="zh-CN" altLang="en-US" sz="2500" b="0" dirty="0">
                <a:solidFill>
                  <a:schemeClr val="tx1"/>
                </a:solidFill>
              </a:rPr>
              <a:t>？</a:t>
            </a:r>
            <a:endParaRPr lang="en-US" altLang="zh-CN" sz="2500" b="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 dirty="0">
                <a:solidFill>
                  <a:schemeClr val="tx1"/>
                </a:solidFill>
              </a:rPr>
              <a:t>你认为哪种爱好占用最多的空间？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500" b="0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029200" y="1538288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tidy it up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410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take up</a:t>
            </a:r>
            <a:r>
              <a:rPr lang="zh-CN" altLang="en-US" sz="2500" b="0" dirty="0">
                <a:solidFill>
                  <a:schemeClr val="tx1"/>
                </a:solidFill>
              </a:rPr>
              <a:t>意为“占用；占据”。既可指时间上的“占用”，也可指空间上的“占据”。如：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(1)</a:t>
            </a:r>
            <a:r>
              <a:rPr lang="zh-CN" altLang="en-US" sz="2500" b="0" dirty="0">
                <a:solidFill>
                  <a:schemeClr val="tx1"/>
                </a:solidFill>
              </a:rPr>
              <a:t>这份工作占用了我所有的时间。</a:t>
            </a:r>
            <a:endParaRPr lang="en-US" altLang="zh-CN" sz="2500" b="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The job ____________________ all my time.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(2)</a:t>
            </a:r>
            <a:r>
              <a:rPr lang="zh-CN" altLang="en-US" sz="2500" b="0" dirty="0">
                <a:solidFill>
                  <a:schemeClr val="tx1"/>
                </a:solidFill>
              </a:rPr>
              <a:t>这张桌子太占空间。</a:t>
            </a:r>
            <a:endParaRPr lang="en-US" altLang="zh-CN" sz="2500" b="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The table____________________ too much room.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00" b="0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943100" y="26884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takes up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28800" y="38314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takes up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351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3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People often give me fans as presents because they know I like them.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 dirty="0">
                <a:solidFill>
                  <a:schemeClr val="tx1"/>
                </a:solidFill>
              </a:rPr>
              <a:t>大家经常给我扇子作为礼物，因为他们知道我喜欢扇子。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as</a:t>
            </a:r>
            <a:r>
              <a:rPr lang="zh-CN" altLang="en-US" sz="2500" b="0" dirty="0">
                <a:solidFill>
                  <a:schemeClr val="tx1"/>
                </a:solidFill>
              </a:rPr>
              <a:t>此处用作介词，意为“作为；当”。如：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As a doctor</a:t>
            </a:r>
            <a:r>
              <a:rPr lang="zh-CN" altLang="en-US" sz="2500" b="0" dirty="0">
                <a:solidFill>
                  <a:schemeClr val="tx1"/>
                </a:solidFill>
              </a:rPr>
              <a:t>，</a:t>
            </a:r>
            <a:r>
              <a:rPr lang="en-US" altLang="zh-CN" sz="2500" b="0" dirty="0">
                <a:solidFill>
                  <a:schemeClr val="tx1"/>
                </a:solidFill>
              </a:rPr>
              <a:t>I can't make any mistakes.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 dirty="0">
                <a:solidFill>
                  <a:schemeClr val="tx1"/>
                </a:solidFill>
              </a:rPr>
              <a:t>作为一名医生，我不能出任何差错。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2930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【</a:t>
            </a:r>
            <a:r>
              <a:rPr lang="zh-CN" altLang="en-US" sz="2500">
                <a:solidFill>
                  <a:schemeClr val="tx1"/>
                </a:solidFill>
              </a:rPr>
              <a:t>学以致用</a:t>
            </a:r>
            <a:r>
              <a:rPr lang="en-US" altLang="zh-CN" sz="2500" b="0">
                <a:solidFill>
                  <a:schemeClr val="tx1"/>
                </a:solidFill>
              </a:rPr>
              <a:t>】</a:t>
            </a:r>
            <a:endParaRPr lang="zh-CN" altLang="en-US" sz="2500" b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________ a teacher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Mr Wang thinks it's very important to teach the students how to learn.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From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With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As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Of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00" b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86991" y="14311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30"/>
          <p:cNvSpPr>
            <a:spLocks noChangeArrowheads="1"/>
          </p:cNvSpPr>
          <p:nvPr/>
        </p:nvSpPr>
        <p:spPr bwMode="auto">
          <a:xfrm>
            <a:off x="191691" y="857251"/>
            <a:ext cx="8722519" cy="403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4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Yes</a:t>
            </a:r>
            <a:r>
              <a:rPr lang="zh-CN" altLang="en-US" sz="2500" b="0" dirty="0">
                <a:solidFill>
                  <a:schemeClr val="tx1"/>
                </a:solidFill>
              </a:rPr>
              <a:t>，</a:t>
            </a:r>
            <a:r>
              <a:rPr lang="en-US" altLang="zh-CN" sz="2500" b="0" dirty="0">
                <a:solidFill>
                  <a:schemeClr val="tx1"/>
                </a:solidFill>
              </a:rPr>
              <a:t>I collect coins and notes</a:t>
            </a:r>
            <a:r>
              <a:rPr lang="zh-CN" altLang="en-US" sz="2500" b="0" dirty="0">
                <a:solidFill>
                  <a:schemeClr val="tx1"/>
                </a:solidFill>
              </a:rPr>
              <a:t>，</a:t>
            </a:r>
            <a:r>
              <a:rPr lang="en-US" altLang="zh-CN" sz="2500" b="0" dirty="0">
                <a:solidFill>
                  <a:schemeClr val="tx1"/>
                </a:solidFill>
              </a:rPr>
              <a:t>you know</a:t>
            </a:r>
            <a:r>
              <a:rPr lang="zh-CN" altLang="en-US" sz="2500" b="0" dirty="0">
                <a:solidFill>
                  <a:schemeClr val="tx1"/>
                </a:solidFill>
              </a:rPr>
              <a:t>，</a:t>
            </a:r>
            <a:r>
              <a:rPr lang="en-US" altLang="zh-CN" sz="2500" b="0" dirty="0">
                <a:solidFill>
                  <a:schemeClr val="tx1"/>
                </a:solidFill>
              </a:rPr>
              <a:t>like British pounds and US dollars.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 dirty="0">
                <a:solidFill>
                  <a:schemeClr val="tx1"/>
                </a:solidFill>
              </a:rPr>
              <a:t>是的，我收集硬币和纸币，你知道，比如英镑和美元。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(1)notes</a:t>
            </a:r>
            <a:r>
              <a:rPr lang="zh-CN" altLang="en-US" sz="2500" b="0" dirty="0">
                <a:solidFill>
                  <a:schemeClr val="tx1"/>
                </a:solidFill>
              </a:rPr>
              <a:t>是名词</a:t>
            </a:r>
            <a:r>
              <a:rPr lang="en-US" altLang="zh-CN" sz="2500" b="0" dirty="0">
                <a:solidFill>
                  <a:schemeClr val="tx1"/>
                </a:solidFill>
              </a:rPr>
              <a:t>note</a:t>
            </a:r>
            <a:r>
              <a:rPr lang="zh-CN" altLang="en-US" sz="2500" b="0" dirty="0">
                <a:solidFill>
                  <a:schemeClr val="tx1"/>
                </a:solidFill>
              </a:rPr>
              <a:t>的复数形式。</a:t>
            </a:r>
            <a:r>
              <a:rPr lang="en-US" altLang="zh-CN" sz="2500" b="0" dirty="0">
                <a:solidFill>
                  <a:schemeClr val="tx1"/>
                </a:solidFill>
              </a:rPr>
              <a:t>note</a:t>
            </a:r>
            <a:r>
              <a:rPr lang="zh-CN" altLang="en-US" sz="2500" b="0" dirty="0">
                <a:solidFill>
                  <a:schemeClr val="tx1"/>
                </a:solidFill>
              </a:rPr>
              <a:t>为可数名词，意为“纸币”。如：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Have you read the book </a:t>
            </a:r>
            <a:r>
              <a:rPr lang="en-US" altLang="zh-CN" sz="2500" b="0" i="1" dirty="0">
                <a:solidFill>
                  <a:schemeClr val="tx1"/>
                </a:solidFill>
              </a:rPr>
              <a:t>One</a:t>
            </a:r>
            <a:r>
              <a:rPr lang="en-US" altLang="zh-CN" sz="2500" b="0" dirty="0">
                <a:solidFill>
                  <a:schemeClr val="tx1"/>
                </a:solidFill>
              </a:rPr>
              <a:t> </a:t>
            </a:r>
            <a:r>
              <a:rPr lang="en-US" altLang="zh-CN" sz="2500" b="0" i="1" dirty="0">
                <a:solidFill>
                  <a:schemeClr val="tx1"/>
                </a:solidFill>
              </a:rPr>
              <a:t>Million</a:t>
            </a:r>
            <a:r>
              <a:rPr lang="en-US" altLang="zh-CN" sz="2500" b="0" dirty="0">
                <a:solidFill>
                  <a:schemeClr val="tx1"/>
                </a:solidFill>
              </a:rPr>
              <a:t> </a:t>
            </a:r>
            <a:r>
              <a:rPr lang="en-US" altLang="zh-CN" sz="2500" b="0" i="1" dirty="0">
                <a:solidFill>
                  <a:schemeClr val="tx1"/>
                </a:solidFill>
              </a:rPr>
              <a:t>Pound</a:t>
            </a:r>
            <a:r>
              <a:rPr lang="en-US" altLang="zh-CN" sz="2500" b="0" dirty="0">
                <a:solidFill>
                  <a:schemeClr val="tx1"/>
                </a:solidFill>
              </a:rPr>
              <a:t> </a:t>
            </a:r>
            <a:r>
              <a:rPr lang="en-US" altLang="zh-CN" sz="2500" b="0" i="1" dirty="0">
                <a:solidFill>
                  <a:schemeClr val="tx1"/>
                </a:solidFill>
              </a:rPr>
              <a:t>Note</a:t>
            </a:r>
            <a:r>
              <a:rPr lang="en-US" altLang="zh-CN" sz="2500" b="0" dirty="0">
                <a:solidFill>
                  <a:schemeClr val="tx1"/>
                </a:solidFill>
              </a:rPr>
              <a:t> by Mark Twain</a:t>
            </a:r>
            <a:r>
              <a:rPr lang="zh-CN" altLang="en-US" sz="2500" b="0" dirty="0">
                <a:solidFill>
                  <a:schemeClr val="tx1"/>
                </a:solidFill>
              </a:rPr>
              <a:t>？你读过马克</a:t>
            </a:r>
            <a:r>
              <a:rPr lang="en-US" altLang="zh-CN" sz="2500" b="0" dirty="0">
                <a:solidFill>
                  <a:schemeClr val="tx1"/>
                </a:solidFill>
              </a:rPr>
              <a:t>·</a:t>
            </a:r>
            <a:r>
              <a:rPr lang="zh-CN" altLang="en-US" sz="2500" b="0" dirty="0">
                <a:solidFill>
                  <a:schemeClr val="tx1"/>
                </a:solidFill>
              </a:rPr>
              <a:t>吐温的</a:t>
            </a:r>
            <a:r>
              <a:rPr lang="en-US" altLang="zh-CN" sz="2500" b="0" dirty="0">
                <a:solidFill>
                  <a:schemeClr val="tx1"/>
                </a:solidFill>
              </a:rPr>
              <a:t>《</a:t>
            </a:r>
            <a:r>
              <a:rPr lang="zh-CN" altLang="en-US" sz="2500" b="0" dirty="0">
                <a:solidFill>
                  <a:schemeClr val="tx1"/>
                </a:solidFill>
              </a:rPr>
              <a:t>百万英镑</a:t>
            </a:r>
            <a:r>
              <a:rPr lang="en-US" altLang="zh-CN" sz="2500" b="0" dirty="0">
                <a:solidFill>
                  <a:schemeClr val="tx1"/>
                </a:solidFill>
              </a:rPr>
              <a:t>》</a:t>
            </a:r>
            <a:r>
              <a:rPr lang="zh-CN" altLang="en-US" sz="2500" b="0" dirty="0">
                <a:solidFill>
                  <a:schemeClr val="tx1"/>
                </a:solidFill>
              </a:rPr>
              <a:t>吗</a:t>
            </a:r>
            <a:r>
              <a:rPr lang="zh-CN" altLang="en-US" sz="2500" b="0" dirty="0" smtClean="0">
                <a:solidFill>
                  <a:schemeClr val="tx1"/>
                </a:solidFill>
              </a:rPr>
              <a:t>？</a:t>
            </a:r>
            <a:endParaRPr lang="zh-CN" altLang="en-US" sz="25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30"/>
          <p:cNvSpPr>
            <a:spLocks noChangeArrowheads="1"/>
          </p:cNvSpPr>
          <p:nvPr/>
        </p:nvSpPr>
        <p:spPr bwMode="auto">
          <a:xfrm>
            <a:off x="191691" y="857251"/>
            <a:ext cx="8722519" cy="409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(2)notes</a:t>
            </a:r>
            <a:r>
              <a:rPr lang="zh-CN" altLang="en-US" sz="2500" b="0">
                <a:solidFill>
                  <a:schemeClr val="tx1"/>
                </a:solidFill>
              </a:rPr>
              <a:t>还可以表示“记录，笔记”，一般只用复数形式。如：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Take notes on the important points while you are listening.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>
                <a:solidFill>
                  <a:schemeClr val="tx1"/>
                </a:solidFill>
              </a:rPr>
              <a:t>听的时候把重点记录下来。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5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…I remember some wonderful places.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……</a:t>
            </a:r>
            <a:r>
              <a:rPr lang="zh-CN" altLang="en-US" sz="2500" b="0">
                <a:solidFill>
                  <a:schemeClr val="tx1"/>
                </a:solidFill>
              </a:rPr>
              <a:t>我会记得一些美好的地方。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remember </a:t>
            </a:r>
            <a:r>
              <a:rPr lang="zh-CN" altLang="en-US" sz="2500" b="0">
                <a:solidFill>
                  <a:schemeClr val="tx1"/>
                </a:solidFill>
              </a:rPr>
              <a:t>为及物动词，意为“想起；记得”，后接名词、代词、动词不定式或动名词作宾语。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351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>
                <a:solidFill>
                  <a:schemeClr val="tx1"/>
                </a:solidFill>
              </a:rPr>
              <a:t>辨析：</a:t>
            </a:r>
            <a:r>
              <a:rPr lang="en-US" altLang="zh-CN" sz="2500" b="0">
                <a:solidFill>
                  <a:schemeClr val="tx1"/>
                </a:solidFill>
              </a:rPr>
              <a:t>remember to do sth.</a:t>
            </a:r>
            <a:r>
              <a:rPr lang="zh-CN" altLang="en-US" sz="2500" b="0">
                <a:solidFill>
                  <a:schemeClr val="tx1"/>
                </a:solidFill>
              </a:rPr>
              <a:t>与</a:t>
            </a:r>
            <a:r>
              <a:rPr lang="en-US" altLang="zh-CN" sz="2500" b="0">
                <a:solidFill>
                  <a:schemeClr val="tx1"/>
                </a:solidFill>
              </a:rPr>
              <a:t>remember doing sth.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500" b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500" b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500" b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>
                <a:solidFill>
                  <a:schemeClr val="tx1"/>
                </a:solidFill>
              </a:rPr>
              <a:t>如：</a:t>
            </a:r>
            <a:r>
              <a:rPr lang="en-US" altLang="zh-CN" sz="2500" b="0">
                <a:solidFill>
                  <a:schemeClr val="tx1"/>
                </a:solidFill>
              </a:rPr>
              <a:t>Remember to close the door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please.</a:t>
            </a:r>
            <a:r>
              <a:rPr lang="zh-CN" altLang="en-US" sz="2500" b="0">
                <a:solidFill>
                  <a:schemeClr val="tx1"/>
                </a:solidFill>
              </a:rPr>
              <a:t>请记得关门。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I remember closing the door.</a:t>
            </a:r>
            <a:r>
              <a:rPr lang="zh-CN" altLang="en-US" sz="2500" b="0">
                <a:solidFill>
                  <a:schemeClr val="tx1"/>
                </a:solidFill>
              </a:rPr>
              <a:t>我记得我关门了。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42900" y="1657350"/>
          <a:ext cx="8457010" cy="1489444"/>
        </p:xfrm>
        <a:graphic>
          <a:graphicData uri="http://schemas.openxmlformats.org/drawingml/2006/table">
            <a:tbl>
              <a:tblPr/>
              <a:tblGrid>
                <a:gridCol w="3458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8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3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remember to do sth.</a:t>
                      </a:r>
                      <a:endParaRPr kumimoji="0" lang="en-US" altLang="zh-CN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40891" marB="408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记得去做某事</a:t>
                      </a:r>
                      <a:r>
                        <a:rPr kumimoji="0" lang="en-US" altLang="zh-CN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此事还未做</a:t>
                      </a:r>
                      <a:r>
                        <a:rPr kumimoji="0" lang="en-US" altLang="zh-CN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endParaRPr kumimoji="0" lang="zh-CN" alt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40891" marB="408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remember doing sth.</a:t>
                      </a:r>
                      <a:endParaRPr kumimoji="0" lang="en-US" altLang="zh-CN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40891" marB="408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记得做过某事</a:t>
                      </a:r>
                      <a:r>
                        <a:rPr kumimoji="0" lang="en-US" altLang="zh-CN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zh-CN" alt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此事已做完</a:t>
                      </a:r>
                      <a:r>
                        <a:rPr kumimoji="0" lang="en-US" altLang="zh-CN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)</a:t>
                      </a:r>
                      <a:endParaRPr kumimoji="0" lang="zh-CN" alt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40891" marB="408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【</a:t>
            </a:r>
            <a:r>
              <a:rPr lang="zh-CN" altLang="en-US" sz="2500">
                <a:solidFill>
                  <a:schemeClr val="tx1"/>
                </a:solidFill>
              </a:rPr>
              <a:t>学以致用</a:t>
            </a:r>
            <a:r>
              <a:rPr lang="en-US" altLang="zh-CN" sz="2500" b="0">
                <a:solidFill>
                  <a:schemeClr val="tx1"/>
                </a:solidFill>
              </a:rPr>
              <a:t>】</a:t>
            </a:r>
            <a:endParaRPr lang="zh-CN" altLang="en-US" sz="2500" b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Kate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remember ________ for the sick to cheer them up.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to sing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not to sing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sing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singing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57500" y="15454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30"/>
          <p:cNvSpPr>
            <a:spLocks noChangeArrowheads="1"/>
          </p:cNvSpPr>
          <p:nvPr/>
        </p:nvSpPr>
        <p:spPr bwMode="auto">
          <a:xfrm>
            <a:off x="229791" y="2355056"/>
            <a:ext cx="8722519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)1.How many fans does Lingling have?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Six or seven.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About sixty.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We don't know.</a:t>
            </a:r>
          </a:p>
        </p:txBody>
      </p:sp>
      <p:sp>
        <p:nvSpPr>
          <p:cNvPr id="21507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dirty="0">
                <a:solidFill>
                  <a:schemeClr val="tx1"/>
                </a:solidFill>
              </a:rPr>
              <a:t>一、听对话</a:t>
            </a:r>
            <a:r>
              <a:rPr lang="zh-CN" altLang="en-US" sz="2500" b="0" dirty="0">
                <a:solidFill>
                  <a:schemeClr val="tx1"/>
                </a:solidFill>
              </a:rPr>
              <a:t>。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 dirty="0">
                <a:solidFill>
                  <a:schemeClr val="tx1"/>
                </a:solidFill>
              </a:rPr>
              <a:t>     听课本</a:t>
            </a:r>
            <a:r>
              <a:rPr lang="en-US" altLang="zh-CN" sz="2500" b="0" dirty="0">
                <a:solidFill>
                  <a:schemeClr val="tx1"/>
                </a:solidFill>
              </a:rPr>
              <a:t>Unit 1 Act. 3</a:t>
            </a:r>
            <a:r>
              <a:rPr lang="zh-CN" altLang="en-US" sz="2500" b="0" dirty="0">
                <a:solidFill>
                  <a:schemeClr val="tx1"/>
                </a:solidFill>
              </a:rPr>
              <a:t>对话，完成第</a:t>
            </a:r>
            <a:r>
              <a:rPr lang="en-US" altLang="zh-CN" sz="2500" b="0" dirty="0">
                <a:solidFill>
                  <a:schemeClr val="tx1"/>
                </a:solidFill>
              </a:rPr>
              <a:t>1~5</a:t>
            </a:r>
            <a:r>
              <a:rPr lang="zh-CN" altLang="en-US" sz="2500" b="0" dirty="0">
                <a:solidFill>
                  <a:schemeClr val="tx1"/>
                </a:solidFill>
              </a:rPr>
              <a:t>小题。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24598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B</a:t>
            </a:r>
            <a:endParaRPr lang="zh-CN" altLang="en-US" sz="2500"/>
          </a:p>
        </p:txBody>
      </p:sp>
      <p:sp>
        <p:nvSpPr>
          <p:cNvPr id="21509" name="圆角矩形 3"/>
          <p:cNvSpPr>
            <a:spLocks noChangeArrowheads="1"/>
          </p:cNvSpPr>
          <p:nvPr/>
        </p:nvSpPr>
        <p:spPr bwMode="auto">
          <a:xfrm>
            <a:off x="2857500" y="400051"/>
            <a:ext cx="3314700" cy="42267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lvl1pPr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 文 理 解</a:t>
            </a:r>
          </a:p>
        </p:txBody>
      </p:sp>
      <p:pic>
        <p:nvPicPr>
          <p:cNvPr id="31750" name="图片 5" descr="E:\成书资料\2019\同步\WY\七下外研方正（终）\七下外研方正\耳机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71701" y="971550"/>
            <a:ext cx="478631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628900" y="857250"/>
            <a:ext cx="514350" cy="57150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00325" y="919162"/>
            <a:ext cx="566738" cy="482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7"/>
          <p:cNvGrpSpPr/>
          <p:nvPr/>
        </p:nvGrpSpPr>
        <p:grpSpPr bwMode="auto">
          <a:xfrm>
            <a:off x="3225404" y="857250"/>
            <a:ext cx="3362325" cy="571500"/>
            <a:chOff x="3369875" y="1633364"/>
            <a:chExt cx="3362365" cy="432048"/>
          </a:xfrm>
        </p:grpSpPr>
        <p:sp>
          <p:nvSpPr>
            <p:cNvPr id="4118" name="矩形 8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369875" y="163336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13" tIns="60956" rIns="121913" bIns="60956" anchor="ctr"/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19" name="TextBox 9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273" y="1680169"/>
              <a:ext cx="1812363" cy="383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1913" tIns="60956" rIns="121913" bIns="60956">
              <a:spAutoFit/>
            </a:bodyPr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500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前 预 习</a:t>
              </a:r>
            </a:p>
          </p:txBody>
        </p:sp>
      </p:grp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628900" y="1772841"/>
            <a:ext cx="514350" cy="570309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00325" y="1833563"/>
            <a:ext cx="566738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12"/>
          <p:cNvGrpSpPr/>
          <p:nvPr/>
        </p:nvGrpSpPr>
        <p:grpSpPr bwMode="auto">
          <a:xfrm>
            <a:off x="3225404" y="1771650"/>
            <a:ext cx="3362325" cy="570310"/>
            <a:chOff x="3369875" y="2263434"/>
            <a:chExt cx="3362365" cy="432048"/>
          </a:xfrm>
        </p:grpSpPr>
        <p:sp>
          <p:nvSpPr>
            <p:cNvPr id="4116" name="矩形 13"/>
            <p:cNvSpPr>
              <a:spLocks noChangeArrowheads="1"/>
            </p:cNvSpPr>
            <p:nvPr/>
          </p:nvSpPr>
          <p:spPr bwMode="auto">
            <a:xfrm>
              <a:off x="3369875" y="226343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13" tIns="60956" rIns="121913" bIns="60956" anchor="ctr"/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17" name="TextBox 14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273" y="2310337"/>
              <a:ext cx="1812363" cy="384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1913" tIns="60956" rIns="121913" bIns="60956">
              <a:spAutoFit/>
            </a:bodyPr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500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堂 导 学</a:t>
              </a:r>
            </a:p>
          </p:txBody>
        </p:sp>
      </p:grp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628900" y="2800350"/>
            <a:ext cx="514350" cy="57150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600325" y="2861073"/>
            <a:ext cx="566738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17"/>
          <p:cNvGrpSpPr/>
          <p:nvPr/>
        </p:nvGrpSpPr>
        <p:grpSpPr bwMode="auto">
          <a:xfrm>
            <a:off x="3225404" y="2800350"/>
            <a:ext cx="3362325" cy="571500"/>
            <a:chOff x="3369875" y="2893504"/>
            <a:chExt cx="3362365" cy="432048"/>
          </a:xfrm>
        </p:grpSpPr>
        <p:sp>
          <p:nvSpPr>
            <p:cNvPr id="4114" name="矩形 18"/>
            <p:cNvSpPr>
              <a:spLocks noChangeArrowheads="1"/>
            </p:cNvSpPr>
            <p:nvPr/>
          </p:nvSpPr>
          <p:spPr bwMode="auto"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13" tIns="60956" rIns="121913" bIns="60956" anchor="ctr"/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15" name="TextBox 1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273" y="2940309"/>
              <a:ext cx="1812363" cy="383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1913" tIns="60956" rIns="121913" bIns="60956">
              <a:spAutoFit/>
            </a:bodyPr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500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课 文 理 解</a:t>
              </a:r>
            </a:p>
          </p:txBody>
        </p:sp>
      </p:grpSp>
      <p:sp>
        <p:nvSpPr>
          <p:cNvPr id="31" name="五边形 30"/>
          <p:cNvSpPr>
            <a:spLocks noChangeArrowheads="1"/>
          </p:cNvSpPr>
          <p:nvPr/>
        </p:nvSpPr>
        <p:spPr bwMode="auto">
          <a:xfrm>
            <a:off x="0" y="194073"/>
            <a:ext cx="372666" cy="431006"/>
          </a:xfrm>
          <a:prstGeom prst="homePlate">
            <a:avLst>
              <a:gd name="adj" fmla="val 50000"/>
            </a:avLst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16719" y="170260"/>
            <a:ext cx="1497806" cy="45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>
                <a:solidFill>
                  <a:srgbClr val="48301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目录导航 </a:t>
            </a:r>
            <a:endParaRPr lang="en-US" altLang="zh-CN" sz="2400">
              <a:solidFill>
                <a:srgbClr val="48301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2670572" y="3714750"/>
            <a:ext cx="514350" cy="571500"/>
          </a:xfrm>
          <a:prstGeom prst="rect">
            <a:avLst/>
          </a:prstGeom>
          <a:solidFill>
            <a:srgbClr val="3090D8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 anchor="ctr"/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641997" y="3776662"/>
            <a:ext cx="566738" cy="482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1152525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11525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500" b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17"/>
          <p:cNvGrpSpPr/>
          <p:nvPr/>
        </p:nvGrpSpPr>
        <p:grpSpPr bwMode="auto">
          <a:xfrm>
            <a:off x="3267075" y="3714750"/>
            <a:ext cx="3362325" cy="571500"/>
            <a:chOff x="3369875" y="2893504"/>
            <a:chExt cx="3362365" cy="432048"/>
          </a:xfrm>
        </p:grpSpPr>
        <p:sp>
          <p:nvSpPr>
            <p:cNvPr id="4112" name="矩形 18"/>
            <p:cNvSpPr>
              <a:spLocks noChangeArrowheads="1"/>
            </p:cNvSpPr>
            <p:nvPr/>
          </p:nvSpPr>
          <p:spPr bwMode="auto">
            <a:xfrm>
              <a:off x="3369875" y="2893504"/>
              <a:ext cx="3362365" cy="432048"/>
            </a:xfrm>
            <a:prstGeom prst="rect">
              <a:avLst/>
            </a:prstGeom>
            <a:solidFill>
              <a:srgbClr val="3090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13" tIns="60956" rIns="121913" bIns="60956" anchor="ctr"/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500" b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13" name="TextBox 19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97274" y="2940309"/>
              <a:ext cx="1812363" cy="383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21913" tIns="60956" rIns="121913" bIns="60956">
              <a:spAutoFit/>
            </a:bodyPr>
            <a:lstStyle>
              <a:lvl1pPr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defTabSz="1152525" eaLnBrk="0" hangingPunct="0"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defTabSz="1152525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32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500" b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巩 固 提 升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 animBg="1"/>
      <p:bldP spid="12" grpId="0"/>
      <p:bldP spid="16" grpId="0" animBg="1"/>
      <p:bldP spid="17" grpId="0"/>
      <p:bldP spid="31" grpId="0" animBg="1"/>
      <p:bldP spid="32" grpId="0"/>
      <p:bldP spid="19" grpId="0" animBg="1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237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)2.What does Betty like collecting?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Coins.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Fans.   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Books.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)3.How does Lingling think of Betty's hobbies?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Valuable.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Useless.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Important.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739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1169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351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)4.How many stamps has Betty collected?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Six or seven.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Six or seven hundred.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Six or seven books.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)5.Who likes collecting tickets?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Lingling.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Tony.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Betty.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739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3367088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B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>
                <a:solidFill>
                  <a:schemeClr val="tx1"/>
                </a:solidFill>
              </a:rPr>
              <a:t>二、听填信息。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>
                <a:solidFill>
                  <a:schemeClr val="tx1"/>
                </a:solidFill>
              </a:rPr>
              <a:t>     听课本</a:t>
            </a:r>
            <a:r>
              <a:rPr lang="en-US" altLang="zh-CN" sz="2500" b="0">
                <a:solidFill>
                  <a:schemeClr val="tx1"/>
                </a:solidFill>
              </a:rPr>
              <a:t>Unit 1 Act. 3</a:t>
            </a:r>
            <a:r>
              <a:rPr lang="zh-CN" altLang="en-US" sz="2500" b="0">
                <a:solidFill>
                  <a:schemeClr val="tx1"/>
                </a:solidFill>
              </a:rPr>
              <a:t>对话，根据所听内容完成下列信息卡。对话听两遍。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288881" y="3532585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fans</a:t>
            </a:r>
          </a:p>
        </p:txBody>
      </p:sp>
      <p:pic>
        <p:nvPicPr>
          <p:cNvPr id="34820" name="图片 3" descr="E:\成书资料\2019\同步\WY\七下外研方正（终）\七下外研方正\耳机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93169" y="971550"/>
            <a:ext cx="478631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42900" y="2800350"/>
          <a:ext cx="8457010" cy="1489444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2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3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Name</a:t>
                      </a:r>
                      <a:endParaRPr kumimoji="0" lang="en-US" altLang="zh-CN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40891" marB="408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Hobby</a:t>
                      </a:r>
                      <a:endParaRPr kumimoji="0" lang="en-US" altLang="zh-CN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40891" marB="408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Lingling</a:t>
                      </a:r>
                      <a:endParaRPr kumimoji="0" lang="en-US" altLang="zh-CN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40891" marB="408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likes collecting 1.____________ </a:t>
                      </a:r>
                      <a:endParaRPr kumimoji="0" lang="en-US" altLang="zh-CN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40891" marB="408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062788" y="1563291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stamps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21906" y="2824163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train</a:t>
            </a:r>
          </a:p>
        </p:txBody>
      </p:sp>
      <p:graphicFrame>
        <p:nvGraphicFramePr>
          <p:cNvPr id="25604" name="表格 25603"/>
          <p:cNvGraphicFramePr>
            <a:graphicFrameLocks noGrp="1"/>
          </p:cNvGraphicFramePr>
          <p:nvPr/>
        </p:nvGraphicFramePr>
        <p:xfrm>
          <a:off x="342900" y="963216"/>
          <a:ext cx="8458200" cy="4246841"/>
        </p:xfrm>
        <a:graphic>
          <a:graphicData uri="http://schemas.openxmlformats.org/drawingml/2006/table">
            <a:tbl>
              <a:tblPr/>
              <a:tblGrid>
                <a:gridCol w="2514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38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Betty</a:t>
                      </a:r>
                    </a:p>
                  </a:txBody>
                  <a:tcPr marL="54422" marR="54422" marT="36228" marB="362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likes collecting </a:t>
                      </a:r>
                      <a:r>
                        <a:rPr kumimoji="0" lang="en-US" altLang="zh-CN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coins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，</a:t>
                      </a:r>
                      <a:r>
                        <a:rPr kumimoji="0" lang="en-US" altLang="zh-CN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notes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(like British pounds and US dollars)and 2.____________ </a:t>
                      </a:r>
                    </a:p>
                  </a:txBody>
                  <a:tcPr marL="54422" marR="54422" marT="36228" marB="362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1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Tony</a:t>
                      </a:r>
                    </a:p>
                  </a:txBody>
                  <a:tcPr marL="54422" marR="54422" marT="36228" marB="362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likes collecting </a:t>
                      </a:r>
                      <a:r>
                        <a:rPr kumimoji="0" lang="en-US" altLang="zh-CN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tickets</a:t>
                      </a:r>
                      <a:r>
                        <a:rPr kumimoji="0" lang="en-US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，</a:t>
                      </a:r>
                      <a:r>
                        <a:rPr kumimoji="0" lang="en-US" altLang="zh-CN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bus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tickets and 3.____________ </a:t>
                      </a:r>
                      <a:r>
                        <a:rPr kumimoji="0" lang="en-US" altLang="zh-CN" sz="2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tickets.It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doesn't cost 4.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___________________</a:t>
                      </a:r>
                      <a:r>
                        <a:rPr kumimoji="0" lang="en-US" altLang="zh-CN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Betty's</a:t>
                      </a:r>
                      <a:endParaRPr kumimoji="0" lang="en-US" altLang="zh-CN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2" marR="54422" marT="36228" marB="3622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44491" y="3714751"/>
            <a:ext cx="2856309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as much as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13460" y="1465660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important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42900" y="857250"/>
          <a:ext cx="8457010" cy="1311588"/>
        </p:xfrm>
        <a:graphic>
          <a:graphicData uri="http://schemas.openxmlformats.org/drawingml/2006/table">
            <a:tbl>
              <a:tblPr/>
              <a:tblGrid>
                <a:gridCol w="8457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11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People collect things just to remember something 5.____________ in their lives.</a:t>
                      </a:r>
                      <a:endParaRPr kumimoji="0" lang="en-US" altLang="zh-CN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3" marR="54423" marT="38574" marB="3857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410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>
                <a:solidFill>
                  <a:schemeClr val="tx1"/>
                </a:solidFill>
              </a:rPr>
              <a:t>三、根据课本</a:t>
            </a:r>
            <a:r>
              <a:rPr lang="en-US" altLang="zh-CN" sz="2500">
                <a:solidFill>
                  <a:schemeClr val="tx1"/>
                </a:solidFill>
              </a:rPr>
              <a:t>Act.3</a:t>
            </a:r>
            <a:r>
              <a:rPr lang="zh-CN" altLang="en-US" sz="2500">
                <a:solidFill>
                  <a:schemeClr val="tx1"/>
                </a:solidFill>
              </a:rPr>
              <a:t>对话完成下列短文填空。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       Lingling and her friends are talking about collecting things.Lingling collects 1.____________ many fans.2.____________ of them are presents.People often give her fans 3.____________ presents.Betty collects coins and notes,4.____________ British pounds and US dollars.They must be 5.____________.Betty 6.____________ stamps as well.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013597" y="2114551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so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2810" y="2687241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Most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28800" y="3262313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28800" y="3826669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like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132285" y="438269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valuable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080272" y="4369594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collects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2930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They are stamps 7.____________ all over the world.Tony's hobby doesn't cost as 8.____________ as others'.He collects old tickets.Lingling thinks the 9.____________ of the things people collect isn't always important.Sometimes people collect things just to remember 10.____________ important in their lives.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94435" y="970360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from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15841" y="1544242"/>
            <a:ext cx="2856309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much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58891" y="2130029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value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43250" y="32599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something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351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dirty="0">
                <a:solidFill>
                  <a:schemeClr val="tx1"/>
                </a:solidFill>
              </a:rPr>
              <a:t>一、根据句意、首字母或汉语提示填写单词。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1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The girl has collected more than 1,000 __________ (</a:t>
            </a:r>
            <a:r>
              <a:rPr lang="zh-CN" altLang="en-US" sz="2500" b="0" dirty="0">
                <a:solidFill>
                  <a:schemeClr val="tx1"/>
                </a:solidFill>
              </a:rPr>
              <a:t>邮票</a:t>
            </a:r>
            <a:r>
              <a:rPr lang="en-US" altLang="zh-CN" sz="2500" b="0" dirty="0">
                <a:solidFill>
                  <a:schemeClr val="tx1"/>
                </a:solidFill>
              </a:rPr>
              <a:t>)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2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There are many ____________ (</a:t>
            </a:r>
            <a:r>
              <a:rPr lang="zh-CN" altLang="en-US" sz="2500" b="0" dirty="0">
                <a:solidFill>
                  <a:schemeClr val="tx1"/>
                </a:solidFill>
              </a:rPr>
              <a:t>架子</a:t>
            </a:r>
            <a:r>
              <a:rPr lang="en-US" altLang="zh-CN" sz="2500" b="0" dirty="0">
                <a:solidFill>
                  <a:schemeClr val="tx1"/>
                </a:solidFill>
              </a:rPr>
              <a:t>)in the store.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3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Do you ____________ (</a:t>
            </a:r>
            <a:r>
              <a:rPr lang="zh-CN" altLang="en-US" sz="2500" b="0" dirty="0">
                <a:solidFill>
                  <a:schemeClr val="tx1"/>
                </a:solidFill>
              </a:rPr>
              <a:t>收集</a:t>
            </a:r>
            <a:r>
              <a:rPr lang="en-US" altLang="zh-CN" sz="2500" b="0" dirty="0">
                <a:solidFill>
                  <a:schemeClr val="tx1"/>
                </a:solidFill>
              </a:rPr>
              <a:t>)anything?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4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The little boy took some __________ (</a:t>
            </a:r>
            <a:r>
              <a:rPr lang="zh-CN" altLang="en-US" sz="2500" b="0" dirty="0">
                <a:solidFill>
                  <a:schemeClr val="tx1"/>
                </a:solidFill>
              </a:rPr>
              <a:t>硬币</a:t>
            </a:r>
            <a:r>
              <a:rPr lang="en-US" altLang="zh-CN" sz="2500" b="0" dirty="0">
                <a:solidFill>
                  <a:schemeClr val="tx1"/>
                </a:solidFill>
              </a:rPr>
              <a:t>)out of his purse.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5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One million ____________ (</a:t>
            </a:r>
            <a:r>
              <a:rPr lang="zh-CN" altLang="en-US" sz="2500" b="0" dirty="0">
                <a:solidFill>
                  <a:schemeClr val="tx1"/>
                </a:solidFill>
              </a:rPr>
              <a:t>英镑</a:t>
            </a:r>
            <a:r>
              <a:rPr lang="en-US" altLang="zh-CN" sz="2500" b="0" dirty="0">
                <a:solidFill>
                  <a:schemeClr val="tx1"/>
                </a:solidFill>
              </a:rPr>
              <a:t>)is a large amount of money.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57900" y="1503760"/>
            <a:ext cx="285631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stamps</a:t>
            </a:r>
          </a:p>
        </p:txBody>
      </p:sp>
      <p:sp>
        <p:nvSpPr>
          <p:cNvPr id="29700" name="圆角矩形 3"/>
          <p:cNvSpPr>
            <a:spLocks noChangeArrowheads="1"/>
          </p:cNvSpPr>
          <p:nvPr/>
        </p:nvSpPr>
        <p:spPr bwMode="auto">
          <a:xfrm>
            <a:off x="2857500" y="400051"/>
            <a:ext cx="3314700" cy="42267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 anchor="ctr"/>
          <a:lstStyle>
            <a:lvl1pPr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4572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巩 固 提 升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199210" y="2113360"/>
            <a:ext cx="2856309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shelves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071688" y="2722960"/>
            <a:ext cx="285631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collect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338638" y="3295651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coins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845594" y="3852863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pounds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351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6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Different people have different ____________ (</a:t>
            </a:r>
            <a:r>
              <a:rPr lang="zh-CN" altLang="en-US" sz="2500" b="0">
                <a:solidFill>
                  <a:schemeClr val="tx1"/>
                </a:solidFill>
              </a:rPr>
              <a:t>业余爱好</a:t>
            </a:r>
            <a:r>
              <a:rPr lang="en-US" altLang="zh-CN" sz="2500" b="0">
                <a:solidFill>
                  <a:schemeClr val="tx1"/>
                </a:solidFill>
              </a:rPr>
              <a:t>)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7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I am sorry.The room is in  a ____________(</a:t>
            </a:r>
            <a:r>
              <a:rPr lang="zh-CN" altLang="en-US" sz="2500" b="0">
                <a:solidFill>
                  <a:schemeClr val="tx1"/>
                </a:solidFill>
              </a:rPr>
              <a:t>脏乱</a:t>
            </a:r>
            <a:r>
              <a:rPr lang="en-US" altLang="zh-CN" sz="2500" b="0">
                <a:solidFill>
                  <a:schemeClr val="tx1"/>
                </a:solidFill>
              </a:rPr>
              <a:t>)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8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Which hobby do you think t____________ up the most space?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9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Now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please be quick—my time is v____________.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10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The lady t____________ up the room before the guests arrived.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18497" y="970360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hobbies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30366" y="154424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mess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43400" y="2114551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akes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601891" y="2689622"/>
            <a:ext cx="2856309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aluable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71700" y="3256360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idied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dirty="0">
                <a:solidFill>
                  <a:schemeClr val="tx1"/>
                </a:solidFill>
              </a:rPr>
              <a:t>二、单项填空。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(      )1.Tu </a:t>
            </a:r>
            <a:r>
              <a:rPr lang="en-US" altLang="zh-CN" sz="2500" b="0" dirty="0" err="1">
                <a:solidFill>
                  <a:schemeClr val="tx1"/>
                </a:solidFill>
              </a:rPr>
              <a:t>Youyou</a:t>
            </a:r>
            <a:r>
              <a:rPr lang="en-US" altLang="zh-CN" sz="2500" b="0" dirty="0">
                <a:solidFill>
                  <a:schemeClr val="tx1"/>
                </a:solidFill>
              </a:rPr>
              <a:t> is successful  ________ a scientist.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A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for      B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with          C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as                D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from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(      )2.The fan with a long history is ________.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A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value   B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valuable   C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wonderful   D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useless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1546623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6884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B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30"/>
          <p:cNvSpPr>
            <a:spLocks noChangeArrowheads="1"/>
          </p:cNvSpPr>
          <p:nvPr/>
        </p:nvSpPr>
        <p:spPr bwMode="auto">
          <a:xfrm>
            <a:off x="229791" y="3479007"/>
            <a:ext cx="8722519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1.</a:t>
            </a:r>
            <a:r>
              <a:rPr lang="zh-CN" altLang="en-US" sz="2500" b="0" dirty="0">
                <a:solidFill>
                  <a:schemeClr val="tx1"/>
                </a:solidFill>
              </a:rPr>
              <a:t>作为；当 </a:t>
            </a:r>
            <a:r>
              <a:rPr lang="en-US" altLang="zh-CN" sz="2500" b="0" dirty="0">
                <a:solidFill>
                  <a:schemeClr val="tx1"/>
                </a:solidFill>
              </a:rPr>
              <a:t>____________   2.</a:t>
            </a:r>
            <a:r>
              <a:rPr lang="zh-CN" altLang="en-US" sz="2500" b="0" dirty="0">
                <a:solidFill>
                  <a:schemeClr val="tx1"/>
                </a:solidFill>
              </a:rPr>
              <a:t>用</a:t>
            </a:r>
            <a:r>
              <a:rPr lang="en-US" altLang="zh-CN" sz="2500" b="0" dirty="0">
                <a:solidFill>
                  <a:schemeClr val="tx1"/>
                </a:solidFill>
              </a:rPr>
              <a:t>…… ____________ </a:t>
            </a:r>
            <a:endParaRPr lang="zh-CN" altLang="en-US" sz="2500" b="0" dirty="0">
              <a:solidFill>
                <a:schemeClr val="tx1"/>
              </a:solidFill>
            </a:endParaRPr>
          </a:p>
        </p:txBody>
      </p:sp>
      <p:sp>
        <p:nvSpPr>
          <p:cNvPr id="5123" name="矩形 30"/>
          <p:cNvSpPr>
            <a:spLocks noChangeArrowheads="1"/>
          </p:cNvSpPr>
          <p:nvPr/>
        </p:nvSpPr>
        <p:spPr bwMode="auto">
          <a:xfrm>
            <a:off x="191691" y="2228851"/>
            <a:ext cx="8722519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 dirty="0">
                <a:solidFill>
                  <a:schemeClr val="tx1"/>
                </a:solidFill>
              </a:rPr>
              <a:t>一定；肯定</a:t>
            </a:r>
            <a:r>
              <a:rPr lang="en-US" altLang="zh-CN" sz="2500" b="0" dirty="0">
                <a:solidFill>
                  <a:schemeClr val="tx1"/>
                </a:solidFill>
              </a:rPr>
              <a:t>(</a:t>
            </a:r>
            <a:r>
              <a:rPr lang="zh-CN" altLang="en-US" sz="2500" b="0" dirty="0">
                <a:solidFill>
                  <a:schemeClr val="tx1"/>
                </a:solidFill>
              </a:rPr>
              <a:t>用于表示某事可能是真实的</a:t>
            </a:r>
            <a:r>
              <a:rPr lang="en-US" altLang="zh-CN" sz="2500" b="0" dirty="0">
                <a:solidFill>
                  <a:schemeClr val="tx1"/>
                </a:solidFill>
              </a:rPr>
              <a:t>) ____________</a:t>
            </a:r>
            <a:endParaRPr lang="zh-CN" altLang="en-US" sz="2500" b="0" dirty="0">
              <a:solidFill>
                <a:schemeClr val="tx1"/>
              </a:solidFill>
            </a:endParaRPr>
          </a:p>
        </p:txBody>
      </p:sp>
      <p:sp>
        <p:nvSpPr>
          <p:cNvPr id="3" name="矩形 30"/>
          <p:cNvSpPr>
            <a:spLocks noChangeArrowheads="1"/>
          </p:cNvSpPr>
          <p:nvPr/>
        </p:nvSpPr>
        <p:spPr bwMode="auto">
          <a:xfrm>
            <a:off x="229791" y="971550"/>
            <a:ext cx="8457009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一、必背单词</a:t>
            </a:r>
            <a:r>
              <a:rPr lang="en-US" altLang="zh-CN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(</a:t>
            </a:r>
            <a:r>
              <a:rPr lang="zh-CN" altLang="en-US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请在课文中找出下列单词</a:t>
            </a:r>
            <a:r>
              <a:rPr lang="en-US" altLang="zh-CN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)</a:t>
            </a:r>
            <a:endParaRPr lang="zh-CN" altLang="en-US" sz="1900" kern="100" dirty="0">
              <a:latin typeface="Calibri" panose="020F0502020204030204"/>
              <a:ea typeface="+mn-ea"/>
              <a:cs typeface="Times New Roman" panose="02020603050405020304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399610" y="2227660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must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2969419" y="400051"/>
            <a:ext cx="3317081" cy="422672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defTabSz="3625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课 前 预 习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287191" y="3484960"/>
            <a:ext cx="2856309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as   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486400" y="3484960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with   </a:t>
            </a:r>
          </a:p>
        </p:txBody>
      </p:sp>
      <p:sp>
        <p:nvSpPr>
          <p:cNvPr id="5129" name="矩形 30"/>
          <p:cNvSpPr>
            <a:spLocks noChangeArrowheads="1"/>
          </p:cNvSpPr>
          <p:nvPr/>
        </p:nvSpPr>
        <p:spPr bwMode="auto">
          <a:xfrm>
            <a:off x="229791" y="1650207"/>
            <a:ext cx="1484709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dirty="0">
                <a:solidFill>
                  <a:schemeClr val="tx1"/>
                </a:solidFill>
              </a:rPr>
              <a:t>情态动词</a:t>
            </a:r>
          </a:p>
        </p:txBody>
      </p:sp>
      <p:sp>
        <p:nvSpPr>
          <p:cNvPr id="5130" name="矩形 30"/>
          <p:cNvSpPr>
            <a:spLocks noChangeArrowheads="1"/>
          </p:cNvSpPr>
          <p:nvPr/>
        </p:nvSpPr>
        <p:spPr bwMode="auto">
          <a:xfrm>
            <a:off x="266700" y="2900363"/>
            <a:ext cx="14859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dirty="0">
                <a:solidFill>
                  <a:schemeClr val="tx1"/>
                </a:solidFill>
              </a:rPr>
              <a:t>介词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矩形 30"/>
          <p:cNvSpPr>
            <a:spLocks noChangeArrowheads="1"/>
          </p:cNvSpPr>
          <p:nvPr/>
        </p:nvSpPr>
        <p:spPr bwMode="auto">
          <a:xfrm>
            <a:off x="191691" y="857251"/>
            <a:ext cx="8722519" cy="409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)3.—I called you yesterday evening, but you didn't answer my phone.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—Sorry, I ________ in the shop with my mother.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am  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will be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was        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have been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)4.The plane will ________ from Beijing Capital International Airport and land in London.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take up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take out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take away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take off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739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3367088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D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351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)5.Tom owns ________ larger collection of ________ books than any other student in our class.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the</a:t>
            </a:r>
            <a:r>
              <a:rPr lang="zh-CN" altLang="en-US" sz="2500" b="0">
                <a:solidFill>
                  <a:schemeClr val="tx1"/>
                </a:solidFill>
              </a:rPr>
              <a:t>；</a:t>
            </a:r>
            <a:r>
              <a:rPr lang="en-US" altLang="zh-CN" sz="2500" b="0">
                <a:solidFill>
                  <a:schemeClr val="tx1"/>
                </a:solidFill>
              </a:rPr>
              <a:t>/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；</a:t>
            </a:r>
            <a:r>
              <a:rPr lang="en-US" altLang="zh-CN" sz="2500" b="0">
                <a:solidFill>
                  <a:schemeClr val="tx1"/>
                </a:solidFill>
              </a:rPr>
              <a:t>/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；</a:t>
            </a:r>
            <a:r>
              <a:rPr lang="en-US" altLang="zh-CN" sz="2500" b="0">
                <a:solidFill>
                  <a:schemeClr val="tx1"/>
                </a:solidFill>
              </a:rPr>
              <a:t>the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/</a:t>
            </a:r>
            <a:r>
              <a:rPr lang="zh-CN" altLang="en-US" sz="2500" b="0">
                <a:solidFill>
                  <a:schemeClr val="tx1"/>
                </a:solidFill>
              </a:rPr>
              <a:t>；</a:t>
            </a:r>
            <a:r>
              <a:rPr lang="en-US" altLang="zh-CN" sz="2500" b="0">
                <a:solidFill>
                  <a:schemeClr val="tx1"/>
                </a:solidFill>
              </a:rPr>
              <a:t>the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)6.—I can't stop playing computer games.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—For your health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my boy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I'm afraid you ________.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can 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may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must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have to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739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B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6884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D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30"/>
          <p:cNvSpPr>
            <a:spLocks noChangeArrowheads="1"/>
          </p:cNvSpPr>
          <p:nvPr/>
        </p:nvSpPr>
        <p:spPr bwMode="auto">
          <a:xfrm>
            <a:off x="191691" y="857251"/>
            <a:ext cx="8722519" cy="4098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)7.There is ________ with my computer.It doesn't work.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nothing wrong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anything wrong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wrong something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something wrong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)8.—Ben, would you like to play football with us?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—________</a:t>
            </a:r>
            <a:r>
              <a:rPr lang="zh-CN" altLang="en-US" sz="2500" b="0">
                <a:solidFill>
                  <a:schemeClr val="tx1"/>
                </a:solidFill>
              </a:rPr>
              <a:t>，</a:t>
            </a:r>
            <a:r>
              <a:rPr lang="en-US" altLang="zh-CN" sz="2500" b="0">
                <a:solidFill>
                  <a:schemeClr val="tx1"/>
                </a:solidFill>
              </a:rPr>
              <a:t> but I have to wash the dishes first.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No, I can't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I don't want to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Yes, please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I'd like to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739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D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6884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D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)9.Your room is a bit of a mess.Please ________ now.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tidy up it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tidy it up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take up it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take it up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)10.Boys and girls, please remember________ your English books tomorrow.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A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bring   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to bring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take        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to take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73932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B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21169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B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410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dirty="0">
                <a:solidFill>
                  <a:schemeClr val="tx1"/>
                </a:solidFill>
              </a:rPr>
              <a:t>三、根据句意和汉语提示完成句子。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1</a:t>
            </a:r>
            <a:r>
              <a:rPr lang="zh-CN" altLang="en-US" sz="2500" b="0" dirty="0">
                <a:solidFill>
                  <a:schemeClr val="tx1"/>
                </a:solidFill>
              </a:rPr>
              <a:t>．你最好到厂里去看一看。</a:t>
            </a:r>
            <a:endParaRPr lang="en-US" altLang="zh-CN" sz="2500" b="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You'd better go to the factory and ____________________.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2</a:t>
            </a:r>
            <a:r>
              <a:rPr lang="zh-CN" altLang="en-US" sz="2500" b="0" dirty="0">
                <a:solidFill>
                  <a:schemeClr val="tx1"/>
                </a:solidFill>
              </a:rPr>
              <a:t>．请你把你的新车给我看看好吗？</a:t>
            </a:r>
            <a:endParaRPr lang="en-US" altLang="zh-CN" sz="2500" b="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Will you please ____________________________________</a:t>
            </a:r>
            <a:r>
              <a:rPr lang="zh-CN" altLang="en-US" sz="2500" b="0" dirty="0">
                <a:solidFill>
                  <a:schemeClr val="tx1"/>
                </a:solidFill>
              </a:rPr>
              <a:t>？</a:t>
            </a:r>
            <a:endParaRPr lang="en-US" altLang="zh-CN" sz="2500" b="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3</a:t>
            </a:r>
            <a:r>
              <a:rPr lang="zh-CN" altLang="en-US" sz="2500" b="0" dirty="0">
                <a:solidFill>
                  <a:schemeClr val="tx1"/>
                </a:solidFill>
              </a:rPr>
              <a:t>．他的扇子和你的一样有价值。</a:t>
            </a:r>
            <a:endParaRPr lang="en-US" altLang="zh-CN" sz="2500" b="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His fans are ____________________ yours.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119688" y="2112169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have a look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21732" y="3259932"/>
            <a:ext cx="4069556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show me your new car 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21744" y="4386263"/>
            <a:ext cx="4069556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as valuable as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237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4</a:t>
            </a:r>
            <a:r>
              <a:rPr lang="zh-CN" altLang="en-US" sz="2500" b="0">
                <a:solidFill>
                  <a:schemeClr val="tx1"/>
                </a:solidFill>
              </a:rPr>
              <a:t>．小明，我有重要的事情要告诉你。</a:t>
            </a:r>
            <a:endParaRPr lang="en-US" altLang="zh-CN" sz="2500" b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Xiaoming, I have ____________________ to tell you.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5</a:t>
            </a:r>
            <a:r>
              <a:rPr lang="zh-CN" altLang="en-US" sz="2500" b="0">
                <a:solidFill>
                  <a:schemeClr val="tx1"/>
                </a:solidFill>
              </a:rPr>
              <a:t>．那个女孩不可能是琳达。她去北京了。</a:t>
            </a:r>
            <a:endParaRPr lang="en-US" altLang="zh-CN" sz="2500" b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That girl can't be Linda.She ____________________ Beijing.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61047" y="1539478"/>
            <a:ext cx="4451747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something important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30291" y="2641997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has gone to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410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>
                <a:solidFill>
                  <a:schemeClr val="tx1"/>
                </a:solidFill>
              </a:rPr>
              <a:t>四、完形填空。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     I'm a student.My hobbies are listening to music and watching TV.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    I have been interested in music since 1999.I used to __</a:t>
            </a:r>
            <a:r>
              <a:rPr lang="en-US" altLang="zh-CN" sz="2500" b="0" u="sng">
                <a:solidFill>
                  <a:schemeClr val="tx1"/>
                </a:solidFill>
              </a:rPr>
              <a:t>1</a:t>
            </a:r>
            <a:r>
              <a:rPr lang="en-US" altLang="zh-CN" sz="2500" b="0">
                <a:solidFill>
                  <a:schemeClr val="tx1"/>
                </a:solidFill>
              </a:rPr>
              <a:t>__ my favorite songs on the radio, __</a:t>
            </a:r>
            <a:r>
              <a:rPr lang="en-US" altLang="zh-CN" sz="2500" b="0" u="sng">
                <a:solidFill>
                  <a:schemeClr val="tx1"/>
                </a:solidFill>
              </a:rPr>
              <a:t>2</a:t>
            </a:r>
            <a:r>
              <a:rPr lang="en-US" altLang="zh-CN" sz="2500" b="0">
                <a:solidFill>
                  <a:schemeClr val="tx1"/>
                </a:solidFill>
              </a:rPr>
              <a:t>__ CDs were too expensive for me.But now, I can go to __</a:t>
            </a:r>
            <a:r>
              <a:rPr lang="en-US" altLang="zh-CN" sz="2500" b="0" u="sng">
                <a:solidFill>
                  <a:schemeClr val="tx1"/>
                </a:solidFill>
              </a:rPr>
              <a:t>3</a:t>
            </a:r>
            <a:r>
              <a:rPr lang="en-US" altLang="zh-CN" sz="2500" b="0">
                <a:solidFill>
                  <a:schemeClr val="tx1"/>
                </a:solidFill>
              </a:rPr>
              <a:t>__ shops to buy good CDs.There are different __</a:t>
            </a:r>
            <a:r>
              <a:rPr lang="en-US" altLang="zh-CN" sz="2500" b="0" u="sng">
                <a:solidFill>
                  <a:schemeClr val="tx1"/>
                </a:solidFill>
              </a:rPr>
              <a:t>4</a:t>
            </a:r>
            <a:r>
              <a:rPr lang="en-US" altLang="zh-CN" sz="2500" b="0">
                <a:solidFill>
                  <a:schemeClr val="tx1"/>
                </a:solidFill>
              </a:rPr>
              <a:t>__ of CDs and I can choose the ones I like.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矩形 30"/>
          <p:cNvSpPr>
            <a:spLocks noChangeArrowheads="1"/>
          </p:cNvSpPr>
          <p:nvPr/>
        </p:nvSpPr>
        <p:spPr bwMode="auto">
          <a:xfrm>
            <a:off x="259930" y="400050"/>
            <a:ext cx="8722519" cy="351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Of the famous pop singers, I __</a:t>
            </a:r>
            <a:r>
              <a:rPr lang="en-US" altLang="zh-CN" sz="2500" b="0" u="sng" dirty="0">
                <a:solidFill>
                  <a:schemeClr val="tx1"/>
                </a:solidFill>
              </a:rPr>
              <a:t>5</a:t>
            </a:r>
            <a:r>
              <a:rPr lang="en-US" altLang="zh-CN" sz="2500" b="0" dirty="0">
                <a:solidFill>
                  <a:schemeClr val="tx1"/>
                </a:solidFill>
              </a:rPr>
              <a:t>__ Jay Chou and Andy Lau.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I also spend an hour __</a:t>
            </a:r>
            <a:r>
              <a:rPr lang="en-US" altLang="zh-CN" sz="2500" b="0" u="sng" dirty="0">
                <a:solidFill>
                  <a:schemeClr val="tx1"/>
                </a:solidFill>
              </a:rPr>
              <a:t>6</a:t>
            </a:r>
            <a:r>
              <a:rPr lang="en-US" altLang="zh-CN" sz="2500" b="0" dirty="0">
                <a:solidFill>
                  <a:schemeClr val="tx1"/>
                </a:solidFill>
              </a:rPr>
              <a:t>__ news and documentaries(</a:t>
            </a:r>
            <a:r>
              <a:rPr lang="zh-CN" altLang="en-US" sz="2500" b="0" dirty="0">
                <a:solidFill>
                  <a:schemeClr val="tx1"/>
                </a:solidFill>
              </a:rPr>
              <a:t>纪录片</a:t>
            </a:r>
            <a:r>
              <a:rPr lang="en-US" altLang="zh-CN" sz="2500" b="0" dirty="0">
                <a:solidFill>
                  <a:schemeClr val="tx1"/>
                </a:solidFill>
              </a:rPr>
              <a:t>)after </a:t>
            </a:r>
            <a:r>
              <a:rPr lang="en-US" altLang="zh-CN" sz="2500" b="0" dirty="0" err="1">
                <a:solidFill>
                  <a:schemeClr val="tx1"/>
                </a:solidFill>
              </a:rPr>
              <a:t>dinner.I</a:t>
            </a:r>
            <a:r>
              <a:rPr lang="en-US" altLang="zh-CN" sz="2500" b="0" dirty="0">
                <a:solidFill>
                  <a:schemeClr val="tx1"/>
                </a:solidFill>
              </a:rPr>
              <a:t> really __</a:t>
            </a:r>
            <a:r>
              <a:rPr lang="en-US" altLang="zh-CN" sz="2500" b="0" u="sng" dirty="0">
                <a:solidFill>
                  <a:schemeClr val="tx1"/>
                </a:solidFill>
              </a:rPr>
              <a:t>7</a:t>
            </a:r>
            <a:r>
              <a:rPr lang="en-US" altLang="zh-CN" sz="2500" b="0" dirty="0">
                <a:solidFill>
                  <a:schemeClr val="tx1"/>
                </a:solidFill>
              </a:rPr>
              <a:t>__ the program The Window of the World because I can get __</a:t>
            </a:r>
            <a:r>
              <a:rPr lang="en-US" altLang="zh-CN" sz="2500" b="0" u="sng" dirty="0">
                <a:solidFill>
                  <a:schemeClr val="tx1"/>
                </a:solidFill>
              </a:rPr>
              <a:t>8</a:t>
            </a:r>
            <a:r>
              <a:rPr lang="en-US" altLang="zh-CN" sz="2500" b="0" dirty="0">
                <a:solidFill>
                  <a:schemeClr val="tx1"/>
                </a:solidFill>
              </a:rPr>
              <a:t>__ information of human civilization(</a:t>
            </a:r>
            <a:r>
              <a:rPr lang="zh-CN" altLang="en-US" sz="2500" b="0" dirty="0">
                <a:solidFill>
                  <a:schemeClr val="tx1"/>
                </a:solidFill>
              </a:rPr>
              <a:t>文明</a:t>
            </a:r>
            <a:r>
              <a:rPr lang="en-US" altLang="zh-CN" sz="2500" b="0" dirty="0">
                <a:solidFill>
                  <a:schemeClr val="tx1"/>
                </a:solidFill>
              </a:rPr>
              <a:t>)</a:t>
            </a:r>
            <a:r>
              <a:rPr lang="zh-CN" altLang="en-US" sz="2500" b="0" dirty="0">
                <a:solidFill>
                  <a:schemeClr val="tx1"/>
                </a:solidFill>
              </a:rPr>
              <a:t>．</a:t>
            </a:r>
            <a:r>
              <a:rPr lang="en-US" altLang="zh-CN" sz="2500" b="0" dirty="0">
                <a:solidFill>
                  <a:schemeClr val="tx1"/>
                </a:solidFill>
              </a:rPr>
              <a:t>I always feel tired after one day's study and watching TV can __</a:t>
            </a:r>
            <a:r>
              <a:rPr lang="en-US" altLang="zh-CN" sz="2500" b="0" u="sng" dirty="0">
                <a:solidFill>
                  <a:schemeClr val="tx1"/>
                </a:solidFill>
              </a:rPr>
              <a:t>9</a:t>
            </a:r>
            <a:r>
              <a:rPr lang="en-US" altLang="zh-CN" sz="2500" b="0" dirty="0">
                <a:solidFill>
                  <a:schemeClr val="tx1"/>
                </a:solidFill>
              </a:rPr>
              <a:t>__ me relaxed.</a:t>
            </a:r>
          </a:p>
        </p:txBody>
      </p:sp>
      <p:sp>
        <p:nvSpPr>
          <p:cNvPr id="3" name="矩形 30"/>
          <p:cNvSpPr>
            <a:spLocks noChangeArrowheads="1"/>
          </p:cNvSpPr>
          <p:nvPr/>
        </p:nvSpPr>
        <p:spPr bwMode="auto">
          <a:xfrm>
            <a:off x="191690" y="3920088"/>
            <a:ext cx="8722519" cy="12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     I think that my hobbies are very __</a:t>
            </a:r>
            <a:r>
              <a:rPr lang="en-US" altLang="zh-CN" sz="2500" b="0" u="sng" dirty="0">
                <a:solidFill>
                  <a:schemeClr val="tx1"/>
                </a:solidFill>
              </a:rPr>
              <a:t>10</a:t>
            </a:r>
            <a:r>
              <a:rPr lang="en-US" altLang="zh-CN" sz="2500" b="0" dirty="0">
                <a:solidFill>
                  <a:schemeClr val="tx1"/>
                </a:solidFill>
              </a:rPr>
              <a:t>__.They can relax my mind and make me know more about the world.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)1.A.hear  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listen to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sing  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look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)2.A.because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or        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so     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but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)3.A.book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clothes 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music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food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)4.A.shapes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sizes    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colors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kinds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)5.A.carry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teach   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watch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prefer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67978"/>
            <a:ext cx="9144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B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539478"/>
            <a:ext cx="8001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  <a:endParaRPr lang="zh-CN" altLang="en-US" sz="250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2110978"/>
            <a:ext cx="8001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C</a:t>
            </a:r>
            <a:endParaRPr lang="zh-CN" altLang="en-US" sz="250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2794397"/>
            <a:ext cx="9144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D</a:t>
            </a:r>
            <a:endParaRPr lang="zh-CN" altLang="en-US" sz="250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7200" y="3367088"/>
            <a:ext cx="8001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D</a:t>
            </a:r>
            <a:endParaRPr lang="zh-CN" altLang="en-US" sz="25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)6.A.watching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reading  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speaking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pouring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)7.A.look       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swim     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teach    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enjoy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)8.A.lots of    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many     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a few   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few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)9.A.bring         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make        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improve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give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>
                <a:solidFill>
                  <a:schemeClr val="tx1"/>
                </a:solidFill>
              </a:rPr>
              <a:t>(      )10.A.important   B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impossible   C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boring     D</a:t>
            </a:r>
            <a:r>
              <a:rPr lang="zh-CN" altLang="en-US" sz="2500" b="0">
                <a:solidFill>
                  <a:schemeClr val="tx1"/>
                </a:solidFill>
              </a:rPr>
              <a:t>．</a:t>
            </a:r>
            <a:r>
              <a:rPr lang="en-US" altLang="zh-CN" sz="2500" b="0">
                <a:solidFill>
                  <a:schemeClr val="tx1"/>
                </a:solidFill>
              </a:rPr>
              <a:t>helpful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967978"/>
            <a:ext cx="9144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  <a:endParaRPr lang="zh-CN" altLang="en-US" sz="25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539478"/>
            <a:ext cx="8001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D</a:t>
            </a:r>
            <a:endParaRPr lang="zh-CN" altLang="en-US" sz="250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57200" y="2110978"/>
            <a:ext cx="8001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A</a:t>
            </a:r>
            <a:endParaRPr lang="zh-CN" altLang="en-US" sz="250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57200" y="2794397"/>
            <a:ext cx="9144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B</a:t>
            </a:r>
            <a:endParaRPr lang="zh-CN" altLang="en-US" sz="250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7200" y="3367088"/>
            <a:ext cx="8001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30"/>
          <p:cNvSpPr>
            <a:spLocks noChangeArrowheads="1"/>
          </p:cNvSpPr>
          <p:nvPr/>
        </p:nvSpPr>
        <p:spPr bwMode="auto">
          <a:xfrm>
            <a:off x="191691" y="1610916"/>
            <a:ext cx="8722519" cy="237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1.</a:t>
            </a:r>
            <a:r>
              <a:rPr lang="zh-CN" altLang="en-US" sz="2500" b="0" dirty="0">
                <a:solidFill>
                  <a:schemeClr val="tx1"/>
                </a:solidFill>
              </a:rPr>
              <a:t>纸币 </a:t>
            </a:r>
            <a:r>
              <a:rPr lang="en-US" altLang="zh-CN" sz="2500" b="0" dirty="0">
                <a:solidFill>
                  <a:schemeClr val="tx1"/>
                </a:solidFill>
              </a:rPr>
              <a:t>____________      2.</a:t>
            </a:r>
            <a:r>
              <a:rPr lang="zh-CN" altLang="en-US" sz="2500" b="0" dirty="0">
                <a:solidFill>
                  <a:schemeClr val="tx1"/>
                </a:solidFill>
              </a:rPr>
              <a:t>扇子 </a:t>
            </a:r>
            <a:r>
              <a:rPr lang="en-US" altLang="zh-CN" sz="2500" b="0" dirty="0">
                <a:solidFill>
                  <a:schemeClr val="tx1"/>
                </a:solidFill>
              </a:rPr>
              <a:t>____________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3.</a:t>
            </a:r>
            <a:r>
              <a:rPr lang="zh-CN" altLang="en-US" sz="2500" b="0" dirty="0">
                <a:solidFill>
                  <a:schemeClr val="tx1"/>
                </a:solidFill>
              </a:rPr>
              <a:t>邮票 </a:t>
            </a:r>
            <a:r>
              <a:rPr lang="en-US" altLang="zh-CN" sz="2500" b="0" dirty="0">
                <a:solidFill>
                  <a:schemeClr val="tx1"/>
                </a:solidFill>
              </a:rPr>
              <a:t>____________ </a:t>
            </a:r>
            <a:r>
              <a:rPr lang="zh-CN" altLang="en-US" sz="2500" b="0" dirty="0">
                <a:solidFill>
                  <a:schemeClr val="tx1"/>
                </a:solidFill>
              </a:rPr>
              <a:t>     </a:t>
            </a:r>
            <a:r>
              <a:rPr lang="en-US" altLang="zh-CN" sz="2500" b="0" dirty="0">
                <a:solidFill>
                  <a:schemeClr val="tx1"/>
                </a:solidFill>
              </a:rPr>
              <a:t>4</a:t>
            </a:r>
            <a:r>
              <a:rPr lang="zh-CN" altLang="en-US" sz="2500" b="0" dirty="0">
                <a:solidFill>
                  <a:schemeClr val="tx1"/>
                </a:solidFill>
              </a:rPr>
              <a:t>．隔板；架子 </a:t>
            </a:r>
            <a:r>
              <a:rPr lang="en-US" altLang="zh-CN" sz="2500" b="0" dirty="0">
                <a:solidFill>
                  <a:schemeClr val="tx1"/>
                </a:solidFill>
              </a:rPr>
              <a:t>____________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5.</a:t>
            </a:r>
            <a:r>
              <a:rPr lang="zh-CN" altLang="en-US" sz="2500" b="0" dirty="0">
                <a:solidFill>
                  <a:schemeClr val="tx1"/>
                </a:solidFill>
              </a:rPr>
              <a:t>硬币 </a:t>
            </a:r>
            <a:r>
              <a:rPr lang="en-US" altLang="zh-CN" sz="2500" b="0" dirty="0">
                <a:solidFill>
                  <a:schemeClr val="tx1"/>
                </a:solidFill>
              </a:rPr>
              <a:t>____________      6.</a:t>
            </a:r>
            <a:r>
              <a:rPr lang="zh-CN" altLang="en-US" sz="2500" b="0" dirty="0">
                <a:solidFill>
                  <a:schemeClr val="tx1"/>
                </a:solidFill>
              </a:rPr>
              <a:t>英镑 </a:t>
            </a:r>
            <a:r>
              <a:rPr lang="en-US" altLang="zh-CN" sz="2500" b="0" dirty="0">
                <a:solidFill>
                  <a:schemeClr val="tx1"/>
                </a:solidFill>
              </a:rPr>
              <a:t>____________ </a:t>
            </a:r>
            <a:endParaRPr lang="zh-CN" altLang="en-US" sz="2500" b="0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7</a:t>
            </a:r>
            <a:r>
              <a:rPr lang="zh-CN" altLang="en-US" sz="2500" b="0" dirty="0">
                <a:solidFill>
                  <a:schemeClr val="tx1"/>
                </a:solidFill>
              </a:rPr>
              <a:t>．美元 </a:t>
            </a:r>
            <a:r>
              <a:rPr lang="en-US" altLang="zh-CN" sz="2500" b="0" dirty="0">
                <a:solidFill>
                  <a:schemeClr val="tx1"/>
                </a:solidFill>
              </a:rPr>
              <a:t>____________   8.</a:t>
            </a:r>
            <a:r>
              <a:rPr lang="zh-CN" altLang="en-US" sz="2500" b="0" dirty="0">
                <a:solidFill>
                  <a:schemeClr val="tx1"/>
                </a:solidFill>
              </a:rPr>
              <a:t>价值 </a:t>
            </a:r>
            <a:r>
              <a:rPr lang="en-US" altLang="zh-CN" sz="2500" b="0" dirty="0">
                <a:solidFill>
                  <a:schemeClr val="tx1"/>
                </a:solidFill>
              </a:rPr>
              <a:t>____________ </a:t>
            </a:r>
            <a:endParaRPr lang="zh-CN" altLang="en-US" sz="2500" b="0" dirty="0">
              <a:solidFill>
                <a:schemeClr val="tx1"/>
              </a:solidFill>
            </a:endParaRPr>
          </a:p>
        </p:txBody>
      </p:sp>
      <p:sp>
        <p:nvSpPr>
          <p:cNvPr id="6147" name="矩形 30"/>
          <p:cNvSpPr>
            <a:spLocks noChangeArrowheads="1"/>
          </p:cNvSpPr>
          <p:nvPr/>
        </p:nvSpPr>
        <p:spPr bwMode="auto">
          <a:xfrm>
            <a:off x="229791" y="971551"/>
            <a:ext cx="1484709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dirty="0">
                <a:solidFill>
                  <a:schemeClr val="tx1"/>
                </a:solidFill>
              </a:rPr>
              <a:t>名词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71600" y="1651397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 coin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86300" y="1656160"/>
            <a:ext cx="2857500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fan  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371600" y="22312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stamp    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943600" y="22312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shelf   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371600" y="280154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dirty="0"/>
              <a:t>coin 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686300" y="2795588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pound  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714500" y="3380185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dollar   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29200" y="3376613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value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30"/>
          <p:cNvSpPr>
            <a:spLocks noChangeArrowheads="1"/>
          </p:cNvSpPr>
          <p:nvPr/>
        </p:nvSpPr>
        <p:spPr bwMode="auto">
          <a:xfrm>
            <a:off x="191691" y="3095625"/>
            <a:ext cx="8722519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>
                <a:solidFill>
                  <a:schemeClr val="tx1"/>
                </a:solidFill>
              </a:rPr>
              <a:t>只是；仅仅 </a:t>
            </a:r>
            <a:r>
              <a:rPr lang="en-US" altLang="zh-CN" sz="2500" b="0">
                <a:solidFill>
                  <a:schemeClr val="tx1"/>
                </a:solidFill>
              </a:rPr>
              <a:t>____________</a:t>
            </a:r>
            <a:endParaRPr lang="zh-CN" altLang="en-US" sz="2500" b="0">
              <a:solidFill>
                <a:schemeClr val="tx1"/>
              </a:solidFill>
            </a:endParaRPr>
          </a:p>
        </p:txBody>
      </p:sp>
      <p:sp>
        <p:nvSpPr>
          <p:cNvPr id="7171" name="矩形 30"/>
          <p:cNvSpPr>
            <a:spLocks noChangeArrowheads="1"/>
          </p:cNvSpPr>
          <p:nvPr/>
        </p:nvSpPr>
        <p:spPr bwMode="auto">
          <a:xfrm>
            <a:off x="191691" y="1610917"/>
            <a:ext cx="8722519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 b="0">
                <a:solidFill>
                  <a:schemeClr val="tx1"/>
                </a:solidFill>
              </a:rPr>
              <a:t>值钱的；有价值的 </a:t>
            </a:r>
            <a:r>
              <a:rPr lang="en-US" altLang="zh-CN" sz="2500" b="0">
                <a:solidFill>
                  <a:schemeClr val="tx1"/>
                </a:solidFill>
              </a:rPr>
              <a:t>____________ </a:t>
            </a:r>
            <a:endParaRPr lang="zh-CN" altLang="en-US" sz="2500" b="0">
              <a:solidFill>
                <a:schemeClr val="tx1"/>
              </a:solidFill>
            </a:endParaRPr>
          </a:p>
        </p:txBody>
      </p:sp>
      <p:sp>
        <p:nvSpPr>
          <p:cNvPr id="7172" name="矩形 30"/>
          <p:cNvSpPr>
            <a:spLocks noChangeArrowheads="1"/>
          </p:cNvSpPr>
          <p:nvPr/>
        </p:nvSpPr>
        <p:spPr bwMode="auto">
          <a:xfrm>
            <a:off x="229791" y="971551"/>
            <a:ext cx="1484709" cy="460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>
                <a:solidFill>
                  <a:schemeClr val="tx1"/>
                </a:solidFill>
              </a:rPr>
              <a:t>形容词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86100" y="15454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 valuable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57400" y="3031332"/>
            <a:ext cx="2857500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/>
              <a:t>just </a:t>
            </a:r>
          </a:p>
        </p:txBody>
      </p:sp>
      <p:sp>
        <p:nvSpPr>
          <p:cNvPr id="7175" name="矩形 30"/>
          <p:cNvSpPr>
            <a:spLocks noChangeArrowheads="1"/>
          </p:cNvSpPr>
          <p:nvPr/>
        </p:nvSpPr>
        <p:spPr bwMode="auto">
          <a:xfrm>
            <a:off x="229791" y="2457451"/>
            <a:ext cx="1484709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00">
                <a:solidFill>
                  <a:schemeClr val="tx1"/>
                </a:solidFill>
              </a:rPr>
              <a:t>副词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30"/>
          <p:cNvSpPr>
            <a:spLocks noChangeArrowheads="1"/>
          </p:cNvSpPr>
          <p:nvPr/>
        </p:nvSpPr>
        <p:spPr bwMode="auto">
          <a:xfrm>
            <a:off x="191691" y="857250"/>
            <a:ext cx="8722519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二、常用短语</a:t>
            </a:r>
            <a:r>
              <a:rPr lang="en-US" altLang="zh-CN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(</a:t>
            </a:r>
            <a:r>
              <a:rPr lang="zh-CN" altLang="en-US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请在课文中画出下列短语</a:t>
            </a:r>
            <a:r>
              <a:rPr lang="en-US" altLang="zh-CN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)</a:t>
            </a:r>
            <a:endParaRPr lang="en-US" altLang="zh-CN" sz="1900" kern="100" dirty="0">
              <a:latin typeface="+mn-lt"/>
              <a:ea typeface="+mn-ea"/>
              <a:cs typeface="Times New Roman" panose="02020603050405020304"/>
            </a:endParaRPr>
          </a:p>
        </p:txBody>
      </p:sp>
      <p:sp>
        <p:nvSpPr>
          <p:cNvPr id="8195" name="矩形 30"/>
          <p:cNvSpPr>
            <a:spLocks noChangeArrowheads="1"/>
          </p:cNvSpPr>
          <p:nvPr/>
        </p:nvSpPr>
        <p:spPr bwMode="auto">
          <a:xfrm>
            <a:off x="114300" y="1544242"/>
            <a:ext cx="872371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1.</a:t>
            </a:r>
            <a:r>
              <a:rPr lang="zh-CN" altLang="en-US" sz="2500" b="0" dirty="0">
                <a:solidFill>
                  <a:schemeClr val="tx1"/>
                </a:solidFill>
              </a:rPr>
              <a:t>使整齐；使整洁   </a:t>
            </a:r>
            <a:r>
              <a:rPr lang="en-US" altLang="zh-CN" sz="2500" b="0" dirty="0">
                <a:solidFill>
                  <a:schemeClr val="tx1"/>
                </a:solidFill>
              </a:rPr>
              <a:t>tidy up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2.</a:t>
            </a:r>
            <a:r>
              <a:rPr lang="zh-CN" altLang="en-US" sz="2500" b="0" dirty="0">
                <a:solidFill>
                  <a:schemeClr val="tx1"/>
                </a:solidFill>
              </a:rPr>
              <a:t>占用，占据   </a:t>
            </a:r>
            <a:r>
              <a:rPr lang="zh-CN" altLang="en-US" sz="2500" b="0" dirty="0" smtClean="0">
                <a:solidFill>
                  <a:schemeClr val="tx1"/>
                </a:solidFill>
              </a:rPr>
              <a:t> </a:t>
            </a:r>
            <a:r>
              <a:rPr lang="en-US" altLang="zh-CN" sz="2500" b="0" dirty="0">
                <a:solidFill>
                  <a:schemeClr val="tx1"/>
                </a:solidFill>
              </a:rPr>
              <a:t>take up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3.</a:t>
            </a:r>
            <a:r>
              <a:rPr lang="zh-CN" altLang="en-US" sz="2500" b="0" dirty="0">
                <a:solidFill>
                  <a:schemeClr val="tx1"/>
                </a:solidFill>
              </a:rPr>
              <a:t>有点儿混乱   </a:t>
            </a:r>
            <a:r>
              <a:rPr lang="en-US" altLang="zh-CN" sz="2500" b="0" dirty="0">
                <a:solidFill>
                  <a:schemeClr val="tx1"/>
                </a:solidFill>
              </a:rPr>
              <a:t>a bit of a mess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4.</a:t>
            </a:r>
            <a:r>
              <a:rPr lang="zh-CN" altLang="en-US" sz="2500" b="0" dirty="0">
                <a:solidFill>
                  <a:schemeClr val="tx1"/>
                </a:solidFill>
              </a:rPr>
              <a:t>在架子上   </a:t>
            </a:r>
            <a:r>
              <a:rPr lang="en-US" altLang="zh-CN" sz="2500" b="0" dirty="0">
                <a:solidFill>
                  <a:schemeClr val="tx1"/>
                </a:solidFill>
              </a:rPr>
              <a:t>on the shelf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5.</a:t>
            </a:r>
            <a:r>
              <a:rPr lang="zh-CN" altLang="en-US" sz="2500" b="0" dirty="0">
                <a:solidFill>
                  <a:schemeClr val="tx1"/>
                </a:solidFill>
              </a:rPr>
              <a:t>看一看    </a:t>
            </a:r>
            <a:r>
              <a:rPr lang="en-US" altLang="zh-CN" sz="2500" b="0" dirty="0">
                <a:solidFill>
                  <a:schemeClr val="tx1"/>
                </a:solidFill>
              </a:rPr>
              <a:t>have a look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30"/>
          <p:cNvSpPr>
            <a:spLocks noChangeArrowheads="1"/>
          </p:cNvSpPr>
          <p:nvPr/>
        </p:nvSpPr>
        <p:spPr bwMode="auto">
          <a:xfrm>
            <a:off x="114300" y="857250"/>
            <a:ext cx="8723710" cy="351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6.</a:t>
            </a:r>
            <a:r>
              <a:rPr lang="zh-CN" altLang="en-US" sz="2500" b="0" dirty="0">
                <a:solidFill>
                  <a:schemeClr val="tx1"/>
                </a:solidFill>
              </a:rPr>
              <a:t>这么多扇子    </a:t>
            </a:r>
            <a:r>
              <a:rPr lang="en-US" altLang="zh-CN" sz="2500" b="0" dirty="0">
                <a:solidFill>
                  <a:schemeClr val="tx1"/>
                </a:solidFill>
              </a:rPr>
              <a:t>so many fans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7.</a:t>
            </a:r>
            <a:r>
              <a:rPr lang="zh-CN" altLang="en-US" sz="2500" b="0" dirty="0">
                <a:solidFill>
                  <a:schemeClr val="tx1"/>
                </a:solidFill>
              </a:rPr>
              <a:t>把某物展示给某人看    </a:t>
            </a:r>
            <a:r>
              <a:rPr lang="en-US" altLang="zh-CN" sz="2500" b="0" dirty="0">
                <a:solidFill>
                  <a:schemeClr val="tx1"/>
                </a:solidFill>
              </a:rPr>
              <a:t>show </a:t>
            </a:r>
            <a:r>
              <a:rPr lang="en-US" altLang="zh-CN" sz="2500" b="0" dirty="0" err="1">
                <a:solidFill>
                  <a:schemeClr val="tx1"/>
                </a:solidFill>
              </a:rPr>
              <a:t>sb.sth</a:t>
            </a:r>
            <a:r>
              <a:rPr lang="en-US" altLang="zh-CN" sz="2500" b="0" dirty="0">
                <a:solidFill>
                  <a:schemeClr val="tx1"/>
                </a:solidFill>
              </a:rPr>
              <a:t>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8.</a:t>
            </a:r>
            <a:r>
              <a:rPr lang="zh-CN" altLang="en-US" sz="2500" b="0" dirty="0">
                <a:solidFill>
                  <a:schemeClr val="tx1"/>
                </a:solidFill>
              </a:rPr>
              <a:t>来自全世界    </a:t>
            </a:r>
            <a:r>
              <a:rPr lang="en-US" altLang="zh-CN" sz="2500" b="0" dirty="0">
                <a:solidFill>
                  <a:schemeClr val="tx1"/>
                </a:solidFill>
              </a:rPr>
              <a:t>from all over the world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9.</a:t>
            </a:r>
            <a:r>
              <a:rPr lang="zh-CN" altLang="en-US" sz="2500" b="0" dirty="0">
                <a:solidFill>
                  <a:schemeClr val="tx1"/>
                </a:solidFill>
              </a:rPr>
              <a:t>花费和</a:t>
            </a:r>
            <a:r>
              <a:rPr lang="en-US" altLang="zh-CN" sz="2500" b="0" dirty="0">
                <a:solidFill>
                  <a:schemeClr val="tx1"/>
                </a:solidFill>
              </a:rPr>
              <a:t>……</a:t>
            </a:r>
            <a:r>
              <a:rPr lang="zh-CN" altLang="en-US" sz="2500" b="0" dirty="0">
                <a:solidFill>
                  <a:schemeClr val="tx1"/>
                </a:solidFill>
              </a:rPr>
              <a:t>一样多    </a:t>
            </a:r>
            <a:r>
              <a:rPr lang="en-US" altLang="zh-CN" sz="2500" b="0" dirty="0">
                <a:solidFill>
                  <a:schemeClr val="tx1"/>
                </a:solidFill>
              </a:rPr>
              <a:t>cost as much as…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500" b="0" dirty="0">
                <a:solidFill>
                  <a:schemeClr val="tx1"/>
                </a:solidFill>
              </a:rPr>
              <a:t>10.</a:t>
            </a:r>
            <a:r>
              <a:rPr lang="zh-CN" altLang="en-US" sz="2500" b="0" dirty="0">
                <a:solidFill>
                  <a:schemeClr val="tx1"/>
                </a:solidFill>
              </a:rPr>
              <a:t>例如   </a:t>
            </a:r>
            <a:r>
              <a:rPr lang="en-US" altLang="zh-CN" sz="2500" b="0" dirty="0">
                <a:solidFill>
                  <a:schemeClr val="tx1"/>
                </a:solidFill>
              </a:rPr>
              <a:t>such as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5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30"/>
          <p:cNvSpPr>
            <a:spLocks noChangeArrowheads="1"/>
          </p:cNvSpPr>
          <p:nvPr/>
        </p:nvSpPr>
        <p:spPr bwMode="auto">
          <a:xfrm>
            <a:off x="229791" y="857250"/>
            <a:ext cx="6856809" cy="3924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三、经典句型</a:t>
            </a:r>
            <a:r>
              <a:rPr lang="en-US" altLang="zh-CN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(</a:t>
            </a:r>
            <a:r>
              <a:rPr lang="zh-CN" altLang="en-US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请在课文中画出下列句型</a:t>
            </a:r>
            <a:r>
              <a:rPr lang="en-US" altLang="zh-CN" sz="1400" kern="100" dirty="0">
                <a:latin typeface="宋体" panose="02010600030101010101" pitchFamily="2" charset="-122"/>
                <a:ea typeface="+mn-ea"/>
                <a:cs typeface="Times New Roman" panose="02020603050405020304"/>
              </a:rPr>
              <a:t>)</a:t>
            </a:r>
            <a:endParaRPr lang="zh-CN" altLang="en-US" sz="1900" kern="100" dirty="0">
              <a:latin typeface="Calibri" panose="020F0502020204030204"/>
              <a:ea typeface="+mn-ea"/>
              <a:cs typeface="Times New Roman" panose="02020603050405020304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229791" y="1514049"/>
          <a:ext cx="8571309" cy="3502818"/>
        </p:xfrm>
        <a:graphic>
          <a:graphicData uri="http://schemas.openxmlformats.org/drawingml/2006/table">
            <a:tbl>
              <a:tblPr/>
              <a:tblGrid>
                <a:gridCol w="4285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84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1.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它们一定很值钱。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5" marR="54425" marT="40878" marB="408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They must be really valuable.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5" marR="54425" marT="40878" marB="408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2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2.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他们大部分都是礼物。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5" marR="54425" marT="40878" marB="408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Most of them are presents.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5" marR="54425" marT="40878" marB="408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3.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我还要给你看看我的邮票。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5" marR="54425" marT="40878" marB="408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I'll show you my stamps too.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5" marR="54425" marT="40878" marB="4087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18501" y="340341"/>
          <a:ext cx="8571309" cy="4627444"/>
        </p:xfrm>
        <a:graphic>
          <a:graphicData uri="http://schemas.openxmlformats.org/drawingml/2006/table">
            <a:tbl>
              <a:tblPr/>
              <a:tblGrid>
                <a:gridCol w="4285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3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4.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我在爱好上的花费没有像你的爱好花费那么多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——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我收集车票、汽车票和火车票。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5" marR="54425" marT="37599" marB="37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My hobby doesn't cost as much as yours—I collect tickets, bus tickets and train tickets.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5" marR="54425" marT="37599" marB="37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5.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玲玲认为人们也喜欢收集东西去记住他们生活中一些重要的事情。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5" marR="54425" marT="37599" marB="37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Lingling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ourier New" panose="02070309020205020404" pitchFamily="49" charset="0"/>
                        </a:rPr>
                        <a:t> thinks that people also enjoy collecting things to remember something important in their lives.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Courier New" panose="02070309020205020404" pitchFamily="49" charset="0"/>
                      </a:endParaRPr>
                    </a:p>
                  </a:txBody>
                  <a:tcPr marL="54425" marR="54425" marT="37599" marB="375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2221</Words>
  <Application>Microsoft Office PowerPoint</Application>
  <PresentationFormat>全屏显示(16:9)</PresentationFormat>
  <Paragraphs>264</Paragraphs>
  <Slides>39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8" baseType="lpstr">
      <vt:lpstr>等线</vt:lpstr>
      <vt:lpstr>等线 Light</vt:lpstr>
      <vt:lpstr>宋体</vt:lpstr>
      <vt:lpstr>微软雅黑</vt:lpstr>
      <vt:lpstr>Arial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2018-12-18T11:00:00Z</dcterms:created>
  <dcterms:modified xsi:type="dcterms:W3CDTF">2023-01-16T20:22:20Z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896B398AC8D94FE8B617ED04835A406C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