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1032" r:id="rId3"/>
    <p:sldId id="1049" r:id="rId4"/>
    <p:sldId id="1050" r:id="rId5"/>
    <p:sldId id="1051" r:id="rId6"/>
    <p:sldId id="1052" r:id="rId7"/>
    <p:sldId id="1053" r:id="rId8"/>
    <p:sldId id="1054" r:id="rId9"/>
    <p:sldId id="1055" r:id="rId10"/>
    <p:sldId id="1056" r:id="rId11"/>
    <p:sldId id="1057" r:id="rId12"/>
    <p:sldId id="1058" r:id="rId13"/>
    <p:sldId id="1059" r:id="rId14"/>
    <p:sldId id="1060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50" d="100"/>
          <a:sy n="50" d="100"/>
        </p:scale>
        <p:origin x="193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B06873B-54A3-4838-B490-BA6BCF89252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FE0F27E-1790-4430-B314-F30A6FDFD0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0" y="3225801"/>
            <a:ext cx="5365698" cy="354874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69924" y="1544863"/>
            <a:ext cx="6580882" cy="2444728"/>
            <a:chOff x="655032" y="2391891"/>
            <a:chExt cx="4752082" cy="2480423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30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cs typeface="+mn-ea"/>
                  <a:sym typeface="+mn-lt"/>
                </a:rPr>
                <a:t>习作例文</a:t>
              </a:r>
              <a:r>
                <a:rPr lang="en-US" altLang="zh-CN" sz="6000" b="1" dirty="0"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605415"/>
              <a:ext cx="4557018" cy="53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4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6329985" y="5104633"/>
            <a:ext cx="3060758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341086" y="330200"/>
            <a:ext cx="11509829" cy="6197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48460" y="3478530"/>
            <a:ext cx="8571411" cy="175128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重复使用这些句子，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表达出铅笔的心情快乐无比，这是想象的力量，想象使人变得幸福、快乐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9590" y="2211070"/>
            <a:ext cx="8464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文中重复使用“哈,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多么好玩儿!多么开心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!”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有什么作用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50360" y="3423920"/>
            <a:ext cx="6581140" cy="2247633"/>
          </a:xfrm>
          <a:prstGeom prst="wedgeRoundRectCallout">
            <a:avLst>
              <a:gd name="adj1" fmla="val -54071"/>
              <a:gd name="adj2" fmla="val -13609"/>
              <a:gd name="adj3" fmla="val 16667"/>
            </a:avLst>
          </a:prstGeom>
          <a:solidFill>
            <a:srgbClr val="CFAFE7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伞、豆角、丝瓜、撑伞、标枪和铅笔一样，都是细长的，所以铅笔的这些梦想非常合理、自然。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17875" y="2046605"/>
            <a:ext cx="6939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你觉得，铅笔的这些梦想合理吗？为什么？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150" y="2666365"/>
            <a:ext cx="3474720" cy="342328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11509" y="2933700"/>
            <a:ext cx="734250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这篇文章之所以写得具体生动，亲切感人，其中最重要的一个原因是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作者敢于大胆想象、合理想象、充满正能量的想象。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因此，同学们在想象时要注重这些方面。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9404" y="1948180"/>
            <a:ext cx="9072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作者为什么能把铅笔的梦想写得这么生动有趣呢？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997"/>
          <a:stretch>
            <a:fillRect/>
          </a:stretch>
        </p:blipFill>
        <p:spPr>
          <a:xfrm>
            <a:off x="660384" y="3572510"/>
            <a:ext cx="2324100" cy="246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41190" y="2244090"/>
            <a:ext cx="6490970" cy="2970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同学们，我们刚刚学的两篇课文都充满了作者的奇思妙想。它们奇在哪里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又妙在何处呢？课下，请同学们选择一篇课文，说说它的奇妙之处。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" y="2524081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96000" y="4230370"/>
            <a:ext cx="4870450" cy="1560097"/>
          </a:xfrm>
          <a:prstGeom prst="cube">
            <a:avLst>
              <a:gd name="adj" fmla="val 15825"/>
            </a:avLst>
          </a:prstGeom>
          <a:solidFill>
            <a:srgbClr val="FCCEAF"/>
          </a:solidFill>
          <a:ln w="9525">
            <a:solidFill>
              <a:srgbClr val="7AAB3A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习作：尾巴它有一只猫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反向思维 有趣 自负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4690" y="2141220"/>
            <a:ext cx="4742862" cy="3187986"/>
          </a:xfrm>
          <a:prstGeom prst="verticalScroll">
            <a:avLst/>
          </a:prstGeom>
          <a:solidFill>
            <a:srgbClr val="BDDDF1"/>
          </a:solidFill>
          <a:ln>
            <a:solidFill>
              <a:srgbClr val="7AAB3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习作：一支铅笔的梦想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大胆想象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合理想象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充满正能量的想象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 descr="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05" y="1298575"/>
            <a:ext cx="2292350" cy="229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0" y="3225801"/>
            <a:ext cx="5365698" cy="354874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69924" y="1544863"/>
            <a:ext cx="6580882" cy="2444728"/>
            <a:chOff x="655032" y="2391891"/>
            <a:chExt cx="4752082" cy="2480423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3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cs typeface="+mn-ea"/>
                  <a:sym typeface="+mn-lt"/>
                </a:rPr>
                <a:t>感谢各位的聆听</a:t>
              </a:r>
              <a:endParaRPr lang="en-US" altLang="zh-CN" sz="60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605415"/>
              <a:ext cx="4557018" cy="530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4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6329985" y="5104633"/>
            <a:ext cx="3060758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41086" y="330200"/>
            <a:ext cx="11509829" cy="6197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矩形 4"/>
          <p:cNvSpPr/>
          <p:nvPr/>
        </p:nvSpPr>
        <p:spPr>
          <a:xfrm>
            <a:off x="2108216" y="2754273"/>
            <a:ext cx="314655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习作例文</a:t>
            </a:r>
          </a:p>
        </p:txBody>
      </p:sp>
      <p:sp>
        <p:nvSpPr>
          <p:cNvPr id="7" name="矩形 6"/>
          <p:cNvSpPr/>
          <p:nvPr/>
        </p:nvSpPr>
        <p:spPr>
          <a:xfrm>
            <a:off x="2641864" y="4173101"/>
            <a:ext cx="599539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——《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一支铅笔的梦想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993592" y="2056249"/>
            <a:ext cx="2554288" cy="3240088"/>
            <a:chOff x="472641" y="1140300"/>
            <a:chExt cx="2554672" cy="3240360"/>
          </a:xfrm>
        </p:grpSpPr>
        <p:pic>
          <p:nvPicPr>
            <p:cNvPr id="9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956" r="81133" b="23477"/>
            <a:stretch>
              <a:fillRect/>
            </a:stretch>
          </p:blipFill>
          <p:spPr>
            <a:xfrm>
              <a:off x="472641" y="1706210"/>
              <a:ext cx="1897684" cy="21085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2411667" y="1140300"/>
              <a:ext cx="615646" cy="3240360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6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一支铅笔的梦想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03045" y="2267585"/>
            <a:ext cx="6202680" cy="1915795"/>
          </a:xfrm>
          <a:prstGeom prst="wedgeRoundRectCallout">
            <a:avLst>
              <a:gd name="adj1" fmla="val 59920"/>
              <a:gd name="adj2" fmla="val 325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铅笔人人都有，可是你知道吗？有一只老憋在抽屉里的铅笔有自己的梦想，大家想知道它的梦想是什么吗？</a:t>
            </a:r>
          </a:p>
        </p:txBody>
      </p:sp>
      <p:pic>
        <p:nvPicPr>
          <p:cNvPr id="3" name="图片 2" descr="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610" y="3742055"/>
            <a:ext cx="1871345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圆角矩形标注 8"/>
          <p:cNvSpPr/>
          <p:nvPr/>
        </p:nvSpPr>
        <p:spPr>
          <a:xfrm>
            <a:off x="853440" y="3138805"/>
            <a:ext cx="6409055" cy="864235"/>
          </a:xfrm>
          <a:prstGeom prst="wedgeRoundRectCallout">
            <a:avLst>
              <a:gd name="adj1" fmla="val 53814"/>
              <a:gd name="adj2" fmla="val 766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4135" y="1529487"/>
            <a:ext cx="7920880" cy="1076325"/>
          </a:xfrm>
          <a:prstGeom prst="rect">
            <a:avLst/>
          </a:prstGeom>
          <a:solidFill>
            <a:schemeClr val="bg2">
              <a:alpha val="1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默读短文，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分析作者是如何想象的，为什么会有这样的想象。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2" descr="https://ss1.bdstatic.com/70cFuXSh_Q1YnxGkpoWK1HF6hhy/it/u=1923943678,2590681463&amp;fm=26&amp;gp=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93"/>
          <a:stretch>
            <a:fillRect/>
          </a:stretch>
        </p:blipFill>
        <p:spPr bwMode="auto">
          <a:xfrm>
            <a:off x="8648700" y="3455621"/>
            <a:ext cx="2041639" cy="2595340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1018540" y="3280410"/>
            <a:ext cx="6078220" cy="49911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给你一个思路：我一共有几个梦想？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pic>
        <p:nvPicPr>
          <p:cNvPr id="3" name="图片 2" descr="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4" y="3434080"/>
            <a:ext cx="2194560" cy="21945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4994" y="2222902"/>
            <a:ext cx="648072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支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铅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笔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3758549" y="2003425"/>
            <a:ext cx="431800" cy="3212465"/>
          </a:xfrm>
          <a:prstGeom prst="leftBrace">
            <a:avLst>
              <a:gd name="adj1" fmla="val 9299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82355" y="1645310"/>
            <a:ext cx="460851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第一个梦想：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溜出教室</a:t>
            </a:r>
          </a:p>
        </p:txBody>
      </p:sp>
      <p:sp>
        <p:nvSpPr>
          <p:cNvPr id="8" name="矩形 7"/>
          <p:cNvSpPr/>
          <p:nvPr/>
        </p:nvSpPr>
        <p:spPr>
          <a:xfrm>
            <a:off x="4482355" y="2415684"/>
            <a:ext cx="460851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第二个梦想：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跳进荷塘</a:t>
            </a:r>
          </a:p>
        </p:txBody>
      </p:sp>
      <p:sp>
        <p:nvSpPr>
          <p:cNvPr id="9" name="矩形 8"/>
          <p:cNvSpPr/>
          <p:nvPr/>
        </p:nvSpPr>
        <p:spPr>
          <a:xfrm>
            <a:off x="4482355" y="3174132"/>
            <a:ext cx="460851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第三个梦想：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躲到菜园</a:t>
            </a:r>
          </a:p>
        </p:txBody>
      </p:sp>
      <p:sp>
        <p:nvSpPr>
          <p:cNvPr id="10" name="矩形 9"/>
          <p:cNvSpPr/>
          <p:nvPr/>
        </p:nvSpPr>
        <p:spPr>
          <a:xfrm>
            <a:off x="4409965" y="4052203"/>
            <a:ext cx="460851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第四个梦想：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来到小溪边</a:t>
            </a:r>
          </a:p>
        </p:txBody>
      </p:sp>
      <p:sp>
        <p:nvSpPr>
          <p:cNvPr id="11" name="矩形 10"/>
          <p:cNvSpPr/>
          <p:nvPr/>
        </p:nvSpPr>
        <p:spPr>
          <a:xfrm>
            <a:off x="4409965" y="4946898"/>
            <a:ext cx="460851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第五个梦想：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跑到运动场上</a:t>
            </a:r>
          </a:p>
        </p:txBody>
      </p:sp>
      <p:sp>
        <p:nvSpPr>
          <p:cNvPr id="12" name="左大括号 11"/>
          <p:cNvSpPr/>
          <p:nvPr/>
        </p:nvSpPr>
        <p:spPr>
          <a:xfrm flipH="1">
            <a:off x="8802989" y="1861185"/>
            <a:ext cx="581660" cy="3354705"/>
          </a:xfrm>
          <a:prstGeom prst="leftBrace">
            <a:avLst>
              <a:gd name="adj1" fmla="val 9299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710116" y="2167022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种在稿纸上的字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14"/>
          <p:cNvSpPr txBox="1"/>
          <p:nvPr/>
        </p:nvSpPr>
        <p:spPr>
          <a:xfrm>
            <a:off x="1140186" y="1891578"/>
            <a:ext cx="7635464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认真想一想：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铅笔为什么会有这些梦想呢？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9325" y="2801620"/>
            <a:ext cx="94964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(1)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当铅笔经常闷在抽屉里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没有自由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没有快乐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很寂寞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孤独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郁闷时想到了一个办法就是溜出教室。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铅笔又钻进了池塘里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发生了什么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它想来到荷塘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用自己的大伞为小鱼、青蛙助兴。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17640" y="355663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逃出教室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25440" y="464820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喜欢与别人分享快乐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384" y="1320313"/>
            <a:ext cx="10446385" cy="42173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(3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铅笔还去了果园里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参加小兔子他们的派对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铅笔化身成了豆角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丝瓜。这样就没人发现了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(4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它还想来到小溪边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一会儿玩水的鸟儿当船桨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一会儿为搬家过河的蚂蚁做船。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29272" y="2802635"/>
            <a:ext cx="3350538" cy="64972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多么聪明的铅笔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3576" y="4766966"/>
            <a:ext cx="2059900" cy="664905"/>
          </a:xfrm>
          <a:prstGeom prst="hexagon">
            <a:avLst/>
          </a:prstGeom>
          <a:solidFill>
            <a:srgbClr val="F8B7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乐于助人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7570" y="1642745"/>
            <a:ext cx="8496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(5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它想跑到运动场上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成为小动物们的运动工具。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3855" y="2698115"/>
            <a:ext cx="3930015" cy="1469469"/>
          </a:xfrm>
          <a:prstGeom prst="irregularSeal1">
            <a:avLst/>
          </a:prstGeom>
          <a:solidFill>
            <a:srgbClr val="CFAFE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乐于奉献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b="7220"/>
          <a:stretch>
            <a:fillRect/>
          </a:stretch>
        </p:blipFill>
        <p:spPr>
          <a:xfrm>
            <a:off x="1477010" y="2921635"/>
            <a:ext cx="3670300" cy="225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1925" y="1826895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通过阅读，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你认识了一支怎样的铅笔？</a:t>
            </a:r>
          </a:p>
        </p:txBody>
      </p:sp>
      <p:pic>
        <p:nvPicPr>
          <p:cNvPr id="4" name="图片 3" descr="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697355"/>
            <a:ext cx="1000125" cy="1000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5265" y="2882900"/>
            <a:ext cx="5987177" cy="624423"/>
          </a:xfrm>
          <a:prstGeom prst="snip2DiagRect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一支快乐、向往自由、贪玩的铅笔。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01925" y="3973195"/>
            <a:ext cx="5624632" cy="624423"/>
          </a:xfrm>
          <a:prstGeom prst="snip2DiagRect">
            <a:avLst/>
          </a:prstGeom>
          <a:solidFill>
            <a:srgbClr val="F8B7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一支喜欢与别人分享快乐的铅笔。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1125" y="5042535"/>
            <a:ext cx="4946471" cy="624423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一支热情、乐于助人的铅笔。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30005" y="2846705"/>
            <a:ext cx="1405255" cy="2245359"/>
          </a:xfrm>
          <a:prstGeom prst="left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一支充满正能量的铅笔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hdiapjp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宽屏</PresentationFormat>
  <Paragraphs>66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2021-05-10T00:54:06Z</dcterms:created>
  <dcterms:modified xsi:type="dcterms:W3CDTF">2023-01-10T06:11:12Z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8275664770A149588122B74475269B99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