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5" r:id="rId2"/>
    <p:sldId id="256" r:id="rId3"/>
    <p:sldId id="257" r:id="rId4"/>
    <p:sldId id="309" r:id="rId5"/>
    <p:sldId id="281" r:id="rId6"/>
    <p:sldId id="307" r:id="rId7"/>
    <p:sldId id="306" r:id="rId8"/>
    <p:sldId id="300" r:id="rId9"/>
    <p:sldId id="301" r:id="rId10"/>
    <p:sldId id="302" r:id="rId11"/>
    <p:sldId id="303" r:id="rId12"/>
    <p:sldId id="297" r:id="rId13"/>
    <p:sldId id="304" r:id="rId14"/>
    <p:sldId id="298" r:id="rId15"/>
    <p:sldId id="305" r:id="rId16"/>
    <p:sldId id="299" r:id="rId17"/>
    <p:sldId id="313" r:id="rId18"/>
    <p:sldId id="294" r:id="rId19"/>
    <p:sldId id="293" r:id="rId20"/>
    <p:sldId id="318" r:id="rId21"/>
    <p:sldId id="319" r:id="rId22"/>
    <p:sldId id="258" r:id="rId23"/>
    <p:sldId id="259" r:id="rId24"/>
    <p:sldId id="261" r:id="rId25"/>
    <p:sldId id="310" r:id="rId26"/>
    <p:sldId id="290" r:id="rId27"/>
    <p:sldId id="262" r:id="rId28"/>
    <p:sldId id="291" r:id="rId29"/>
    <p:sldId id="263" r:id="rId30"/>
    <p:sldId id="264" r:id="rId31"/>
    <p:sldId id="265" r:id="rId32"/>
    <p:sldId id="266" r:id="rId33"/>
    <p:sldId id="314" r:id="rId34"/>
    <p:sldId id="268" r:id="rId35"/>
    <p:sldId id="269" r:id="rId36"/>
    <p:sldId id="270" r:id="rId37"/>
    <p:sldId id="315" r:id="rId38"/>
    <p:sldId id="271" r:id="rId39"/>
    <p:sldId id="316" r:id="rId40"/>
    <p:sldId id="272" r:id="rId41"/>
    <p:sldId id="311" r:id="rId42"/>
    <p:sldId id="317" r:id="rId43"/>
    <p:sldId id="320" r:id="rId44"/>
    <p:sldId id="278" r:id="rId4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00"/>
    <a:srgbClr val="CCFFCC"/>
    <a:srgbClr val="FFFF99"/>
    <a:srgbClr val="FF00FF"/>
    <a:srgbClr val="FF33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94660"/>
  </p:normalViewPr>
  <p:slideViewPr>
    <p:cSldViewPr>
      <p:cViewPr varScale="1">
        <p:scale>
          <a:sx n="108" d="100"/>
          <a:sy n="108" d="100"/>
        </p:scale>
        <p:origin x="-2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E7FA3-7CA4-4E79-B631-A1499D3A73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E928-ABC6-4091-A6E9-88DD8EF8C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E928-ABC6-4091-A6E9-88DD8EF8CFA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86033-4747-438A-908E-E143F95788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28D40-9407-48BD-9FFC-C1B1AEB7FE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F44C2-0551-4E7B-9156-BE8CF85B95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F7B13-063A-40D8-8EEA-06E74CBDA7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6839C-2588-4971-9939-2C1D4540ED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8B2A2-61CE-4CC3-97EE-D5809B5221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73782-E58E-4C9D-B081-436B7287E1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19F34-CB22-49D8-9F5D-BFE7B1297C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780B2-8B87-464C-8DDF-90EDF742BC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1096A-35FE-4446-85F3-0A39C26E32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fld id="{BD52FA70-C789-4F9A-B1F7-5F3ADDBF6DB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Unit%203%20Activity%206.mp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Unit%203%20Activity%207.mp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800" y="23622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kern="10" spc="-180" dirty="0" smtClean="0">
                <a:ln w="12700">
                  <a:solidFill>
                    <a:srgbClr val="CC0066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Unit 3 </a:t>
            </a:r>
          </a:p>
          <a:p>
            <a:r>
              <a:rPr lang="en-US" altLang="zh-CN" sz="6000" b="1" kern="10" spc="-180" dirty="0" smtClean="0">
                <a:ln w="12700">
                  <a:solidFill>
                    <a:srgbClr val="CC0066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Language in use</a:t>
            </a:r>
            <a:endParaRPr lang="zh-CN" altLang="en-US" sz="6000" b="1" kern="10" spc="-180" dirty="0">
              <a:ln w="12700">
                <a:solidFill>
                  <a:srgbClr val="CC0066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" y="10668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kern="10" spc="-180" dirty="0" smtClean="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Module 11  Photos</a:t>
            </a:r>
            <a:endParaRPr lang="zh-CN" altLang="en-US" sz="4400" b="1" kern="10" spc="-180" dirty="0">
              <a:ln w="12700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36372" y="568234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62000" y="914400"/>
            <a:ext cx="76962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zh-CN" altLang="en-US" b="1" dirty="0">
                <a:solidFill>
                  <a:srgbClr val="CC0066"/>
                </a:solidFill>
              </a:rPr>
              <a:t>从句的谓语动词和先行词的关系。 </a:t>
            </a:r>
          </a:p>
          <a:p>
            <a:pPr marL="342900" indent="-342900">
              <a:lnSpc>
                <a:spcPct val="120000"/>
              </a:lnSpc>
              <a:buFontTx/>
              <a:buAutoNum type="alphaLcPeriod"/>
            </a:pPr>
            <a:r>
              <a:rPr lang="zh-CN" altLang="en-US" b="1" dirty="0">
                <a:solidFill>
                  <a:srgbClr val="0000FF"/>
                </a:solidFill>
              </a:rPr>
              <a:t> 主谓关系</a:t>
            </a:r>
            <a:r>
              <a:rPr lang="zh-CN" altLang="en-US" b="1" dirty="0"/>
              <a:t>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b="1" dirty="0"/>
              <a:t>   </a:t>
            </a:r>
            <a:r>
              <a:rPr lang="en-US" altLang="zh-CN" b="1" dirty="0"/>
              <a:t>He asked the man (</a:t>
            </a:r>
            <a:r>
              <a:rPr lang="zh-CN" altLang="en-US" b="1" dirty="0"/>
              <a:t>作从句主语</a:t>
            </a:r>
            <a:r>
              <a:rPr lang="en-US" altLang="zh-CN" b="1" dirty="0"/>
              <a:t>) </a:t>
            </a:r>
            <a:r>
              <a:rPr lang="en-US" altLang="zh-CN" b="1" dirty="0">
                <a:solidFill>
                  <a:srgbClr val="FF0000"/>
                </a:solidFill>
              </a:rPr>
              <a:t>who/that</a:t>
            </a:r>
            <a:r>
              <a:rPr lang="en-US" altLang="zh-CN" b="1" dirty="0"/>
              <a:t> was smoking.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b. </a:t>
            </a:r>
            <a:r>
              <a:rPr lang="zh-CN" altLang="en-US" b="1" dirty="0">
                <a:solidFill>
                  <a:srgbClr val="0000FF"/>
                </a:solidFill>
              </a:rPr>
              <a:t>动宾关系</a:t>
            </a:r>
            <a:r>
              <a:rPr lang="zh-CN" altLang="en-US" b="1" dirty="0"/>
              <a:t>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b="1" dirty="0"/>
              <a:t>   </a:t>
            </a:r>
            <a:r>
              <a:rPr lang="en-US" altLang="zh-CN" b="1" dirty="0"/>
              <a:t>The noodles (</a:t>
            </a:r>
            <a:r>
              <a:rPr lang="zh-CN" altLang="en-US" b="1" dirty="0"/>
              <a:t>作从句宾语</a:t>
            </a:r>
            <a:r>
              <a:rPr lang="en-US" altLang="zh-CN" b="1" dirty="0"/>
              <a:t>) </a:t>
            </a:r>
            <a:r>
              <a:rPr lang="en-US" altLang="zh-CN" b="1" dirty="0">
                <a:solidFill>
                  <a:srgbClr val="FF0000"/>
                </a:solidFill>
              </a:rPr>
              <a:t>that/which</a:t>
            </a:r>
            <a:r>
              <a:rPr lang="en-US" altLang="zh-CN" b="1" dirty="0"/>
              <a:t> I cooked were delicious.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8077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which </a:t>
            </a:r>
            <a:r>
              <a:rPr lang="zh-CN" altLang="en-US" b="1" dirty="0">
                <a:solidFill>
                  <a:srgbClr val="FF0000"/>
                </a:solidFill>
              </a:rPr>
              <a:t>引导的定语从句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which </a:t>
            </a:r>
            <a:r>
              <a:rPr lang="zh-CN" altLang="en-US" b="1" dirty="0"/>
              <a:t>引导的定语从句修饰的是无生命物体</a:t>
            </a:r>
            <a:r>
              <a:rPr lang="en-US" altLang="zh-CN" b="1" dirty="0"/>
              <a:t>, which </a:t>
            </a:r>
            <a:r>
              <a:rPr lang="zh-CN" altLang="en-US" b="1" dirty="0"/>
              <a:t>在从句中可以作主语</a:t>
            </a:r>
            <a:r>
              <a:rPr lang="en-US" altLang="zh-CN" b="1" dirty="0"/>
              <a:t>, </a:t>
            </a:r>
            <a:r>
              <a:rPr lang="zh-CN" altLang="en-US" b="1" dirty="0"/>
              <a:t>也可以作宾语。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09600" y="3581400"/>
            <a:ext cx="78486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</a:rPr>
              <a:t>只能用</a:t>
            </a:r>
            <a:r>
              <a:rPr lang="en-US" altLang="zh-CN" b="1" dirty="0">
                <a:solidFill>
                  <a:srgbClr val="0000FF"/>
                </a:solidFill>
              </a:rPr>
              <a:t>which</a:t>
            </a:r>
            <a:r>
              <a:rPr lang="zh-CN" altLang="en-US" b="1" dirty="0">
                <a:solidFill>
                  <a:srgbClr val="0000FF"/>
                </a:solidFill>
              </a:rPr>
              <a:t>的情况</a:t>
            </a:r>
            <a:r>
              <a:rPr lang="en-US" altLang="zh-CN" b="1" dirty="0">
                <a:solidFill>
                  <a:srgbClr val="0000FF"/>
                </a:solidFill>
              </a:rPr>
              <a:t>:</a:t>
            </a:r>
            <a:r>
              <a:rPr lang="en-US" altLang="zh-CN" b="1" dirty="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a. </a:t>
            </a:r>
            <a:r>
              <a:rPr lang="zh-CN" altLang="en-US" b="1" dirty="0">
                <a:solidFill>
                  <a:srgbClr val="FF0000"/>
                </a:solidFill>
              </a:rPr>
              <a:t>关系代词前有介词。</a:t>
            </a:r>
            <a:r>
              <a:rPr lang="zh-CN" altLang="en-US" b="1" dirty="0"/>
              <a:t> 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</a:t>
            </a:r>
            <a:r>
              <a:rPr lang="en-US" altLang="zh-CN" b="1" dirty="0"/>
              <a:t>This is the house </a:t>
            </a:r>
            <a:r>
              <a:rPr lang="en-US" altLang="zh-CN" b="1" dirty="0">
                <a:solidFill>
                  <a:srgbClr val="0000FF"/>
                </a:solidFill>
              </a:rPr>
              <a:t>in which</a:t>
            </a:r>
            <a:r>
              <a:rPr lang="en-US" altLang="zh-CN" b="1" dirty="0"/>
              <a:t> we lived  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    last year.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04800" y="1212850"/>
            <a:ext cx="85344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b. </a:t>
            </a:r>
            <a:r>
              <a:rPr lang="zh-CN" altLang="en-US" b="1" dirty="0">
                <a:solidFill>
                  <a:srgbClr val="FF0000"/>
                </a:solidFill>
              </a:rPr>
              <a:t>先行词本身是</a:t>
            </a:r>
            <a:r>
              <a:rPr lang="en-US" altLang="zh-CN" b="1" dirty="0">
                <a:solidFill>
                  <a:srgbClr val="FF0000"/>
                </a:solidFill>
              </a:rPr>
              <a:t>that</a:t>
            </a:r>
            <a:r>
              <a:rPr lang="zh-CN" altLang="en-US" b="1" dirty="0">
                <a:solidFill>
                  <a:srgbClr val="FF0000"/>
                </a:solidFill>
              </a:rPr>
              <a:t>。</a:t>
            </a:r>
            <a:r>
              <a:rPr lang="zh-CN" altLang="en-US" b="1" dirty="0"/>
              <a:t> 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</a:t>
            </a:r>
            <a:r>
              <a:rPr lang="en-US" altLang="zh-CN" b="1" dirty="0"/>
              <a:t>The clock is </a:t>
            </a:r>
            <a:r>
              <a:rPr lang="en-US" altLang="zh-CN" b="1" dirty="0">
                <a:solidFill>
                  <a:srgbClr val="0000FF"/>
                </a:solidFill>
              </a:rPr>
              <a:t>that which</a:t>
            </a:r>
            <a:r>
              <a:rPr lang="en-US" altLang="zh-CN" b="1" dirty="0"/>
              <a:t> I bought 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    yesterday.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c. </a:t>
            </a:r>
            <a:r>
              <a:rPr lang="zh-CN" altLang="en-US" b="1" dirty="0">
                <a:solidFill>
                  <a:srgbClr val="FF0000"/>
                </a:solidFill>
              </a:rPr>
              <a:t>非限制性定语从句。</a:t>
            </a:r>
            <a:r>
              <a:rPr lang="zh-CN" altLang="en-US" b="1" dirty="0">
                <a:solidFill>
                  <a:srgbClr val="CC0066"/>
                </a:solidFill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</a:t>
            </a:r>
            <a:r>
              <a:rPr lang="en-US" altLang="zh-CN" b="1" dirty="0"/>
              <a:t>His English, </a:t>
            </a:r>
            <a:r>
              <a:rPr lang="en-US" altLang="zh-CN" b="1" dirty="0">
                <a:solidFill>
                  <a:srgbClr val="0000FF"/>
                </a:solidFill>
              </a:rPr>
              <a:t>which</a:t>
            </a:r>
            <a:r>
              <a:rPr lang="en-US" altLang="zh-CN" b="1" dirty="0"/>
              <a:t> used to be very poor, 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    is now excellent.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05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who</a:t>
            </a:r>
            <a:r>
              <a:rPr lang="zh-CN" altLang="en-US" b="1" dirty="0">
                <a:solidFill>
                  <a:srgbClr val="FF0000"/>
                </a:solidFill>
              </a:rPr>
              <a:t>引导的定语从句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如果先行词指人那么定语从句的引导词就可以用</a:t>
            </a:r>
            <a:r>
              <a:rPr lang="en-US" altLang="zh-CN" b="1" dirty="0"/>
              <a:t>who</a:t>
            </a:r>
            <a:r>
              <a:rPr lang="zh-CN" altLang="en-US" b="1" dirty="0"/>
              <a:t>。如果先行词指人</a:t>
            </a:r>
            <a:r>
              <a:rPr lang="en-US" altLang="zh-CN" b="1" dirty="0"/>
              <a:t>, </a:t>
            </a:r>
            <a:r>
              <a:rPr lang="zh-CN" altLang="en-US" b="1" dirty="0"/>
              <a:t>引导词在从句中充当</a:t>
            </a:r>
            <a:r>
              <a:rPr lang="zh-CN" altLang="en-US" b="1" dirty="0">
                <a:solidFill>
                  <a:srgbClr val="FF0000"/>
                </a:solidFill>
              </a:rPr>
              <a:t>宾语</a:t>
            </a:r>
            <a:r>
              <a:rPr lang="en-US" altLang="zh-CN" b="1" dirty="0"/>
              <a:t>, </a:t>
            </a:r>
            <a:r>
              <a:rPr lang="zh-CN" altLang="en-US" b="1" dirty="0"/>
              <a:t>那么</a:t>
            </a:r>
            <a:r>
              <a:rPr lang="zh-CN" altLang="en-US" b="1" dirty="0">
                <a:solidFill>
                  <a:srgbClr val="FF0000"/>
                </a:solidFill>
              </a:rPr>
              <a:t>引导词就要用</a:t>
            </a:r>
            <a:r>
              <a:rPr lang="en-US" altLang="zh-CN" b="1" dirty="0">
                <a:solidFill>
                  <a:srgbClr val="FF0000"/>
                </a:solidFill>
              </a:rPr>
              <a:t>who</a:t>
            </a:r>
            <a:r>
              <a:rPr lang="zh-CN" altLang="en-US" b="1" dirty="0">
                <a:solidFill>
                  <a:srgbClr val="FF0000"/>
                </a:solidFill>
              </a:rPr>
              <a:t>的宾格形式</a:t>
            </a:r>
            <a:r>
              <a:rPr lang="en-US" altLang="zh-CN" b="1" dirty="0">
                <a:solidFill>
                  <a:srgbClr val="FF0000"/>
                </a:solidFill>
              </a:rPr>
              <a:t>whom</a:t>
            </a:r>
            <a:r>
              <a:rPr lang="en-US" altLang="zh-CN" b="1" dirty="0"/>
              <a:t>, </a:t>
            </a:r>
            <a:r>
              <a:rPr lang="zh-CN" altLang="en-US" b="1" dirty="0"/>
              <a:t>口语中也可以用</a:t>
            </a:r>
            <a:r>
              <a:rPr lang="en-US" altLang="zh-CN" b="1" dirty="0"/>
              <a:t>who</a:t>
            </a:r>
            <a:r>
              <a:rPr lang="zh-CN" altLang="en-US" b="1" dirty="0"/>
              <a:t>代替。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4408488"/>
            <a:ext cx="8001000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/>
              <a:t>She has two brothers, </a:t>
            </a:r>
            <a:r>
              <a:rPr lang="en-US" altLang="zh-CN" b="1">
                <a:solidFill>
                  <a:srgbClr val="0000FF"/>
                </a:solidFill>
              </a:rPr>
              <a:t>who</a:t>
            </a:r>
            <a:r>
              <a:rPr lang="en-US" altLang="zh-CN" b="1"/>
              <a:t> are both doctors.</a:t>
            </a:r>
          </a:p>
          <a:p>
            <a:pPr>
              <a:lnSpc>
                <a:spcPct val="120000"/>
              </a:lnSpc>
            </a:pPr>
            <a:r>
              <a:rPr lang="en-US" altLang="zh-CN" b="1"/>
              <a:t>The man </a:t>
            </a:r>
            <a:r>
              <a:rPr lang="en-US" altLang="zh-CN" b="1">
                <a:solidFill>
                  <a:srgbClr val="0000FF"/>
                </a:solidFill>
              </a:rPr>
              <a:t>whom</a:t>
            </a:r>
            <a:r>
              <a:rPr lang="en-US" altLang="zh-CN" b="1" i="1"/>
              <a:t> </a:t>
            </a:r>
            <a:r>
              <a:rPr lang="en-US" altLang="zh-CN" b="1"/>
              <a:t>I saw is called Smith.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52400" y="584200"/>
            <a:ext cx="883920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>
                <a:solidFill>
                  <a:srgbClr val="FF0000"/>
                </a:solidFill>
              </a:rPr>
              <a:t>定语从句中引导词的省略</a:t>
            </a:r>
          </a:p>
          <a:p>
            <a:pPr>
              <a:lnSpc>
                <a:spcPct val="120000"/>
              </a:lnSpc>
            </a:pPr>
            <a:r>
              <a:rPr lang="zh-CN" altLang="en-US" b="1"/>
              <a:t>不管定语从句修饰的是人还是物</a:t>
            </a:r>
            <a:r>
              <a:rPr lang="en-US" altLang="zh-CN" b="1"/>
              <a:t>, </a:t>
            </a:r>
            <a:r>
              <a:rPr lang="zh-CN" altLang="en-US" b="1"/>
              <a:t>如果引导词在从句中</a:t>
            </a:r>
            <a:r>
              <a:rPr lang="zh-CN" altLang="en-US" b="1">
                <a:solidFill>
                  <a:srgbClr val="FF0000"/>
                </a:solidFill>
              </a:rPr>
              <a:t>作宾语</a:t>
            </a:r>
            <a:r>
              <a:rPr lang="en-US" altLang="zh-CN" b="1">
                <a:solidFill>
                  <a:srgbClr val="FF0000"/>
                </a:solidFill>
              </a:rPr>
              <a:t>, </a:t>
            </a:r>
            <a:r>
              <a:rPr lang="zh-CN" altLang="en-US" b="1">
                <a:solidFill>
                  <a:srgbClr val="FF0000"/>
                </a:solidFill>
              </a:rPr>
              <a:t>通常就可以省略</a:t>
            </a:r>
            <a:r>
              <a:rPr lang="zh-CN" altLang="en-US" b="1"/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b="1"/>
              <a:t>e.g. Did you go to the talk </a:t>
            </a:r>
            <a:r>
              <a:rPr lang="en-US" altLang="zh-CN" b="1">
                <a:solidFill>
                  <a:srgbClr val="0000FF"/>
                </a:solidFill>
              </a:rPr>
              <a:t>(that/ which)</a:t>
            </a:r>
            <a:r>
              <a:rPr lang="en-US" altLang="zh-CN" b="1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1"/>
              <a:t>       the famous scientist gave at your </a:t>
            </a:r>
          </a:p>
          <a:p>
            <a:pPr>
              <a:lnSpc>
                <a:spcPct val="120000"/>
              </a:lnSpc>
            </a:pPr>
            <a:r>
              <a:rPr lang="en-US" altLang="zh-CN" b="1"/>
              <a:t>       school?</a:t>
            </a:r>
          </a:p>
          <a:p>
            <a:pPr>
              <a:lnSpc>
                <a:spcPct val="120000"/>
              </a:lnSpc>
            </a:pPr>
            <a:r>
              <a:rPr lang="en-US" altLang="zh-CN" b="1"/>
              <a:t>      </a:t>
            </a:r>
            <a:r>
              <a:rPr lang="zh-CN" altLang="en-US" b="1"/>
              <a:t>你去听那位著名科学家在你们学校做</a:t>
            </a:r>
          </a:p>
          <a:p>
            <a:pPr>
              <a:lnSpc>
                <a:spcPct val="120000"/>
              </a:lnSpc>
            </a:pPr>
            <a:r>
              <a:rPr lang="zh-CN" altLang="en-US" b="1"/>
              <a:t>      的演讲了吗？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3400" y="1136650"/>
            <a:ext cx="80772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/>
              <a:t>Is that the car </a:t>
            </a:r>
            <a:r>
              <a:rPr lang="en-US" altLang="zh-CN" b="1">
                <a:solidFill>
                  <a:srgbClr val="0000FF"/>
                </a:solidFill>
              </a:rPr>
              <a:t>(that/which)</a:t>
            </a:r>
            <a:r>
              <a:rPr lang="en-US" altLang="zh-CN" b="1"/>
              <a:t> you bought last month?</a:t>
            </a:r>
          </a:p>
          <a:p>
            <a:pPr>
              <a:lnSpc>
                <a:spcPct val="120000"/>
              </a:lnSpc>
            </a:pPr>
            <a:r>
              <a:rPr lang="zh-CN" altLang="en-US" b="1"/>
              <a:t>那是你上个月买的车吗？</a:t>
            </a:r>
          </a:p>
          <a:p>
            <a:pPr>
              <a:lnSpc>
                <a:spcPct val="120000"/>
              </a:lnSpc>
            </a:pPr>
            <a:r>
              <a:rPr lang="en-US" altLang="zh-CN" b="1"/>
              <a:t>A friend is a person </a:t>
            </a:r>
            <a:r>
              <a:rPr lang="en-US" altLang="zh-CN" b="1">
                <a:solidFill>
                  <a:srgbClr val="0000FF"/>
                </a:solidFill>
              </a:rPr>
              <a:t>(who/whom)</a:t>
            </a:r>
            <a:r>
              <a:rPr lang="en-US" altLang="zh-CN" b="1"/>
              <a:t> you  know very well and like.</a:t>
            </a:r>
          </a:p>
          <a:p>
            <a:pPr>
              <a:lnSpc>
                <a:spcPct val="120000"/>
              </a:lnSpc>
            </a:pPr>
            <a:r>
              <a:rPr lang="zh-CN" altLang="en-US" b="1"/>
              <a:t>朋友是你十分了解并且喜欢的人。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154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引导词作宾语时可以省略是因为省略后的从句仍然有主语和谓语</a:t>
            </a:r>
            <a:r>
              <a:rPr lang="en-US" altLang="zh-CN" b="1" dirty="0"/>
              <a:t>, </a:t>
            </a:r>
            <a:r>
              <a:rPr lang="zh-CN" altLang="en-US" b="1" dirty="0"/>
              <a:t>仍然可以分辨出哪部分是定语从句。但是</a:t>
            </a:r>
            <a:r>
              <a:rPr lang="en-US" altLang="zh-CN" b="1" dirty="0"/>
              <a:t>, </a:t>
            </a:r>
            <a:r>
              <a:rPr lang="zh-CN" altLang="en-US" b="1" dirty="0">
                <a:solidFill>
                  <a:srgbClr val="FF0000"/>
                </a:solidFill>
              </a:rPr>
              <a:t>引导词在从句中作主语时就不能省略</a:t>
            </a:r>
            <a:r>
              <a:rPr lang="en-US" altLang="zh-CN" b="1" dirty="0"/>
              <a:t>, </a:t>
            </a:r>
            <a:r>
              <a:rPr lang="zh-CN" altLang="en-US" b="1" dirty="0"/>
              <a:t>否则会造成结构混乱。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" y="2667000"/>
            <a:ext cx="85344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24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e.g. I’d like to have a teacher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who</a:t>
            </a:r>
            <a:r>
              <a:rPr lang="en-US" altLang="zh-CN" b="1">
                <a:latin typeface="Times New Roman" panose="02020603050405020304" pitchFamily="18" charset="0"/>
              </a:rPr>
              <a:t> is good </a:t>
            </a: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  at speaking. </a:t>
            </a: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  </a:t>
            </a:r>
            <a:r>
              <a:rPr lang="zh-CN" altLang="en-US" b="1">
                <a:latin typeface="Times New Roman" panose="02020603050405020304" pitchFamily="18" charset="0"/>
              </a:rPr>
              <a:t>我想拥有一位擅长演讲的老师。</a:t>
            </a:r>
          </a:p>
          <a:p>
            <a:pPr>
              <a:lnSpc>
                <a:spcPct val="120000"/>
              </a:lnSpc>
            </a:pPr>
            <a:r>
              <a:rPr lang="zh-CN" altLang="en-US" b="1">
                <a:latin typeface="Times New Roman" panose="02020603050405020304" pitchFamily="18" charset="0"/>
              </a:rPr>
              <a:t>      </a:t>
            </a:r>
            <a:r>
              <a:rPr lang="en-US" altLang="zh-CN" b="1">
                <a:latin typeface="Times New Roman" panose="02020603050405020304" pitchFamily="18" charset="0"/>
              </a:rPr>
              <a:t>He can make lessons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b="1">
                <a:latin typeface="Times New Roman" panose="02020603050405020304" pitchFamily="18" charset="0"/>
              </a:rPr>
              <a:t> are usually </a:t>
            </a: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  boring interesting.</a:t>
            </a: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	</a:t>
            </a:r>
            <a:r>
              <a:rPr lang="zh-CN" altLang="en-US" b="1">
                <a:latin typeface="Times New Roman" panose="02020603050405020304" pitchFamily="18" charset="0"/>
              </a:rPr>
              <a:t>他能把枯燥乏味的课讲得生动有趣。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4800" y="1185863"/>
            <a:ext cx="86106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/>
              <a:t>以上两句中的引导词 </a:t>
            </a:r>
            <a:r>
              <a:rPr lang="en-US" altLang="zh-CN" b="1"/>
              <a:t>who </a:t>
            </a:r>
            <a:r>
              <a:rPr lang="zh-CN" altLang="en-US" b="1"/>
              <a:t>和 </a:t>
            </a:r>
            <a:r>
              <a:rPr lang="en-US" altLang="zh-CN" b="1"/>
              <a:t>that </a:t>
            </a:r>
            <a:r>
              <a:rPr lang="zh-CN" altLang="en-US" b="1"/>
              <a:t>在从句中作主语</a:t>
            </a:r>
            <a:r>
              <a:rPr lang="en-US" altLang="zh-CN" b="1"/>
              <a:t>, </a:t>
            </a:r>
            <a:r>
              <a:rPr lang="zh-CN" altLang="en-US" b="1"/>
              <a:t>不能省略。此外</a:t>
            </a:r>
            <a:r>
              <a:rPr lang="en-US" altLang="zh-CN" b="1"/>
              <a:t>, </a:t>
            </a:r>
            <a:r>
              <a:rPr lang="zh-CN" altLang="en-US" b="1"/>
              <a:t>需要注意的是</a:t>
            </a:r>
            <a:r>
              <a:rPr lang="en-US" altLang="zh-CN" b="1"/>
              <a:t>, </a:t>
            </a:r>
            <a:r>
              <a:rPr lang="zh-CN" altLang="en-US" b="1">
                <a:solidFill>
                  <a:srgbClr val="FF0000"/>
                </a:solidFill>
              </a:rPr>
              <a:t>虽然在定语从句中作宾语的引导词在口语中往往被省略</a:t>
            </a:r>
            <a:r>
              <a:rPr lang="en-US" altLang="zh-CN" b="1">
                <a:solidFill>
                  <a:srgbClr val="FF0000"/>
                </a:solidFill>
              </a:rPr>
              <a:t>, </a:t>
            </a:r>
            <a:r>
              <a:rPr lang="zh-CN" altLang="en-US" b="1">
                <a:solidFill>
                  <a:srgbClr val="FF0000"/>
                </a:solidFill>
              </a:rPr>
              <a:t>但在正式文体中则常常被保留</a:t>
            </a:r>
            <a:r>
              <a:rPr lang="zh-CN" altLang="en-US" b="1"/>
              <a:t>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510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b="1" kern="10" dirty="0">
                <a:ln w="12700">
                  <a:solidFill>
                    <a:srgbClr val="9900CC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中考真题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81000" y="2328863"/>
            <a:ext cx="83058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533400" indent="-533400">
              <a:lnSpc>
                <a:spcPct val="120000"/>
              </a:lnSpc>
              <a:buFontTx/>
              <a:buAutoNum type="arabicPeriod"/>
            </a:pPr>
            <a:r>
              <a:rPr lang="en-US" altLang="zh-CN" b="1" dirty="0"/>
              <a:t>“What do you think of the school uniforms?” “Very good. I like clothes ______ make me feel comfortable.” </a:t>
            </a:r>
          </a:p>
          <a:p>
            <a:pPr marL="533400" indent="-533400">
              <a:lnSpc>
                <a:spcPct val="120000"/>
              </a:lnSpc>
            </a:pPr>
            <a:r>
              <a:rPr lang="en-US" altLang="zh-CN" b="1" dirty="0"/>
              <a:t>                                   【2012</a:t>
            </a:r>
            <a:r>
              <a:rPr lang="zh-CN" altLang="en-US" b="1" dirty="0"/>
              <a:t>贵州贵阳</a:t>
            </a:r>
            <a:r>
              <a:rPr lang="en-US" altLang="zh-CN" b="1" dirty="0"/>
              <a:t>】 </a:t>
            </a:r>
            <a:endParaRPr lang="en-US" altLang="zh-CN" dirty="0"/>
          </a:p>
          <a:p>
            <a:pPr marL="533400" indent="-533400">
              <a:lnSpc>
                <a:spcPct val="120000"/>
              </a:lnSpc>
            </a:pPr>
            <a:r>
              <a:rPr lang="en-US" altLang="zh-CN" b="1" dirty="0"/>
              <a:t>   A. that             B. what            C. who</a:t>
            </a:r>
            <a:endParaRPr lang="en-US" altLang="zh-CN" dirty="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219200" y="3635375"/>
            <a:ext cx="514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</a:rPr>
              <a:t>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33400" y="1295400"/>
            <a:ext cx="80010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【</a:t>
            </a:r>
            <a:r>
              <a:rPr lang="zh-CN" altLang="en-US" b="1" dirty="0">
                <a:solidFill>
                  <a:srgbClr val="0000FF"/>
                </a:solidFill>
              </a:rPr>
              <a:t>解析</a:t>
            </a:r>
            <a:r>
              <a:rPr lang="en-US" altLang="zh-CN" b="1" dirty="0">
                <a:solidFill>
                  <a:srgbClr val="0000FF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考查定语从句引导词的用法。定语从句的</a:t>
            </a:r>
            <a:r>
              <a:rPr lang="zh-CN" altLang="en-US" b="1" dirty="0">
                <a:solidFill>
                  <a:srgbClr val="FF0000"/>
                </a:solidFill>
              </a:rPr>
              <a:t>先行词</a:t>
            </a:r>
            <a:r>
              <a:rPr lang="en-US" altLang="zh-CN" b="1" dirty="0">
                <a:solidFill>
                  <a:srgbClr val="FF0000"/>
                </a:solidFill>
              </a:rPr>
              <a:t>clothes</a:t>
            </a:r>
            <a:r>
              <a:rPr lang="zh-CN" altLang="en-US" b="1" dirty="0">
                <a:solidFill>
                  <a:srgbClr val="FF0000"/>
                </a:solidFill>
              </a:rPr>
              <a:t>是“物”</a:t>
            </a:r>
            <a:r>
              <a:rPr lang="en-US" altLang="zh-CN" b="1" dirty="0"/>
              <a:t>, </a:t>
            </a:r>
            <a:r>
              <a:rPr lang="zh-CN" altLang="en-US" b="1" dirty="0"/>
              <a:t>所以</a:t>
            </a:r>
            <a:r>
              <a:rPr lang="en-US" altLang="zh-CN" b="1" dirty="0"/>
              <a:t>, </a:t>
            </a:r>
            <a:r>
              <a:rPr lang="zh-CN" altLang="en-US" b="1" dirty="0">
                <a:solidFill>
                  <a:srgbClr val="FF0000"/>
                </a:solidFill>
              </a:rPr>
              <a:t>定语从句的引导词用</a:t>
            </a:r>
            <a:r>
              <a:rPr lang="en-US" altLang="zh-CN" b="1" dirty="0">
                <a:solidFill>
                  <a:srgbClr val="FF0000"/>
                </a:solidFill>
              </a:rPr>
              <a:t>which</a:t>
            </a:r>
            <a:r>
              <a:rPr lang="zh-CN" altLang="en-US" b="1" dirty="0">
                <a:solidFill>
                  <a:srgbClr val="FF0000"/>
                </a:solidFill>
              </a:rPr>
              <a:t>或</a:t>
            </a:r>
            <a:r>
              <a:rPr lang="en-US" altLang="zh-CN" b="1" dirty="0">
                <a:solidFill>
                  <a:srgbClr val="FF0000"/>
                </a:solidFill>
              </a:rPr>
              <a:t>that</a:t>
            </a:r>
            <a:r>
              <a:rPr lang="zh-CN" altLang="en-US" b="1" dirty="0">
                <a:solidFill>
                  <a:srgbClr val="FF0000"/>
                </a:solidFill>
              </a:rPr>
              <a:t>引导</a:t>
            </a:r>
            <a:r>
              <a:rPr lang="zh-CN" altLang="en-US" b="1" dirty="0"/>
              <a:t>。根据句意：你觉得校服怎么样呀</a:t>
            </a:r>
            <a:r>
              <a:rPr lang="en-US" altLang="zh-CN" b="1" dirty="0"/>
              <a:t>? </a:t>
            </a:r>
            <a:r>
              <a:rPr lang="zh-CN" altLang="en-US" b="1" dirty="0"/>
              <a:t>很好</a:t>
            </a:r>
            <a:r>
              <a:rPr lang="en-US" altLang="zh-CN" b="1" dirty="0"/>
              <a:t>, </a:t>
            </a:r>
            <a:r>
              <a:rPr lang="zh-CN" altLang="en-US" b="1" dirty="0"/>
              <a:t>我喜欢让我穿着舒服的衣服。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1660525"/>
            <a:ext cx="8610600" cy="4054475"/>
          </a:xfrm>
          <a:prstGeom prst="rect">
            <a:avLst/>
          </a:prstGeom>
          <a:solidFill>
            <a:schemeClr val="bg1"/>
          </a:solidFill>
          <a:ln w="9525">
            <a:solidFill>
              <a:srgbClr val="CC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/>
              <a:t>He’s the boy </a:t>
            </a:r>
            <a:r>
              <a:rPr lang="en-US" altLang="zh-CN" b="1" dirty="0">
                <a:solidFill>
                  <a:srgbClr val="0000FF"/>
                </a:solidFill>
              </a:rPr>
              <a:t>who</a:t>
            </a:r>
            <a:r>
              <a:rPr lang="en-US" altLang="zh-CN" b="1" dirty="0"/>
              <a:t> won the photo competition last year!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The photo </a:t>
            </a:r>
            <a:r>
              <a:rPr lang="en-US" altLang="zh-CN" b="1" dirty="0">
                <a:solidFill>
                  <a:srgbClr val="0000FF"/>
                </a:solidFill>
              </a:rPr>
              <a:t>which</a:t>
            </a:r>
            <a:r>
              <a:rPr lang="en-US" altLang="zh-CN" b="1" dirty="0"/>
              <a:t> we liked best in the City and People group was taken by Zhao Min.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A group of photos </a:t>
            </a:r>
            <a:r>
              <a:rPr lang="en-US" altLang="zh-CN" b="1" dirty="0">
                <a:solidFill>
                  <a:srgbClr val="0000FF"/>
                </a:solidFill>
              </a:rPr>
              <a:t>which</a:t>
            </a:r>
            <a:r>
              <a:rPr lang="en-US" altLang="zh-CN" b="1" dirty="0"/>
              <a:t> show Beijing and Cambridge in England have won the prize.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 dirty="0">
                <a:ln w="12700">
                  <a:solidFill>
                    <a:srgbClr val="FF33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Language practice</a:t>
            </a:r>
            <a:endParaRPr lang="zh-CN" altLang="en-US" b="1" kern="10" dirty="0">
              <a:ln w="12700">
                <a:solidFill>
                  <a:srgbClr val="FF33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81000" y="701675"/>
            <a:ext cx="8077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41325" indent="-441325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 dirty="0"/>
              <a:t>2. It’s interesting that there are many people ____ speak French in Canada. </a:t>
            </a:r>
          </a:p>
          <a:p>
            <a:pPr marL="441325" indent="-441325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 dirty="0"/>
              <a:t>					【2012</a:t>
            </a:r>
            <a:r>
              <a:rPr lang="zh-CN" altLang="en-US" b="1" dirty="0"/>
              <a:t>四川成都</a:t>
            </a:r>
            <a:r>
              <a:rPr lang="en-US" altLang="zh-CN" b="1" dirty="0"/>
              <a:t>】</a:t>
            </a:r>
          </a:p>
          <a:p>
            <a:pPr marL="441325" indent="-441325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 dirty="0"/>
              <a:t>   A. which          B. where       C. who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362200" y="1371600"/>
            <a:ext cx="6286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</a:rPr>
              <a:t>C</a:t>
            </a:r>
            <a:r>
              <a:rPr lang="en-US" altLang="zh-CN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04800" y="3444875"/>
            <a:ext cx="85344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 dirty="0"/>
              <a:t>3. I can never forget the stories ______ 	my grandma told me. 【2012</a:t>
            </a:r>
            <a:r>
              <a:rPr lang="zh-CN" altLang="en-US" b="1" dirty="0"/>
              <a:t>绵阳市</a:t>
            </a:r>
            <a:r>
              <a:rPr lang="en-US" altLang="zh-CN" b="1" dirty="0"/>
              <a:t>】</a:t>
            </a:r>
          </a:p>
          <a:p>
            <a:pPr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 dirty="0"/>
              <a:t>    A. what               B. who     </a:t>
            </a:r>
          </a:p>
          <a:p>
            <a:pPr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 dirty="0"/>
              <a:t>    C. them              D. that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6858000" y="3352800"/>
            <a:ext cx="514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</a:rPr>
              <a:t>D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04800" y="1849438"/>
            <a:ext cx="85344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/>
              <a:t>4. Please pass me the cartoon book       </a:t>
            </a:r>
          </a:p>
          <a:p>
            <a:pPr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/>
              <a:t>    _______ has a Mickey Mouse on </a:t>
            </a:r>
          </a:p>
          <a:p>
            <a:pPr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/>
              <a:t>    the cover.                      【2012</a:t>
            </a:r>
            <a:r>
              <a:rPr lang="zh-CN" altLang="en-US" b="1"/>
              <a:t>天津</a:t>
            </a:r>
            <a:r>
              <a:rPr lang="en-US" altLang="zh-CN" b="1"/>
              <a:t>】</a:t>
            </a:r>
          </a:p>
          <a:p>
            <a:pPr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/>
              <a:t>    A. whom           B. whose     </a:t>
            </a:r>
          </a:p>
          <a:p>
            <a:pPr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/>
              <a:t>    C. who              D. which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295400" y="2449513"/>
            <a:ext cx="5143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</a:rPr>
              <a:t>D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9600" y="1143000"/>
            <a:ext cx="76962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Complete the sentences so that they are true for you.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2379663"/>
            <a:ext cx="83820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42900"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5900" indent="-342900"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08505" indent="-342900"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30475" indent="-342900"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87675" indent="-342900"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44875" indent="-342900"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02075" indent="-342900"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59275" indent="-342900" fontAlgn="base">
              <a:spcBef>
                <a:spcPct val="0"/>
              </a:spcBef>
              <a:spcAft>
                <a:spcPct val="0"/>
              </a:spcAft>
              <a:tabLst>
                <a:tab pos="1076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</a:rPr>
              <a:t>I like the writer who 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2. I would like to visit a place that 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3. I go to a school which _____________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    ________________________________.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352800" cy="685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altLang="zh-CN" b="1" kern="10" dirty="0">
                <a:ln w="12700">
                  <a:solidFill>
                    <a:srgbClr val="FF33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Exercises</a:t>
            </a:r>
            <a:endParaRPr lang="zh-CN" altLang="en-US" b="1" kern="10" dirty="0">
              <a:ln w="12700">
                <a:solidFill>
                  <a:srgbClr val="FF33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38200" y="31242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wrote the </a:t>
            </a:r>
            <a:r>
              <a:rPr lang="en-US" altLang="zh-CN" b="1" i="1">
                <a:solidFill>
                  <a:srgbClr val="FF0000"/>
                </a:solidFill>
              </a:rPr>
              <a:t>Harry Potter</a:t>
            </a:r>
            <a:r>
              <a:rPr lang="en-US" altLang="zh-CN" b="1">
                <a:solidFill>
                  <a:srgbClr val="FF0000"/>
                </a:solidFill>
              </a:rPr>
              <a:t> books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990600" y="438785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has lots of sunny beaches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14400" y="4981575"/>
            <a:ext cx="7010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                                      only accepts students who are good at English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7" grpId="0"/>
      <p:bldP spid="6158" grpId="0"/>
      <p:bldP spid="6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531813"/>
            <a:ext cx="8610600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  <a:tab pos="47510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4. My </a:t>
            </a:r>
            <a:r>
              <a:rPr lang="en-US" altLang="zh-CN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b="1" dirty="0">
                <a:latin typeface="Times New Roman" panose="02020603050405020304" pitchFamily="18" charset="0"/>
              </a:rPr>
              <a:t> band is the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    one that ___________________________.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5. I have never seen a doctor who 	_________________________________.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6. I want to take a photo which 	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    _______________________________.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7. Our teacher is the man who 	______________________________.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438400" y="1141413"/>
            <a:ext cx="66294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we saw at the concert last week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62000" y="2541588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wears shorts in the operating theatre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38200" y="3798888"/>
            <a:ext cx="6400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shows my pet cat playing in a cardboard box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62000" y="5789613"/>
            <a:ext cx="51054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is wearing a purple shirt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/>
      <p:bldP spid="7184" grpId="0"/>
      <p:bldP spid="71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7391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</a:rPr>
              <a:t>Talk about the two photos.</a:t>
            </a:r>
            <a:endParaRPr lang="en-US" altLang="zh-CN" b="1"/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3" cstate="email">
            <a:lum bright="12000" contrast="42000"/>
          </a:blip>
          <a:srcRect/>
          <a:stretch>
            <a:fillRect/>
          </a:stretch>
        </p:blipFill>
        <p:spPr bwMode="auto">
          <a:xfrm rot="-1007598">
            <a:off x="990600" y="2895600"/>
            <a:ext cx="3352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4" cstate="email">
            <a:lum bright="12000" contrast="42000"/>
          </a:blip>
          <a:srcRect/>
          <a:stretch>
            <a:fillRect/>
          </a:stretch>
        </p:blipFill>
        <p:spPr bwMode="auto">
          <a:xfrm rot="335965">
            <a:off x="4953000" y="2743200"/>
            <a:ext cx="312420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1" name="WordArt 25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486400" cy="993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Work in pairs</a:t>
            </a:r>
            <a:endParaRPr lang="zh-CN" altLang="en-US" b="1" kern="10" spc="-36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219200" y="1727200"/>
            <a:ext cx="66294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/>
              <a:t>I like the photo which …</a:t>
            </a:r>
          </a:p>
          <a:p>
            <a:pPr>
              <a:lnSpc>
                <a:spcPct val="130000"/>
              </a:lnSpc>
            </a:pPr>
            <a:r>
              <a:rPr lang="en-US" altLang="zh-CN" b="1"/>
              <a:t>I don’t like the photo which …</a:t>
            </a:r>
          </a:p>
          <a:p>
            <a:pPr>
              <a:lnSpc>
                <a:spcPct val="130000"/>
              </a:lnSpc>
            </a:pPr>
            <a:r>
              <a:rPr lang="en-US" altLang="zh-CN" b="1"/>
              <a:t>The photo which … is …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4582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Then talk about the people in the photos.</a:t>
            </a:r>
          </a:p>
          <a:p>
            <a:pPr>
              <a:lnSpc>
                <a:spcPct val="120000"/>
              </a:lnSpc>
            </a:pPr>
            <a:r>
              <a:rPr lang="en-US" altLang="zh-CN" b="1"/>
              <a:t>The girl who …</a:t>
            </a:r>
          </a:p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Now ask questions about the photos and write down your answers.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981200" y="4495800"/>
            <a:ext cx="5257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/>
              <a:t>— Which photo …?</a:t>
            </a:r>
          </a:p>
          <a:p>
            <a:pPr>
              <a:lnSpc>
                <a:spcPct val="120000"/>
              </a:lnSpc>
            </a:pPr>
            <a:r>
              <a:rPr lang="en-US" altLang="zh-CN" b="1"/>
              <a:t>— The one …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762000" y="1414463"/>
            <a:ext cx="76962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Look around the class and describe someone or something to your partner. Can your partner guess who or what you are describing?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4953000" y="990600"/>
            <a:ext cx="38862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/>
              <a:t>It is something </a:t>
            </a:r>
            <a:r>
              <a:rPr lang="en-US" altLang="zh-CN" b="1">
                <a:solidFill>
                  <a:srgbClr val="0000FF"/>
                </a:solidFill>
              </a:rPr>
              <a:t>that</a:t>
            </a:r>
            <a:r>
              <a:rPr lang="en-US" altLang="zh-CN" b="1"/>
              <a:t> you use to paint pictures.</a:t>
            </a:r>
          </a:p>
        </p:txBody>
      </p:sp>
      <p:pic>
        <p:nvPicPr>
          <p:cNvPr id="39978" name="Picture 42" descr="240372-1306060J3049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914400"/>
            <a:ext cx="3429000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533400" y="4267200"/>
            <a:ext cx="5334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/>
              <a:t>She is a girl </a:t>
            </a:r>
            <a:r>
              <a:rPr lang="en-US" altLang="zh-CN" b="1">
                <a:solidFill>
                  <a:srgbClr val="0000FF"/>
                </a:solidFill>
              </a:rPr>
              <a:t>who</a:t>
            </a:r>
            <a:r>
              <a:rPr lang="en-US" altLang="zh-CN" b="1"/>
              <a:t> has glasses and long hair.</a:t>
            </a:r>
          </a:p>
        </p:txBody>
      </p:sp>
      <p:pic>
        <p:nvPicPr>
          <p:cNvPr id="39983" name="Picture 47" descr="u=3790448057,2792386912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3440113"/>
            <a:ext cx="3733800" cy="26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1306513"/>
            <a:ext cx="7772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Complete the conversation with the expressions in the box.</a:t>
            </a:r>
            <a:endParaRPr lang="en-US" altLang="zh-CN" b="1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33400" y="2868613"/>
            <a:ext cx="7772400" cy="13017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b="1"/>
              <a:t>by the way     even though    far from   </a:t>
            </a:r>
          </a:p>
          <a:p>
            <a:pPr algn="ctr">
              <a:lnSpc>
                <a:spcPct val="110000"/>
              </a:lnSpc>
            </a:pPr>
            <a:r>
              <a:rPr lang="en-US" altLang="zh-CN" b="1"/>
              <a:t>thousand of              try … out</a:t>
            </a:r>
            <a:r>
              <a:rPr lang="en-US" altLang="zh-CN"/>
              <a:t>  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33400" y="4240213"/>
            <a:ext cx="8077200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41755" indent="-1341755">
              <a:lnSpc>
                <a:spcPct val="120000"/>
              </a:lnSpc>
            </a:pPr>
            <a:r>
              <a:rPr lang="en-US" altLang="zh-CN" b="1">
                <a:solidFill>
                  <a:srgbClr val="CC0066"/>
                </a:solidFill>
              </a:rPr>
              <a:t>Jerry:</a:t>
            </a:r>
            <a:r>
              <a:rPr lang="en-US" altLang="zh-CN" b="1"/>
              <a:t> Hi, how are you? I haven’t seen you for a long time … Wow, is that a new camera, ___________?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791200" y="5562600"/>
            <a:ext cx="2362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by the way</a:t>
            </a:r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358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Exercises</a:t>
            </a:r>
            <a:endParaRPr lang="zh-CN" altLang="en-US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 animBg="1"/>
      <p:bldP spid="11275" grpId="0"/>
      <p:bldP spid="112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522288"/>
            <a:ext cx="8458200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877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09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9323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5427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1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68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25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83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Complete the poster for the photo competition. Use </a:t>
            </a:r>
            <a:r>
              <a:rPr lang="en-US" altLang="zh-CN" b="1" i="1" dirty="0">
                <a:solidFill>
                  <a:srgbClr val="0000FF"/>
                </a:solidFill>
              </a:rPr>
              <a:t>that</a:t>
            </a:r>
            <a:r>
              <a:rPr lang="en-US" altLang="zh-CN" b="1" dirty="0">
                <a:solidFill>
                  <a:srgbClr val="0000FF"/>
                </a:solidFill>
              </a:rPr>
              <a:t>, </a:t>
            </a:r>
            <a:r>
              <a:rPr lang="en-US" altLang="zh-CN" b="1" i="1" dirty="0">
                <a:solidFill>
                  <a:srgbClr val="0000FF"/>
                </a:solidFill>
              </a:rPr>
              <a:t>which</a:t>
            </a:r>
            <a:r>
              <a:rPr lang="en-US" altLang="zh-CN" b="1" dirty="0">
                <a:solidFill>
                  <a:srgbClr val="0000FF"/>
                </a:solidFill>
              </a:rPr>
              <a:t> or </a:t>
            </a:r>
            <a:r>
              <a:rPr lang="en-US" altLang="zh-CN" b="1" i="1" dirty="0">
                <a:solidFill>
                  <a:srgbClr val="0000FF"/>
                </a:solidFill>
              </a:rPr>
              <a:t>who</a:t>
            </a:r>
            <a:r>
              <a:rPr lang="en-US" altLang="zh-CN" b="1" dirty="0">
                <a:solidFill>
                  <a:srgbClr val="0000FF"/>
                </a:solidFill>
              </a:rPr>
              <a:t>. There may be more than one answer.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" y="2895600"/>
            <a:ext cx="83058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955" indent="-274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CC0066"/>
                </a:solidFill>
              </a:rPr>
              <a:t>Photo competition</a:t>
            </a:r>
          </a:p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CC0099"/>
                </a:solidFill>
                <a:latin typeface="Times New Roman" panose="02020603050405020304" pitchFamily="18" charset="0"/>
              </a:rPr>
              <a:t>Send us your photos and win a new camera!</a:t>
            </a:r>
          </a:p>
          <a:p>
            <a:pPr>
              <a:lnSpc>
                <a:spcPct val="120000"/>
              </a:lnSpc>
              <a:buClr>
                <a:srgbClr val="CC0099"/>
              </a:buClr>
              <a:buFontTx/>
              <a:buChar char="•"/>
            </a:pPr>
            <a:r>
              <a:rPr lang="en-US" altLang="zh-CN" b="1" dirty="0">
                <a:latin typeface="Times New Roman" panose="02020603050405020304" pitchFamily="18" charset="0"/>
              </a:rPr>
              <a:t>We need photos ___________ show daily life at school.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114800" y="49212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that /which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" y="342900"/>
            <a:ext cx="85344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75" indent="-1158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38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17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97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764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3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90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48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05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9900CC"/>
                </a:solidFill>
                <a:latin typeface="Times New Roman" panose="02020603050405020304" pitchFamily="18" charset="0"/>
              </a:rPr>
              <a:t>Tina:</a:t>
            </a:r>
            <a:r>
              <a:rPr lang="en-US" altLang="zh-CN" b="1">
                <a:latin typeface="Times New Roman" panose="02020603050405020304" pitchFamily="18" charset="0"/>
              </a:rPr>
              <a:t> Yes. I dropped my old one, and it was too expensive to repair. So I bought a new one. This one is much better. It’s so much lighter and easier to use than the old one. I’ve learnt how to work it already, ____________ I’ve only had it for a couple of days. And I don’t have to worry about getting prints of all the photos — I can store _____________ photos on my computer!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600200" y="3505200"/>
            <a:ext cx="25590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even though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943600" y="5226050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thousands of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2296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41755" indent="-13417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5208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00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7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93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65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37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309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81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CC0066"/>
                </a:solidFill>
                <a:latin typeface="Times New Roman" panose="02020603050405020304" pitchFamily="18" charset="0"/>
              </a:rPr>
              <a:t>Jerry:</a:t>
            </a:r>
            <a:r>
              <a:rPr lang="en-US" altLang="zh-CN" b="1">
                <a:latin typeface="Times New Roman" panose="02020603050405020304" pitchFamily="18" charset="0"/>
              </a:rPr>
              <a:t> Wow, that’s great! I’m thinking of getting a camera too. Do you mind if I _____ it _____?</a:t>
            </a:r>
          </a:p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9900CC"/>
                </a:solidFill>
                <a:latin typeface="Times New Roman" panose="02020603050405020304" pitchFamily="18" charset="0"/>
              </a:rPr>
              <a:t>Tina:</a:t>
            </a:r>
            <a:r>
              <a:rPr lang="en-US" altLang="zh-CN" b="1">
                <a:latin typeface="Times New Roman" panose="02020603050405020304" pitchFamily="18" charset="0"/>
              </a:rPr>
              <a:t>  Of course not. Let’s go to the lake. It’s not __________ here. The lake would make a really good photo.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854450" y="2144713"/>
            <a:ext cx="24320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try         out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486150" y="3460750"/>
            <a:ext cx="18478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</a:rPr>
              <a:t>far from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306513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Read the passage and complete the table.</a:t>
            </a:r>
          </a:p>
        </p:txBody>
      </p:sp>
      <p:graphicFrame>
        <p:nvGraphicFramePr>
          <p:cNvPr id="14407" name="Group 71"/>
          <p:cNvGraphicFramePr>
            <a:graphicFrameLocks noGrp="1"/>
          </p:cNvGraphicFramePr>
          <p:nvPr/>
        </p:nvGraphicFramePr>
        <p:xfrm>
          <a:off x="381000" y="2100263"/>
          <a:ext cx="8382000" cy="4224528"/>
        </p:xfrm>
        <a:graphic>
          <a:graphicData uri="http://schemas.openxmlformats.org/drawingml/2006/table">
            <a:tbl>
              <a:tblPr/>
              <a:tblGrid>
                <a:gridCol w="249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happened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 1827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 the early 1830s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2971800" y="2892425"/>
            <a:ext cx="55626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0000"/>
                </a:solidFill>
              </a:rPr>
              <a:t>Niepce invented a camera and the first successful photograph was produced.</a:t>
            </a: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3048000" y="4953000"/>
            <a:ext cx="51816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0000"/>
                </a:solidFill>
              </a:rPr>
              <a:t>A new kind of camera was invented.</a:t>
            </a:r>
          </a:p>
        </p:txBody>
      </p:sp>
      <p:sp>
        <p:nvSpPr>
          <p:cNvPr id="14401" name="WordArt 65"/>
          <p:cNvSpPr>
            <a:spLocks noChangeArrowheads="1" noChangeShapeType="1" noTextEdit="1"/>
          </p:cNvSpPr>
          <p:nvPr/>
        </p:nvSpPr>
        <p:spPr bwMode="auto">
          <a:xfrm>
            <a:off x="2514600" y="455613"/>
            <a:ext cx="3733800" cy="917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Reading</a:t>
            </a:r>
            <a:endParaRPr lang="zh-CN" altLang="en-US" b="1" kern="10" spc="-36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4402" name="Picture 66" descr="图片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3575" y="1217613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84" grpId="0"/>
      <p:bldP spid="143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57" name="Group 49"/>
          <p:cNvGraphicFramePr>
            <a:graphicFrameLocks noGrp="1"/>
          </p:cNvGraphicFramePr>
          <p:nvPr/>
        </p:nvGraphicFramePr>
        <p:xfrm>
          <a:off x="381000" y="596900"/>
          <a:ext cx="8458200" cy="572782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happened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After 1840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 the 1880s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By the end of the nineteenth century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3505200" y="4495800"/>
            <a:ext cx="48768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0000"/>
                </a:solidFill>
              </a:rPr>
              <a:t>Photography became a kind of art.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505200" y="2887663"/>
            <a:ext cx="51816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0000"/>
                </a:solidFill>
              </a:rPr>
              <a:t>People could buy film in small boxes.</a:t>
            </a:r>
          </a:p>
        </p:txBody>
      </p:sp>
      <p:sp>
        <p:nvSpPr>
          <p:cNvPr id="68654" name="Text Box 46"/>
          <p:cNvSpPr txBox="1">
            <a:spLocks noChangeArrowheads="1"/>
          </p:cNvSpPr>
          <p:nvPr/>
        </p:nvSpPr>
        <p:spPr bwMode="auto">
          <a:xfrm>
            <a:off x="3505200" y="1358900"/>
            <a:ext cx="51816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0000"/>
                </a:solidFill>
              </a:rPr>
              <a:t>People could take pictures of moving things.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7" grpId="0"/>
      <p:bldP spid="68638" grpId="0"/>
      <p:bldP spid="686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1406525"/>
            <a:ext cx="84582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42900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5900" indent="-342900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08505" indent="-342900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30475" indent="-342900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87675" indent="-34290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44875" indent="-34290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02075" indent="-34290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59275" indent="-34290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Tx/>
              <a:buAutoNum type="arabicPeriod"/>
            </a:pPr>
            <a:r>
              <a:rPr lang="en-US" altLang="zh-CN" b="1" dirty="0">
                <a:latin typeface="Times New Roman" panose="02020603050405020304" pitchFamily="18" charset="0"/>
              </a:rPr>
              <a:t>The first successful photo was produced in _________.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2. Because it took a long time to take a photo, people in early photos did not ________.</a:t>
            </a:r>
          </a:p>
          <a:p>
            <a:pPr>
              <a:lnSpc>
                <a:spcPct val="115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3. The first photographers needed to know how to _____________ and _________ them.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57200" y="152400"/>
            <a:ext cx="81534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Listen and complete the sentences.</a:t>
            </a:r>
          </a:p>
        </p:txBody>
      </p:sp>
      <p:pic>
        <p:nvPicPr>
          <p:cNvPr id="16400" name="Picture 16" descr="图片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838200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447800" y="20574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1827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62000" y="39306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smile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429000" y="52578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take photos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62000" y="58674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develop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403" grpId="0"/>
      <p:bldP spid="16406" grpId="0"/>
      <p:bldP spid="16407" grpId="0"/>
      <p:bldP spid="1640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04800" y="782638"/>
            <a:ext cx="8534400" cy="47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4. Kodak introduced a camera that 	could be used by everyone in ______.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5. Kodak’s camera was ____________ 	and ______ than any of the earlier 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   cameras.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6. Cameras with computer technology 	were introduced in ___________.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553200" y="1468438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1888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105400" y="2154238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smaller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600200" y="2840038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lighter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724400" y="4821238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the 1990s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  <p:bldP spid="17423" grpId="0"/>
      <p:bldP spid="17424" grpId="0"/>
      <p:bldP spid="174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Around the world</a:t>
            </a:r>
            <a:endParaRPr lang="zh-CN" altLang="en-US" b="1" kern="10">
              <a:ln w="19050">
                <a:solidFill>
                  <a:srgbClr val="FF0000"/>
                </a:solidFill>
                <a:rou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90600" y="1828800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Arial" panose="020B0604020202020204" pitchFamily="34" charset="0"/>
              </a:rPr>
              <a:t>A famous photo</a:t>
            </a:r>
          </a:p>
        </p:txBody>
      </p:sp>
      <p:pic>
        <p:nvPicPr>
          <p:cNvPr id="18443" name="Picture 11" descr="001e901830bc0c104196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2743200"/>
            <a:ext cx="4248150" cy="3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76200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</a:rPr>
              <a:t>The picture of the earth from space was taken by William Anders on the Apollo 8 trip into space.</a:t>
            </a:r>
          </a:p>
        </p:txBody>
      </p:sp>
      <p:pic>
        <p:nvPicPr>
          <p:cNvPr id="69641" name="Picture 9" descr="1385615_9890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5050" y="2590800"/>
            <a:ext cx="290353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 descr="1385617_27767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2647950"/>
            <a:ext cx="3549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10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chemeClr val="tx1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Module task</a:t>
            </a:r>
          </a:p>
          <a:p>
            <a:pPr algn="ctr"/>
            <a:r>
              <a:rPr lang="en-US" altLang="zh-CN" b="1" kern="10">
                <a:ln w="19050">
                  <a:solidFill>
                    <a:schemeClr val="tx1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Making a photo display</a:t>
            </a:r>
            <a:endParaRPr lang="zh-CN" altLang="en-US" b="1" kern="10">
              <a:ln w="19050">
                <a:solidFill>
                  <a:schemeClr val="tx1"/>
                </a:solidFill>
                <a:rou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9464" name="Picture 8" descr="20104401528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836738"/>
            <a:ext cx="3200400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eUnmEs0Pf4n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4038600"/>
            <a:ext cx="44958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20140227200937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5200" y="1828800"/>
            <a:ext cx="2667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ceIKYimb5pDZ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4038600"/>
            <a:ext cx="39624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2009121401131630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1828800"/>
            <a:ext cx="25908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Choose your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</a:rPr>
              <a:t>favourite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 photo and describe it.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/>
              <a:t>Choose one photo you like best.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/>
              <a:t>Write a passage or story about it.    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b="1" dirty="0"/>
              <a:t>    Say what/who it is in the photo, and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b="1" dirty="0"/>
              <a:t>    why it is important to you.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058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955" indent="-274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CC0099"/>
              </a:buClr>
              <a:buFontTx/>
              <a:buChar char="•"/>
            </a:pPr>
            <a:r>
              <a:rPr lang="en-US" altLang="zh-CN" b="1" dirty="0">
                <a:latin typeface="Times New Roman" panose="02020603050405020304" pitchFamily="18" charset="0"/>
              </a:rPr>
              <a:t>Your photos should record interesting things ___________ happen at school, inside the classroom or outside.</a:t>
            </a:r>
          </a:p>
          <a:p>
            <a:pPr>
              <a:lnSpc>
                <a:spcPct val="120000"/>
              </a:lnSpc>
              <a:buClr>
                <a:srgbClr val="CC0099"/>
              </a:buClr>
              <a:buFontTx/>
              <a:buChar char="•"/>
            </a:pPr>
            <a:r>
              <a:rPr lang="en-US" altLang="zh-CN" b="1" dirty="0">
                <a:latin typeface="Times New Roman" panose="02020603050405020304" pitchFamily="18" charset="0"/>
              </a:rPr>
              <a:t>The photos __________ you take should be active, beautiful and true.</a:t>
            </a:r>
          </a:p>
          <a:p>
            <a:pPr>
              <a:lnSpc>
                <a:spcPct val="120000"/>
              </a:lnSpc>
              <a:buClr>
                <a:srgbClr val="CC0099"/>
              </a:buClr>
              <a:buFontTx/>
              <a:buChar char="•"/>
            </a:pPr>
            <a:r>
              <a:rPr lang="en-US" altLang="zh-CN" b="1" dirty="0">
                <a:latin typeface="Times New Roman" panose="02020603050405020304" pitchFamily="18" charset="0"/>
              </a:rPr>
              <a:t>The photos ___________ you send should include some words about them.</a:t>
            </a:r>
          </a:p>
          <a:p>
            <a:pPr>
              <a:lnSpc>
                <a:spcPct val="120000"/>
              </a:lnSpc>
              <a:buClr>
                <a:srgbClr val="CC0099"/>
              </a:buClr>
              <a:buFontTx/>
              <a:buChar char="•"/>
            </a:pPr>
            <a:r>
              <a:rPr lang="en-US" altLang="zh-CN" b="1" dirty="0">
                <a:latin typeface="Times New Roman" panose="02020603050405020304" pitchFamily="18" charset="0"/>
              </a:rPr>
              <a:t>The size of the photos ___________ you take should be 9cm×13cm.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981200" y="11112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that /which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971800" y="24384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that /which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971800" y="37338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that /which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029200" y="50292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that /which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  <p:bldP spid="62474" grpId="0"/>
      <p:bldP spid="62475" grpId="0"/>
      <p:bldP spid="624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2667000"/>
            <a:ext cx="7162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Talk about your photo. Use the passage or story you have written in Activity 8 to help you.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447800" y="1216025"/>
            <a:ext cx="5943600" cy="1069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b="1" kern="10" spc="-180" dirty="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Work in groups</a:t>
            </a:r>
            <a:endParaRPr lang="zh-CN" altLang="en-US" b="1" kern="10" spc="-180" dirty="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57200" y="1031875"/>
            <a:ext cx="82296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880" indent="-1828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b="1" dirty="0">
                <a:latin typeface="Times New Roman" panose="02020603050405020304" pitchFamily="18" charset="0"/>
              </a:rPr>
              <a:t>Show the group your photo. Tell them why you like it, and why it is important to you.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b="1" dirty="0">
                <a:latin typeface="Times New Roman" panose="02020603050405020304" pitchFamily="18" charset="0"/>
              </a:rPr>
              <a:t>Answer questions your group may have.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zh-CN" b="1" dirty="0">
                <a:latin typeface="Times New Roman" panose="02020603050405020304" pitchFamily="18" charset="0"/>
              </a:rPr>
              <a:t>Listen to the other members of your group talk about their photos.</a:t>
            </a:r>
            <a:endParaRPr lang="en-US" altLang="zh-C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43000" y="1879600"/>
            <a:ext cx="7239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Show your photos from the group to the whole class and talk about them.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43000" y="2895600"/>
            <a:ext cx="72390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Choose your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</a:rPr>
              <a:t>favourite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 photos and give a brief introduction. </a:t>
            </a:r>
            <a:r>
              <a:rPr lang="en-US" altLang="zh-CN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WordArt 3"/>
          <p:cNvSpPr>
            <a:spLocks noChangeArrowheads="1" noChangeShapeType="1" noTextEdit="1"/>
          </p:cNvSpPr>
          <p:nvPr/>
        </p:nvSpPr>
        <p:spPr bwMode="auto">
          <a:xfrm>
            <a:off x="2057400" y="838200"/>
            <a:ext cx="48006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b="1" kern="1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b="1" kern="10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914400" y="3657600"/>
            <a:ext cx="7315200" cy="2135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CC00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Thank you!</a:t>
            </a:r>
            <a:endParaRPr lang="zh-CN" altLang="en-US" b="1" kern="10" spc="-360">
              <a:ln w="12700">
                <a:solidFill>
                  <a:srgbClr val="000099"/>
                </a:solidFill>
                <a:round/>
              </a:ln>
              <a:solidFill>
                <a:srgbClr val="CC0099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85344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955" indent="-274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CC0099"/>
              </a:buClr>
              <a:buFontTx/>
              <a:buChar char="•"/>
            </a:pPr>
            <a:r>
              <a:rPr lang="en-US" altLang="zh-CN" b="1">
                <a:latin typeface="Times New Roman" panose="02020603050405020304" pitchFamily="18" charset="0"/>
              </a:rPr>
              <a:t>Students __________ enter the competition should be between 10 and 16 years old.</a:t>
            </a:r>
          </a:p>
          <a:p>
            <a:pPr>
              <a:lnSpc>
                <a:spcPct val="120000"/>
              </a:lnSpc>
              <a:buClr>
                <a:srgbClr val="CC0099"/>
              </a:buClr>
              <a:buFontTx/>
              <a:buChar char="•"/>
            </a:pPr>
            <a:r>
              <a:rPr lang="en-US" altLang="zh-CN" b="1">
                <a:latin typeface="Times New Roman" panose="02020603050405020304" pitchFamily="18" charset="0"/>
              </a:rPr>
              <a:t>The last date _______ you should send your photos on is 30th November.</a:t>
            </a:r>
          </a:p>
          <a:p>
            <a:pPr>
              <a:lnSpc>
                <a:spcPct val="120000"/>
              </a:lnSpc>
              <a:buClr>
                <a:srgbClr val="CC0099"/>
              </a:buClr>
              <a:buFontTx/>
              <a:buChar char="•"/>
            </a:pPr>
            <a:r>
              <a:rPr lang="en-US" altLang="zh-CN" b="1">
                <a:latin typeface="Times New Roman" panose="02020603050405020304" pitchFamily="18" charset="0"/>
              </a:rPr>
              <a:t>The lucky person ___________ wins the competition will receive a new camera.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438400" y="10668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who / that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429000" y="297815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which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191000" y="43434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who / that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  <p:bldP spid="297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219200" y="1219200"/>
            <a:ext cx="7010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Get your camera and start taking your photos now!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3124200"/>
            <a:ext cx="2205038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7772400" cy="43354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/>
              <a:t>In many English-speaking countries, two systems of measurement are used: imperial (inch, foot, yard, mile, pound) and metric (</a:t>
            </a:r>
            <a:r>
              <a:rPr lang="en-US" altLang="zh-CN" b="1" dirty="0" err="1"/>
              <a:t>millimetre</a:t>
            </a:r>
            <a:r>
              <a:rPr lang="en-US" altLang="zh-CN" b="1" dirty="0"/>
              <a:t>, </a:t>
            </a:r>
            <a:r>
              <a:rPr lang="en-US" altLang="zh-CN" b="1" dirty="0" err="1"/>
              <a:t>centimetre</a:t>
            </a:r>
            <a:r>
              <a:rPr lang="en-US" altLang="zh-CN" b="1" dirty="0"/>
              <a:t>, </a:t>
            </a:r>
            <a:r>
              <a:rPr lang="en-US" altLang="zh-CN" b="1" dirty="0" err="1"/>
              <a:t>metre</a:t>
            </a:r>
            <a:r>
              <a:rPr lang="en-US" altLang="zh-CN" b="1" dirty="0"/>
              <a:t>, </a:t>
            </a:r>
            <a:r>
              <a:rPr lang="en-US" altLang="zh-CN" b="1" dirty="0" err="1"/>
              <a:t>kilometre</a:t>
            </a:r>
            <a:r>
              <a:rPr lang="en-US" altLang="zh-CN" b="1" dirty="0"/>
              <a:t>, kilogram). You also need to </a:t>
            </a:r>
            <a:r>
              <a:rPr lang="en-US" altLang="zh-CN" b="1" dirty="0" err="1"/>
              <a:t>recognise</a:t>
            </a:r>
            <a:r>
              <a:rPr lang="en-US" altLang="zh-CN" b="1" dirty="0"/>
              <a:t> their short forms (in, </a:t>
            </a:r>
            <a:r>
              <a:rPr lang="en-US" altLang="zh-CN" b="1" dirty="0" err="1"/>
              <a:t>ft</a:t>
            </a:r>
            <a:r>
              <a:rPr lang="en-US" altLang="zh-CN" b="1" dirty="0"/>
              <a:t>, </a:t>
            </a:r>
            <a:r>
              <a:rPr lang="en-US" altLang="zh-CN" b="1" dirty="0" err="1"/>
              <a:t>yd</a:t>
            </a:r>
            <a:r>
              <a:rPr lang="en-US" altLang="zh-CN" b="1" dirty="0"/>
              <a:t>, ml, </a:t>
            </a:r>
            <a:r>
              <a:rPr lang="en-US" altLang="zh-CN" b="1" dirty="0" err="1"/>
              <a:t>lb</a:t>
            </a:r>
            <a:r>
              <a:rPr lang="en-US" altLang="zh-CN" b="1" dirty="0"/>
              <a:t>; mm, cm, m, km, kg).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5657850" cy="1181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b="1" kern="10" dirty="0">
                <a:ln w="12700">
                  <a:solidFill>
                    <a:schemeClr val="tx1"/>
                  </a:solidFill>
                  <a:rou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Learning to learn</a:t>
            </a:r>
            <a:endParaRPr lang="zh-CN" altLang="en-US" b="1" kern="10" dirty="0">
              <a:ln w="12700">
                <a:solidFill>
                  <a:schemeClr val="tx1"/>
                </a:solidFill>
                <a:round/>
              </a:ln>
              <a:solidFill>
                <a:srgbClr val="00CC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28600" y="1219200"/>
            <a:ext cx="86868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在复合句中修饰名词或代词的从句叫做</a:t>
            </a:r>
            <a:r>
              <a:rPr lang="zh-CN" altLang="en-US" b="1" dirty="0">
                <a:solidFill>
                  <a:srgbClr val="0000FF"/>
                </a:solidFill>
              </a:rPr>
              <a:t>定语从句</a:t>
            </a:r>
            <a:r>
              <a:rPr lang="zh-CN" altLang="en-US" b="1" dirty="0"/>
              <a:t>。被定语从句修饰的名词或代词叫</a:t>
            </a:r>
            <a:r>
              <a:rPr lang="zh-CN" altLang="en-US" b="1" dirty="0">
                <a:solidFill>
                  <a:srgbClr val="0000FF"/>
                </a:solidFill>
              </a:rPr>
              <a:t>先行词</a:t>
            </a:r>
            <a:r>
              <a:rPr lang="zh-CN" altLang="en-US" b="1" dirty="0"/>
              <a:t>。定语从句必须放在先行词之后。引导从句的</a:t>
            </a:r>
            <a:r>
              <a:rPr lang="zh-CN" altLang="en-US" b="1" dirty="0">
                <a:solidFill>
                  <a:srgbClr val="FF0000"/>
                </a:solidFill>
              </a:rPr>
              <a:t>关系代词有</a:t>
            </a:r>
            <a:r>
              <a:rPr lang="en-US" altLang="zh-CN" b="1" dirty="0">
                <a:solidFill>
                  <a:srgbClr val="FF0000"/>
                </a:solidFill>
              </a:rPr>
              <a:t>who(</a:t>
            </a:r>
            <a:r>
              <a:rPr lang="zh-CN" altLang="en-US" b="1" dirty="0">
                <a:solidFill>
                  <a:srgbClr val="FF0000"/>
                </a:solidFill>
              </a:rPr>
              <a:t>人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主格</a:t>
            </a:r>
            <a:r>
              <a:rPr lang="en-US" altLang="zh-CN" b="1" dirty="0">
                <a:solidFill>
                  <a:srgbClr val="FF0000"/>
                </a:solidFill>
              </a:rPr>
              <a:t>), whom(</a:t>
            </a:r>
            <a:r>
              <a:rPr lang="zh-CN" altLang="en-US" b="1" dirty="0">
                <a:solidFill>
                  <a:srgbClr val="FF0000"/>
                </a:solidFill>
              </a:rPr>
              <a:t>人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宾客</a:t>
            </a:r>
            <a:r>
              <a:rPr lang="en-US" altLang="zh-CN" b="1" dirty="0">
                <a:solidFill>
                  <a:srgbClr val="FF0000"/>
                </a:solidFill>
              </a:rPr>
              <a:t>), whose(</a:t>
            </a:r>
            <a:r>
              <a:rPr lang="zh-CN" altLang="en-US" b="1" dirty="0">
                <a:solidFill>
                  <a:srgbClr val="FF0000"/>
                </a:solidFill>
              </a:rPr>
              <a:t>人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zh-CN" altLang="en-US" b="1" dirty="0">
                <a:solidFill>
                  <a:srgbClr val="FF0000"/>
                </a:solidFill>
              </a:rPr>
              <a:t>所有格</a:t>
            </a:r>
            <a:r>
              <a:rPr lang="en-US" altLang="zh-CN" b="1" dirty="0">
                <a:solidFill>
                  <a:srgbClr val="FF0000"/>
                </a:solidFill>
              </a:rPr>
              <a:t>), which(</a:t>
            </a:r>
            <a:r>
              <a:rPr lang="zh-CN" altLang="en-US" b="1" dirty="0">
                <a:solidFill>
                  <a:srgbClr val="FF0000"/>
                </a:solidFill>
              </a:rPr>
              <a:t>物</a:t>
            </a:r>
            <a:r>
              <a:rPr lang="en-US" altLang="zh-CN" b="1" dirty="0">
                <a:solidFill>
                  <a:srgbClr val="FF0000"/>
                </a:solidFill>
              </a:rPr>
              <a:t>), that(</a:t>
            </a:r>
            <a:r>
              <a:rPr lang="zh-CN" altLang="en-US" b="1" dirty="0">
                <a:solidFill>
                  <a:srgbClr val="FF0000"/>
                </a:solidFill>
              </a:rPr>
              <a:t>人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物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r>
              <a:rPr lang="zh-CN" altLang="en-US" b="1" dirty="0"/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引导从句的</a:t>
            </a:r>
            <a:r>
              <a:rPr lang="zh-CN" altLang="en-US" b="1" dirty="0">
                <a:solidFill>
                  <a:srgbClr val="FF0000"/>
                </a:solidFill>
              </a:rPr>
              <a:t>关系副词有</a:t>
            </a:r>
            <a:r>
              <a:rPr lang="en-US" altLang="zh-CN" b="1" dirty="0">
                <a:solidFill>
                  <a:srgbClr val="FF0000"/>
                </a:solidFill>
              </a:rPr>
              <a:t>where(</a:t>
            </a:r>
            <a:r>
              <a:rPr lang="zh-CN" altLang="en-US" b="1" dirty="0">
                <a:solidFill>
                  <a:srgbClr val="FF0000"/>
                </a:solidFill>
              </a:rPr>
              <a:t>地点</a:t>
            </a:r>
            <a:r>
              <a:rPr lang="en-US" altLang="zh-CN" b="1" dirty="0">
                <a:solidFill>
                  <a:srgbClr val="FF0000"/>
                </a:solidFill>
              </a:rPr>
              <a:t>), when(</a:t>
            </a:r>
            <a:r>
              <a:rPr lang="zh-CN" altLang="en-US" b="1" dirty="0">
                <a:solidFill>
                  <a:srgbClr val="FF0000"/>
                </a:solidFill>
              </a:rPr>
              <a:t>时间</a:t>
            </a:r>
            <a:r>
              <a:rPr lang="en-US" altLang="zh-CN" b="1" dirty="0">
                <a:solidFill>
                  <a:srgbClr val="FF0000"/>
                </a:solidFill>
              </a:rPr>
              <a:t>), why(</a:t>
            </a:r>
            <a:r>
              <a:rPr lang="zh-CN" altLang="en-US" b="1" dirty="0">
                <a:solidFill>
                  <a:srgbClr val="FF0000"/>
                </a:solidFill>
              </a:rPr>
              <a:t>原因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r>
              <a:rPr lang="zh-CN" altLang="en-US" b="1" dirty="0"/>
              <a:t>。 </a:t>
            </a:r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b="1" kern="10" dirty="0">
                <a:ln w="19050">
                  <a:solidFill>
                    <a:schemeClr val="tx1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定语从句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4800" y="1060450"/>
            <a:ext cx="85344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9900CC"/>
              </a:buClr>
              <a:buFontTx/>
              <a:buChar char="•"/>
            </a:pPr>
            <a:r>
              <a:rPr lang="en-US" altLang="zh-CN" sz="3500" b="1"/>
              <a:t> The man who lives next to us is a teacher. </a:t>
            </a:r>
          </a:p>
          <a:p>
            <a:pPr>
              <a:lnSpc>
                <a:spcPct val="120000"/>
              </a:lnSpc>
              <a:buClr>
                <a:srgbClr val="9900CC"/>
              </a:buClr>
              <a:buFontTx/>
              <a:buChar char="•"/>
            </a:pPr>
            <a:endParaRPr lang="en-US" altLang="zh-CN" sz="3500" b="1"/>
          </a:p>
          <a:p>
            <a:pPr>
              <a:lnSpc>
                <a:spcPct val="120000"/>
              </a:lnSpc>
              <a:buClr>
                <a:srgbClr val="9900CC"/>
              </a:buClr>
              <a:buFontTx/>
              <a:buChar char="•"/>
            </a:pPr>
            <a:r>
              <a:rPr lang="en-US" altLang="zh-CN" sz="3500" b="1"/>
              <a:t> You must do everything that I do.</a:t>
            </a:r>
          </a:p>
          <a:p>
            <a:pPr>
              <a:lnSpc>
                <a:spcPct val="120000"/>
              </a:lnSpc>
              <a:buClr>
                <a:srgbClr val="9900CC"/>
              </a:buClr>
              <a:buFontTx/>
              <a:buChar char="•"/>
            </a:pPr>
            <a:endParaRPr lang="en-US" altLang="zh-CN" sz="3500" b="1"/>
          </a:p>
          <a:p>
            <a:pPr>
              <a:lnSpc>
                <a:spcPct val="120000"/>
              </a:lnSpc>
              <a:buClr>
                <a:srgbClr val="9900CC"/>
              </a:buClr>
              <a:buFontTx/>
              <a:buChar char="•"/>
            </a:pPr>
            <a:r>
              <a:rPr lang="en-US" altLang="zh-CN" sz="3500" b="1"/>
              <a:t> We will never forget the day when we </a:t>
            </a:r>
          </a:p>
          <a:p>
            <a:pPr>
              <a:lnSpc>
                <a:spcPct val="120000"/>
              </a:lnSpc>
              <a:buClr>
                <a:srgbClr val="9900CC"/>
              </a:buClr>
              <a:buFontTx/>
              <a:buChar char="•"/>
            </a:pPr>
            <a:endParaRPr lang="en-US" altLang="zh-CN" sz="3500" b="1"/>
          </a:p>
          <a:p>
            <a:pPr>
              <a:lnSpc>
                <a:spcPct val="120000"/>
              </a:lnSpc>
              <a:buClr>
                <a:srgbClr val="9900CC"/>
              </a:buClr>
            </a:pPr>
            <a:r>
              <a:rPr lang="en-US" altLang="zh-CN" sz="3500" b="1"/>
              <a:t>   visited our headmaster.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49288" y="1687513"/>
            <a:ext cx="20939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</a:rPr>
              <a:t>先行词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685800" y="174625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286000" y="984250"/>
            <a:ext cx="41910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600" b="1">
                <a:solidFill>
                  <a:srgbClr val="0000FF"/>
                </a:solidFill>
              </a:rPr>
              <a:t>(                        )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086100" y="1657350"/>
            <a:ext cx="30099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</a:rPr>
              <a:t>定 语 从 句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011488" y="2982913"/>
            <a:ext cx="20939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</a:rPr>
              <a:t>先行词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200400" y="3041650"/>
            <a:ext cx="2057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105400" y="2203450"/>
            <a:ext cx="2514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600" b="1">
                <a:solidFill>
                  <a:srgbClr val="0000FF"/>
                </a:solidFill>
              </a:rPr>
              <a:t>(            )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5181600" y="2916238"/>
            <a:ext cx="25146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</a:rPr>
              <a:t>定语从句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230688" y="4278313"/>
            <a:ext cx="20177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</a:rPr>
              <a:t>先行词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4572000" y="4260850"/>
            <a:ext cx="144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029200" y="3651250"/>
            <a:ext cx="22098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600" b="1">
                <a:solidFill>
                  <a:srgbClr val="0000FF"/>
                </a:solidFill>
              </a:rPr>
              <a:t>      (           </a:t>
            </a:r>
          </a:p>
          <a:p>
            <a:pPr>
              <a:lnSpc>
                <a:spcPct val="90000"/>
              </a:lnSpc>
            </a:pPr>
            <a:endParaRPr lang="en-US" altLang="zh-CN" sz="4600" b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4600" b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172200" y="4108450"/>
            <a:ext cx="25908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0000FF"/>
                </a:solidFill>
              </a:rPr>
              <a:t>定语从句</a:t>
            </a:r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2438400" y="1066800"/>
            <a:ext cx="914400" cy="762000"/>
          </a:xfrm>
          <a:prstGeom prst="wedgeEllipseCallout">
            <a:avLst>
              <a:gd name="adj1" fmla="val 99653"/>
              <a:gd name="adj2" fmla="val -53542"/>
            </a:avLst>
          </a:prstGeom>
          <a:noFill/>
          <a:ln w="38100">
            <a:solidFill>
              <a:srgbClr val="CC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886200" y="4572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人</a:t>
            </a: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257800" y="2362200"/>
            <a:ext cx="914400" cy="762000"/>
          </a:xfrm>
          <a:prstGeom prst="wedgeEllipseCallout">
            <a:avLst>
              <a:gd name="adj1" fmla="val 99653"/>
              <a:gd name="adj2" fmla="val -53542"/>
            </a:avLst>
          </a:prstGeom>
          <a:noFill/>
          <a:ln w="38100">
            <a:solidFill>
              <a:srgbClr val="CC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629400" y="1828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物</a:t>
            </a: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6096000" y="3657600"/>
            <a:ext cx="1143000" cy="762000"/>
          </a:xfrm>
          <a:prstGeom prst="wedgeEllipseCallout">
            <a:avLst>
              <a:gd name="adj1" fmla="val 69722"/>
              <a:gd name="adj2" fmla="val -53542"/>
            </a:avLst>
          </a:prstGeom>
          <a:noFill/>
          <a:ln w="38100">
            <a:solidFill>
              <a:srgbClr val="CC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7543800" y="30480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时间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 animBg="1"/>
      <p:bldP spid="54279" grpId="0"/>
      <p:bldP spid="54280" grpId="0"/>
      <p:bldP spid="54281" grpId="0"/>
      <p:bldP spid="54282" grpId="0" animBg="1"/>
      <p:bldP spid="54283" grpId="0"/>
      <p:bldP spid="54284" grpId="0"/>
      <p:bldP spid="54285" grpId="0"/>
      <p:bldP spid="54286" grpId="0" animBg="1"/>
      <p:bldP spid="54287" grpId="0"/>
      <p:bldP spid="54288" grpId="0"/>
      <p:bldP spid="54289" grpId="0" animBg="1"/>
      <p:bldP spid="54290" grpId="0"/>
      <p:bldP spid="54291" grpId="0" animBg="1"/>
      <p:bldP spid="54292" grpId="0"/>
      <p:bldP spid="54293" grpId="0" animBg="1"/>
      <p:bldP spid="54294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1800</Words>
  <Application>Microsoft Office PowerPoint</Application>
  <PresentationFormat>全屏显示(4:3)</PresentationFormat>
  <Paragraphs>212</Paragraphs>
  <Slides>44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隶书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303</cp:revision>
  <cp:lastPrinted>2113-01-01T00:00:00Z</cp:lastPrinted>
  <dcterms:created xsi:type="dcterms:W3CDTF">2113-01-01T00:00:00Z</dcterms:created>
  <dcterms:modified xsi:type="dcterms:W3CDTF">2023-01-16T20:22:41Z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C79AE7F23997414A87B71CC5AB7B69B0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