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63" r:id="rId5"/>
    <p:sldId id="264" r:id="rId6"/>
    <p:sldId id="260" r:id="rId7"/>
    <p:sldId id="262" r:id="rId8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3300"/>
    <a:srgbClr val="CCFFFF"/>
    <a:srgbClr val="9933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 autoAdjust="0"/>
    <p:restoredTop sz="94660"/>
  </p:normalViewPr>
  <p:slideViewPr>
    <p:cSldViewPr>
      <p:cViewPr>
        <p:scale>
          <a:sx n="100" d="100"/>
          <a:sy n="100" d="100"/>
        </p:scale>
        <p:origin x="-372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54F6B-162F-40B7-9ADD-E02AFDCC96E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90E3A-A57E-49CD-8D79-D509C28513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90E3A-A57E-49CD-8D79-D509C285139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00186"/>
            <a:ext cx="9144000" cy="14477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zh-CN" altLang="zh-CN" sz="3600" b="1" dirty="0" smtClean="0">
                <a:solidFill>
                  <a:srgbClr val="FF0000"/>
                </a:solidFill>
              </a:rPr>
              <a:t>Unit 3  Lesson 1</a:t>
            </a:r>
            <a:br>
              <a:rPr lang="zh-CN" altLang="zh-CN" sz="3600" b="1" dirty="0" smtClean="0">
                <a:solidFill>
                  <a:srgbClr val="FF0000"/>
                </a:solidFill>
              </a:rPr>
            </a:br>
            <a:r>
              <a:rPr lang="zh-CN" altLang="zh-CN" sz="4800" b="1" dirty="0" smtClean="0">
                <a:solidFill>
                  <a:srgbClr val="FF0000"/>
                </a:solidFill>
              </a:rPr>
              <a:t>I want to eat noodles.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3243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247650" y="346472"/>
            <a:ext cx="7086600" cy="1437084"/>
          </a:xfrm>
        </p:spPr>
        <p:txBody>
          <a:bodyPr anchor="ctr"/>
          <a:lstStyle/>
          <a:p>
            <a:pPr eaLnBrk="1" hangingPunct="1"/>
            <a:r>
              <a:rPr lang="zh-CN" altLang="zh-CN" sz="4400" dirty="0" smtClean="0"/>
              <a:t>Listen </a:t>
            </a:r>
            <a:r>
              <a:rPr lang="en-US" altLang="zh-CN" sz="4400" dirty="0" smtClean="0"/>
              <a:t>and answer</a:t>
            </a:r>
            <a:endParaRPr lang="zh-CN" altLang="zh-CN" sz="4400" dirty="0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871538" y="1760935"/>
            <a:ext cx="7010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zh-CN" sz="4400" dirty="0" smtClean="0">
                <a:solidFill>
                  <a:schemeClr val="accent2">
                    <a:lumMod val="75000"/>
                  </a:schemeClr>
                </a:solidFill>
              </a:rPr>
              <a:t>Tom wants to eat_______.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4400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zh-CN" altLang="zh-CN" sz="4400" dirty="0" smtClean="0">
                <a:solidFill>
                  <a:schemeClr val="accent2">
                    <a:lumMod val="75000"/>
                  </a:schemeClr>
                </a:solidFill>
              </a:rPr>
              <a:t>Tom’s father,Jack wants to eat</a:t>
            </a:r>
            <a:r>
              <a:rPr lang="zh-CN" altLang="zh-CN" sz="4400" dirty="0" smtClean="0">
                <a:solidFill>
                  <a:srgbClr val="9933FF"/>
                </a:solidFill>
              </a:rPr>
              <a:t>______ 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86400" y="1735932"/>
            <a:ext cx="13532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</a:rPr>
              <a:t>jiaozi</a:t>
            </a:r>
            <a:endParaRPr lang="zh-CN" altLang="zh-CN" sz="4000">
              <a:solidFill>
                <a:srgbClr val="FF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62400" y="2822973"/>
            <a:ext cx="198163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000">
                <a:solidFill>
                  <a:srgbClr val="FF0000"/>
                </a:solidFill>
              </a:rPr>
              <a:t>noodles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2103"/>
            <a:ext cx="9144000" cy="308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285810"/>
            <a:ext cx="86104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dirty="0" smtClean="0"/>
              <a:t>Listen </a:t>
            </a:r>
            <a:r>
              <a:rPr lang="zh-CN" altLang="zh-CN" sz="2400" dirty="0"/>
              <a:t>again and </a:t>
            </a:r>
            <a:r>
              <a:rPr lang="en-US" altLang="zh-CN" sz="2400" dirty="0"/>
              <a:t>find out </a:t>
            </a:r>
            <a:r>
              <a:rPr lang="zh-CN" altLang="zh-CN" sz="2400" dirty="0"/>
              <a:t>the sentences “how does Tom</a:t>
            </a:r>
            <a:r>
              <a:rPr lang="en-US" altLang="zh-CN" sz="2400" dirty="0"/>
              <a:t>’s </a:t>
            </a:r>
            <a:r>
              <a:rPr lang="zh-CN" altLang="zh-CN" sz="2400" dirty="0"/>
              <a:t>mother ask the question?” (</a:t>
            </a:r>
            <a:r>
              <a:rPr lang="zh-CN" altLang="en-US" sz="2400" dirty="0"/>
              <a:t>找出</a:t>
            </a:r>
            <a:r>
              <a:rPr lang="zh-CN" altLang="zh-CN" sz="2400" dirty="0"/>
              <a:t>Tom’mother</a:t>
            </a:r>
            <a:r>
              <a:rPr lang="zh-CN" altLang="en-US" sz="2400" dirty="0"/>
              <a:t>是如何用英语问他们想吃什么的句子</a:t>
            </a:r>
            <a:r>
              <a:rPr lang="zh-CN" altLang="zh-CN" sz="2400" dirty="0"/>
              <a:t>.)</a:t>
            </a:r>
          </a:p>
        </p:txBody>
      </p:sp>
      <p:grpSp>
        <p:nvGrpSpPr>
          <p:cNvPr id="4100" name="组合 4"/>
          <p:cNvGrpSpPr/>
          <p:nvPr/>
        </p:nvGrpSpPr>
        <p:grpSpPr bwMode="auto">
          <a:xfrm>
            <a:off x="1219200" y="2162176"/>
            <a:ext cx="6400800" cy="691568"/>
            <a:chOff x="914496" y="2883434"/>
            <a:chExt cx="6934182" cy="922066"/>
          </a:xfrm>
        </p:grpSpPr>
        <p:sp>
          <p:nvSpPr>
            <p:cNvPr id="4" name="椭圆 3"/>
            <p:cNvSpPr/>
            <p:nvPr/>
          </p:nvSpPr>
          <p:spPr>
            <a:xfrm>
              <a:off x="914496" y="2883434"/>
              <a:ext cx="6476719" cy="7619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103" name="Text Box 4"/>
            <p:cNvSpPr txBox="1">
              <a:spLocks noChangeArrowheads="1"/>
            </p:cNvSpPr>
            <p:nvPr/>
          </p:nvSpPr>
          <p:spPr bwMode="auto">
            <a:xfrm>
              <a:off x="1600278" y="2943748"/>
              <a:ext cx="6248400" cy="861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600">
                  <a:solidFill>
                    <a:srgbClr val="FF0000"/>
                  </a:solidFill>
                </a:rPr>
                <a:t>What do you want to eat?</a:t>
              </a:r>
              <a:endParaRPr lang="zh-CN" altLang="zh-CN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2601" y="1264444"/>
            <a:ext cx="36861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" y="2457450"/>
            <a:ext cx="914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7389" y="754856"/>
            <a:ext cx="935037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752600" y="1028700"/>
            <a:ext cx="518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dirty="0"/>
              <a:t>: I want to eat </a:t>
            </a:r>
            <a:r>
              <a:rPr lang="en-US" altLang="zh-CN" sz="3600" dirty="0" err="1"/>
              <a:t>jiaozi</a:t>
            </a:r>
            <a:r>
              <a:rPr lang="zh-CN" altLang="zh-CN" sz="3600" dirty="0"/>
              <a:t>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622425" y="2811066"/>
            <a:ext cx="525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dirty="0"/>
              <a:t>: I want to eat noodles.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77000" y="1783557"/>
            <a:ext cx="22034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>
                <a:solidFill>
                  <a:srgbClr val="9933FF"/>
                </a:solidFill>
              </a:rPr>
              <a:t>Chinese food</a:t>
            </a:r>
            <a:r>
              <a:rPr lang="zh-CN" altLang="en-US">
                <a:solidFill>
                  <a:srgbClr val="9933FF"/>
                </a:solidFill>
              </a:rPr>
              <a:t>（</a:t>
            </a:r>
            <a:r>
              <a:rPr lang="zh-CN" altLang="en-US" b="1">
                <a:solidFill>
                  <a:srgbClr val="9933FF"/>
                </a:solidFill>
              </a:rPr>
              <a:t>中餐）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28" grpId="0" autoUpdateAnimBg="0"/>
      <p:bldP spid="51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90600" y="857250"/>
            <a:ext cx="11277600" cy="395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组合 9"/>
          <p:cNvGrpSpPr/>
          <p:nvPr/>
        </p:nvGrpSpPr>
        <p:grpSpPr bwMode="auto">
          <a:xfrm>
            <a:off x="-228600" y="788194"/>
            <a:ext cx="6316663" cy="1144766"/>
            <a:chOff x="-1034098" y="947638"/>
            <a:chExt cx="6317120" cy="1527591"/>
          </a:xfrm>
        </p:grpSpPr>
        <p:sp>
          <p:nvSpPr>
            <p:cNvPr id="7" name="椭圆 6"/>
            <p:cNvSpPr/>
            <p:nvPr/>
          </p:nvSpPr>
          <p:spPr>
            <a:xfrm>
              <a:off x="-1034098" y="947638"/>
              <a:ext cx="5258180" cy="12456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151" name="文本框 5"/>
            <p:cNvSpPr txBox="1">
              <a:spLocks noChangeArrowheads="1"/>
            </p:cNvSpPr>
            <p:nvPr/>
          </p:nvSpPr>
          <p:spPr bwMode="auto">
            <a:xfrm>
              <a:off x="-535457" y="1037775"/>
              <a:ext cx="5818479" cy="1437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>
                  <a:solidFill>
                    <a:srgbClr val="FF3300"/>
                  </a:solidFill>
                </a:rPr>
                <a:t>Sorry,I can’t cook Chinese food.Shall we eat </a:t>
              </a:r>
              <a:r>
                <a:rPr lang="en-US" altLang="zh-CN">
                  <a:solidFill>
                    <a:srgbClr val="990000"/>
                  </a:solidFill>
                </a:rPr>
                <a:t>out?</a:t>
              </a:r>
              <a:endParaRPr lang="zh-CN" altLang="en-US">
                <a:solidFill>
                  <a:srgbClr val="990000"/>
                </a:solidFill>
              </a:endParaRPr>
            </a:p>
          </p:txBody>
        </p:sp>
      </p:grpSp>
      <p:sp>
        <p:nvSpPr>
          <p:cNvPr id="6148" name="文本框 1"/>
          <p:cNvSpPr txBox="1">
            <a:spLocks noChangeArrowheads="1"/>
          </p:cNvSpPr>
          <p:nvPr/>
        </p:nvSpPr>
        <p:spPr bwMode="auto">
          <a:xfrm>
            <a:off x="1219200" y="272654"/>
            <a:ext cx="5867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Can mum cook Chinese food?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4193382"/>
            <a:ext cx="1790700" cy="95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2426" y="117053"/>
            <a:ext cx="87630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</a:rPr>
              <a:t>Production (拓展)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dirty="0"/>
              <a:t>同学们，小动物们也来了，它们在一起交流自己想吃的食物。同学们，你可以选择扮演自己喜欢的小动物，可用动作，也可用头饰来扮演小动物。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</a:rPr>
              <a:t>A</a:t>
            </a:r>
            <a:r>
              <a:rPr lang="zh-CN" altLang="en-US" sz="2000" b="1" dirty="0"/>
              <a:t>:Hello!I’m___.I’m hungry.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b="1" dirty="0" smtClean="0">
                <a:solidFill>
                  <a:schemeClr val="folHlink"/>
                </a:solidFill>
              </a:rPr>
              <a:t>Danny</a:t>
            </a:r>
            <a:r>
              <a:rPr lang="zh-CN" altLang="en-US" sz="2000" b="1" dirty="0" smtClean="0"/>
              <a:t>:What </a:t>
            </a:r>
            <a:r>
              <a:rPr lang="zh-CN" altLang="en-US" sz="2000" b="1" dirty="0"/>
              <a:t>do you want to eat?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FF0000"/>
                </a:solidFill>
              </a:rPr>
              <a:t>A</a:t>
            </a:r>
            <a:r>
              <a:rPr lang="zh-CN" altLang="en-US" sz="2000" b="1" dirty="0" smtClean="0"/>
              <a:t>:I </a:t>
            </a:r>
            <a:r>
              <a:rPr lang="zh-CN" altLang="en-US" sz="2000" b="1" dirty="0"/>
              <a:t>want to eat_____.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chemeClr val="folHlink"/>
                </a:solidFill>
              </a:rPr>
              <a:t>Danny</a:t>
            </a:r>
            <a:r>
              <a:rPr lang="zh-CN" altLang="en-US" sz="2000" b="1" dirty="0"/>
              <a:t>:Here you are.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FF0000"/>
                </a:solidFill>
              </a:rPr>
              <a:t>A</a:t>
            </a:r>
            <a:r>
              <a:rPr lang="zh-CN" altLang="en-US" sz="2000" b="1" dirty="0" smtClean="0"/>
              <a:t>:Thank </a:t>
            </a:r>
            <a:r>
              <a:rPr lang="zh-CN" altLang="en-US" sz="2000" b="1" dirty="0"/>
              <a:t>you</a:t>
            </a:r>
            <a:r>
              <a:rPr lang="zh-CN" altLang="en-US" sz="2000" b="1" dirty="0" smtClean="0"/>
              <a:t>!</a:t>
            </a:r>
            <a:endParaRPr lang="zh-CN" altLang="en-US" sz="2000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5402" y="1650207"/>
            <a:ext cx="1590675" cy="110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38800" y="2757488"/>
            <a:ext cx="1276350" cy="116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15201" y="2400300"/>
            <a:ext cx="1247775" cy="1521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86600" y="4229100"/>
            <a:ext cx="18002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43201" y="4329112"/>
            <a:ext cx="1990725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953001" y="4229100"/>
            <a:ext cx="1819275" cy="77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 descr="cat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015162" y="1496615"/>
            <a:ext cx="1524000" cy="90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318" y="1123988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dirty="0"/>
              <a:t>No frolicing during the meal,no running after the meal. :“</a:t>
            </a:r>
            <a:r>
              <a:rPr lang="zh-CN" altLang="en-US" dirty="0"/>
              <a:t>吃饭不要闹，吃饱不要跑”</a:t>
            </a:r>
            <a:r>
              <a:rPr lang="zh-CN" altLang="zh-CN" dirty="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dirty="0" smtClean="0"/>
              <a:t>Wanna </a:t>
            </a:r>
            <a:r>
              <a:rPr lang="zh-CN" altLang="zh-CN" dirty="0"/>
              <a:t>be healthy?Do please treat yourself a nice breakfast :“</a:t>
            </a:r>
            <a:r>
              <a:rPr lang="zh-CN" altLang="en-US" dirty="0"/>
              <a:t>要想身体好，早餐要吃饱”</a:t>
            </a:r>
            <a:r>
              <a:rPr lang="zh-CN" altLang="zh-CN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全屏显示(16:9)</PresentationFormat>
  <Paragraphs>24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WWW.2PPT.COM
</vt:lpstr>
      <vt:lpstr>Unit 3  Lesson 1 I want to eat noodles.</vt:lpstr>
      <vt:lpstr>Listen and answer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10BCD7DA01704336BB0DD110D14D7307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