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64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65" r:id="rId21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C4EB"/>
    <a:srgbClr val="CAEBF8"/>
    <a:srgbClr val="CE9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BDF494F6-096D-4510-ADE2-9067842B9302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38D7A036-57AE-44D7-8152-0ECA3D81BEC5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Elphin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anchor="ctr" anchorCtr="1"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Replace Picture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Elphine 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 userDrawn="1"/>
        </p:nvCxnSpPr>
        <p:spPr>
          <a:xfrm>
            <a:off x="489858" y="632669"/>
            <a:ext cx="82622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 userDrawn="1"/>
        </p:nvSpPr>
        <p:spPr>
          <a:xfrm>
            <a:off x="474889" y="229898"/>
            <a:ext cx="163286" cy="402771"/>
          </a:xfrm>
          <a:prstGeom prst="rect">
            <a:avLst/>
          </a:prstGeom>
          <a:solidFill>
            <a:srgbClr val="63C4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02 Elphine 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74889" y="229898"/>
            <a:ext cx="163286" cy="402771"/>
          </a:xfrm>
          <a:prstGeom prst="rect">
            <a:avLst/>
          </a:prstGeom>
          <a:solidFill>
            <a:srgbClr val="63C4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A3E9-4DA4-4B63-99BF-5556D39B5089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76A0-8150-48A2-8E0C-FF9E8099B8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A3E9-4DA4-4B63-99BF-5556D39B5089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76A0-8150-48A2-8E0C-FF9E8099B8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CA3E9-4DA4-4B63-99BF-5556D39B5089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576A0-8150-48A2-8E0C-FF9E8099B8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2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占位符 2"/>
          <p:cNvPicPr>
            <a:picLocks noGrp="1" noChangeAspect="1"/>
          </p:cNvPicPr>
          <p:nvPr>
            <p:ph type="pic" sz="quarter" idx="13"/>
          </p:nvPr>
        </p:nvPicPr>
        <p:blipFill>
          <a:blip r:embed="rId12" cstate="email"/>
          <a:srcRect/>
          <a:stretch>
            <a:fillRect/>
          </a:stretch>
        </p:blipFill>
        <p:spPr/>
      </p:pic>
      <p:grpSp>
        <p:nvGrpSpPr>
          <p:cNvPr id="4" name="PA-组合 3"/>
          <p:cNvGrpSpPr/>
          <p:nvPr>
            <p:custDataLst>
              <p:tags r:id="rId1"/>
            </p:custDataLst>
          </p:nvPr>
        </p:nvGrpSpPr>
        <p:grpSpPr>
          <a:xfrm>
            <a:off x="-2" y="0"/>
            <a:ext cx="7500259" cy="5143500"/>
            <a:chOff x="-2" y="0"/>
            <a:chExt cx="6946902" cy="6858000"/>
          </a:xfrm>
        </p:grpSpPr>
        <p:sp>
          <p:nvSpPr>
            <p:cNvPr id="12" name="PA-任意多边形 5"/>
            <p:cNvSpPr/>
            <p:nvPr>
              <p:custDataLst>
                <p:tags r:id="rId7"/>
              </p:custDataLst>
            </p:nvPr>
          </p:nvSpPr>
          <p:spPr bwMode="auto">
            <a:xfrm>
              <a:off x="0" y="0"/>
              <a:ext cx="6946900" cy="6858000"/>
            </a:xfrm>
            <a:custGeom>
              <a:avLst/>
              <a:gdLst>
                <a:gd name="T0" fmla="*/ 2178 w 2189"/>
                <a:gd name="T1" fmla="*/ 0 h 2160"/>
                <a:gd name="T2" fmla="*/ 0 w 2189"/>
                <a:gd name="T3" fmla="*/ 0 h 2160"/>
                <a:gd name="T4" fmla="*/ 0 w 2189"/>
                <a:gd name="T5" fmla="*/ 2160 h 2160"/>
                <a:gd name="T6" fmla="*/ 1718 w 2189"/>
                <a:gd name="T7" fmla="*/ 2160 h 2160"/>
                <a:gd name="T8" fmla="*/ 1550 w 2189"/>
                <a:gd name="T9" fmla="*/ 1438 h 2160"/>
                <a:gd name="T10" fmla="*/ 2092 w 2189"/>
                <a:gd name="T11" fmla="*/ 574 h 2160"/>
                <a:gd name="T12" fmla="*/ 2178 w 2189"/>
                <a:gd name="T13" fmla="*/ 0 h 2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9" h="2160">
                  <a:moveTo>
                    <a:pt x="217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60"/>
                    <a:pt x="0" y="2160"/>
                    <a:pt x="0" y="2160"/>
                  </a:cubicBezTo>
                  <a:cubicBezTo>
                    <a:pt x="1718" y="2160"/>
                    <a:pt x="1718" y="2160"/>
                    <a:pt x="1718" y="2160"/>
                  </a:cubicBezTo>
                  <a:cubicBezTo>
                    <a:pt x="1718" y="2160"/>
                    <a:pt x="1531" y="1657"/>
                    <a:pt x="1550" y="1438"/>
                  </a:cubicBezTo>
                  <a:cubicBezTo>
                    <a:pt x="1580" y="1080"/>
                    <a:pt x="1946" y="933"/>
                    <a:pt x="2092" y="574"/>
                  </a:cubicBezTo>
                  <a:cubicBezTo>
                    <a:pt x="2175" y="368"/>
                    <a:pt x="2189" y="164"/>
                    <a:pt x="2178" y="0"/>
                  </a:cubicBezTo>
                </a:path>
              </a:pathLst>
            </a:custGeom>
            <a:solidFill>
              <a:srgbClr val="A6DEF3">
                <a:alpha val="6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PA-任意多边形 11"/>
            <p:cNvSpPr/>
            <p:nvPr>
              <p:custDataLst>
                <p:tags r:id="rId8"/>
              </p:custDataLst>
            </p:nvPr>
          </p:nvSpPr>
          <p:spPr bwMode="auto">
            <a:xfrm>
              <a:off x="-1" y="0"/>
              <a:ext cx="5504137" cy="6858000"/>
            </a:xfrm>
            <a:custGeom>
              <a:avLst/>
              <a:gdLst>
                <a:gd name="T0" fmla="*/ 1602 w 1662"/>
                <a:gd name="T1" fmla="*/ 0 h 2070"/>
                <a:gd name="T2" fmla="*/ 0 w 1662"/>
                <a:gd name="T3" fmla="*/ 0 h 2070"/>
                <a:gd name="T4" fmla="*/ 0 w 1662"/>
                <a:gd name="T5" fmla="*/ 2070 h 2070"/>
                <a:gd name="T6" fmla="*/ 1469 w 1662"/>
                <a:gd name="T7" fmla="*/ 2070 h 2070"/>
                <a:gd name="T8" fmla="*/ 1359 w 1662"/>
                <a:gd name="T9" fmla="*/ 1571 h 2070"/>
                <a:gd name="T10" fmla="*/ 1577 w 1662"/>
                <a:gd name="T11" fmla="*/ 721 h 2070"/>
                <a:gd name="T12" fmla="*/ 1602 w 1662"/>
                <a:gd name="T13" fmla="*/ 0 h 2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2" h="2070">
                  <a:moveTo>
                    <a:pt x="160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070"/>
                    <a:pt x="0" y="2070"/>
                    <a:pt x="0" y="2070"/>
                  </a:cubicBezTo>
                  <a:cubicBezTo>
                    <a:pt x="1469" y="2070"/>
                    <a:pt x="1469" y="2070"/>
                    <a:pt x="1469" y="2070"/>
                  </a:cubicBezTo>
                  <a:cubicBezTo>
                    <a:pt x="1411" y="1962"/>
                    <a:pt x="1355" y="1797"/>
                    <a:pt x="1359" y="1571"/>
                  </a:cubicBezTo>
                  <a:cubicBezTo>
                    <a:pt x="1364" y="1226"/>
                    <a:pt x="1447" y="1069"/>
                    <a:pt x="1577" y="721"/>
                  </a:cubicBezTo>
                  <a:cubicBezTo>
                    <a:pt x="1662" y="493"/>
                    <a:pt x="1643" y="219"/>
                    <a:pt x="1602" y="0"/>
                  </a:cubicBezTo>
                </a:path>
              </a:pathLst>
            </a:custGeom>
            <a:solidFill>
              <a:srgbClr val="6BA7D2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PA-任意多边形 16"/>
            <p:cNvSpPr/>
            <p:nvPr>
              <p:custDataLst>
                <p:tags r:id="rId9"/>
              </p:custDataLst>
            </p:nvPr>
          </p:nvSpPr>
          <p:spPr bwMode="auto">
            <a:xfrm>
              <a:off x="-2" y="0"/>
              <a:ext cx="5326063" cy="6858000"/>
            </a:xfrm>
            <a:custGeom>
              <a:avLst/>
              <a:gdLst>
                <a:gd name="T0" fmla="*/ 1382 w 1678"/>
                <a:gd name="T1" fmla="*/ 0 h 2160"/>
                <a:gd name="T2" fmla="*/ 0 w 1678"/>
                <a:gd name="T3" fmla="*/ 0 h 2160"/>
                <a:gd name="T4" fmla="*/ 0 w 1678"/>
                <a:gd name="T5" fmla="*/ 2160 h 2160"/>
                <a:gd name="T6" fmla="*/ 1678 w 1678"/>
                <a:gd name="T7" fmla="*/ 2160 h 2160"/>
                <a:gd name="T8" fmla="*/ 1404 w 1678"/>
                <a:gd name="T9" fmla="*/ 1512 h 2160"/>
                <a:gd name="T10" fmla="*/ 1513 w 1678"/>
                <a:gd name="T11" fmla="*/ 468 h 2160"/>
                <a:gd name="T12" fmla="*/ 1382 w 1678"/>
                <a:gd name="T13" fmla="*/ 0 h 2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8" h="2160">
                  <a:moveTo>
                    <a:pt x="138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60"/>
                    <a:pt x="0" y="2160"/>
                    <a:pt x="0" y="2160"/>
                  </a:cubicBezTo>
                  <a:cubicBezTo>
                    <a:pt x="1678" y="2160"/>
                    <a:pt x="1678" y="2160"/>
                    <a:pt x="1678" y="2160"/>
                  </a:cubicBezTo>
                  <a:cubicBezTo>
                    <a:pt x="1580" y="1987"/>
                    <a:pt x="1432" y="1701"/>
                    <a:pt x="1404" y="1512"/>
                  </a:cubicBezTo>
                  <a:cubicBezTo>
                    <a:pt x="1353" y="1156"/>
                    <a:pt x="1591" y="881"/>
                    <a:pt x="1513" y="468"/>
                  </a:cubicBezTo>
                  <a:cubicBezTo>
                    <a:pt x="1446" y="116"/>
                    <a:pt x="1382" y="0"/>
                    <a:pt x="1382" y="0"/>
                  </a:cubicBezTo>
                </a:path>
              </a:pathLst>
            </a:custGeom>
            <a:solidFill>
              <a:srgbClr val="1993C9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PA-组合 25"/>
          <p:cNvGrpSpPr/>
          <p:nvPr>
            <p:custDataLst>
              <p:tags r:id="rId2"/>
            </p:custDataLst>
          </p:nvPr>
        </p:nvGrpSpPr>
        <p:grpSpPr>
          <a:xfrm>
            <a:off x="504895" y="1816306"/>
            <a:ext cx="4224268" cy="1295846"/>
            <a:chOff x="1442450" y="2536042"/>
            <a:chExt cx="5632357" cy="1727794"/>
          </a:xfrm>
        </p:grpSpPr>
        <p:sp>
          <p:nvSpPr>
            <p:cNvPr id="27" name="PA-矩形 26"/>
            <p:cNvSpPr/>
            <p:nvPr>
              <p:custDataLst>
                <p:tags r:id="rId4"/>
              </p:custDataLst>
            </p:nvPr>
          </p:nvSpPr>
          <p:spPr bwMode="auto">
            <a:xfrm>
              <a:off x="1442450" y="2536042"/>
              <a:ext cx="5375830" cy="10464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342900">
                <a:defRPr/>
              </a:pPr>
              <a:r>
                <a:rPr lang="en-US" altLang="zh-CN" sz="4500" b="1" kern="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1.1 </a:t>
              </a:r>
              <a:r>
                <a:rPr lang="zh-CN" altLang="en-US" sz="4500" b="1" kern="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正数和负数</a:t>
              </a:r>
            </a:p>
          </p:txBody>
        </p:sp>
        <p:sp>
          <p:nvSpPr>
            <p:cNvPr id="28" name="PA-矩形 27"/>
            <p:cNvSpPr/>
            <p:nvPr>
              <p:custDataLst>
                <p:tags r:id="rId5"/>
              </p:custDataLst>
            </p:nvPr>
          </p:nvSpPr>
          <p:spPr>
            <a:xfrm>
              <a:off x="1571362" y="3915023"/>
              <a:ext cx="3145744" cy="3488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r>
                <a:rPr lang="zh-CN" altLang="en-US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人教版  数学（初中）  （七年级 上）</a:t>
              </a:r>
            </a:p>
          </p:txBody>
        </p:sp>
        <p:cxnSp>
          <p:nvCxnSpPr>
            <p:cNvPr id="29" name="PA-直接连接符 28"/>
            <p:cNvCxnSpPr/>
            <p:nvPr>
              <p:custDataLst>
                <p:tags r:id="rId6"/>
              </p:custDataLst>
            </p:nvPr>
          </p:nvCxnSpPr>
          <p:spPr>
            <a:xfrm>
              <a:off x="1634862" y="36921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cxnSp>
      </p:grpSp>
      <p:sp>
        <p:nvSpPr>
          <p:cNvPr id="31" name="PA-矩形 30"/>
          <p:cNvSpPr/>
          <p:nvPr>
            <p:custDataLst>
              <p:tags r:id="rId3"/>
            </p:custDataLst>
          </p:nvPr>
        </p:nvSpPr>
        <p:spPr bwMode="auto">
          <a:xfrm>
            <a:off x="573003" y="1309547"/>
            <a:ext cx="193226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15" name="矩形 14"/>
          <p:cNvSpPr/>
          <p:nvPr/>
        </p:nvSpPr>
        <p:spPr>
          <a:xfrm>
            <a:off x="622590" y="4163109"/>
            <a:ext cx="2520242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kern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18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710004" y="251952"/>
            <a:ext cx="2430270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800" b="1" dirty="0">
                <a:ln w="6350">
                  <a:noFill/>
                </a:ln>
                <a:cs typeface="+mn-ea"/>
                <a:sym typeface="+mn-lt"/>
              </a:rPr>
              <a:t>0</a:t>
            </a:r>
            <a:r>
              <a:rPr lang="zh-CN" altLang="en-US" sz="1800" b="1" dirty="0">
                <a:ln w="6350">
                  <a:noFill/>
                </a:ln>
                <a:cs typeface="+mn-ea"/>
                <a:sym typeface="+mn-lt"/>
              </a:rPr>
              <a:t>的实际意义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666583" y="632669"/>
            <a:ext cx="5570729" cy="130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66583" y="1054257"/>
            <a:ext cx="4171950" cy="1122435"/>
          </a:xfrm>
          <a:prstGeom prst="rect">
            <a:avLst/>
          </a:prstGeom>
        </p:spPr>
        <p:txBody>
          <a:bodyPr lIns="68580" tIns="34290" rIns="68580" bIns="34290"/>
          <a:lstStyle/>
          <a:p>
            <a:pPr marL="257175" indent="-257175" eaLnBrk="0" hangingPunct="0">
              <a:lnSpc>
                <a:spcPct val="200000"/>
              </a:lnSpc>
              <a:spcBef>
                <a:spcPct val="20000"/>
              </a:spcBef>
              <a:defRPr/>
            </a:pPr>
            <a:r>
              <a:rPr lang="en-US" altLang="zh-CN" sz="1800" b="1" kern="0" dirty="0">
                <a:cs typeface="+mn-ea"/>
                <a:sym typeface="+mn-lt"/>
              </a:rPr>
              <a:t>1</a:t>
            </a:r>
            <a:r>
              <a:rPr lang="zh-CN" altLang="en-US" sz="1800" b="1" kern="0" dirty="0">
                <a:cs typeface="+mn-ea"/>
                <a:sym typeface="+mn-lt"/>
              </a:rPr>
              <a:t>．空存钱罐中的硬币数量；</a:t>
            </a:r>
          </a:p>
          <a:p>
            <a:pPr marL="257175" indent="-257175" eaLnBrk="0" hangingPunct="0">
              <a:lnSpc>
                <a:spcPct val="200000"/>
              </a:lnSpc>
              <a:spcBef>
                <a:spcPct val="20000"/>
              </a:spcBef>
              <a:defRPr/>
            </a:pPr>
            <a:r>
              <a:rPr lang="en-US" altLang="zh-CN" sz="1800" b="1" kern="0" dirty="0">
                <a:cs typeface="+mn-ea"/>
                <a:sym typeface="+mn-lt"/>
              </a:rPr>
              <a:t>2</a:t>
            </a:r>
            <a:r>
              <a:rPr lang="zh-CN" altLang="en-US" sz="1800" b="1" kern="0" dirty="0">
                <a:cs typeface="+mn-ea"/>
                <a:sym typeface="+mn-lt"/>
              </a:rPr>
              <a:t>．温度中的</a:t>
            </a:r>
            <a:r>
              <a:rPr lang="en-US" altLang="zh-CN" sz="1800" b="1" kern="0" dirty="0">
                <a:cs typeface="+mn-ea"/>
                <a:sym typeface="+mn-lt"/>
              </a:rPr>
              <a:t>0℃</a:t>
            </a:r>
            <a:r>
              <a:rPr lang="zh-CN" altLang="en-US" sz="1800" b="1" kern="0" dirty="0">
                <a:cs typeface="+mn-ea"/>
                <a:sym typeface="+mn-lt"/>
              </a:rPr>
              <a:t>；</a:t>
            </a:r>
          </a:p>
          <a:p>
            <a:pPr marL="257175" indent="-257175" eaLnBrk="0" hangingPunct="0">
              <a:lnSpc>
                <a:spcPct val="200000"/>
              </a:lnSpc>
              <a:spcBef>
                <a:spcPct val="20000"/>
              </a:spcBef>
              <a:defRPr/>
            </a:pPr>
            <a:r>
              <a:rPr lang="en-US" altLang="zh-CN" sz="1800" b="1" kern="0" dirty="0">
                <a:cs typeface="+mn-ea"/>
                <a:sym typeface="+mn-lt"/>
              </a:rPr>
              <a:t>3</a:t>
            </a:r>
            <a:r>
              <a:rPr lang="zh-CN" altLang="en-US" sz="1800" b="1" kern="0" dirty="0">
                <a:cs typeface="+mn-ea"/>
                <a:sym typeface="+mn-lt"/>
              </a:rPr>
              <a:t>．海平面的高度；</a:t>
            </a:r>
          </a:p>
          <a:p>
            <a:pPr marL="257175" indent="-257175" eaLnBrk="0" hangingPunct="0">
              <a:lnSpc>
                <a:spcPct val="200000"/>
              </a:lnSpc>
              <a:spcBef>
                <a:spcPct val="20000"/>
              </a:spcBef>
              <a:defRPr/>
            </a:pPr>
            <a:r>
              <a:rPr lang="en-US" altLang="zh-CN" sz="1800" b="1" kern="0" dirty="0">
                <a:cs typeface="+mn-ea"/>
                <a:sym typeface="+mn-lt"/>
              </a:rPr>
              <a:t>4</a:t>
            </a:r>
            <a:r>
              <a:rPr lang="zh-CN" altLang="en-US" sz="1800" b="1" kern="0" dirty="0">
                <a:cs typeface="+mn-ea"/>
                <a:sym typeface="+mn-lt"/>
              </a:rPr>
              <a:t>．标准水位；</a:t>
            </a:r>
          </a:p>
          <a:p>
            <a:pPr marL="257175" indent="-257175" eaLnBrk="0" hangingPunct="0">
              <a:lnSpc>
                <a:spcPct val="200000"/>
              </a:lnSpc>
              <a:spcBef>
                <a:spcPct val="20000"/>
              </a:spcBef>
              <a:defRPr/>
            </a:pPr>
            <a:endParaRPr lang="zh-CN" altLang="en-US" sz="1800" b="1" kern="0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66583" y="3607347"/>
            <a:ext cx="5570729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b="1" dirty="0">
                <a:solidFill>
                  <a:srgbClr val="0070C0"/>
                </a:solidFill>
                <a:cs typeface="+mn-ea"/>
                <a:sym typeface="+mn-lt"/>
              </a:rPr>
              <a:t>0</a:t>
            </a:r>
            <a:r>
              <a:rPr lang="zh-CN" altLang="en-US" sz="2100" b="1" dirty="0">
                <a:solidFill>
                  <a:srgbClr val="0070C0"/>
                </a:solidFill>
                <a:cs typeface="+mn-ea"/>
                <a:sym typeface="+mn-lt"/>
              </a:rPr>
              <a:t>的意义已经不仅表示“没有”。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710004" y="251952"/>
            <a:ext cx="2430270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610790" y="931903"/>
            <a:ext cx="7764069" cy="2786700"/>
            <a:chOff x="865187" y="801406"/>
            <a:chExt cx="7832725" cy="2811342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865187" y="801406"/>
              <a:ext cx="7832725" cy="1071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100" dirty="0">
                  <a:latin typeface="+mn-lt"/>
                  <a:ea typeface="+mn-ea"/>
                  <a:cs typeface="+mn-ea"/>
                  <a:sym typeface="+mn-lt"/>
                </a:rPr>
                <a:t>一个月内，小明体重增加</a:t>
              </a:r>
              <a:r>
                <a:rPr lang="en-US" altLang="zh-CN" sz="2100" dirty="0">
                  <a:latin typeface="+mn-lt"/>
                  <a:ea typeface="+mn-ea"/>
                  <a:cs typeface="+mn-ea"/>
                  <a:sym typeface="+mn-lt"/>
                </a:rPr>
                <a:t>2 kg</a:t>
              </a:r>
              <a:r>
                <a:rPr lang="zh-CN" altLang="en-US" sz="2100" dirty="0">
                  <a:latin typeface="+mn-lt"/>
                  <a:ea typeface="+mn-ea"/>
                  <a:cs typeface="+mn-ea"/>
                  <a:sym typeface="+mn-lt"/>
                </a:rPr>
                <a:t>，小华体重减少</a:t>
              </a:r>
              <a:r>
                <a:rPr lang="en-US" altLang="zh-CN" sz="2100" dirty="0">
                  <a:latin typeface="+mn-lt"/>
                  <a:ea typeface="+mn-ea"/>
                  <a:cs typeface="+mn-ea"/>
                  <a:sym typeface="+mn-lt"/>
                </a:rPr>
                <a:t>1 kg</a:t>
              </a:r>
              <a:r>
                <a:rPr lang="zh-CN" altLang="en-US" sz="2100" dirty="0">
                  <a:latin typeface="+mn-lt"/>
                  <a:ea typeface="+mn-ea"/>
                  <a:cs typeface="+mn-ea"/>
                  <a:sym typeface="+mn-lt"/>
                </a:rPr>
                <a:t>，小强体重无变化，写出他们这个月的体重增长值；</a:t>
              </a:r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899592" y="2052495"/>
              <a:ext cx="6756400" cy="1560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1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答：这个月小明体重增长         ，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zh-CN" altLang="en-US" sz="21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    小华增长          ，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zh-CN" altLang="en-US" sz="21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    小强体重增长        </a:t>
              </a:r>
              <a:r>
                <a:rPr lang="en-US" altLang="zh-CN" sz="21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3972734" y="2163021"/>
              <a:ext cx="807295" cy="465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2 kg</a:t>
              </a: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2310910" y="2634732"/>
              <a:ext cx="910794" cy="465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-1 kg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2842988" y="3125478"/>
              <a:ext cx="807295" cy="465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0 kg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710004" y="251952"/>
            <a:ext cx="2430270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 dirty="0">
                <a:ln w="6350">
                  <a:noFill/>
                </a:ln>
                <a:cs typeface="+mn-ea"/>
                <a:sym typeface="+mn-lt"/>
              </a:rPr>
              <a:t>问题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4873" y="785294"/>
            <a:ext cx="7958690" cy="3642012"/>
            <a:chOff x="819831" y="1006145"/>
            <a:chExt cx="8064500" cy="3690432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819831" y="1006145"/>
              <a:ext cx="8064500" cy="1146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1500" dirty="0">
                  <a:latin typeface="+mn-lt"/>
                  <a:ea typeface="+mn-ea"/>
                  <a:cs typeface="+mn-ea"/>
                  <a:sym typeface="+mn-lt"/>
                </a:rPr>
                <a:t>某年，下列国家的商品进出口总额比上年的变化情况是：美国减少</a:t>
              </a:r>
              <a:r>
                <a:rPr lang="en-US" altLang="zh-CN" sz="1500" dirty="0">
                  <a:latin typeface="+mn-lt"/>
                  <a:ea typeface="+mn-ea"/>
                  <a:cs typeface="+mn-ea"/>
                  <a:sym typeface="+mn-lt"/>
                </a:rPr>
                <a:t>6.4%</a:t>
              </a:r>
              <a:r>
                <a:rPr lang="zh-CN" altLang="en-US" sz="1500" dirty="0">
                  <a:latin typeface="+mn-lt"/>
                  <a:ea typeface="+mn-ea"/>
                  <a:cs typeface="+mn-ea"/>
                  <a:sym typeface="+mn-lt"/>
                </a:rPr>
                <a:t>，德国增长</a:t>
              </a:r>
              <a:r>
                <a:rPr lang="en-US" altLang="zh-CN" sz="1500" dirty="0">
                  <a:latin typeface="+mn-lt"/>
                  <a:ea typeface="+mn-ea"/>
                  <a:cs typeface="+mn-ea"/>
                  <a:sym typeface="+mn-lt"/>
                </a:rPr>
                <a:t>1.3%</a:t>
              </a:r>
              <a:r>
                <a:rPr lang="zh-CN" altLang="en-US" sz="1500" dirty="0">
                  <a:latin typeface="+mn-lt"/>
                  <a:ea typeface="+mn-ea"/>
                  <a:cs typeface="+mn-ea"/>
                  <a:sym typeface="+mn-lt"/>
                </a:rPr>
                <a:t>，法国减少</a:t>
              </a:r>
              <a:r>
                <a:rPr lang="en-US" altLang="zh-CN" sz="1500" dirty="0">
                  <a:latin typeface="+mn-lt"/>
                  <a:ea typeface="+mn-ea"/>
                  <a:cs typeface="+mn-ea"/>
                  <a:sym typeface="+mn-lt"/>
                </a:rPr>
                <a:t>2.4%</a:t>
              </a:r>
              <a:r>
                <a:rPr lang="zh-CN" altLang="en-US" sz="1500" dirty="0">
                  <a:latin typeface="+mn-lt"/>
                  <a:ea typeface="+mn-ea"/>
                  <a:cs typeface="+mn-ea"/>
                  <a:sym typeface="+mn-lt"/>
                </a:rPr>
                <a:t>，英国减少</a:t>
              </a:r>
              <a:r>
                <a:rPr lang="en-US" altLang="zh-CN" sz="1500" dirty="0">
                  <a:latin typeface="+mn-lt"/>
                  <a:ea typeface="+mn-ea"/>
                  <a:cs typeface="+mn-ea"/>
                  <a:sym typeface="+mn-lt"/>
                </a:rPr>
                <a:t>3.5%</a:t>
              </a:r>
              <a:r>
                <a:rPr lang="zh-CN" altLang="en-US" sz="1500" dirty="0">
                  <a:latin typeface="+mn-lt"/>
                  <a:ea typeface="+mn-ea"/>
                  <a:cs typeface="+mn-ea"/>
                  <a:sym typeface="+mn-lt"/>
                </a:rPr>
                <a:t>，意大利增长</a:t>
              </a:r>
              <a:r>
                <a:rPr lang="en-US" altLang="zh-CN" sz="1500" dirty="0">
                  <a:latin typeface="+mn-lt"/>
                  <a:ea typeface="+mn-ea"/>
                  <a:cs typeface="+mn-ea"/>
                  <a:sym typeface="+mn-lt"/>
                </a:rPr>
                <a:t>0.2%,</a:t>
              </a:r>
              <a:r>
                <a:rPr lang="zh-CN" altLang="en-US" sz="1500" dirty="0">
                  <a:latin typeface="+mn-lt"/>
                  <a:ea typeface="+mn-ea"/>
                  <a:cs typeface="+mn-ea"/>
                  <a:sym typeface="+mn-lt"/>
                </a:rPr>
                <a:t>中国增加</a:t>
              </a:r>
              <a:r>
                <a:rPr lang="en-US" altLang="zh-CN" sz="1500" dirty="0">
                  <a:latin typeface="+mn-lt"/>
                  <a:ea typeface="+mn-ea"/>
                  <a:cs typeface="+mn-ea"/>
                  <a:sym typeface="+mn-lt"/>
                </a:rPr>
                <a:t>7.5%.</a:t>
              </a:r>
              <a:r>
                <a:rPr lang="zh-CN" altLang="en-US" sz="1500" dirty="0">
                  <a:latin typeface="+mn-lt"/>
                  <a:ea typeface="+mn-ea"/>
                  <a:cs typeface="+mn-ea"/>
                  <a:sym typeface="+mn-lt"/>
                </a:rPr>
                <a:t>写出这些国家这一年商品进出口总额的增长率</a:t>
              </a:r>
              <a:r>
                <a:rPr lang="en-US" altLang="zh-CN" sz="1500" dirty="0">
                  <a:latin typeface="+mn-lt"/>
                  <a:ea typeface="+mn-ea"/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1265239" y="2411240"/>
              <a:ext cx="6697662" cy="1553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30000"/>
                </a:lnSpc>
              </a:pPr>
              <a:r>
                <a:rPr lang="zh-CN" altLang="en-US" sz="18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答：六个国家这一年商品进出口总额的增长率是：</a:t>
              </a:r>
              <a:endParaRPr lang="en-US" altLang="zh-CN" sz="18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eaLnBrk="1" hangingPunct="1">
                <a:lnSpc>
                  <a:spcPct val="130000"/>
                </a:lnSpc>
              </a:pPr>
              <a:r>
                <a:rPr lang="zh-CN" altLang="en-US" sz="18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美国</a:t>
              </a:r>
              <a:r>
                <a:rPr lang="en-US" altLang="zh-CN" sz="18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-6.4%</a:t>
              </a:r>
              <a:r>
                <a:rPr lang="zh-CN" altLang="en-US" sz="18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，德国</a:t>
              </a:r>
              <a:r>
                <a:rPr lang="en-US" altLang="zh-CN" sz="18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1.3%</a:t>
              </a:r>
              <a:r>
                <a:rPr lang="zh-CN" altLang="en-US" sz="18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，</a:t>
              </a:r>
            </a:p>
            <a:p>
              <a:pPr algn="ctr" eaLnBrk="1" hangingPunct="1">
                <a:lnSpc>
                  <a:spcPct val="130000"/>
                </a:lnSpc>
              </a:pPr>
              <a:r>
                <a:rPr lang="zh-CN" altLang="en-US" sz="18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法国</a:t>
              </a:r>
              <a:r>
                <a:rPr lang="en-US" altLang="zh-CN" sz="18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-2.4%</a:t>
              </a:r>
              <a:r>
                <a:rPr lang="zh-CN" altLang="en-US" sz="18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，英国</a:t>
              </a:r>
              <a:r>
                <a:rPr lang="en-US" altLang="zh-CN" sz="18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-3.5%</a:t>
              </a:r>
              <a:r>
                <a:rPr lang="zh-CN" altLang="en-US" sz="18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，</a:t>
              </a:r>
            </a:p>
            <a:p>
              <a:pPr algn="ctr" eaLnBrk="1" hangingPunct="1">
                <a:lnSpc>
                  <a:spcPct val="130000"/>
                </a:lnSpc>
              </a:pPr>
              <a:r>
                <a:rPr lang="zh-CN" altLang="en-US" sz="18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意大利</a:t>
              </a:r>
              <a:r>
                <a:rPr lang="en-US" altLang="zh-CN" sz="18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0.2%</a:t>
              </a:r>
              <a:r>
                <a:rPr lang="zh-CN" altLang="en-US" sz="18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，中国</a:t>
              </a:r>
              <a:r>
                <a:rPr lang="en-US" altLang="zh-CN" sz="18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7.5%. </a:t>
              </a:r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1005964" y="4322335"/>
              <a:ext cx="7647210" cy="3742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dirty="0">
                  <a:solidFill>
                    <a:srgbClr val="0070C0"/>
                  </a:solidFill>
                  <a:latin typeface="+mn-lt"/>
                  <a:ea typeface="+mn-ea"/>
                  <a:cs typeface="+mn-ea"/>
                  <a:sym typeface="+mn-lt"/>
                </a:rPr>
                <a:t> </a:t>
              </a:r>
              <a:r>
                <a:rPr lang="zh-CN" altLang="en-US" sz="1800" dirty="0">
                  <a:solidFill>
                    <a:srgbClr val="0070C0"/>
                  </a:solidFill>
                  <a:latin typeface="+mn-lt"/>
                  <a:ea typeface="+mn-ea"/>
                  <a:cs typeface="+mn-ea"/>
                  <a:sym typeface="+mn-lt"/>
                </a:rPr>
                <a:t>归纳：在同一个问题中，分别用正数和负数表示的量具有相反的意义</a:t>
              </a:r>
              <a:r>
                <a:rPr lang="en-US" altLang="zh-CN" sz="1800" dirty="0">
                  <a:solidFill>
                    <a:srgbClr val="0070C0"/>
                  </a:solidFill>
                  <a:latin typeface="+mn-lt"/>
                  <a:ea typeface="+mn-ea"/>
                  <a:cs typeface="+mn-ea"/>
                  <a:sym typeface="+mn-lt"/>
                </a:rPr>
                <a:t>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710004" y="251952"/>
            <a:ext cx="2430270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 dirty="0">
                <a:ln w="6350">
                  <a:noFill/>
                </a:ln>
                <a:cs typeface="+mn-ea"/>
                <a:sym typeface="+mn-lt"/>
              </a:rPr>
              <a:t>理解相反意义的量</a:t>
            </a:r>
          </a:p>
        </p:txBody>
      </p:sp>
      <p:sp>
        <p:nvSpPr>
          <p:cNvPr id="3" name="矩形 2"/>
          <p:cNvSpPr/>
          <p:nvPr/>
        </p:nvSpPr>
        <p:spPr>
          <a:xfrm>
            <a:off x="611339" y="1199349"/>
            <a:ext cx="8175203" cy="1315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cs typeface="+mn-ea"/>
                <a:sym typeface="+mn-lt"/>
              </a:rPr>
              <a:t>相反意义的量包含两个要素：</a:t>
            </a:r>
            <a:endParaRPr lang="en-US" altLang="zh-CN" sz="18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cs typeface="+mn-ea"/>
                <a:sym typeface="+mn-lt"/>
              </a:rPr>
              <a:t>1.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它们的意义要相反，即互为反义词。</a:t>
            </a:r>
            <a:r>
              <a:rPr lang="zh-CN" altLang="en-US" sz="1800" dirty="0">
                <a:cs typeface="+mn-ea"/>
                <a:sym typeface="+mn-lt"/>
              </a:rPr>
              <a:t>如扩大和减少，收入与支出，向北或向南；</a:t>
            </a:r>
            <a:endParaRPr lang="en-US" altLang="zh-CN" sz="18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cs typeface="+mn-ea"/>
                <a:sym typeface="+mn-lt"/>
              </a:rPr>
              <a:t>2.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它们都是它们都是数量，而且是同类的量。</a:t>
            </a:r>
            <a:r>
              <a:rPr lang="zh-CN" altLang="en-US" sz="1800" dirty="0">
                <a:cs typeface="+mn-ea"/>
                <a:sym typeface="+mn-lt"/>
              </a:rPr>
              <a:t>如前进</a:t>
            </a:r>
            <a:r>
              <a:rPr lang="en-US" altLang="zh-CN" sz="1800" dirty="0">
                <a:cs typeface="+mn-ea"/>
                <a:sym typeface="+mn-lt"/>
              </a:rPr>
              <a:t>10m</a:t>
            </a:r>
            <a:r>
              <a:rPr lang="zh-CN" altLang="en-US" sz="1800" dirty="0">
                <a:cs typeface="+mn-ea"/>
                <a:sym typeface="+mn-lt"/>
              </a:rPr>
              <a:t>与后退</a:t>
            </a:r>
            <a:r>
              <a:rPr lang="en-US" altLang="zh-CN" sz="1800" dirty="0">
                <a:cs typeface="+mn-ea"/>
                <a:sym typeface="+mn-lt"/>
              </a:rPr>
              <a:t>5m</a:t>
            </a:r>
            <a:r>
              <a:rPr lang="zh-CN" altLang="en-US" sz="1800" dirty="0">
                <a:cs typeface="+mn-ea"/>
                <a:sym typeface="+mn-lt"/>
              </a:rPr>
              <a:t>；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35867" y="2927494"/>
            <a:ext cx="7952921" cy="5539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cs typeface="+mn-ea"/>
                <a:sym typeface="+mn-lt"/>
              </a:rPr>
              <a:t>例：上涨和下降是相反意义的量吗？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35867" y="3762595"/>
            <a:ext cx="7952921" cy="5539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cs typeface="+mn-ea"/>
                <a:sym typeface="+mn-lt"/>
              </a:rPr>
              <a:t>不是，虽然意义相反，但缺少实际的数量。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835510" y="251951"/>
            <a:ext cx="2723478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 dirty="0">
                <a:ln w="6350">
                  <a:noFill/>
                </a:ln>
                <a:cs typeface="+mn-ea"/>
                <a:sym typeface="+mn-lt"/>
              </a:rPr>
              <a:t>基础巩固（正负数区分）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497282" y="1114425"/>
            <a:ext cx="10612151" cy="3514585"/>
            <a:chOff x="929743" y="965200"/>
            <a:chExt cx="6590778" cy="2182767"/>
          </a:xfrm>
        </p:grpSpPr>
        <p:sp>
          <p:nvSpPr>
            <p:cNvPr id="3" name="文本框 2"/>
            <p:cNvSpPr txBox="1"/>
            <p:nvPr/>
          </p:nvSpPr>
          <p:spPr>
            <a:xfrm>
              <a:off x="929743" y="965200"/>
              <a:ext cx="6590778" cy="258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100" dirty="0">
                  <a:cs typeface="+mn-ea"/>
                  <a:sym typeface="+mn-lt"/>
                </a:rPr>
                <a:t>区分下列数字哪些是正数，哪些是负数？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文本框 3"/>
                <p:cNvSpPr txBox="1"/>
                <p:nvPr/>
              </p:nvSpPr>
              <p:spPr>
                <a:xfrm>
                  <a:off x="929743" y="1428750"/>
                  <a:ext cx="5003278" cy="3407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100" dirty="0">
                      <a:cs typeface="+mn-ea"/>
                      <a:sym typeface="+mn-lt"/>
                    </a:rPr>
                    <a:t>100</a:t>
                  </a:r>
                  <a:r>
                    <a:rPr lang="zh-CN" altLang="en-US" sz="2100" dirty="0">
                      <a:cs typeface="+mn-ea"/>
                      <a:sym typeface="+mn-lt"/>
                    </a:rPr>
                    <a:t>、</a:t>
                  </a:r>
                  <a:r>
                    <a:rPr lang="en-US" altLang="zh-CN" sz="2100" dirty="0">
                      <a:cs typeface="+mn-ea"/>
                      <a:sym typeface="+mn-lt"/>
                    </a:rPr>
                    <a:t>-3</a:t>
                  </a:r>
                  <a:r>
                    <a:rPr lang="zh-CN" altLang="en-US" sz="2100" dirty="0">
                      <a:cs typeface="+mn-ea"/>
                      <a:sym typeface="+mn-lt"/>
                    </a:rPr>
                    <a:t>、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CN" sz="21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1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4</m:t>
                          </m:r>
                        </m:den>
                      </m:f>
                      <m:r>
                        <m:rPr>
                          <m:nor/>
                        </m:rPr>
                        <a:rPr lang="zh-CN" altLang="en-US" sz="2100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、</m:t>
                      </m:r>
                      <m:r>
                        <a:rPr lang="en-US" altLang="zh-CN" sz="21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en-US" altLang="zh-CN" sz="21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1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zh-CN" altLang="en-US" sz="2100" dirty="0">
                      <a:cs typeface="+mn-ea"/>
                      <a:sym typeface="+mn-lt"/>
                    </a:rPr>
                    <a:t>、</a:t>
                  </a:r>
                  <a:r>
                    <a:rPr lang="en-US" altLang="zh-CN" sz="2100" dirty="0">
                      <a:cs typeface="+mn-ea"/>
                      <a:sym typeface="+mn-lt"/>
                    </a:rPr>
                    <a:t>0</a:t>
                  </a:r>
                  <a:r>
                    <a:rPr lang="zh-CN" altLang="en-US" sz="2100" dirty="0">
                      <a:cs typeface="+mn-ea"/>
                      <a:sym typeface="+mn-lt"/>
                    </a:rPr>
                    <a:t>、</a:t>
                  </a:r>
                  <a:r>
                    <a:rPr lang="en-US" altLang="zh-CN" sz="2100" dirty="0">
                      <a:cs typeface="+mn-ea"/>
                      <a:sym typeface="+mn-lt"/>
                    </a:rPr>
                    <a:t>12.38</a:t>
                  </a:r>
                  <a:r>
                    <a:rPr lang="zh-CN" altLang="en-US" sz="2100" dirty="0">
                      <a:cs typeface="+mn-ea"/>
                      <a:sym typeface="+mn-lt"/>
                    </a:rPr>
                    <a:t>、</a:t>
                  </a:r>
                  <a:r>
                    <a:rPr lang="en-US" altLang="zh-CN" sz="2100" dirty="0">
                      <a:cs typeface="+mn-ea"/>
                      <a:sym typeface="+mn-lt"/>
                    </a:rPr>
                    <a:t>-15.3</a:t>
                  </a:r>
                  <a:endParaRPr lang="zh-CN" altLang="en-US" sz="2100" dirty="0"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4" name="文本框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9743" y="1428750"/>
                  <a:ext cx="5003278" cy="340721"/>
                </a:xfrm>
                <a:prstGeom prst="rect">
                  <a:avLst/>
                </a:prstGeom>
                <a:blipFill rotWithShape="1">
                  <a:blip r:embed="rId3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文本框 4"/>
                <p:cNvSpPr txBox="1"/>
                <p:nvPr/>
              </p:nvSpPr>
              <p:spPr>
                <a:xfrm>
                  <a:off x="929743" y="2076450"/>
                  <a:ext cx="4794250" cy="3407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100" dirty="0">
                      <a:cs typeface="+mn-ea"/>
                      <a:sym typeface="+mn-lt"/>
                    </a:rPr>
                    <a:t>正数：</a:t>
                  </a:r>
                  <a:r>
                    <a:rPr lang="en-US" altLang="zh-CN" sz="2100" dirty="0">
                      <a:cs typeface="+mn-ea"/>
                      <a:sym typeface="+mn-lt"/>
                    </a:rPr>
                    <a:t>100</a:t>
                  </a:r>
                  <a:r>
                    <a:rPr lang="zh-CN" altLang="en-US" sz="2100" dirty="0">
                      <a:cs typeface="+mn-ea"/>
                      <a:sym typeface="+mn-lt"/>
                    </a:rPr>
                    <a:t>、</a:t>
                  </a:r>
                  <a:r>
                    <a:rPr lang="en-US" altLang="zh-CN" sz="2100" dirty="0"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CN" sz="21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1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4</m:t>
                          </m:r>
                        </m:den>
                      </m:f>
                      <m:r>
                        <a:rPr lang="en-US" altLang="zh-CN" sz="21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 </m:t>
                      </m:r>
                    </m:oMath>
                  </a14:m>
                  <a:r>
                    <a:rPr lang="zh-CN" altLang="en-US" sz="2100" dirty="0">
                      <a:cs typeface="+mn-ea"/>
                      <a:sym typeface="+mn-lt"/>
                    </a:rPr>
                    <a:t>、</a:t>
                  </a:r>
                  <a:r>
                    <a:rPr lang="en-US" altLang="zh-CN" sz="2100" dirty="0">
                      <a:cs typeface="+mn-ea"/>
                      <a:sym typeface="+mn-lt"/>
                    </a:rPr>
                    <a:t>12.38</a:t>
                  </a:r>
                  <a:endParaRPr lang="zh-CN" altLang="en-US" sz="2100" dirty="0"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5" name="文本框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9743" y="2076450"/>
                  <a:ext cx="4794250" cy="340721"/>
                </a:xfrm>
                <a:prstGeom prst="rect">
                  <a:avLst/>
                </a:prstGeom>
                <a:blipFill rotWithShape="1">
                  <a:blip r:embed="rId4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本框 5"/>
                <p:cNvSpPr txBox="1"/>
                <p:nvPr/>
              </p:nvSpPr>
              <p:spPr>
                <a:xfrm>
                  <a:off x="929743" y="2489928"/>
                  <a:ext cx="4794250" cy="3407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100" dirty="0">
                      <a:cs typeface="+mn-ea"/>
                      <a:sym typeface="+mn-lt"/>
                    </a:rPr>
                    <a:t>负数：</a:t>
                  </a:r>
                  <a:r>
                    <a:rPr lang="en-US" altLang="zh-CN" sz="2100" dirty="0">
                      <a:cs typeface="+mn-ea"/>
                      <a:sym typeface="+mn-lt"/>
                    </a:rPr>
                    <a:t>-3</a:t>
                  </a:r>
                  <a:r>
                    <a:rPr lang="zh-CN" altLang="en-US" sz="2100" dirty="0">
                      <a:cs typeface="+mn-ea"/>
                      <a:sym typeface="+mn-lt"/>
                    </a:rPr>
                    <a:t>、</a:t>
                  </a:r>
                  <a:r>
                    <a:rPr lang="en-US" altLang="zh-CN" sz="2100" dirty="0"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zh-CN" sz="21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en-US" altLang="zh-CN" sz="21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1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r>
                        <a:rPr lang="en-US" altLang="zh-CN" sz="21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 </m:t>
                      </m:r>
                    </m:oMath>
                  </a14:m>
                  <a:r>
                    <a:rPr lang="zh-CN" altLang="en-US" sz="2100" dirty="0">
                      <a:cs typeface="+mn-ea"/>
                      <a:sym typeface="+mn-lt"/>
                    </a:rPr>
                    <a:t>、</a:t>
                  </a:r>
                  <a:r>
                    <a:rPr lang="en-US" altLang="zh-CN" sz="2100" dirty="0">
                      <a:cs typeface="+mn-ea"/>
                      <a:sym typeface="+mn-lt"/>
                    </a:rPr>
                    <a:t>-15.3</a:t>
                  </a:r>
                  <a:endParaRPr lang="zh-CN" altLang="en-US" sz="2100" dirty="0"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6" name="文本框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9743" y="2489928"/>
                  <a:ext cx="4794250" cy="340721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文本框 6"/>
            <p:cNvSpPr txBox="1"/>
            <p:nvPr/>
          </p:nvSpPr>
          <p:spPr>
            <a:xfrm>
              <a:off x="929743" y="2889918"/>
              <a:ext cx="4794250" cy="258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100" b="1" dirty="0">
                  <a:solidFill>
                    <a:srgbClr val="FF0000"/>
                  </a:solidFill>
                  <a:cs typeface="+mn-ea"/>
                  <a:sym typeface="+mn-lt"/>
                </a:rPr>
                <a:t>0</a:t>
              </a:r>
              <a:r>
                <a:rPr lang="zh-CN" altLang="en-US" sz="2100" b="1" dirty="0">
                  <a:solidFill>
                    <a:srgbClr val="FF0000"/>
                  </a:solidFill>
                  <a:cs typeface="+mn-ea"/>
                  <a:sym typeface="+mn-lt"/>
                </a:rPr>
                <a:t>既不是正数也不是负数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710004" y="251952"/>
            <a:ext cx="4509696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 dirty="0">
                <a:ln w="6350">
                  <a:noFill/>
                </a:ln>
                <a:cs typeface="+mn-ea"/>
                <a:sym typeface="+mn-lt"/>
              </a:rPr>
              <a:t>基础巩固（正负数表示及相反意义的量）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81025" y="1031082"/>
            <a:ext cx="8172450" cy="281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如果</a:t>
            </a: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80m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表示向东走</a:t>
            </a: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80m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，那么</a:t>
            </a: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-60m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表示</a:t>
            </a:r>
            <a:r>
              <a:rPr lang="zh-CN" altLang="en-US" sz="2100" u="sng" dirty="0">
                <a:latin typeface="+mn-lt"/>
                <a:ea typeface="+mn-ea"/>
                <a:cs typeface="+mn-ea"/>
                <a:sym typeface="+mn-lt"/>
              </a:rPr>
              <a:t>                 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。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如果水位升高</a:t>
            </a: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3m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时水位变化记作</a:t>
            </a: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+3m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，那么水位下降</a:t>
            </a: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3m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时的水位变化记作</a:t>
            </a:r>
            <a:r>
              <a:rPr lang="zh-CN" altLang="en-US" sz="2100" u="sng" dirty="0"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m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。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月球表面的白天平均温度是零上</a:t>
            </a: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126℃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，记作    </a:t>
            </a:r>
            <a:r>
              <a:rPr lang="zh-CN" altLang="en-US" sz="2100" u="sng" dirty="0">
                <a:latin typeface="+mn-lt"/>
                <a:ea typeface="+mn-ea"/>
                <a:cs typeface="+mn-ea"/>
                <a:sym typeface="+mn-lt"/>
              </a:rPr>
              <a:t>             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℃，夜间平均温度是零下</a:t>
            </a: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150℃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，记作</a:t>
            </a:r>
            <a:r>
              <a:rPr lang="zh-CN" altLang="en-US" sz="2100" u="sng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2100" b="0" u="sng" dirty="0"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lang="zh-CN" altLang="en-US" sz="2100" u="sng" dirty="0"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℃。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885110" y="1142694"/>
            <a:ext cx="1136369" cy="3000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5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向西走</a:t>
            </a:r>
            <a:r>
              <a:rPr lang="en-US" sz="15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60m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44027" y="2288970"/>
            <a:ext cx="309219" cy="3000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sz="15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-3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320446" y="2906464"/>
            <a:ext cx="1402067" cy="3000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sz="15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+126(</a:t>
            </a:r>
            <a:r>
              <a:rPr lang="zh-CN" altLang="en-US" sz="15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或</a:t>
            </a:r>
            <a:r>
              <a:rPr lang="en-US" altLang="zh-CN" sz="15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126</a:t>
            </a:r>
            <a:r>
              <a:rPr lang="en-US" sz="15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)  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144030" y="3375868"/>
            <a:ext cx="523220" cy="3000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sz="15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-150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utoUpdateAnimBg="0"/>
      <p:bldP spid="4" grpId="0" autoUpdateAnimBg="0"/>
      <p:bldP spid="5" grpId="0" autoUpdateAnimBg="0"/>
      <p:bldP spid="6" grpId="0" autoUpdateAnimBg="0"/>
      <p:bldP spid="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/>
          <p:nvPr/>
        </p:nvSpPr>
        <p:spPr>
          <a:xfrm>
            <a:off x="710004" y="251952"/>
            <a:ext cx="375344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>
                <a:ln w="6350">
                  <a:noFill/>
                </a:ln>
                <a:cs typeface="+mn-ea"/>
                <a:sym typeface="+mn-lt"/>
              </a:rPr>
              <a:t>基</a:t>
            </a:r>
            <a:endParaRPr lang="zh-CN" altLang="en-US" sz="18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938604" y="251952"/>
            <a:ext cx="375344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础</a:t>
            </a:r>
            <a:endParaRPr lang="zh-CN" altLang="en-US" sz="18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1167204" y="251952"/>
            <a:ext cx="375344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巩</a:t>
            </a:r>
            <a:endParaRPr lang="zh-CN" altLang="en-US" sz="18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95804" y="251952"/>
            <a:ext cx="375344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>
                <a:ln w="6350">
                  <a:noFill/>
                </a:ln>
                <a:cs typeface="+mn-ea"/>
                <a:sym typeface="+mn-lt"/>
              </a:rPr>
              <a:t>固</a:t>
            </a:r>
            <a:endParaRPr lang="zh-CN" altLang="en-US" sz="18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4404" y="251952"/>
            <a:ext cx="375344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（</a:t>
            </a:r>
            <a:endParaRPr lang="zh-CN" altLang="en-US" sz="18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1853004" y="251952"/>
            <a:ext cx="375344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>
                <a:ln w="6350">
                  <a:noFill/>
                </a:ln>
                <a:cs typeface="+mn-ea"/>
                <a:sym typeface="+mn-lt"/>
              </a:rPr>
              <a:t>理</a:t>
            </a:r>
            <a:endParaRPr lang="zh-CN" altLang="en-US" sz="18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2081604" y="251952"/>
            <a:ext cx="375344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解</a:t>
            </a:r>
            <a:endParaRPr lang="zh-CN" altLang="en-US" sz="18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2310204" y="251952"/>
            <a:ext cx="375344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>
                <a:ln w="6350">
                  <a:noFill/>
                </a:ln>
                <a:cs typeface="+mn-ea"/>
                <a:sym typeface="+mn-lt"/>
              </a:rPr>
              <a:t>相</a:t>
            </a:r>
            <a:endParaRPr lang="zh-CN" altLang="en-US" sz="18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2538804" y="251952"/>
            <a:ext cx="375344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反</a:t>
            </a:r>
            <a:endParaRPr lang="zh-CN" altLang="en-US" sz="18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2767404" y="251952"/>
            <a:ext cx="375344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意</a:t>
            </a:r>
            <a:endParaRPr lang="zh-CN" altLang="en-US" sz="18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13" name="TextBox 6"/>
          <p:cNvSpPr txBox="1"/>
          <p:nvPr/>
        </p:nvSpPr>
        <p:spPr>
          <a:xfrm>
            <a:off x="2996004" y="251952"/>
            <a:ext cx="375344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义</a:t>
            </a:r>
            <a:endParaRPr lang="zh-CN" altLang="en-US" sz="18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3224604" y="251952"/>
            <a:ext cx="375344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>
                <a:ln w="6350">
                  <a:noFill/>
                </a:ln>
                <a:cs typeface="+mn-ea"/>
                <a:sym typeface="+mn-lt"/>
              </a:rPr>
              <a:t>的</a:t>
            </a:r>
            <a:endParaRPr lang="zh-CN" altLang="en-US" sz="18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15" name="TextBox 6"/>
          <p:cNvSpPr txBox="1"/>
          <p:nvPr/>
        </p:nvSpPr>
        <p:spPr>
          <a:xfrm>
            <a:off x="3453204" y="251952"/>
            <a:ext cx="375344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量</a:t>
            </a:r>
            <a:endParaRPr lang="zh-CN" altLang="en-US" sz="18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16" name="TextBox 6"/>
          <p:cNvSpPr txBox="1"/>
          <p:nvPr/>
        </p:nvSpPr>
        <p:spPr>
          <a:xfrm>
            <a:off x="3681804" y="251952"/>
            <a:ext cx="375344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zh-CN" altLang="en-US" sz="18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17" name="Rectangle 4"/>
          <p:cNvSpPr>
            <a:spLocks noRot="1" noChangeArrowheads="1"/>
          </p:cNvSpPr>
          <p:nvPr/>
        </p:nvSpPr>
        <p:spPr bwMode="auto">
          <a:xfrm>
            <a:off x="561975" y="771525"/>
            <a:ext cx="807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在下列横线上填上适当的词</a:t>
            </a: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使前后构成意义相反的量：</a:t>
            </a:r>
            <a:endParaRPr lang="en-US" altLang="zh-CN" sz="2100" dirty="0"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endParaRPr lang="zh-CN" altLang="en-US" sz="2100" dirty="0"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）支出</a:t>
            </a: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1300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元，</a:t>
            </a:r>
            <a:r>
              <a:rPr lang="zh-CN" altLang="en-US" sz="2100" u="sng" dirty="0">
                <a:latin typeface="+mn-lt"/>
                <a:ea typeface="+mn-ea"/>
                <a:cs typeface="+mn-ea"/>
                <a:sym typeface="+mn-lt"/>
              </a:rPr>
              <a:t>             </a:t>
            </a: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800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元；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zh-CN" altLang="en-US" sz="2100" u="sng" dirty="0">
                <a:latin typeface="+mn-lt"/>
                <a:ea typeface="+mn-ea"/>
                <a:cs typeface="+mn-ea"/>
                <a:sym typeface="+mn-lt"/>
              </a:rPr>
              <a:t>            </a:t>
            </a: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80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米，向南</a:t>
            </a: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64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米；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）前进</a:t>
            </a: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30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米，</a:t>
            </a:r>
            <a:r>
              <a:rPr lang="zh-CN" altLang="en-US" sz="2100" u="sng" dirty="0">
                <a:latin typeface="+mn-lt"/>
                <a:ea typeface="+mn-ea"/>
                <a:cs typeface="+mn-ea"/>
                <a:sym typeface="+mn-lt"/>
              </a:rPr>
              <a:t>           </a:t>
            </a: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50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米．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142748" y="1882602"/>
            <a:ext cx="6858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收入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395804" y="2398626"/>
            <a:ext cx="6858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向北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726476" y="2993678"/>
            <a:ext cx="6858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后退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710004" y="251952"/>
            <a:ext cx="2430270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 dirty="0">
                <a:ln w="6350">
                  <a:noFill/>
                </a:ln>
                <a:cs typeface="+mn-ea"/>
                <a:sym typeface="+mn-lt"/>
              </a:rPr>
              <a:t>课堂提高测试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74694" y="795338"/>
            <a:ext cx="577215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200000"/>
              </a:lnSpc>
            </a:pPr>
            <a:r>
              <a:rPr lang="zh-CN" altLang="en-US" sz="18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“甲比乙大</a:t>
            </a:r>
            <a:r>
              <a:rPr lang="en-US" altLang="zh-CN" sz="18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-1</a:t>
            </a:r>
            <a:r>
              <a:rPr lang="zh-CN" altLang="en-US" sz="18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岁”表示的意义是（        ）</a:t>
            </a:r>
          </a:p>
          <a:p>
            <a:pPr algn="just">
              <a:lnSpc>
                <a:spcPct val="200000"/>
              </a:lnSpc>
            </a:pPr>
            <a:r>
              <a:rPr lang="en-US" altLang="zh-CN" sz="18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18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．甲比乙小</a:t>
            </a:r>
            <a:r>
              <a:rPr lang="en-US" altLang="zh-CN" sz="18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18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岁 </a:t>
            </a:r>
          </a:p>
          <a:p>
            <a:pPr algn="just">
              <a:lnSpc>
                <a:spcPct val="200000"/>
              </a:lnSpc>
            </a:pPr>
            <a:r>
              <a:rPr lang="en-US" altLang="zh-CN" sz="18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18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．甲比乙大</a:t>
            </a:r>
            <a:r>
              <a:rPr lang="en-US" altLang="zh-CN" sz="18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18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岁</a:t>
            </a:r>
          </a:p>
          <a:p>
            <a:pPr algn="just">
              <a:lnSpc>
                <a:spcPct val="200000"/>
              </a:lnSpc>
            </a:pPr>
            <a:r>
              <a:rPr lang="en-US" altLang="zh-CN" sz="18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en-US" sz="18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．乙比甲大</a:t>
            </a:r>
            <a:r>
              <a:rPr lang="en-US" altLang="zh-CN" sz="18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-1</a:t>
            </a:r>
            <a:r>
              <a:rPr lang="zh-CN" altLang="en-US" sz="18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岁 </a:t>
            </a:r>
          </a:p>
          <a:p>
            <a:pPr algn="just">
              <a:lnSpc>
                <a:spcPct val="200000"/>
              </a:lnSpc>
            </a:pPr>
            <a:r>
              <a:rPr lang="en-US" altLang="zh-CN" sz="18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zh-CN" altLang="en-US" sz="18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．乙比甲小</a:t>
            </a:r>
            <a:r>
              <a:rPr lang="en-US" altLang="zh-CN" sz="18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18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岁</a:t>
            </a:r>
          </a:p>
        </p:txBody>
      </p:sp>
      <p:sp>
        <p:nvSpPr>
          <p:cNvPr id="4" name="笑脸 3"/>
          <p:cNvSpPr/>
          <p:nvPr/>
        </p:nvSpPr>
        <p:spPr>
          <a:xfrm>
            <a:off x="567129" y="1519238"/>
            <a:ext cx="342900" cy="32254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150000"/>
              </a:lnSpc>
            </a:pPr>
            <a:endParaRPr lang="zh-CN" altLang="en-US" sz="150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38579" y="3934735"/>
            <a:ext cx="71671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分析：甲比乙大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岁，说明甲小乙大，且乙大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岁</a:t>
            </a:r>
            <a:r>
              <a:rPr lang="zh-CN" altLang="en-US" sz="1500" dirty="0">
                <a:cs typeface="+mn-ea"/>
                <a:sym typeface="+mn-lt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710004" y="251952"/>
            <a:ext cx="2430270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 dirty="0">
                <a:ln w="6350">
                  <a:noFill/>
                </a:ln>
                <a:cs typeface="+mn-ea"/>
                <a:sym typeface="+mn-lt"/>
              </a:rPr>
              <a:t>课堂提高测试</a:t>
            </a: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738579" y="833437"/>
            <a:ext cx="7504774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测试：食盐袋上标有“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500±5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克”字样中，其中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500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表示标准重量，则</a:t>
            </a:r>
            <a:r>
              <a:rPr lang="en-US" altLang="en-US" sz="1800" dirty="0"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表示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___________________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en-US" sz="1800" dirty="0"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表示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__________________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．</a:t>
            </a:r>
            <a:endParaRPr lang="en-US" altLang="zh-CN" sz="18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（用文字描述） 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713565" y="1473548"/>
            <a:ext cx="1835450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比标准重量多出</a:t>
            </a:r>
            <a:r>
              <a:rPr lang="en-US" altLang="zh-CN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lang="zh-CN" altLang="en-US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克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76792" y="1473548"/>
            <a:ext cx="1590181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比标准重量少</a:t>
            </a:r>
            <a:r>
              <a:rPr lang="en-US" altLang="zh-CN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lang="zh-CN" altLang="en-US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10004" y="2860030"/>
            <a:ext cx="7433727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0070C0"/>
                </a:solidFill>
                <a:cs typeface="+mn-ea"/>
                <a:sym typeface="+mn-lt"/>
              </a:rPr>
              <a:t>扩展：</a:t>
            </a:r>
            <a:r>
              <a:rPr lang="en-US" altLang="zh-CN" sz="1500" dirty="0">
                <a:solidFill>
                  <a:srgbClr val="0070C0"/>
                </a:solidFill>
                <a:cs typeface="+mn-ea"/>
                <a:sym typeface="+mn-lt"/>
              </a:rPr>
              <a:t> 500±5</a:t>
            </a:r>
            <a:r>
              <a:rPr lang="zh-CN" altLang="en-US" sz="1500" dirty="0">
                <a:solidFill>
                  <a:srgbClr val="0070C0"/>
                </a:solidFill>
                <a:cs typeface="+mn-ea"/>
                <a:sym typeface="+mn-lt"/>
              </a:rPr>
              <a:t>克说明产品的重量在</a:t>
            </a:r>
            <a:r>
              <a:rPr lang="en-US" altLang="zh-CN" sz="1500" dirty="0">
                <a:solidFill>
                  <a:srgbClr val="0070C0"/>
                </a:solidFill>
                <a:cs typeface="+mn-ea"/>
                <a:sym typeface="+mn-lt"/>
              </a:rPr>
              <a:t>500g</a:t>
            </a:r>
            <a:r>
              <a:rPr lang="zh-CN" altLang="en-US" sz="1500" dirty="0">
                <a:solidFill>
                  <a:srgbClr val="0070C0"/>
                </a:solidFill>
                <a:cs typeface="+mn-ea"/>
                <a:sym typeface="+mn-lt"/>
              </a:rPr>
              <a:t>附近稍有差异，差异幅度为</a:t>
            </a:r>
            <a:r>
              <a:rPr lang="en-US" altLang="zh-CN" sz="1500" dirty="0">
                <a:solidFill>
                  <a:srgbClr val="0070C0"/>
                </a:solidFill>
                <a:cs typeface="+mn-ea"/>
                <a:sym typeface="+mn-lt"/>
              </a:rPr>
              <a:t>5g</a:t>
            </a:r>
            <a:r>
              <a:rPr lang="zh-CN" altLang="en-US" sz="1500" dirty="0">
                <a:solidFill>
                  <a:srgbClr val="0070C0"/>
                </a:solidFill>
                <a:cs typeface="+mn-ea"/>
                <a:sym typeface="+mn-lt"/>
              </a:rPr>
              <a:t>。</a:t>
            </a:r>
            <a:endParaRPr lang="zh-CN" altLang="en-US" sz="2100" dirty="0">
              <a:solidFill>
                <a:srgbClr val="0070C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710004" y="251952"/>
            <a:ext cx="2430270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 dirty="0">
                <a:ln w="6350">
                  <a:noFill/>
                </a:ln>
                <a:cs typeface="+mn-ea"/>
                <a:sym typeface="+mn-lt"/>
              </a:rPr>
              <a:t>小组讨论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57604" y="2114053"/>
            <a:ext cx="817682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举几个生活中含有正数、负数的例子，并解释其中相关数量的含义</a:t>
            </a: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/>
          <p:nvPr/>
        </p:nvSpPr>
        <p:spPr>
          <a:xfrm>
            <a:off x="710004" y="251952"/>
            <a:ext cx="2430270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 dirty="0">
                <a:ln w="6350">
                  <a:noFill/>
                </a:ln>
                <a:cs typeface="+mn-ea"/>
                <a:sym typeface="+mn-lt"/>
              </a:rPr>
              <a:t>前 言</a:t>
            </a:r>
          </a:p>
        </p:txBody>
      </p:sp>
      <p:sp>
        <p:nvSpPr>
          <p:cNvPr id="4" name="PA-文本框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8389" y="955780"/>
            <a:ext cx="3138437" cy="2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zh-CN" altLang="en-US" sz="1800" b="1" dirty="0">
                <a:solidFill>
                  <a:srgbClr val="0070C0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PA-文本框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8389" y="1503076"/>
            <a:ext cx="6963764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500" dirty="0">
                <a:cs typeface="+mn-ea"/>
                <a:sym typeface="+mn-lt"/>
              </a:rPr>
              <a:t>1</a:t>
            </a:r>
            <a:r>
              <a:rPr lang="zh-CN" altLang="en-US" sz="1500" dirty="0">
                <a:cs typeface="+mn-ea"/>
                <a:sym typeface="+mn-lt"/>
              </a:rPr>
              <a:t>、会用正数与负数表示具有相反意义的量。</a:t>
            </a:r>
            <a:endParaRPr lang="en-US" altLang="zh-CN" sz="1500" dirty="0">
              <a:cs typeface="+mn-ea"/>
              <a:sym typeface="+mn-lt"/>
            </a:endParaRPr>
          </a:p>
          <a:p>
            <a:pPr>
              <a:spcBef>
                <a:spcPct val="50000"/>
              </a:spcBef>
            </a:pPr>
            <a:r>
              <a:rPr lang="en-US" altLang="zh-CN" sz="1500" dirty="0">
                <a:cs typeface="+mn-ea"/>
                <a:sym typeface="+mn-lt"/>
              </a:rPr>
              <a:t>2</a:t>
            </a:r>
            <a:r>
              <a:rPr lang="zh-CN" altLang="en-US" sz="1500" dirty="0">
                <a:cs typeface="+mn-ea"/>
                <a:sym typeface="+mn-lt"/>
              </a:rPr>
              <a:t>、在实际背景中掌握正数与负数的意义。</a:t>
            </a:r>
            <a:endParaRPr lang="en-US" altLang="zh-CN" sz="1500" dirty="0">
              <a:cs typeface="+mn-ea"/>
              <a:sym typeface="+mn-lt"/>
            </a:endParaRPr>
          </a:p>
          <a:p>
            <a:pPr>
              <a:spcBef>
                <a:spcPct val="50000"/>
              </a:spcBef>
            </a:pPr>
            <a:r>
              <a:rPr lang="en-US" altLang="zh-CN" sz="1500" dirty="0">
                <a:cs typeface="+mn-ea"/>
                <a:sym typeface="+mn-lt"/>
              </a:rPr>
              <a:t>3</a:t>
            </a:r>
            <a:r>
              <a:rPr lang="zh-CN" altLang="en-US" sz="1500" dirty="0">
                <a:cs typeface="+mn-ea"/>
                <a:sym typeface="+mn-lt"/>
              </a:rPr>
              <a:t>、通过实例理解正数与负数，扩大对零的意义的认识。</a:t>
            </a:r>
            <a:endParaRPr lang="zh-CN" altLang="en-US" sz="1800" dirty="0">
              <a:cs typeface="+mn-ea"/>
              <a:sym typeface="+mn-lt"/>
            </a:endParaRPr>
          </a:p>
        </p:txBody>
      </p:sp>
      <p:sp>
        <p:nvSpPr>
          <p:cNvPr id="6" name="PA-文本框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8389" y="2765949"/>
            <a:ext cx="3138437" cy="2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1800" b="1" dirty="0">
                <a:solidFill>
                  <a:srgbClr val="0070C0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PA-文本框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8389" y="3313244"/>
            <a:ext cx="6759710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1500" b="1" dirty="0">
                <a:cs typeface="+mn-ea"/>
                <a:sym typeface="+mn-lt"/>
              </a:rPr>
              <a:t>重点：</a:t>
            </a:r>
          </a:p>
          <a:p>
            <a:pPr>
              <a:spcBef>
                <a:spcPct val="50000"/>
              </a:spcBef>
            </a:pPr>
            <a:r>
              <a:rPr lang="en-US" altLang="zh-CN" sz="1500" dirty="0">
                <a:cs typeface="+mn-ea"/>
                <a:sym typeface="+mn-lt"/>
              </a:rPr>
              <a:t>1</a:t>
            </a:r>
            <a:r>
              <a:rPr lang="zh-CN" altLang="en-US" sz="1500" dirty="0">
                <a:cs typeface="+mn-ea"/>
                <a:sym typeface="+mn-lt"/>
              </a:rPr>
              <a:t>、会用正数与负数表示具有相反意义的认识。</a:t>
            </a:r>
          </a:p>
          <a:p>
            <a:pPr algn="l">
              <a:spcBef>
                <a:spcPct val="50000"/>
              </a:spcBef>
            </a:pPr>
            <a:r>
              <a:rPr lang="zh-CN" altLang="en-US" sz="1500" b="1" dirty="0">
                <a:cs typeface="+mn-ea"/>
                <a:sym typeface="+mn-lt"/>
              </a:rPr>
              <a:t>难点：</a:t>
            </a:r>
          </a:p>
          <a:p>
            <a:pPr>
              <a:spcBef>
                <a:spcPct val="50000"/>
              </a:spcBef>
            </a:pPr>
            <a:r>
              <a:rPr lang="zh-CN" altLang="en-US" sz="1500" dirty="0">
                <a:cs typeface="+mn-ea"/>
                <a:sym typeface="+mn-lt"/>
              </a:rPr>
              <a:t>实际背景中掌握正数与负数的意义。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4" grpId="0"/>
          <p:bldP spid="5" grpId="0"/>
          <p:bldP spid="6" grpId="0"/>
          <p:bldP spid="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4" grpId="0"/>
          <p:bldP spid="5" grpId="0"/>
          <p:bldP spid="6" grpId="0"/>
          <p:bldP spid="7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占位符 2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/>
          <a:srcRect/>
          <a:stretch>
            <a:fillRect/>
          </a:stretch>
        </p:blipFill>
        <p:spPr/>
      </p:pic>
      <p:grpSp>
        <p:nvGrpSpPr>
          <p:cNvPr id="4" name="组合 3"/>
          <p:cNvGrpSpPr/>
          <p:nvPr/>
        </p:nvGrpSpPr>
        <p:grpSpPr>
          <a:xfrm>
            <a:off x="-2" y="0"/>
            <a:ext cx="7500259" cy="5143500"/>
            <a:chOff x="-2" y="0"/>
            <a:chExt cx="6946902" cy="6858000"/>
          </a:xfrm>
        </p:grpSpPr>
        <p:sp>
          <p:nvSpPr>
            <p:cNvPr id="12" name="Freeform 5"/>
            <p:cNvSpPr/>
            <p:nvPr/>
          </p:nvSpPr>
          <p:spPr bwMode="auto">
            <a:xfrm>
              <a:off x="0" y="0"/>
              <a:ext cx="6946900" cy="6858000"/>
            </a:xfrm>
            <a:custGeom>
              <a:avLst/>
              <a:gdLst>
                <a:gd name="T0" fmla="*/ 2178 w 2189"/>
                <a:gd name="T1" fmla="*/ 0 h 2160"/>
                <a:gd name="T2" fmla="*/ 0 w 2189"/>
                <a:gd name="T3" fmla="*/ 0 h 2160"/>
                <a:gd name="T4" fmla="*/ 0 w 2189"/>
                <a:gd name="T5" fmla="*/ 2160 h 2160"/>
                <a:gd name="T6" fmla="*/ 1718 w 2189"/>
                <a:gd name="T7" fmla="*/ 2160 h 2160"/>
                <a:gd name="T8" fmla="*/ 1550 w 2189"/>
                <a:gd name="T9" fmla="*/ 1438 h 2160"/>
                <a:gd name="T10" fmla="*/ 2092 w 2189"/>
                <a:gd name="T11" fmla="*/ 574 h 2160"/>
                <a:gd name="T12" fmla="*/ 2178 w 2189"/>
                <a:gd name="T13" fmla="*/ 0 h 2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9" h="2160">
                  <a:moveTo>
                    <a:pt x="217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60"/>
                    <a:pt x="0" y="2160"/>
                    <a:pt x="0" y="2160"/>
                  </a:cubicBezTo>
                  <a:cubicBezTo>
                    <a:pt x="1718" y="2160"/>
                    <a:pt x="1718" y="2160"/>
                    <a:pt x="1718" y="2160"/>
                  </a:cubicBezTo>
                  <a:cubicBezTo>
                    <a:pt x="1718" y="2160"/>
                    <a:pt x="1531" y="1657"/>
                    <a:pt x="1550" y="1438"/>
                  </a:cubicBezTo>
                  <a:cubicBezTo>
                    <a:pt x="1580" y="1080"/>
                    <a:pt x="1946" y="933"/>
                    <a:pt x="2092" y="574"/>
                  </a:cubicBezTo>
                  <a:cubicBezTo>
                    <a:pt x="2175" y="368"/>
                    <a:pt x="2189" y="164"/>
                    <a:pt x="2178" y="0"/>
                  </a:cubicBezTo>
                </a:path>
              </a:pathLst>
            </a:custGeom>
            <a:solidFill>
              <a:srgbClr val="A6DEF3">
                <a:alpha val="6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-1" y="0"/>
              <a:ext cx="5504137" cy="6858000"/>
            </a:xfrm>
            <a:custGeom>
              <a:avLst/>
              <a:gdLst>
                <a:gd name="T0" fmla="*/ 1602 w 1662"/>
                <a:gd name="T1" fmla="*/ 0 h 2070"/>
                <a:gd name="T2" fmla="*/ 0 w 1662"/>
                <a:gd name="T3" fmla="*/ 0 h 2070"/>
                <a:gd name="T4" fmla="*/ 0 w 1662"/>
                <a:gd name="T5" fmla="*/ 2070 h 2070"/>
                <a:gd name="T6" fmla="*/ 1469 w 1662"/>
                <a:gd name="T7" fmla="*/ 2070 h 2070"/>
                <a:gd name="T8" fmla="*/ 1359 w 1662"/>
                <a:gd name="T9" fmla="*/ 1571 h 2070"/>
                <a:gd name="T10" fmla="*/ 1577 w 1662"/>
                <a:gd name="T11" fmla="*/ 721 h 2070"/>
                <a:gd name="T12" fmla="*/ 1602 w 1662"/>
                <a:gd name="T13" fmla="*/ 0 h 2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2" h="2070">
                  <a:moveTo>
                    <a:pt x="160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070"/>
                    <a:pt x="0" y="2070"/>
                    <a:pt x="0" y="2070"/>
                  </a:cubicBezTo>
                  <a:cubicBezTo>
                    <a:pt x="1469" y="2070"/>
                    <a:pt x="1469" y="2070"/>
                    <a:pt x="1469" y="2070"/>
                  </a:cubicBezTo>
                  <a:cubicBezTo>
                    <a:pt x="1411" y="1962"/>
                    <a:pt x="1355" y="1797"/>
                    <a:pt x="1359" y="1571"/>
                  </a:cubicBezTo>
                  <a:cubicBezTo>
                    <a:pt x="1364" y="1226"/>
                    <a:pt x="1447" y="1069"/>
                    <a:pt x="1577" y="721"/>
                  </a:cubicBezTo>
                  <a:cubicBezTo>
                    <a:pt x="1662" y="493"/>
                    <a:pt x="1643" y="219"/>
                    <a:pt x="1602" y="0"/>
                  </a:cubicBezTo>
                </a:path>
              </a:pathLst>
            </a:custGeom>
            <a:solidFill>
              <a:srgbClr val="6BA7D2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16"/>
            <p:cNvSpPr/>
            <p:nvPr/>
          </p:nvSpPr>
          <p:spPr bwMode="auto">
            <a:xfrm>
              <a:off x="-2" y="0"/>
              <a:ext cx="5326063" cy="6858000"/>
            </a:xfrm>
            <a:custGeom>
              <a:avLst/>
              <a:gdLst>
                <a:gd name="T0" fmla="*/ 1382 w 1678"/>
                <a:gd name="T1" fmla="*/ 0 h 2160"/>
                <a:gd name="T2" fmla="*/ 0 w 1678"/>
                <a:gd name="T3" fmla="*/ 0 h 2160"/>
                <a:gd name="T4" fmla="*/ 0 w 1678"/>
                <a:gd name="T5" fmla="*/ 2160 h 2160"/>
                <a:gd name="T6" fmla="*/ 1678 w 1678"/>
                <a:gd name="T7" fmla="*/ 2160 h 2160"/>
                <a:gd name="T8" fmla="*/ 1404 w 1678"/>
                <a:gd name="T9" fmla="*/ 1512 h 2160"/>
                <a:gd name="T10" fmla="*/ 1513 w 1678"/>
                <a:gd name="T11" fmla="*/ 468 h 2160"/>
                <a:gd name="T12" fmla="*/ 1382 w 1678"/>
                <a:gd name="T13" fmla="*/ 0 h 2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8" h="2160">
                  <a:moveTo>
                    <a:pt x="138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60"/>
                    <a:pt x="0" y="2160"/>
                    <a:pt x="0" y="2160"/>
                  </a:cubicBezTo>
                  <a:cubicBezTo>
                    <a:pt x="1678" y="2160"/>
                    <a:pt x="1678" y="2160"/>
                    <a:pt x="1678" y="2160"/>
                  </a:cubicBezTo>
                  <a:cubicBezTo>
                    <a:pt x="1580" y="1987"/>
                    <a:pt x="1432" y="1701"/>
                    <a:pt x="1404" y="1512"/>
                  </a:cubicBezTo>
                  <a:cubicBezTo>
                    <a:pt x="1353" y="1156"/>
                    <a:pt x="1591" y="881"/>
                    <a:pt x="1513" y="468"/>
                  </a:cubicBezTo>
                  <a:cubicBezTo>
                    <a:pt x="1446" y="116"/>
                    <a:pt x="1382" y="0"/>
                    <a:pt x="1382" y="0"/>
                  </a:cubicBezTo>
                </a:path>
              </a:pathLst>
            </a:custGeom>
            <a:solidFill>
              <a:srgbClr val="1993C9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04895" y="1816306"/>
            <a:ext cx="4224268" cy="867076"/>
            <a:chOff x="1442450" y="2536042"/>
            <a:chExt cx="5632357" cy="1156101"/>
          </a:xfrm>
        </p:grpSpPr>
        <p:sp>
          <p:nvSpPr>
            <p:cNvPr id="27" name="矩形 26"/>
            <p:cNvSpPr/>
            <p:nvPr/>
          </p:nvSpPr>
          <p:spPr bwMode="auto">
            <a:xfrm>
              <a:off x="1442450" y="2536042"/>
              <a:ext cx="5632310" cy="10464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342900">
                <a:defRPr/>
              </a:pPr>
              <a:r>
                <a:rPr lang="zh-CN" altLang="en-US" sz="4500" b="1" kern="100" dirty="0">
                  <a:solidFill>
                    <a:schemeClr val="bg1"/>
                  </a:solidFill>
                  <a:cs typeface="+mn-ea"/>
                  <a:sym typeface="+mn-lt"/>
                </a:rPr>
                <a:t>感谢各位的聆听</a:t>
              </a:r>
            </a:p>
          </p:txBody>
        </p:sp>
        <p:cxnSp>
          <p:nvCxnSpPr>
            <p:cNvPr id="29" name="直接连接符 28"/>
            <p:cNvCxnSpPr/>
            <p:nvPr/>
          </p:nvCxnSpPr>
          <p:spPr>
            <a:xfrm>
              <a:off x="1634862" y="36921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cxn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710004" y="251952"/>
            <a:ext cx="2430270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 dirty="0">
                <a:ln w="6350">
                  <a:noFill/>
                </a:ln>
                <a:cs typeface="+mn-ea"/>
                <a:sym typeface="+mn-lt"/>
              </a:rPr>
              <a:t>问 题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7825" y="961610"/>
            <a:ext cx="8097075" cy="131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800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大家好，我是你们的数学老师，我叫武小喵，身高</a:t>
            </a:r>
            <a:r>
              <a:rPr lang="en-US" altLang="zh-CN" sz="1800" b="0" dirty="0">
                <a:latin typeface="+mn-lt"/>
                <a:ea typeface="+mn-ea"/>
                <a:cs typeface="+mn-ea"/>
                <a:sym typeface="+mn-lt"/>
              </a:rPr>
              <a:t>1.83</a:t>
            </a: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米，今年</a:t>
            </a:r>
            <a:r>
              <a:rPr lang="en-US" altLang="zh-CN" sz="1800" b="0" dirty="0">
                <a:latin typeface="+mn-lt"/>
                <a:ea typeface="+mn-ea"/>
                <a:cs typeface="+mn-ea"/>
                <a:sym typeface="+mn-lt"/>
              </a:rPr>
              <a:t>31</a:t>
            </a: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岁．我们班共有</a:t>
            </a:r>
            <a:r>
              <a:rPr lang="en-US" altLang="zh-CN" sz="1800" b="0" dirty="0">
                <a:latin typeface="+mn-lt"/>
                <a:ea typeface="+mn-ea"/>
                <a:cs typeface="+mn-ea"/>
                <a:sym typeface="+mn-lt"/>
              </a:rPr>
              <a:t>50</a:t>
            </a: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个同学，其中男同学有</a:t>
            </a:r>
            <a:r>
              <a:rPr lang="en-US" altLang="zh-CN" sz="1800" b="0" dirty="0">
                <a:latin typeface="+mn-lt"/>
                <a:ea typeface="+mn-ea"/>
                <a:cs typeface="+mn-ea"/>
                <a:sym typeface="+mn-lt"/>
              </a:rPr>
              <a:t>23</a:t>
            </a: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个，女同学比男同学多</a:t>
            </a:r>
            <a:r>
              <a:rPr lang="en-US" altLang="zh-CN" sz="1800" b="0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个人，大家的入学测试成绩平均分</a:t>
            </a:r>
            <a:r>
              <a:rPr lang="en-US" altLang="zh-CN" sz="1800" b="0" dirty="0">
                <a:latin typeface="+mn-lt"/>
                <a:ea typeface="+mn-ea"/>
                <a:cs typeface="+mn-ea"/>
                <a:sym typeface="+mn-lt"/>
              </a:rPr>
              <a:t>85</a:t>
            </a: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分，低于</a:t>
            </a:r>
            <a:r>
              <a:rPr lang="en-US" altLang="zh-CN" sz="1800" b="0" dirty="0">
                <a:latin typeface="+mn-lt"/>
                <a:ea typeface="+mn-ea"/>
                <a:cs typeface="+mn-ea"/>
                <a:sym typeface="+mn-lt"/>
              </a:rPr>
              <a:t>60</a:t>
            </a: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分的人数</a:t>
            </a:r>
            <a:r>
              <a:rPr lang="en-US" altLang="zh-CN" sz="1800" b="0" dirty="0"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人。。。</a:t>
            </a:r>
            <a:endParaRPr lang="en-US" altLang="zh-CN" sz="1800" b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27825" y="2435364"/>
            <a:ext cx="794467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800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上述文字出现了几个数？分别是什么？你能用之前的知识对他进行分类吗？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627825" y="3048713"/>
            <a:ext cx="6258272" cy="1592263"/>
            <a:chOff x="837100" y="4064951"/>
            <a:chExt cx="5807914" cy="1477681"/>
          </a:xfrm>
        </p:grpSpPr>
        <p:sp>
          <p:nvSpPr>
            <p:cNvPr id="5" name="文本框 4"/>
            <p:cNvSpPr txBox="1"/>
            <p:nvPr/>
          </p:nvSpPr>
          <p:spPr>
            <a:xfrm>
              <a:off x="1132488" y="4064951"/>
              <a:ext cx="4095206" cy="385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100" dirty="0">
                  <a:cs typeface="+mn-ea"/>
                  <a:sym typeface="+mn-lt"/>
                </a:rPr>
                <a:t>1.83</a:t>
              </a:r>
              <a:r>
                <a:rPr lang="zh-CN" altLang="en-US" sz="2100" dirty="0">
                  <a:cs typeface="+mn-ea"/>
                  <a:sym typeface="+mn-lt"/>
                </a:rPr>
                <a:t>、</a:t>
              </a:r>
              <a:r>
                <a:rPr lang="en-US" altLang="zh-CN" sz="2100" dirty="0">
                  <a:cs typeface="+mn-ea"/>
                  <a:sym typeface="+mn-lt"/>
                </a:rPr>
                <a:t>31</a:t>
              </a:r>
              <a:r>
                <a:rPr lang="zh-CN" altLang="en-US" sz="2100" dirty="0">
                  <a:cs typeface="+mn-ea"/>
                  <a:sym typeface="+mn-lt"/>
                </a:rPr>
                <a:t>、</a:t>
              </a:r>
              <a:r>
                <a:rPr lang="en-US" altLang="zh-CN" sz="2100" dirty="0">
                  <a:cs typeface="+mn-ea"/>
                  <a:sym typeface="+mn-lt"/>
                </a:rPr>
                <a:t>50</a:t>
              </a:r>
              <a:r>
                <a:rPr lang="zh-CN" altLang="en-US" sz="2100" dirty="0">
                  <a:cs typeface="+mn-ea"/>
                  <a:sym typeface="+mn-lt"/>
                </a:rPr>
                <a:t>、</a:t>
              </a:r>
              <a:r>
                <a:rPr lang="en-US" altLang="zh-CN" sz="2100" dirty="0">
                  <a:cs typeface="+mn-ea"/>
                  <a:sym typeface="+mn-lt"/>
                </a:rPr>
                <a:t>23</a:t>
              </a:r>
              <a:r>
                <a:rPr lang="zh-CN" altLang="en-US" sz="2100" dirty="0">
                  <a:cs typeface="+mn-ea"/>
                  <a:sym typeface="+mn-lt"/>
                </a:rPr>
                <a:t>、</a:t>
              </a:r>
              <a:r>
                <a:rPr lang="en-US" altLang="zh-CN" sz="2100" dirty="0">
                  <a:cs typeface="+mn-ea"/>
                  <a:sym typeface="+mn-lt"/>
                </a:rPr>
                <a:t>4</a:t>
              </a:r>
              <a:r>
                <a:rPr lang="zh-CN" altLang="en-US" sz="2100" dirty="0">
                  <a:cs typeface="+mn-ea"/>
                  <a:sym typeface="+mn-lt"/>
                </a:rPr>
                <a:t>、</a:t>
              </a:r>
              <a:r>
                <a:rPr lang="en-US" altLang="zh-CN" sz="2100" dirty="0">
                  <a:cs typeface="+mn-ea"/>
                  <a:sym typeface="+mn-lt"/>
                </a:rPr>
                <a:t>85</a:t>
              </a:r>
              <a:r>
                <a:rPr lang="zh-CN" altLang="en-US" sz="2100" dirty="0">
                  <a:cs typeface="+mn-ea"/>
                  <a:sym typeface="+mn-lt"/>
                </a:rPr>
                <a:t>、</a:t>
              </a:r>
              <a:r>
                <a:rPr lang="en-US" altLang="zh-CN" sz="2100" dirty="0">
                  <a:cs typeface="+mn-ea"/>
                  <a:sym typeface="+mn-lt"/>
                </a:rPr>
                <a:t>60</a:t>
              </a:r>
              <a:r>
                <a:rPr lang="zh-CN" altLang="en-US" sz="2100" dirty="0">
                  <a:cs typeface="+mn-ea"/>
                  <a:sym typeface="+mn-lt"/>
                </a:rPr>
                <a:t>、</a:t>
              </a:r>
              <a:r>
                <a:rPr lang="en-US" altLang="zh-CN" sz="2100" dirty="0">
                  <a:cs typeface="+mn-ea"/>
                  <a:sym typeface="+mn-lt"/>
                </a:rPr>
                <a:t>0</a:t>
              </a:r>
              <a:endParaRPr lang="zh-CN" altLang="en-US" sz="2100" dirty="0">
                <a:cs typeface="+mn-ea"/>
                <a:sym typeface="+mn-lt"/>
              </a:endParaRPr>
            </a:p>
          </p:txBody>
        </p:sp>
        <p:sp>
          <p:nvSpPr>
            <p:cNvPr id="6" name="AutoShape 21"/>
            <p:cNvSpPr/>
            <p:nvPr/>
          </p:nvSpPr>
          <p:spPr bwMode="auto">
            <a:xfrm>
              <a:off x="837100" y="4743488"/>
              <a:ext cx="223542" cy="741402"/>
            </a:xfrm>
            <a:prstGeom prst="leftBrace">
              <a:avLst>
                <a:gd name="adj1" fmla="val 47222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132488" y="4512656"/>
              <a:ext cx="5512526" cy="428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cs typeface="+mn-ea"/>
                  <a:sym typeface="+mn-lt"/>
                </a:rPr>
                <a:t>整数：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132488" y="5114189"/>
              <a:ext cx="5512526" cy="428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cs typeface="+mn-ea"/>
                  <a:sym typeface="+mn-lt"/>
                </a:rPr>
                <a:t>分数：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981573" y="4540512"/>
              <a:ext cx="3807823" cy="385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100" dirty="0">
                  <a:cs typeface="+mn-ea"/>
                  <a:sym typeface="+mn-lt"/>
                </a:rPr>
                <a:t>31</a:t>
              </a:r>
              <a:r>
                <a:rPr lang="zh-CN" altLang="en-US" sz="2100" dirty="0">
                  <a:cs typeface="+mn-ea"/>
                  <a:sym typeface="+mn-lt"/>
                </a:rPr>
                <a:t>、</a:t>
              </a:r>
              <a:r>
                <a:rPr lang="en-US" altLang="zh-CN" sz="2100" dirty="0">
                  <a:cs typeface="+mn-ea"/>
                  <a:sym typeface="+mn-lt"/>
                </a:rPr>
                <a:t>50</a:t>
              </a:r>
              <a:r>
                <a:rPr lang="zh-CN" altLang="en-US" sz="2100" dirty="0">
                  <a:cs typeface="+mn-ea"/>
                  <a:sym typeface="+mn-lt"/>
                </a:rPr>
                <a:t>、</a:t>
              </a:r>
              <a:r>
                <a:rPr lang="en-US" altLang="zh-CN" sz="2100" dirty="0">
                  <a:cs typeface="+mn-ea"/>
                  <a:sym typeface="+mn-lt"/>
                </a:rPr>
                <a:t>23</a:t>
              </a:r>
              <a:r>
                <a:rPr lang="zh-CN" altLang="en-US" sz="2100" dirty="0">
                  <a:cs typeface="+mn-ea"/>
                  <a:sym typeface="+mn-lt"/>
                </a:rPr>
                <a:t>、</a:t>
              </a:r>
              <a:r>
                <a:rPr lang="en-US" altLang="zh-CN" sz="2100" dirty="0">
                  <a:cs typeface="+mn-ea"/>
                  <a:sym typeface="+mn-lt"/>
                </a:rPr>
                <a:t>4</a:t>
              </a:r>
              <a:r>
                <a:rPr lang="zh-CN" altLang="en-US" sz="2100" dirty="0">
                  <a:cs typeface="+mn-ea"/>
                  <a:sym typeface="+mn-lt"/>
                </a:rPr>
                <a:t>、</a:t>
              </a:r>
              <a:r>
                <a:rPr lang="en-US" altLang="zh-CN" sz="2100" dirty="0">
                  <a:cs typeface="+mn-ea"/>
                  <a:sym typeface="+mn-lt"/>
                </a:rPr>
                <a:t>85</a:t>
              </a:r>
              <a:r>
                <a:rPr lang="zh-CN" altLang="en-US" sz="2100" dirty="0">
                  <a:cs typeface="+mn-ea"/>
                  <a:sym typeface="+mn-lt"/>
                </a:rPr>
                <a:t>、</a:t>
              </a:r>
              <a:r>
                <a:rPr lang="en-US" altLang="zh-CN" sz="2100" dirty="0">
                  <a:cs typeface="+mn-ea"/>
                  <a:sym typeface="+mn-lt"/>
                </a:rPr>
                <a:t>60</a:t>
              </a:r>
              <a:r>
                <a:rPr lang="zh-CN" altLang="en-US" sz="2100" dirty="0">
                  <a:cs typeface="+mn-ea"/>
                  <a:sym typeface="+mn-lt"/>
                </a:rPr>
                <a:t>、</a:t>
              </a:r>
              <a:r>
                <a:rPr lang="en-US" altLang="zh-CN" sz="2100" dirty="0">
                  <a:cs typeface="+mn-ea"/>
                  <a:sym typeface="+mn-lt"/>
                </a:rPr>
                <a:t>0</a:t>
              </a:r>
              <a:endParaRPr lang="zh-CN" altLang="en-US" sz="2100" dirty="0"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981573" y="5144966"/>
              <a:ext cx="3807823" cy="385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100" dirty="0">
                  <a:cs typeface="+mn-ea"/>
                  <a:sym typeface="+mn-lt"/>
                </a:rPr>
                <a:t>1.83</a:t>
              </a:r>
              <a:endParaRPr lang="zh-CN" altLang="en-US" sz="2100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710003" y="251952"/>
            <a:ext cx="2857949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 dirty="0">
                <a:ln w="6350">
                  <a:noFill/>
                </a:ln>
                <a:cs typeface="+mn-ea"/>
                <a:sym typeface="+mn-lt"/>
              </a:rPr>
              <a:t>这些数是如何产生的呢</a:t>
            </a:r>
          </a:p>
        </p:txBody>
      </p:sp>
      <p:pic>
        <p:nvPicPr>
          <p:cNvPr id="3" name="Picture 32" descr="图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3182" y="918532"/>
            <a:ext cx="5379935" cy="3672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710004" y="251952"/>
            <a:ext cx="2430270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 dirty="0">
                <a:ln w="6350">
                  <a:noFill/>
                </a:ln>
                <a:cs typeface="+mn-ea"/>
                <a:sym typeface="+mn-lt"/>
              </a:rPr>
              <a:t>引入负数概念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83952" y="888371"/>
            <a:ext cx="3819384" cy="2333297"/>
          </a:xfrm>
          <a:prstGeom prst="rect">
            <a:avLst/>
          </a:prstGeom>
        </p:spPr>
      </p:pic>
      <p:sp>
        <p:nvSpPr>
          <p:cNvPr id="4" name="椭圆 3"/>
          <p:cNvSpPr/>
          <p:nvPr/>
        </p:nvSpPr>
        <p:spPr>
          <a:xfrm>
            <a:off x="1909899" y="1428206"/>
            <a:ext cx="461282" cy="2498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47851" y="1964192"/>
            <a:ext cx="645794" cy="3678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3818708" y="2450783"/>
            <a:ext cx="653960" cy="5619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3915047" y="1930106"/>
            <a:ext cx="461282" cy="2498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717054" y="1428207"/>
            <a:ext cx="3503021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、同学们，你们知道红框内的数字代表什么意义吗？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688205" y="2055020"/>
            <a:ext cx="328993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、当天北京市的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温差</a:t>
            </a:r>
            <a:r>
              <a:rPr lang="zh-CN" altLang="en-US" dirty="0">
                <a:cs typeface="+mn-ea"/>
                <a:sym typeface="+mn-lt"/>
              </a:rPr>
              <a:t>有多少？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62098" y="3615455"/>
            <a:ext cx="8219804" cy="9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dirty="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rPr>
              <a:t>        </a:t>
            </a:r>
            <a:r>
              <a:rPr lang="zh-CN" altLang="en-US" dirty="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rPr>
              <a:t>本章我们将认识一种新的数</a:t>
            </a:r>
            <a:r>
              <a:rPr lang="en-US" altLang="zh-CN" dirty="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en-US" dirty="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rPr>
              <a:t>负数，把数的范围扩充到有理数，并在这个范围内研究数的表示、大小比较与运算等。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717055" y="896264"/>
            <a:ext cx="64171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cs typeface="+mn-ea"/>
                <a:sym typeface="+mn-lt"/>
              </a:rPr>
              <a:t>问题：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710004" y="251952"/>
            <a:ext cx="2430270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 dirty="0">
                <a:ln w="6350">
                  <a:noFill/>
                </a:ln>
                <a:cs typeface="+mn-ea"/>
                <a:sym typeface="+mn-lt"/>
              </a:rPr>
              <a:t>身边的例子</a:t>
            </a:r>
            <a:r>
              <a:rPr lang="en-US" altLang="zh-CN" sz="1800" b="1" dirty="0">
                <a:ln w="6350">
                  <a:noFill/>
                </a:ln>
                <a:cs typeface="+mn-ea"/>
                <a:sym typeface="+mn-lt"/>
              </a:rPr>
              <a:t>1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06637" y="1133356"/>
            <a:ext cx="7592088" cy="3384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96837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6837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6837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6837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6837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15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1500" dirty="0">
                <a:latin typeface="+mn-lt"/>
                <a:ea typeface="+mn-ea"/>
                <a:cs typeface="+mn-ea"/>
                <a:sym typeface="+mn-lt"/>
              </a:rPr>
              <a:t>、天气预报北京冬季里某天的温度为</a:t>
            </a:r>
            <a:r>
              <a:rPr lang="en-US" altLang="zh-CN" sz="1500" dirty="0">
                <a:latin typeface="+mn-lt"/>
                <a:ea typeface="+mn-ea"/>
                <a:cs typeface="+mn-ea"/>
                <a:sym typeface="+mn-lt"/>
              </a:rPr>
              <a:t>―3℃</a:t>
            </a:r>
            <a:r>
              <a:rPr lang="zh-CN" altLang="en-US" sz="1500" dirty="0">
                <a:latin typeface="+mn-lt"/>
                <a:ea typeface="+mn-ea"/>
                <a:cs typeface="+mn-ea"/>
                <a:sym typeface="+mn-lt"/>
              </a:rPr>
              <a:t>～</a:t>
            </a:r>
            <a:r>
              <a:rPr lang="en-US" altLang="zh-CN" sz="1500" dirty="0">
                <a:latin typeface="+mn-lt"/>
                <a:ea typeface="+mn-ea"/>
                <a:cs typeface="+mn-ea"/>
                <a:sym typeface="+mn-lt"/>
              </a:rPr>
              <a:t>3℃</a:t>
            </a:r>
            <a:r>
              <a:rPr lang="zh-CN" altLang="en-US" sz="1500" dirty="0">
                <a:latin typeface="+mn-lt"/>
                <a:ea typeface="+mn-ea"/>
                <a:cs typeface="+mn-ea"/>
                <a:sym typeface="+mn-lt"/>
              </a:rPr>
              <a:t>，它的确切含义是什么？这一天北京的温差是多少？</a:t>
            </a:r>
          </a:p>
          <a:p>
            <a:pPr eaLnBrk="1" hangingPunct="1">
              <a:lnSpc>
                <a:spcPct val="150000"/>
              </a:lnSpc>
            </a:pPr>
            <a:endParaRPr lang="en-US" altLang="zh-CN" sz="1500" dirty="0"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50000"/>
              </a:lnSpc>
            </a:pPr>
            <a:endParaRPr lang="en-US" altLang="zh-CN" sz="1500" dirty="0"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50000"/>
              </a:lnSpc>
            </a:pPr>
            <a:endParaRPr lang="en-US" altLang="zh-CN" sz="1500" dirty="0"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50000"/>
              </a:lnSpc>
            </a:pPr>
            <a:endParaRPr lang="en-US" altLang="zh-CN" sz="1500" dirty="0"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15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1500" dirty="0">
                <a:latin typeface="+mn-lt"/>
                <a:ea typeface="+mn-ea"/>
                <a:cs typeface="+mn-ea"/>
                <a:sym typeface="+mn-lt"/>
              </a:rPr>
              <a:t>、某年，我国花生产量比上一年增长</a:t>
            </a:r>
            <a:r>
              <a:rPr lang="en-US" altLang="zh-CN" sz="1500" dirty="0">
                <a:latin typeface="+mn-lt"/>
                <a:ea typeface="+mn-ea"/>
                <a:cs typeface="+mn-ea"/>
                <a:sym typeface="+mn-lt"/>
              </a:rPr>
              <a:t>1.8%</a:t>
            </a:r>
            <a:r>
              <a:rPr lang="zh-CN" altLang="en-US" sz="1500" dirty="0">
                <a:latin typeface="+mn-lt"/>
                <a:ea typeface="+mn-ea"/>
                <a:cs typeface="+mn-ea"/>
                <a:sym typeface="+mn-lt"/>
              </a:rPr>
              <a:t>，油菜籽产量比上一年增长－</a:t>
            </a:r>
            <a:r>
              <a:rPr lang="en-US" altLang="zh-CN" sz="1500" dirty="0">
                <a:latin typeface="+mn-lt"/>
                <a:ea typeface="+mn-ea"/>
                <a:cs typeface="+mn-ea"/>
                <a:sym typeface="+mn-lt"/>
              </a:rPr>
              <a:t>2.7%.“</a:t>
            </a:r>
            <a:r>
              <a:rPr lang="zh-CN" altLang="en-US" sz="1500" dirty="0">
                <a:latin typeface="+mn-lt"/>
                <a:ea typeface="+mn-ea"/>
                <a:cs typeface="+mn-ea"/>
                <a:sym typeface="+mn-lt"/>
              </a:rPr>
              <a:t>增长－</a:t>
            </a:r>
            <a:r>
              <a:rPr lang="en-US" altLang="zh-CN" sz="1500" dirty="0">
                <a:latin typeface="+mn-lt"/>
                <a:ea typeface="+mn-ea"/>
                <a:cs typeface="+mn-ea"/>
                <a:sym typeface="+mn-lt"/>
              </a:rPr>
              <a:t>2.7%”</a:t>
            </a:r>
            <a:r>
              <a:rPr lang="zh-CN" altLang="en-US" sz="1500" dirty="0">
                <a:latin typeface="+mn-lt"/>
                <a:ea typeface="+mn-ea"/>
                <a:cs typeface="+mn-ea"/>
                <a:sym typeface="+mn-lt"/>
              </a:rPr>
              <a:t>表示什么意思？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925139" y="1548830"/>
            <a:ext cx="6081576" cy="2769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rgbClr val="0070C0"/>
                </a:solidFill>
                <a:cs typeface="+mn-ea"/>
                <a:sym typeface="+mn-lt"/>
              </a:rPr>
              <a:t>（提示：温差</a:t>
            </a:r>
            <a:r>
              <a:rPr lang="en-US" altLang="zh-CN" sz="900" dirty="0">
                <a:solidFill>
                  <a:srgbClr val="0070C0"/>
                </a:solidFill>
                <a:cs typeface="+mn-ea"/>
                <a:sym typeface="+mn-lt"/>
              </a:rPr>
              <a:t>=</a:t>
            </a:r>
            <a:r>
              <a:rPr lang="zh-CN" altLang="en-US" sz="900" dirty="0">
                <a:solidFill>
                  <a:srgbClr val="0070C0"/>
                </a:solidFill>
                <a:cs typeface="+mn-ea"/>
                <a:sym typeface="+mn-lt"/>
              </a:rPr>
              <a:t>最高气温</a:t>
            </a:r>
            <a:r>
              <a:rPr lang="en-US" altLang="zh-CN" sz="900" dirty="0">
                <a:solidFill>
                  <a:srgbClr val="0070C0"/>
                </a:solidFill>
                <a:cs typeface="+mn-ea"/>
                <a:sym typeface="+mn-lt"/>
              </a:rPr>
              <a:t>-</a:t>
            </a:r>
            <a:r>
              <a:rPr lang="zh-CN" altLang="en-US" sz="900" dirty="0">
                <a:solidFill>
                  <a:srgbClr val="0070C0"/>
                </a:solidFill>
                <a:cs typeface="+mn-ea"/>
                <a:sym typeface="+mn-lt"/>
              </a:rPr>
              <a:t>最低气温，那么本题中最高气温和最低气温的数值各是多少呢？）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28850" y="2253314"/>
            <a:ext cx="4947661" cy="28469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-3 ℃</a:t>
            </a:r>
            <a:r>
              <a:rPr lang="zh-CN" altLang="en-US" dirty="0">
                <a:cs typeface="+mn-ea"/>
                <a:sym typeface="+mn-lt"/>
              </a:rPr>
              <a:t>表示零下</a:t>
            </a: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摄氏度，</a:t>
            </a:r>
            <a:r>
              <a:rPr lang="en-US" altLang="zh-CN" dirty="0">
                <a:cs typeface="+mn-ea"/>
                <a:sym typeface="+mn-lt"/>
              </a:rPr>
              <a:t>3 ℃</a:t>
            </a:r>
            <a:r>
              <a:rPr lang="zh-CN" altLang="en-US" dirty="0">
                <a:cs typeface="+mn-ea"/>
                <a:sym typeface="+mn-lt"/>
              </a:rPr>
              <a:t>表示零上</a:t>
            </a: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摄氏度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028850" y="2673193"/>
            <a:ext cx="4947661" cy="28469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dirty="0">
                <a:cs typeface="+mn-ea"/>
                <a:sym typeface="+mn-lt"/>
              </a:rPr>
              <a:t>温差</a:t>
            </a:r>
            <a:r>
              <a:rPr lang="en-US" altLang="zh-CN" dirty="0">
                <a:cs typeface="+mn-ea"/>
                <a:sym typeface="+mn-lt"/>
              </a:rPr>
              <a:t>=</a:t>
            </a:r>
            <a:r>
              <a:rPr lang="zh-CN" altLang="en-US" dirty="0">
                <a:cs typeface="+mn-ea"/>
                <a:sym typeface="+mn-lt"/>
              </a:rPr>
              <a:t>最高气温</a:t>
            </a:r>
            <a:r>
              <a:rPr lang="en-US" altLang="zh-CN" dirty="0">
                <a:cs typeface="+mn-ea"/>
                <a:sym typeface="+mn-lt"/>
              </a:rPr>
              <a:t>-</a:t>
            </a:r>
            <a:r>
              <a:rPr lang="zh-CN" altLang="en-US" dirty="0">
                <a:cs typeface="+mn-ea"/>
                <a:sym typeface="+mn-lt"/>
              </a:rPr>
              <a:t>最低气温</a:t>
            </a:r>
            <a:r>
              <a:rPr lang="en-US" altLang="zh-CN" dirty="0">
                <a:cs typeface="+mn-ea"/>
                <a:sym typeface="+mn-lt"/>
              </a:rPr>
              <a:t>= [3-</a:t>
            </a:r>
            <a:r>
              <a:rPr lang="zh-CN" altLang="en-US" dirty="0">
                <a:cs typeface="+mn-ea"/>
                <a:sym typeface="+mn-lt"/>
              </a:rPr>
              <a:t>（</a:t>
            </a:r>
            <a:r>
              <a:rPr lang="en-US" altLang="zh-CN" dirty="0">
                <a:cs typeface="+mn-ea"/>
                <a:sym typeface="+mn-lt"/>
              </a:rPr>
              <a:t>-3</a:t>
            </a:r>
            <a:r>
              <a:rPr lang="zh-CN" altLang="en-US" dirty="0">
                <a:cs typeface="+mn-ea"/>
                <a:sym typeface="+mn-lt"/>
              </a:rPr>
              <a:t>）</a:t>
            </a:r>
            <a:r>
              <a:rPr lang="en-US" altLang="zh-CN" dirty="0">
                <a:cs typeface="+mn-ea"/>
                <a:sym typeface="+mn-lt"/>
              </a:rPr>
              <a:t>] ℃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28850" y="4109738"/>
            <a:ext cx="4947661" cy="28469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dirty="0">
                <a:cs typeface="+mn-ea"/>
                <a:sym typeface="+mn-lt"/>
              </a:rPr>
              <a:t>减少</a:t>
            </a:r>
            <a:r>
              <a:rPr lang="en-US" altLang="zh-CN" dirty="0">
                <a:cs typeface="+mn-ea"/>
                <a:sym typeface="+mn-lt"/>
              </a:rPr>
              <a:t>2.7%</a:t>
            </a:r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710004" y="251952"/>
            <a:ext cx="2430270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 dirty="0">
                <a:ln w="6350">
                  <a:noFill/>
                </a:ln>
                <a:cs typeface="+mn-ea"/>
                <a:sym typeface="+mn-lt"/>
              </a:rPr>
              <a:t>概念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48286" y="786549"/>
            <a:ext cx="7948693" cy="3462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solidFill>
                  <a:srgbClr val="0070C0"/>
                </a:solidFill>
                <a:cs typeface="+mn-ea"/>
                <a:sym typeface="+mn-lt"/>
              </a:rPr>
              <a:t>正数</a:t>
            </a:r>
            <a:r>
              <a:rPr lang="zh-CN" altLang="en-US" sz="1800" dirty="0">
                <a:cs typeface="+mn-ea"/>
                <a:sym typeface="+mn-lt"/>
              </a:rPr>
              <a:t>：大于</a:t>
            </a:r>
            <a:r>
              <a:rPr lang="en-US" altLang="zh-CN" sz="1800" dirty="0">
                <a:cs typeface="+mn-ea"/>
                <a:sym typeface="+mn-lt"/>
              </a:rPr>
              <a:t>0</a:t>
            </a:r>
            <a:r>
              <a:rPr lang="zh-CN" altLang="en-US" sz="1800" dirty="0">
                <a:cs typeface="+mn-ea"/>
                <a:sym typeface="+mn-lt"/>
              </a:rPr>
              <a:t>的数。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30389" y="1357549"/>
            <a:ext cx="7966591" cy="3462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solidFill>
                  <a:srgbClr val="0070C0"/>
                </a:solidFill>
                <a:cs typeface="+mn-ea"/>
                <a:sym typeface="+mn-lt"/>
              </a:rPr>
              <a:t>负数</a:t>
            </a:r>
            <a:r>
              <a:rPr lang="zh-CN" altLang="en-US" sz="1800" dirty="0">
                <a:cs typeface="+mn-ea"/>
                <a:sym typeface="+mn-lt"/>
              </a:rPr>
              <a:t>：在正数前面加“</a:t>
            </a:r>
            <a:r>
              <a:rPr lang="en-US" altLang="zh-CN" sz="1800" dirty="0">
                <a:cs typeface="+mn-ea"/>
                <a:sym typeface="+mn-lt"/>
              </a:rPr>
              <a:t>-</a:t>
            </a:r>
            <a:r>
              <a:rPr lang="zh-CN" altLang="en-US" sz="1800" dirty="0">
                <a:cs typeface="+mn-ea"/>
                <a:sym typeface="+mn-lt"/>
              </a:rPr>
              <a:t>”（负）的数。（即小于</a:t>
            </a:r>
            <a:r>
              <a:rPr lang="en-US" altLang="zh-CN" sz="1800" dirty="0">
                <a:cs typeface="+mn-ea"/>
                <a:sym typeface="+mn-lt"/>
              </a:rPr>
              <a:t>0</a:t>
            </a:r>
            <a:r>
              <a:rPr lang="zh-CN" altLang="en-US" sz="1800" dirty="0">
                <a:cs typeface="+mn-ea"/>
                <a:sym typeface="+mn-lt"/>
              </a:rPr>
              <a:t>的数）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624630" y="3307038"/>
            <a:ext cx="7664312" cy="131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有时在正数前面也加上“</a:t>
            </a:r>
            <a:r>
              <a:rPr lang="en-US" altLang="zh-CN" sz="1800" b="0" dirty="0">
                <a:latin typeface="+mn-lt"/>
                <a:ea typeface="+mn-ea"/>
                <a:cs typeface="+mn-ea"/>
                <a:sym typeface="+mn-lt"/>
              </a:rPr>
              <a:t>+”</a:t>
            </a: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号，例如：</a:t>
            </a:r>
            <a:r>
              <a:rPr lang="en-US" altLang="zh-CN" sz="1800" b="0" dirty="0">
                <a:latin typeface="+mn-lt"/>
                <a:ea typeface="+mn-ea"/>
                <a:cs typeface="+mn-ea"/>
                <a:sym typeface="+mn-lt"/>
              </a:rPr>
              <a:t>+3</a:t>
            </a: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800" b="0" dirty="0">
                <a:latin typeface="+mn-lt"/>
                <a:ea typeface="+mn-ea"/>
                <a:cs typeface="+mn-ea"/>
                <a:sym typeface="+mn-lt"/>
              </a:rPr>
              <a:t>+2</a:t>
            </a: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800" b="0" dirty="0">
                <a:latin typeface="+mn-lt"/>
                <a:ea typeface="+mn-ea"/>
                <a:cs typeface="+mn-ea"/>
                <a:sym typeface="+mn-lt"/>
              </a:rPr>
              <a:t>+0.5</a:t>
            </a: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800" b="0" baseline="30000" dirty="0">
                <a:latin typeface="+mn-lt"/>
                <a:ea typeface="+mn-ea"/>
                <a:cs typeface="+mn-ea"/>
                <a:sym typeface="+mn-lt"/>
              </a:rPr>
              <a:t>…</a:t>
            </a: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就是</a:t>
            </a:r>
            <a:r>
              <a:rPr lang="en-US" altLang="zh-CN" sz="1800" b="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800" b="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800" b="0" dirty="0">
                <a:latin typeface="+mn-lt"/>
                <a:ea typeface="+mn-ea"/>
                <a:cs typeface="+mn-ea"/>
                <a:sym typeface="+mn-lt"/>
              </a:rPr>
              <a:t>0.5</a:t>
            </a: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800" b="0" baseline="30000" dirty="0">
                <a:latin typeface="+mn-lt"/>
                <a:ea typeface="+mn-ea"/>
                <a:cs typeface="+mn-ea"/>
                <a:sym typeface="+mn-lt"/>
              </a:rPr>
              <a:t>…</a:t>
            </a:r>
            <a:r>
              <a:rPr lang="zh-CN" altLang="en-US" sz="1800" b="0" baseline="30000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zh-CN" altLang="en-US" sz="18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正号可以省略不写，负号</a:t>
            </a:r>
            <a:r>
              <a:rPr lang="zh-CN" altLang="en-US" sz="1800" u="sng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不可以</a:t>
            </a:r>
            <a:r>
              <a:rPr lang="zh-CN" altLang="en-US" sz="18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省略</a:t>
            </a:r>
            <a:r>
              <a:rPr lang="zh-CN" altLang="en-US" sz="1800" b="0" baseline="30000" dirty="0">
                <a:latin typeface="+mn-lt"/>
                <a:ea typeface="+mn-ea"/>
                <a:cs typeface="+mn-ea"/>
                <a:sym typeface="+mn-lt"/>
              </a:rPr>
              <a:t>）。</a:t>
            </a: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一个数前面的“</a:t>
            </a:r>
            <a:r>
              <a:rPr lang="en-US" altLang="zh-CN" sz="1800" b="0" dirty="0">
                <a:latin typeface="+mn-lt"/>
                <a:ea typeface="+mn-ea"/>
                <a:cs typeface="+mn-ea"/>
                <a:sym typeface="+mn-lt"/>
              </a:rPr>
              <a:t>+”</a:t>
            </a: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、“－”号叫做它的符号，“</a:t>
            </a:r>
            <a:r>
              <a:rPr lang="en-US" altLang="zh-CN" sz="1800" b="0" dirty="0"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”读作负，“</a:t>
            </a:r>
            <a:r>
              <a:rPr lang="en-US" altLang="zh-CN" sz="1800" b="0" dirty="0"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lang="zh-CN" altLang="en-US" sz="1800" b="0" dirty="0">
                <a:latin typeface="+mn-lt"/>
                <a:ea typeface="+mn-ea"/>
                <a:cs typeface="+mn-ea"/>
                <a:sym typeface="+mn-lt"/>
              </a:rPr>
              <a:t>”读作正。</a:t>
            </a:r>
            <a:endParaRPr lang="zh-CN" altLang="en-US" sz="2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爆炸形: 8 pt  5"/>
          <p:cNvSpPr/>
          <p:nvPr/>
        </p:nvSpPr>
        <p:spPr>
          <a:xfrm>
            <a:off x="494755" y="2074809"/>
            <a:ext cx="1543595" cy="917672"/>
          </a:xfrm>
          <a:prstGeom prst="irregularSeal1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dirty="0">
                <a:solidFill>
                  <a:srgbClr val="0070C0"/>
                </a:solidFill>
                <a:cs typeface="+mn-ea"/>
                <a:sym typeface="+mn-lt"/>
              </a:rPr>
              <a:t>注意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710004" y="251952"/>
            <a:ext cx="3080946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800" b="1" dirty="0">
                <a:ln w="6350">
                  <a:noFill/>
                </a:ln>
                <a:cs typeface="+mn-ea"/>
                <a:sym typeface="+mn-lt"/>
              </a:rPr>
              <a:t>思考：</a:t>
            </a:r>
            <a:r>
              <a:rPr lang="en-US" altLang="zh-CN" sz="1800" b="1" dirty="0">
                <a:ln w="6350">
                  <a:noFill/>
                </a:ln>
                <a:cs typeface="+mn-ea"/>
                <a:sym typeface="+mn-lt"/>
              </a:rPr>
              <a:t>0</a:t>
            </a:r>
            <a:r>
              <a:rPr lang="zh-CN" altLang="en-US" sz="1800" b="1" dirty="0">
                <a:ln w="6350">
                  <a:noFill/>
                </a:ln>
                <a:cs typeface="+mn-ea"/>
                <a:sym typeface="+mn-lt"/>
              </a:rPr>
              <a:t>是正数还是负数呢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85169" y="1024674"/>
            <a:ext cx="7830531" cy="3462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cs typeface="+mn-ea"/>
                <a:sym typeface="+mn-lt"/>
              </a:rPr>
              <a:t>正数：大于</a:t>
            </a:r>
            <a:r>
              <a:rPr lang="en-US" altLang="zh-CN" sz="1800" dirty="0">
                <a:cs typeface="+mn-ea"/>
                <a:sym typeface="+mn-lt"/>
              </a:rPr>
              <a:t>0</a:t>
            </a:r>
            <a:r>
              <a:rPr lang="zh-CN" altLang="en-US" sz="1800" dirty="0">
                <a:cs typeface="+mn-ea"/>
                <a:sym typeface="+mn-lt"/>
              </a:rPr>
              <a:t>的数。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66582" y="1617624"/>
            <a:ext cx="7849117" cy="3462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cs typeface="+mn-ea"/>
                <a:sym typeface="+mn-lt"/>
              </a:rPr>
              <a:t>负数：小于</a:t>
            </a:r>
            <a:r>
              <a:rPr lang="en-US" altLang="zh-CN" sz="1800" dirty="0">
                <a:cs typeface="+mn-ea"/>
                <a:sym typeface="+mn-lt"/>
              </a:rPr>
              <a:t>0</a:t>
            </a:r>
            <a:r>
              <a:rPr lang="zh-CN" altLang="en-US" sz="1800" dirty="0">
                <a:cs typeface="+mn-ea"/>
                <a:sym typeface="+mn-lt"/>
              </a:rPr>
              <a:t>的数。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22927" y="2541458"/>
            <a:ext cx="6355013" cy="154657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2400" b="1" dirty="0">
                <a:solidFill>
                  <a:srgbClr val="0070C0"/>
                </a:solidFill>
                <a:cs typeface="+mn-ea"/>
                <a:sym typeface="+mn-lt"/>
              </a:rPr>
              <a:t>0</a:t>
            </a: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正好是正负数的交界点，</a:t>
            </a:r>
            <a:endParaRPr lang="en-US" altLang="zh-CN" sz="2400" b="1" dirty="0">
              <a:solidFill>
                <a:srgbClr val="0070C0"/>
              </a:solidFill>
              <a:cs typeface="+mn-ea"/>
              <a:sym typeface="+mn-lt"/>
            </a:endParaRPr>
          </a:p>
          <a:p>
            <a:pPr algn="ctr">
              <a:lnSpc>
                <a:spcPct val="200000"/>
              </a:lnSpc>
            </a:pP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所以</a:t>
            </a:r>
            <a:r>
              <a:rPr lang="en-US" altLang="zh-CN" sz="2400" b="1" u="sng" dirty="0">
                <a:solidFill>
                  <a:srgbClr val="0070C0"/>
                </a:solidFill>
                <a:cs typeface="+mn-ea"/>
                <a:sym typeface="+mn-lt"/>
              </a:rPr>
              <a:t>0</a:t>
            </a:r>
            <a:r>
              <a:rPr lang="zh-CN" altLang="en-US" sz="2400" b="1" u="sng" dirty="0">
                <a:solidFill>
                  <a:srgbClr val="0070C0"/>
                </a:solidFill>
                <a:cs typeface="+mn-ea"/>
                <a:sym typeface="+mn-lt"/>
              </a:rPr>
              <a:t>既不是正数，也不是负数</a:t>
            </a: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710004" y="251952"/>
            <a:ext cx="2430270" cy="34624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800" b="1" dirty="0">
                <a:ln w="6350">
                  <a:noFill/>
                </a:ln>
                <a:cs typeface="+mn-ea"/>
                <a:sym typeface="+mn-lt"/>
              </a:rPr>
              <a:t>0</a:t>
            </a:r>
            <a:r>
              <a:rPr lang="zh-CN" altLang="en-US" sz="1800" b="1" dirty="0">
                <a:ln w="6350">
                  <a:noFill/>
                </a:ln>
                <a:cs typeface="+mn-ea"/>
                <a:sym typeface="+mn-lt"/>
              </a:rPr>
              <a:t>的实际意义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252" y="1284650"/>
            <a:ext cx="4802722" cy="3315925"/>
          </a:xfrm>
          <a:prstGeom prst="rect">
            <a:avLst/>
          </a:prstGeom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68795" y="2319590"/>
            <a:ext cx="3779930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1800" dirty="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rPr>
              <a:t>海平面的高度如何表示？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09267" y="2901155"/>
            <a:ext cx="3779930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1800" dirty="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rPr>
              <a:t>0m</a:t>
            </a:r>
            <a:r>
              <a:rPr lang="zh-CN" altLang="en-US" sz="1800" dirty="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rPr>
              <a:t>（正数和负数的分割点）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utoUpdateAnimBg="0"/>
      <p:bldP spid="5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repzgbk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1268</Words>
  <Application>Microsoft Office PowerPoint</Application>
  <PresentationFormat>全屏显示(16:9)</PresentationFormat>
  <Paragraphs>152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阿里巴巴普惠体 R</vt:lpstr>
      <vt:lpstr>思源黑体 CN Regular</vt:lpstr>
      <vt:lpstr>微软雅黑</vt:lpstr>
      <vt:lpstr>Arial</vt:lpstr>
      <vt:lpstr>Cambria Math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2020-04-03T12:55:00Z</dcterms:created>
  <dcterms:modified xsi:type="dcterms:W3CDTF">2023-01-16T20:23:26Z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92B3A46D424E45FE9D5D3E04FB2F2F66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