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82" r:id="rId4"/>
    <p:sldId id="280" r:id="rId5"/>
    <p:sldId id="276" r:id="rId6"/>
    <p:sldId id="281" r:id="rId7"/>
    <p:sldId id="261" r:id="rId8"/>
    <p:sldId id="260" r:id="rId9"/>
    <p:sldId id="283" r:id="rId10"/>
    <p:sldId id="263" r:id="rId11"/>
    <p:sldId id="286" r:id="rId12"/>
    <p:sldId id="284" r:id="rId13"/>
    <p:sldId id="287" r:id="rId14"/>
    <p:sldId id="285" r:id="rId15"/>
    <p:sldId id="288" r:id="rId16"/>
    <p:sldId id="264" r:id="rId17"/>
    <p:sldId id="266" r:id="rId18"/>
    <p:sldId id="257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642"/>
    <a:srgbClr val="800080"/>
    <a:srgbClr val="FFC000"/>
    <a:srgbClr val="7ECEEF"/>
    <a:srgbClr val="FFFCDA"/>
    <a:srgbClr val="3333FF"/>
    <a:srgbClr val="9933FF"/>
    <a:srgbClr val="FBA51C"/>
    <a:srgbClr val="C7C0DF"/>
    <a:srgbClr val="FE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9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9369F-34FD-47EA-9812-37F5B9021F3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31F6E-6869-4187-AD6E-1B39ADA862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31F6E-6869-4187-AD6E-1B39ADA8627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C7C0D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-14514" y="-6681"/>
            <a:ext cx="9158514" cy="51501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07445" y="319346"/>
            <a:ext cx="945105" cy="67337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46316" y="1185383"/>
            <a:ext cx="7582302" cy="248098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 rot="156579">
            <a:off x="5790272" y="2419435"/>
            <a:ext cx="2613503" cy="8392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 rot="652171">
            <a:off x="71130" y="1094165"/>
            <a:ext cx="3551889" cy="81610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2458804"/>
            <a:ext cx="2981325" cy="2657475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2276475" y="-6681"/>
            <a:ext cx="0" cy="1839053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6965633" y="-6680"/>
            <a:ext cx="0" cy="1517585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5988980" y="3448833"/>
            <a:ext cx="1935820" cy="191088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822148"/>
            <a:ext cx="9144000" cy="32135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275125" y="3688118"/>
            <a:ext cx="1286986" cy="32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6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6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矩形 12"/>
          <p:cNvSpPr/>
          <p:nvPr userDrawn="1"/>
        </p:nvSpPr>
        <p:spPr>
          <a:xfrm>
            <a:off x="1" y="357188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C7C0D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378701" y="1084115"/>
            <a:ext cx="6113550" cy="1923405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3108884" y="-7143"/>
            <a:ext cx="0" cy="1660922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5930583" y="-3571"/>
            <a:ext cx="0" cy="1425179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 userDrawn="1"/>
        </p:nvSpPr>
        <p:spPr>
          <a:xfrm rot="21135601">
            <a:off x="2086855" y="1527537"/>
            <a:ext cx="515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  <a:endParaRPr lang="zh-CN" altLang="en-US" sz="66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8258179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" y="2588322"/>
            <a:ext cx="9153526" cy="25838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 rot="21159735">
            <a:off x="1977560" y="2045717"/>
            <a:ext cx="590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7  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plans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21325098">
            <a:off x="6458051" y="2774452"/>
            <a:ext cx="129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六年级</a:t>
            </a:r>
            <a:endParaRPr lang="zh-CN" altLang="en-US" sz="2400" dirty="0">
              <a:solidFill>
                <a:schemeClr val="bg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10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42"/>
          <p:cNvSpPr txBox="1"/>
          <p:nvPr/>
        </p:nvSpPr>
        <p:spPr bwMode="auto">
          <a:xfrm>
            <a:off x="2497214" y="456845"/>
            <a:ext cx="619846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400" b="1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Task1: </a:t>
            </a:r>
            <a:r>
              <a:rPr lang="en-US" altLang="x-none" sz="24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4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 </a:t>
            </a:r>
            <a:r>
              <a:rPr lang="en-US" altLang="x-none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n-US" altLang="x-none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图片 11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3562" y="1129507"/>
            <a:ext cx="950913" cy="114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27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34469" y="1177131"/>
            <a:ext cx="942181" cy="99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框 11286"/>
          <p:cNvSpPr txBox="1">
            <a:spLocks noChangeArrowheads="1"/>
          </p:cNvSpPr>
          <p:nvPr/>
        </p:nvSpPr>
        <p:spPr bwMode="auto">
          <a:xfrm>
            <a:off x="1147763" y="1470384"/>
            <a:ext cx="68437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2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              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for the holiday?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420937" y="2894371"/>
            <a:ext cx="4589463" cy="461665"/>
          </a:xfrm>
          <a:prstGeom prst="rect">
            <a:avLst/>
          </a:prstGeom>
          <a:noFill/>
          <a:ln w="2857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back to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3829050" y="2338388"/>
            <a:ext cx="966788" cy="566737"/>
          </a:xfrm>
          <a:prstGeom prst="wedgeRoundRectCallout">
            <a:avLst>
              <a:gd name="adj1" fmla="val -43535"/>
              <a:gd name="adj2" fmla="val 74217"/>
              <a:gd name="adj3" fmla="val 16667"/>
            </a:avLst>
          </a:prstGeom>
          <a:solidFill>
            <a:schemeClr val="bg1"/>
          </a:solidFill>
          <a:ln w="19050" cap="flat" cmpd="sng">
            <a:solidFill>
              <a:srgbClr val="EA564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noProof="1">
                <a:latin typeface="黑体" panose="02010609060101010101" charset="-122"/>
                <a:ea typeface="黑体" panose="02010609060101010101" charset="-122"/>
                <a:cs typeface="+mn-ea"/>
              </a:rPr>
              <a:t>回去</a:t>
            </a:r>
            <a:endParaRPr lang="zh-CN" altLang="en-US" sz="2400" noProof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420938" y="3887471"/>
            <a:ext cx="2636838" cy="461665"/>
          </a:xfrm>
          <a:prstGeom prst="rect">
            <a:avLst/>
          </a:prstGeom>
          <a:noFill/>
          <a:ln w="2857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Beijing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图片 11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494" y="3616459"/>
            <a:ext cx="946944" cy="103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1127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10494" y="2520694"/>
            <a:ext cx="942181" cy="99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4" grpId="0" bldLvl="0"/>
      <p:bldP spid="16" grpId="0" bldLvl="0" animBg="1"/>
      <p:bldP spid="19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42"/>
          <p:cNvSpPr txBox="1"/>
          <p:nvPr/>
        </p:nvSpPr>
        <p:spPr bwMode="auto">
          <a:xfrm>
            <a:off x="2497214" y="456845"/>
            <a:ext cx="619846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x-none" sz="2400" b="1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x-none" sz="2400" b="1" noProof="1" smtClean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Task2: </a:t>
            </a:r>
            <a:r>
              <a:rPr lang="en-US" altLang="zh-CN" sz="24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</a:t>
            </a:r>
            <a:r>
              <a:rPr lang="en-US" altLang="x-none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n-US" altLang="x-none" sz="24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9"/>
          <p:cNvSpPr txBox="1"/>
          <p:nvPr/>
        </p:nvSpPr>
        <p:spPr>
          <a:xfrm>
            <a:off x="1387303" y="1044724"/>
            <a:ext cx="644748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Q1: How long will Mike stay in London?  </a:t>
            </a:r>
          </a:p>
        </p:txBody>
      </p:sp>
      <p:sp>
        <p:nvSpPr>
          <p:cNvPr id="17" name="Text Box 9"/>
          <p:cNvSpPr txBox="1"/>
          <p:nvPr/>
        </p:nvSpPr>
        <p:spPr>
          <a:xfrm>
            <a:off x="1387302" y="2100708"/>
            <a:ext cx="644748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Q2: What will Yang Ling do in Beijing?  </a:t>
            </a:r>
          </a:p>
        </p:txBody>
      </p:sp>
      <p:sp>
        <p:nvSpPr>
          <p:cNvPr id="20" name="Text Box 9"/>
          <p:cNvSpPr txBox="1"/>
          <p:nvPr/>
        </p:nvSpPr>
        <p:spPr>
          <a:xfrm>
            <a:off x="1387302" y="3156692"/>
            <a:ext cx="644748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Q3: Will Yang Ling go to Beijing by plane?  </a:t>
            </a:r>
          </a:p>
        </p:txBody>
      </p:sp>
      <p:sp>
        <p:nvSpPr>
          <p:cNvPr id="23" name="Text Box 9"/>
          <p:cNvSpPr txBox="1"/>
          <p:nvPr/>
        </p:nvSpPr>
        <p:spPr>
          <a:xfrm>
            <a:off x="1387302" y="1572716"/>
            <a:ext cx="644748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He will stay there for a </a:t>
            </a: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en-US" altLang="x-none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 Box 9"/>
          <p:cNvSpPr txBox="1"/>
          <p:nvPr/>
        </p:nvSpPr>
        <p:spPr>
          <a:xfrm>
            <a:off x="1387302" y="2628700"/>
            <a:ext cx="644748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x-none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will visit her aunt and uncle.</a:t>
            </a:r>
          </a:p>
        </p:txBody>
      </p:sp>
      <p:sp>
        <p:nvSpPr>
          <p:cNvPr id="25" name="Text Box 9"/>
          <p:cNvSpPr txBox="1"/>
          <p:nvPr/>
        </p:nvSpPr>
        <p:spPr>
          <a:xfrm>
            <a:off x="2359970" y="3765550"/>
            <a:ext cx="210725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No, she </a:t>
            </a: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</a:t>
            </a:r>
            <a:r>
              <a:rPr lang="en-US" altLang="x-none" sz="24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 Box 9"/>
          <p:cNvSpPr txBox="1"/>
          <p:nvPr/>
        </p:nvSpPr>
        <p:spPr>
          <a:xfrm>
            <a:off x="3129907" y="4284365"/>
            <a:ext cx="18002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will not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23" grpId="0" bldLvl="0" animBg="1"/>
      <p:bldP spid="24" grpId="0" bldLvl="0" animBg="1"/>
      <p:bldP spid="25" grpId="0" bldLvl="0" animBg="1"/>
      <p:bldP spid="2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矩形 8"/>
          <p:cNvSpPr/>
          <p:nvPr/>
        </p:nvSpPr>
        <p:spPr>
          <a:xfrm>
            <a:off x="398666" y="193157"/>
            <a:ext cx="1901418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read. </a:t>
            </a:r>
          </a:p>
        </p:txBody>
      </p:sp>
      <p:pic>
        <p:nvPicPr>
          <p:cNvPr id="10" name="图片 112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430" y="901958"/>
            <a:ext cx="946944" cy="103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3323"/>
          <p:cNvSpPr txBox="1">
            <a:spLocks noChangeArrowheads="1"/>
          </p:cNvSpPr>
          <p:nvPr/>
        </p:nvSpPr>
        <p:spPr bwMode="auto">
          <a:xfrm>
            <a:off x="1722438" y="3612436"/>
            <a:ext cx="5754687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stay there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month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you? 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747838" y="1816269"/>
            <a:ext cx="18002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400" noProof="1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will</a:t>
            </a:r>
          </a:p>
        </p:txBody>
      </p:sp>
      <p:sp>
        <p:nvSpPr>
          <p:cNvPr id="14" name="文本框 1"/>
          <p:cNvSpPr txBox="1">
            <a:spLocks noChangeArrowheads="1"/>
          </p:cNvSpPr>
          <p:nvPr/>
        </p:nvSpPr>
        <p:spPr bwMode="auto">
          <a:xfrm>
            <a:off x="1722438" y="3014343"/>
            <a:ext cx="4135437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there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文本框 2"/>
          <p:cNvSpPr txBox="1">
            <a:spLocks noChangeArrowheads="1"/>
          </p:cNvSpPr>
          <p:nvPr/>
        </p:nvSpPr>
        <p:spPr bwMode="auto">
          <a:xfrm>
            <a:off x="1747838" y="2414362"/>
            <a:ext cx="3028393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I’ll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go back to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London.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1747838" y="1254125"/>
            <a:ext cx="5729287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will you go for the holiday, Mike? </a:t>
            </a:r>
          </a:p>
        </p:txBody>
      </p:sp>
      <p:pic>
        <p:nvPicPr>
          <p:cNvPr id="11" name="图片 1127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3820" y="3476008"/>
            <a:ext cx="942181" cy="99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矩形 8"/>
          <p:cNvSpPr/>
          <p:nvPr/>
        </p:nvSpPr>
        <p:spPr>
          <a:xfrm>
            <a:off x="398666" y="193157"/>
            <a:ext cx="1901418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read. </a:t>
            </a:r>
          </a:p>
        </p:txBody>
      </p:sp>
      <p:sp>
        <p:nvSpPr>
          <p:cNvPr id="19" name="文本框 15365"/>
          <p:cNvSpPr txBox="1">
            <a:spLocks noChangeArrowheads="1"/>
          </p:cNvSpPr>
          <p:nvPr/>
        </p:nvSpPr>
        <p:spPr bwMode="auto">
          <a:xfrm>
            <a:off x="1274366" y="2607101"/>
            <a:ext cx="6218237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sounds great.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go to Beijing by plane?</a:t>
            </a:r>
          </a:p>
        </p:txBody>
      </p:sp>
      <p:sp>
        <p:nvSpPr>
          <p:cNvPr id="20" name="文本框 15367"/>
          <p:cNvSpPr txBox="1">
            <a:spLocks noChangeArrowheads="1"/>
          </p:cNvSpPr>
          <p:nvPr/>
        </p:nvSpPr>
        <p:spPr bwMode="auto">
          <a:xfrm>
            <a:off x="1274366" y="3621521"/>
            <a:ext cx="5992813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I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I’ll go by train.</a:t>
            </a:r>
          </a:p>
        </p:txBody>
      </p:sp>
      <p:pic>
        <p:nvPicPr>
          <p:cNvPr id="21" name="图片 153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5979" y="3537420"/>
            <a:ext cx="936624" cy="93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文本框 15377"/>
          <p:cNvSpPr txBox="1">
            <a:spLocks noChangeArrowheads="1"/>
          </p:cNvSpPr>
          <p:nvPr/>
        </p:nvSpPr>
        <p:spPr bwMode="auto">
          <a:xfrm>
            <a:off x="1747839" y="1174105"/>
            <a:ext cx="5744764" cy="46166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</a:t>
            </a:r>
            <a:r>
              <a:rPr lang="en-US" altLang="zh-CN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 my aunt and uncle in Beijing.    </a:t>
            </a:r>
            <a:endParaRPr lang="zh-CN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本框 15378"/>
          <p:cNvSpPr txBox="1">
            <a:spLocks noChangeArrowheads="1"/>
          </p:cNvSpPr>
          <p:nvPr/>
        </p:nvSpPr>
        <p:spPr bwMode="auto">
          <a:xfrm>
            <a:off x="7793038" y="842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6" name="椭圆形标注 25"/>
          <p:cNvSpPr>
            <a:spLocks noChangeArrowheads="1"/>
          </p:cNvSpPr>
          <p:nvPr/>
        </p:nvSpPr>
        <p:spPr bwMode="auto">
          <a:xfrm>
            <a:off x="2805114" y="1862137"/>
            <a:ext cx="2119312" cy="645642"/>
          </a:xfrm>
          <a:prstGeom prst="wedgeEllipseCallout">
            <a:avLst>
              <a:gd name="adj1" fmla="val -44329"/>
              <a:gd name="adj2" fmla="val 82306"/>
            </a:avLst>
          </a:prstGeom>
          <a:solidFill>
            <a:schemeClr val="bg1"/>
          </a:solidFill>
          <a:ln w="19050">
            <a:solidFill>
              <a:srgbClr val="EA5642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pic>
        <p:nvPicPr>
          <p:cNvPr id="27" name="图片 112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894" y="901958"/>
            <a:ext cx="946944" cy="103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025775" y="1974850"/>
            <a:ext cx="18117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EA5642"/>
                </a:solidFill>
                <a:latin typeface="黑体" panose="02010609060101010101" charset="-122"/>
                <a:ea typeface="黑体" panose="02010609060101010101" charset="-122"/>
              </a:rPr>
              <a:t>说话者的语气？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26" grpId="0" bldLvl="0" animBg="1"/>
      <p:bldP spid="26" grpId="1" bldLvl="0" animBg="1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流程图: 可选过程 3"/>
          <p:cNvSpPr>
            <a:spLocks noChangeArrowheads="1"/>
          </p:cNvSpPr>
          <p:nvPr/>
        </p:nvSpPr>
        <p:spPr bwMode="auto">
          <a:xfrm>
            <a:off x="485775" y="304799"/>
            <a:ext cx="8124825" cy="4276725"/>
          </a:xfrm>
          <a:prstGeom prst="flowChartAlternateProcess">
            <a:avLst/>
          </a:prstGeom>
          <a:noFill/>
          <a:ln w="203200" cmpd="thickThin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 sz="24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28194" y="628357"/>
            <a:ext cx="3527425" cy="523220"/>
          </a:xfrm>
          <a:prstGeom prst="rect">
            <a:avLst/>
          </a:prstGeom>
          <a:noFill/>
          <a:ln w="28575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Try to retell .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921068" y="3405527"/>
            <a:ext cx="7689532" cy="40011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：</a:t>
            </a: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复述课文内容时</a:t>
            </a:r>
            <a:r>
              <a:rPr lang="zh-CN" altLang="en-US" sz="2000" dirty="0" smtClean="0">
                <a:solidFill>
                  <a:schemeClr val="accent2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，可以</a:t>
            </a: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借助</a:t>
            </a:r>
            <a:r>
              <a:rPr lang="zh-CN" altLang="en-US" sz="2000" dirty="0">
                <a:solidFill>
                  <a:srgbClr val="EA5642"/>
                </a:solidFill>
                <a:latin typeface="黑体" panose="02010609060101010101" charset="-122"/>
                <a:ea typeface="黑体" panose="02010609060101010101" charset="-122"/>
              </a:rPr>
              <a:t>课文插图和思维图板书。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69607" y="1475135"/>
            <a:ext cx="7757160" cy="1767284"/>
            <a:chOff x="395288" y="1628775"/>
            <a:chExt cx="8215312" cy="1871663"/>
          </a:xfrm>
        </p:grpSpPr>
        <p:pic>
          <p:nvPicPr>
            <p:cNvPr id="9" name="图片 8" descr="插图6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5288" y="1628775"/>
              <a:ext cx="2695575" cy="187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9" descr="插图P6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203575" y="1628775"/>
              <a:ext cx="2628900" cy="187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395288" y="1628775"/>
              <a:ext cx="2736850" cy="1871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3203575" y="1628775"/>
              <a:ext cx="2665413" cy="1871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5922962" y="1628775"/>
              <a:ext cx="2687638" cy="1871663"/>
              <a:chOff x="5940425" y="2133600"/>
              <a:chExt cx="2687638" cy="2447925"/>
            </a:xfrm>
          </p:grpSpPr>
          <p:pic>
            <p:nvPicPr>
              <p:cNvPr id="11" name="图片 10" descr="课文插图2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5940425" y="2133600"/>
                <a:ext cx="2687638" cy="244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矩形 13"/>
              <p:cNvSpPr>
                <a:spLocks noChangeArrowheads="1"/>
              </p:cNvSpPr>
              <p:nvPr/>
            </p:nvSpPr>
            <p:spPr bwMode="auto">
              <a:xfrm>
                <a:off x="5940425" y="2133600"/>
                <a:ext cx="2663825" cy="24479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8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5" hidden="1"/>
          <p:cNvSpPr>
            <a:spLocks noChangeArrowheads="1"/>
          </p:cNvSpPr>
          <p:nvPr/>
        </p:nvSpPr>
        <p:spPr bwMode="auto">
          <a:xfrm>
            <a:off x="941388" y="916524"/>
            <a:ext cx="7421562" cy="945097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Tip:</a:t>
            </a:r>
          </a:p>
          <a:p>
            <a:pPr algn="ctr" eaLnBrk="1" hangingPunct="1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read, pay attention to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intonation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语调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流程图: 可选过程 3"/>
          <p:cNvSpPr>
            <a:spLocks noChangeArrowheads="1"/>
          </p:cNvSpPr>
          <p:nvPr/>
        </p:nvSpPr>
        <p:spPr bwMode="auto">
          <a:xfrm>
            <a:off x="485775" y="304799"/>
            <a:ext cx="8124825" cy="4276725"/>
          </a:xfrm>
          <a:prstGeom prst="flowChartAlternateProcess">
            <a:avLst/>
          </a:prstGeom>
          <a:noFill/>
          <a:ln w="203200" cmpd="thickThin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 sz="2400">
              <a:solidFill>
                <a:srgbClr val="000000"/>
              </a:solidFill>
            </a:endParaRPr>
          </a:p>
        </p:txBody>
      </p:sp>
      <p:sp>
        <p:nvSpPr>
          <p:cNvPr id="15" name="文本占位符 18433"/>
          <p:cNvSpPr txBox="1">
            <a:spLocks noChangeArrowheads="1"/>
          </p:cNvSpPr>
          <p:nvPr/>
        </p:nvSpPr>
        <p:spPr>
          <a:xfrm>
            <a:off x="1402080" y="1580833"/>
            <a:ext cx="6233160" cy="193198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your travelling!                 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享受旅游！</a:t>
            </a:r>
          </a:p>
          <a:p>
            <a:pPr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great fun!                            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玩得开心！</a:t>
            </a:r>
          </a:p>
          <a:p>
            <a:pPr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your summer holiday!       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享受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暑假！</a:t>
            </a:r>
            <a:endParaRPr lang="zh-CN" altLang="en-US" sz="2400" dirty="0" smtClean="0"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happy life!                        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快乐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生活！</a:t>
            </a:r>
            <a:endParaRPr lang="zh-CN" altLang="en-US" sz="2400" dirty="0" smtClean="0"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617754" y="735037"/>
            <a:ext cx="3527425" cy="523220"/>
          </a:xfrm>
          <a:prstGeom prst="rect">
            <a:avLst/>
          </a:prstGeom>
          <a:noFill/>
          <a:ln w="28575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/>
        </p:nvGraphicFramePr>
        <p:xfrm>
          <a:off x="1189039" y="917575"/>
          <a:ext cx="6964361" cy="3560114"/>
        </p:xfrm>
        <a:graphic>
          <a:graphicData uri="http://schemas.openxmlformats.org/drawingml/2006/table">
            <a:tbl>
              <a:tblPr/>
              <a:tblGrid>
                <a:gridCol w="4706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76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 dirty="0" smtClean="0">
                          <a:latin typeface="Times New Roman" panose="02020603050405020304" pitchFamily="18" charset="0"/>
                        </a:rPr>
                        <a:t>Story time</a:t>
                      </a:r>
                      <a:endParaRPr lang="zh-CN" altLang="en-US" sz="1800" dirty="0">
                        <a:latin typeface="Times New Roman" panose="02020603050405020304" pitchFamily="18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zh-CN" sz="1200" b="1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96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zh-CN" altLang="en-US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我会读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Ocean 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Park/ 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photo/Disneyland/Taipei/stay/sound/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 back to/how 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1800" dirty="0">
                        <a:solidFill>
                          <a:srgbClr val="CC0066"/>
                        </a:solidFill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1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r>
                        <a:rPr lang="zh-CN" altLang="en-US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我能</a:t>
                      </a:r>
                      <a:r>
                        <a:rPr lang="zh-CN" altLang="en-US" sz="1800" dirty="0" smtClean="0">
                          <a:latin typeface="黑体" panose="02010609060101010101" charset="-122"/>
                          <a:ea typeface="黑体" panose="02010609060101010101" charset="-122"/>
                        </a:rPr>
                        <a:t>理解对话</a:t>
                      </a:r>
                      <a:r>
                        <a:rPr lang="zh-CN" altLang="en-US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内容并能根据插图和板书进行简单复述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。</a:t>
                      </a:r>
                      <a:endParaRPr lang="zh-CN" altLang="en-US" sz="1800" dirty="0">
                        <a:solidFill>
                          <a:srgbClr val="CC0066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9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3.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I know :be going to= will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14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  <a:r>
                        <a:rPr lang="zh-CN" altLang="en-US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我能理解并表达句子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：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Will you…?Where will you go for summer holiday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  <a:r>
                        <a:rPr lang="zh-CN" altLang="en-US" sz="1800" dirty="0" smtClean="0">
                          <a:latin typeface="黑体" panose="02010609060101010101" charset="-122"/>
                          <a:ea typeface="黑体" panose="02010609060101010101" charset="-122"/>
                        </a:rPr>
                        <a:t>及其</a:t>
                      </a:r>
                      <a:r>
                        <a:rPr lang="zh-CN" altLang="en-US" sz="1800" dirty="0">
                          <a:latin typeface="黑体" panose="02010609060101010101" charset="-122"/>
                          <a:ea typeface="黑体" panose="02010609060101010101" charset="-122"/>
                        </a:rPr>
                        <a:t>答语</a:t>
                      </a:r>
                      <a:endParaRPr lang="zh-CN" altLang="en-US" sz="1800" dirty="0">
                        <a:solidFill>
                          <a:srgbClr val="CC0066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800" b="1" dirty="0"/>
                    </a:p>
                  </a:txBody>
                  <a:tcPr marT="45725" marB="45725">
                    <a:lnL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6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AutoShape 68"/>
          <p:cNvSpPr>
            <a:spLocks noChangeArrowheads="1"/>
          </p:cNvSpPr>
          <p:nvPr/>
        </p:nvSpPr>
        <p:spPr bwMode="auto">
          <a:xfrm>
            <a:off x="6029325" y="1177925"/>
            <a:ext cx="227012" cy="216145"/>
          </a:xfrm>
          <a:custGeom>
            <a:avLst/>
            <a:gdLst>
              <a:gd name="T0" fmla="*/ 0 w 298450"/>
              <a:gd name="T1" fmla="*/ 108540 h 284163"/>
              <a:gd name="T2" fmla="*/ 113998 w 298450"/>
              <a:gd name="T3" fmla="*/ 108541 h 284163"/>
              <a:gd name="T4" fmla="*/ 149225 w 298450"/>
              <a:gd name="T5" fmla="*/ 0 h 284163"/>
              <a:gd name="T6" fmla="*/ 184452 w 298450"/>
              <a:gd name="T7" fmla="*/ 108541 h 284163"/>
              <a:gd name="T8" fmla="*/ 298450 w 298450"/>
              <a:gd name="T9" fmla="*/ 108540 h 284163"/>
              <a:gd name="T10" fmla="*/ 206223 w 298450"/>
              <a:gd name="T11" fmla="*/ 175622 h 284163"/>
              <a:gd name="T12" fmla="*/ 241451 w 298450"/>
              <a:gd name="T13" fmla="*/ 284162 h 284163"/>
              <a:gd name="T14" fmla="*/ 149225 w 298450"/>
              <a:gd name="T15" fmla="*/ 217080 h 284163"/>
              <a:gd name="T16" fmla="*/ 56999 w 298450"/>
              <a:gd name="T17" fmla="*/ 284162 h 284163"/>
              <a:gd name="T18" fmla="*/ 92227 w 298450"/>
              <a:gd name="T19" fmla="*/ 175622 h 28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3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2"/>
                </a:lnTo>
                <a:lnTo>
                  <a:pt x="241451" y="284162"/>
                </a:lnTo>
                <a:lnTo>
                  <a:pt x="149225" y="217080"/>
                </a:lnTo>
                <a:lnTo>
                  <a:pt x="56999" y="284162"/>
                </a:lnTo>
                <a:lnTo>
                  <a:pt x="92227" y="1756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AutoShape 69"/>
          <p:cNvSpPr>
            <a:spLocks noChangeArrowheads="1"/>
          </p:cNvSpPr>
          <p:nvPr/>
        </p:nvSpPr>
        <p:spPr bwMode="auto">
          <a:xfrm>
            <a:off x="6191250" y="947738"/>
            <a:ext cx="227012" cy="216144"/>
          </a:xfrm>
          <a:custGeom>
            <a:avLst/>
            <a:gdLst>
              <a:gd name="T0" fmla="*/ 0 w 298450"/>
              <a:gd name="T1" fmla="*/ 108540 h 284163"/>
              <a:gd name="T2" fmla="*/ 113998 w 298450"/>
              <a:gd name="T3" fmla="*/ 108541 h 284163"/>
              <a:gd name="T4" fmla="*/ 149225 w 298450"/>
              <a:gd name="T5" fmla="*/ 0 h 284163"/>
              <a:gd name="T6" fmla="*/ 184452 w 298450"/>
              <a:gd name="T7" fmla="*/ 108541 h 284163"/>
              <a:gd name="T8" fmla="*/ 298450 w 298450"/>
              <a:gd name="T9" fmla="*/ 108540 h 284163"/>
              <a:gd name="T10" fmla="*/ 206223 w 298450"/>
              <a:gd name="T11" fmla="*/ 175622 h 284163"/>
              <a:gd name="T12" fmla="*/ 241451 w 298450"/>
              <a:gd name="T13" fmla="*/ 284162 h 284163"/>
              <a:gd name="T14" fmla="*/ 149225 w 298450"/>
              <a:gd name="T15" fmla="*/ 217080 h 284163"/>
              <a:gd name="T16" fmla="*/ 56999 w 298450"/>
              <a:gd name="T17" fmla="*/ 284162 h 284163"/>
              <a:gd name="T18" fmla="*/ 92227 w 298450"/>
              <a:gd name="T19" fmla="*/ 175622 h 28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3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2"/>
                </a:lnTo>
                <a:lnTo>
                  <a:pt x="241451" y="284162"/>
                </a:lnTo>
                <a:lnTo>
                  <a:pt x="149225" y="217080"/>
                </a:lnTo>
                <a:lnTo>
                  <a:pt x="56999" y="284162"/>
                </a:lnTo>
                <a:lnTo>
                  <a:pt x="92227" y="1756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AutoShape 70"/>
          <p:cNvSpPr>
            <a:spLocks noChangeArrowheads="1"/>
          </p:cNvSpPr>
          <p:nvPr/>
        </p:nvSpPr>
        <p:spPr bwMode="auto">
          <a:xfrm>
            <a:off x="6357938" y="1176338"/>
            <a:ext cx="227012" cy="216144"/>
          </a:xfrm>
          <a:custGeom>
            <a:avLst/>
            <a:gdLst>
              <a:gd name="T0" fmla="*/ 0 w 298450"/>
              <a:gd name="T1" fmla="*/ 108540 h 284163"/>
              <a:gd name="T2" fmla="*/ 113998 w 298450"/>
              <a:gd name="T3" fmla="*/ 108541 h 284163"/>
              <a:gd name="T4" fmla="*/ 149225 w 298450"/>
              <a:gd name="T5" fmla="*/ 0 h 284163"/>
              <a:gd name="T6" fmla="*/ 184452 w 298450"/>
              <a:gd name="T7" fmla="*/ 108541 h 284163"/>
              <a:gd name="T8" fmla="*/ 298450 w 298450"/>
              <a:gd name="T9" fmla="*/ 108540 h 284163"/>
              <a:gd name="T10" fmla="*/ 206223 w 298450"/>
              <a:gd name="T11" fmla="*/ 175622 h 284163"/>
              <a:gd name="T12" fmla="*/ 241451 w 298450"/>
              <a:gd name="T13" fmla="*/ 284162 h 284163"/>
              <a:gd name="T14" fmla="*/ 149225 w 298450"/>
              <a:gd name="T15" fmla="*/ 217080 h 284163"/>
              <a:gd name="T16" fmla="*/ 56999 w 298450"/>
              <a:gd name="T17" fmla="*/ 284162 h 284163"/>
              <a:gd name="T18" fmla="*/ 92227 w 298450"/>
              <a:gd name="T19" fmla="*/ 175622 h 28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3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2"/>
                </a:lnTo>
                <a:lnTo>
                  <a:pt x="241451" y="284162"/>
                </a:lnTo>
                <a:lnTo>
                  <a:pt x="149225" y="217080"/>
                </a:lnTo>
                <a:lnTo>
                  <a:pt x="56999" y="284162"/>
                </a:lnTo>
                <a:lnTo>
                  <a:pt x="92227" y="1756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AutoShape 71"/>
          <p:cNvSpPr>
            <a:spLocks noChangeArrowheads="1"/>
          </p:cNvSpPr>
          <p:nvPr/>
        </p:nvSpPr>
        <p:spPr bwMode="auto">
          <a:xfrm>
            <a:off x="6845300" y="947738"/>
            <a:ext cx="227012" cy="216144"/>
          </a:xfrm>
          <a:custGeom>
            <a:avLst/>
            <a:gdLst>
              <a:gd name="T0" fmla="*/ 0 w 298450"/>
              <a:gd name="T1" fmla="*/ 108540 h 284163"/>
              <a:gd name="T2" fmla="*/ 113998 w 298450"/>
              <a:gd name="T3" fmla="*/ 108541 h 284163"/>
              <a:gd name="T4" fmla="*/ 149225 w 298450"/>
              <a:gd name="T5" fmla="*/ 0 h 284163"/>
              <a:gd name="T6" fmla="*/ 184452 w 298450"/>
              <a:gd name="T7" fmla="*/ 108541 h 284163"/>
              <a:gd name="T8" fmla="*/ 298450 w 298450"/>
              <a:gd name="T9" fmla="*/ 108540 h 284163"/>
              <a:gd name="T10" fmla="*/ 206223 w 298450"/>
              <a:gd name="T11" fmla="*/ 175622 h 284163"/>
              <a:gd name="T12" fmla="*/ 241451 w 298450"/>
              <a:gd name="T13" fmla="*/ 284162 h 284163"/>
              <a:gd name="T14" fmla="*/ 149225 w 298450"/>
              <a:gd name="T15" fmla="*/ 217080 h 284163"/>
              <a:gd name="T16" fmla="*/ 56999 w 298450"/>
              <a:gd name="T17" fmla="*/ 284162 h 284163"/>
              <a:gd name="T18" fmla="*/ 92227 w 298450"/>
              <a:gd name="T19" fmla="*/ 175622 h 28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3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2"/>
                </a:lnTo>
                <a:lnTo>
                  <a:pt x="241451" y="284162"/>
                </a:lnTo>
                <a:lnTo>
                  <a:pt x="149225" y="217080"/>
                </a:lnTo>
                <a:lnTo>
                  <a:pt x="56999" y="284162"/>
                </a:lnTo>
                <a:lnTo>
                  <a:pt x="92227" y="1756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AutoShape 72"/>
          <p:cNvSpPr>
            <a:spLocks noChangeArrowheads="1"/>
          </p:cNvSpPr>
          <p:nvPr/>
        </p:nvSpPr>
        <p:spPr bwMode="auto">
          <a:xfrm>
            <a:off x="7007225" y="1176338"/>
            <a:ext cx="227012" cy="216144"/>
          </a:xfrm>
          <a:custGeom>
            <a:avLst/>
            <a:gdLst>
              <a:gd name="T0" fmla="*/ 0 w 298450"/>
              <a:gd name="T1" fmla="*/ 108540 h 284162"/>
              <a:gd name="T2" fmla="*/ 113998 w 298450"/>
              <a:gd name="T3" fmla="*/ 108541 h 284162"/>
              <a:gd name="T4" fmla="*/ 149225 w 298450"/>
              <a:gd name="T5" fmla="*/ 0 h 284162"/>
              <a:gd name="T6" fmla="*/ 184452 w 298450"/>
              <a:gd name="T7" fmla="*/ 108541 h 284162"/>
              <a:gd name="T8" fmla="*/ 298450 w 298450"/>
              <a:gd name="T9" fmla="*/ 108540 h 284162"/>
              <a:gd name="T10" fmla="*/ 206223 w 298450"/>
              <a:gd name="T11" fmla="*/ 175621 h 284162"/>
              <a:gd name="T12" fmla="*/ 241451 w 298450"/>
              <a:gd name="T13" fmla="*/ 284161 h 284162"/>
              <a:gd name="T14" fmla="*/ 149225 w 298450"/>
              <a:gd name="T15" fmla="*/ 217079 h 284162"/>
              <a:gd name="T16" fmla="*/ 56999 w 298450"/>
              <a:gd name="T17" fmla="*/ 284161 h 284162"/>
              <a:gd name="T18" fmla="*/ 92227 w 298450"/>
              <a:gd name="T19" fmla="*/ 175621 h 284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2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1"/>
                </a:lnTo>
                <a:lnTo>
                  <a:pt x="241451" y="284161"/>
                </a:lnTo>
                <a:lnTo>
                  <a:pt x="149225" y="217079"/>
                </a:lnTo>
                <a:lnTo>
                  <a:pt x="56999" y="284161"/>
                </a:lnTo>
                <a:lnTo>
                  <a:pt x="92227" y="1756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AutoShape 73"/>
          <p:cNvSpPr>
            <a:spLocks noChangeArrowheads="1"/>
          </p:cNvSpPr>
          <p:nvPr/>
        </p:nvSpPr>
        <p:spPr bwMode="auto">
          <a:xfrm>
            <a:off x="7650163" y="1058863"/>
            <a:ext cx="227012" cy="216144"/>
          </a:xfrm>
          <a:custGeom>
            <a:avLst/>
            <a:gdLst>
              <a:gd name="T0" fmla="*/ 0 w 298450"/>
              <a:gd name="T1" fmla="*/ 108540 h 284163"/>
              <a:gd name="T2" fmla="*/ 113998 w 298450"/>
              <a:gd name="T3" fmla="*/ 108541 h 284163"/>
              <a:gd name="T4" fmla="*/ 149225 w 298450"/>
              <a:gd name="T5" fmla="*/ 0 h 284163"/>
              <a:gd name="T6" fmla="*/ 184452 w 298450"/>
              <a:gd name="T7" fmla="*/ 108541 h 284163"/>
              <a:gd name="T8" fmla="*/ 298450 w 298450"/>
              <a:gd name="T9" fmla="*/ 108540 h 284163"/>
              <a:gd name="T10" fmla="*/ 206223 w 298450"/>
              <a:gd name="T11" fmla="*/ 175622 h 284163"/>
              <a:gd name="T12" fmla="*/ 241451 w 298450"/>
              <a:gd name="T13" fmla="*/ 284162 h 284163"/>
              <a:gd name="T14" fmla="*/ 149225 w 298450"/>
              <a:gd name="T15" fmla="*/ 217080 h 284163"/>
              <a:gd name="T16" fmla="*/ 56999 w 298450"/>
              <a:gd name="T17" fmla="*/ 284162 h 284163"/>
              <a:gd name="T18" fmla="*/ 92227 w 298450"/>
              <a:gd name="T19" fmla="*/ 175622 h 28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8450" h="284163">
                <a:moveTo>
                  <a:pt x="0" y="108540"/>
                </a:moveTo>
                <a:lnTo>
                  <a:pt x="113998" y="108541"/>
                </a:lnTo>
                <a:lnTo>
                  <a:pt x="149225" y="0"/>
                </a:lnTo>
                <a:lnTo>
                  <a:pt x="184452" y="108541"/>
                </a:lnTo>
                <a:lnTo>
                  <a:pt x="298450" y="108540"/>
                </a:lnTo>
                <a:lnTo>
                  <a:pt x="206223" y="175622"/>
                </a:lnTo>
                <a:lnTo>
                  <a:pt x="241451" y="284162"/>
                </a:lnTo>
                <a:lnTo>
                  <a:pt x="149225" y="217080"/>
                </a:lnTo>
                <a:lnTo>
                  <a:pt x="56999" y="284162"/>
                </a:lnTo>
                <a:lnTo>
                  <a:pt x="92227" y="17562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3" name="Picture 49" descr="QT_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2549156"/>
            <a:ext cx="376238" cy="35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0" descr="QT_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8" y="1761757"/>
            <a:ext cx="376237" cy="35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9" descr="QT_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3131768"/>
            <a:ext cx="376238" cy="35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9" descr="QT_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3879505"/>
            <a:ext cx="376238" cy="35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1243014" y="1498600"/>
            <a:ext cx="6660902" cy="2800214"/>
            <a:chOff x="963613" y="1865380"/>
            <a:chExt cx="7216775" cy="3940132"/>
          </a:xfrm>
        </p:grpSpPr>
        <p:sp>
          <p:nvSpPr>
            <p:cNvPr id="7" name="圆角矩形 6"/>
            <p:cNvSpPr/>
            <p:nvPr/>
          </p:nvSpPr>
          <p:spPr>
            <a:xfrm>
              <a:off x="963613" y="1865380"/>
              <a:ext cx="7216775" cy="3940132"/>
            </a:xfrm>
            <a:prstGeom prst="roundRect">
              <a:avLst/>
            </a:prstGeom>
            <a:solidFill>
              <a:srgbClr val="DDF0C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212965" y="4146235"/>
              <a:ext cx="808513" cy="151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999187" y="555625"/>
            <a:ext cx="3097212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Homework: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20"/>
          <p:cNvSpPr txBox="1">
            <a:spLocks noChangeArrowheads="1"/>
          </p:cNvSpPr>
          <p:nvPr/>
        </p:nvSpPr>
        <p:spPr bwMode="auto">
          <a:xfrm>
            <a:off x="1665483" y="1498600"/>
            <a:ext cx="5828664" cy="286232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Listen to the tape and read the text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three 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times.</a:t>
            </a: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听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磁带，熟读</a:t>
            </a: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课文</a:t>
            </a: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遍。</a:t>
            </a:r>
            <a:endParaRPr lang="zh-CN" altLang="en-US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 Talk about your plans for summer holiday with your friends.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和朋友讨论你的暑假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计划。</a:t>
            </a:r>
            <a:endParaRPr lang="zh-CN" altLang="en-US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 Finish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Exercise1.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完成练习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t01d4b8dde9fe5163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7494" y="1741293"/>
            <a:ext cx="23034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t01dc8890da1a75c6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1599" y="1741293"/>
            <a:ext cx="22320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709533" y="3352738"/>
            <a:ext cx="17235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</a:p>
          <a:p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迪士尼乐园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354303" y="3352738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 Park</a:t>
            </a:r>
          </a:p>
          <a:p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海洋公园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341721" y="688641"/>
            <a:ext cx="6862827" cy="830997"/>
          </a:xfrm>
          <a:prstGeom prst="rect">
            <a:avLst/>
          </a:prstGeom>
          <a:noFill/>
          <a:ln w="28575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go to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Kong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plane this summer holiday. I’ll visit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可选过程 3"/>
          <p:cNvSpPr>
            <a:spLocks noChangeArrowheads="1"/>
          </p:cNvSpPr>
          <p:nvPr/>
        </p:nvSpPr>
        <p:spPr bwMode="auto">
          <a:xfrm>
            <a:off x="485775" y="304799"/>
            <a:ext cx="8124825" cy="4276725"/>
          </a:xfrm>
          <a:prstGeom prst="flowChartAlternateProcess">
            <a:avLst/>
          </a:prstGeom>
          <a:noFill/>
          <a:ln w="203200" cmpd="thickThin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 sz="1800">
              <a:solidFill>
                <a:srgbClr val="000000"/>
              </a:solidFill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81050" y="3136343"/>
            <a:ext cx="8280400" cy="830997"/>
          </a:xfrm>
          <a:prstGeom prst="rect">
            <a:avLst/>
          </a:prstGeom>
          <a:noFill/>
          <a:ln w="38100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 How long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there?</a:t>
            </a:r>
          </a:p>
          <a:p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你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将在那里停留多长时间？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96925" y="3946982"/>
            <a:ext cx="4038601" cy="461665"/>
          </a:xfrm>
          <a:prstGeom prst="rect">
            <a:avLst/>
          </a:prstGeom>
          <a:noFill/>
          <a:ln w="38100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 I’ll  stay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for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90575" y="432246"/>
            <a:ext cx="8569325" cy="461665"/>
          </a:xfrm>
          <a:prstGeom prst="rect">
            <a:avLst/>
          </a:prstGeom>
          <a:noFill/>
          <a:ln w="28575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Will you  go to 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Kong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summer holiday?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90575" y="893911"/>
            <a:ext cx="6769100" cy="461665"/>
          </a:xfrm>
          <a:prstGeom prst="rect">
            <a:avLst/>
          </a:prstGeom>
          <a:noFill/>
          <a:ln w="28575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Yes,  I will.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No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altLang="zh-CN" sz="24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won’t.</a:t>
            </a:r>
          </a:p>
        </p:txBody>
      </p:sp>
      <p:sp>
        <p:nvSpPr>
          <p:cNvPr id="16" name="云形标注 15"/>
          <p:cNvSpPr>
            <a:spLocks noChangeArrowheads="1"/>
          </p:cNvSpPr>
          <p:nvPr/>
        </p:nvSpPr>
        <p:spPr bwMode="auto">
          <a:xfrm>
            <a:off x="4964114" y="928390"/>
            <a:ext cx="3217862" cy="647700"/>
          </a:xfrm>
          <a:prstGeom prst="cloudCallout">
            <a:avLst>
              <a:gd name="adj1" fmla="val -59680"/>
              <a:gd name="adj2" fmla="val -17646"/>
            </a:avLst>
          </a:prstGeom>
          <a:solidFill>
            <a:schemeClr val="bg1"/>
          </a:solidFill>
          <a:ln w="9525">
            <a:solidFill>
              <a:srgbClr val="EA5642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won’t=will not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790575" y="1563082"/>
            <a:ext cx="7486650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EA5642"/>
            </a:solidFill>
            <a:prstDash val="sysDot"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A: Where will you go for the summer holiday?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B: I’ll go to…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A: How will you go there?  </a:t>
            </a:r>
            <a:r>
              <a:rPr lang="en-US" altLang="zh-CN" sz="2400" b="1" dirty="0">
                <a:latin typeface="Times New Roman" panose="02020603050405020304" pitchFamily="18" charset="0"/>
              </a:rPr>
              <a:t> /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</a:rPr>
              <a:t>Will you go there by…?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B: I’ll go there by…  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/ </a:t>
            </a:r>
            <a:r>
              <a:rPr lang="en-US" altLang="zh-CN" sz="2400" dirty="0" err="1">
                <a:latin typeface="Times New Roman" panose="02020603050405020304" pitchFamily="18" charset="0"/>
              </a:rPr>
              <a:t>Yes,I</a:t>
            </a:r>
            <a:r>
              <a:rPr lang="en-US" altLang="zh-CN" sz="2400" dirty="0">
                <a:latin typeface="Times New Roman" panose="02020603050405020304" pitchFamily="18" charset="0"/>
              </a:rPr>
              <a:t> will.  / </a:t>
            </a:r>
            <a:r>
              <a:rPr lang="en-US" altLang="zh-CN" sz="2400" dirty="0" err="1">
                <a:latin typeface="Times New Roman" panose="02020603050405020304" pitchFamily="18" charset="0"/>
              </a:rPr>
              <a:t>No,I</a:t>
            </a:r>
            <a:r>
              <a:rPr lang="en-US" altLang="zh-CN" sz="2400" dirty="0">
                <a:latin typeface="Times New Roman" panose="02020603050405020304" pitchFamily="18" charset="0"/>
              </a:rPr>
              <a:t> won’t. I</a:t>
            </a: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</a:rPr>
              <a:t>’ll...</a:t>
            </a:r>
          </a:p>
        </p:txBody>
      </p:sp>
      <p:sp>
        <p:nvSpPr>
          <p:cNvPr id="18" name="文本框 52240"/>
          <p:cNvSpPr txBox="1">
            <a:spLocks noChangeArrowheads="1"/>
          </p:cNvSpPr>
          <p:nvPr/>
        </p:nvSpPr>
        <p:spPr bwMode="auto">
          <a:xfrm>
            <a:off x="5148263" y="357346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022746" y="2234456"/>
            <a:ext cx="7425532" cy="400110"/>
          </a:xfrm>
          <a:prstGeom prst="rect">
            <a:avLst/>
          </a:prstGeom>
          <a:noFill/>
          <a:ln w="28575" cap="rnd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are talking about their </a:t>
            </a:r>
            <a:r>
              <a:rPr lang="en-US" altLang="zh-CN" sz="2000" u="sng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en-US" altLang="zh-CN" sz="2000" u="sng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 holiday</a:t>
            </a:r>
            <a:r>
              <a:rPr lang="en-US" altLang="zh-CN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15" name="爆炸形 1 14"/>
          <p:cNvSpPr>
            <a:spLocks noChangeArrowheads="1"/>
          </p:cNvSpPr>
          <p:nvPr/>
        </p:nvSpPr>
        <p:spPr bwMode="auto">
          <a:xfrm>
            <a:off x="1308100" y="314325"/>
            <a:ext cx="6854825" cy="4640482"/>
          </a:xfrm>
          <a:prstGeom prst="irregularSeal1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know something </a:t>
            </a:r>
          </a:p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their summer holidays?</a:t>
            </a:r>
          </a:p>
          <a:p>
            <a:pPr algn="ctr"/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试着对孩子的暑假计划提一些问题吧</a:t>
            </a:r>
            <a:endParaRPr lang="zh-CN" altLang="en-US" sz="1200" dirty="0">
              <a:latin typeface="黑体" panose="02010609060101010101" charset="-122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0241"/>
          <p:cNvSpPr txBox="1">
            <a:spLocks noChangeArrowheads="1"/>
          </p:cNvSpPr>
          <p:nvPr/>
        </p:nvSpPr>
        <p:spPr>
          <a:xfrm>
            <a:off x="1077630" y="1198663"/>
            <a:ext cx="7132920" cy="3279775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 will </a:t>
            </a:r>
            <a:r>
              <a:rPr lang="en-US" altLang="zh-CN" sz="2000" dirty="0" smtClean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back to </a:t>
            </a:r>
            <a:r>
              <a:rPr lang="en-US" altLang="zh-CN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London.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How long will he stay there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For a week.        B. For a month.          C. For three days.</a:t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2.Who will Yang Ling visit in Beijing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 Her friends.      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B.Her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grandparents. 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C.Her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aunt and uncle.</a:t>
            </a:r>
            <a:b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will Yang Ling go to Beijing? </a:t>
            </a:r>
            <a: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A. By plane.           B. By bus.            C. By train.</a:t>
            </a:r>
          </a:p>
        </p:txBody>
      </p:sp>
      <p:sp>
        <p:nvSpPr>
          <p:cNvPr id="18" name="椭圆 17"/>
          <p:cNvSpPr>
            <a:spLocks noChangeArrowheads="1"/>
          </p:cNvSpPr>
          <p:nvPr/>
        </p:nvSpPr>
        <p:spPr bwMode="auto">
          <a:xfrm>
            <a:off x="5314950" y="3030623"/>
            <a:ext cx="393418" cy="360277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椭圆 18"/>
          <p:cNvSpPr>
            <a:spLocks noChangeArrowheads="1"/>
          </p:cNvSpPr>
          <p:nvPr/>
        </p:nvSpPr>
        <p:spPr bwMode="auto">
          <a:xfrm>
            <a:off x="4984583" y="3727135"/>
            <a:ext cx="417006" cy="406716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椭圆 19"/>
          <p:cNvSpPr>
            <a:spLocks noChangeArrowheads="1"/>
          </p:cNvSpPr>
          <p:nvPr/>
        </p:nvSpPr>
        <p:spPr bwMode="auto">
          <a:xfrm>
            <a:off x="3109625" y="2314422"/>
            <a:ext cx="381000" cy="336961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3443000" y="600819"/>
            <a:ext cx="5329237" cy="461665"/>
          </a:xfrm>
          <a:prstGeom prst="rect">
            <a:avLst/>
          </a:prstGeom>
          <a:noFill/>
          <a:ln w="28575" cap="rnd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Mike visit in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文本框 10260"/>
          <p:cNvSpPr txBox="1">
            <a:spLocks noChangeArrowheads="1"/>
          </p:cNvSpPr>
          <p:nvPr/>
        </p:nvSpPr>
        <p:spPr bwMode="auto">
          <a:xfrm>
            <a:off x="2663537" y="1308868"/>
            <a:ext cx="649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EA5642"/>
                </a:solidFill>
                <a:latin typeface="黑体" panose="02010609060101010101" charset="-122"/>
                <a:ea typeface="黑体" panose="02010609060101010101" charset="-122"/>
              </a:rPr>
              <a:t>回去</a:t>
            </a:r>
          </a:p>
        </p:txBody>
      </p:sp>
      <p:sp>
        <p:nvSpPr>
          <p:cNvPr id="2" name="矩形 1"/>
          <p:cNvSpPr/>
          <p:nvPr/>
        </p:nvSpPr>
        <p:spPr>
          <a:xfrm>
            <a:off x="334714" y="339209"/>
            <a:ext cx="2917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and choose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4714" y="339209"/>
            <a:ext cx="3978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/F(P69)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99022" y="988656"/>
            <a:ext cx="7948613" cy="22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1.Su Hai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go to Disneyland and Ocean Park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Hong Kong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+mj-ea"/>
                <a:ea typeface="+mj-ea"/>
                <a:cs typeface="Times New Roman" panose="02020603050405020304" pitchFamily="18" charset="0"/>
              </a:rPr>
              <a:t>(   </a:t>
            </a:r>
            <a:r>
              <a:rPr lang="en-US" altLang="zh-CN" sz="20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2.Liu Tao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go to Taipei with his classmates.    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000" dirty="0" smtClean="0">
                <a:latin typeface="+mj-ea"/>
                <a:ea typeface="+mj-ea"/>
                <a:cs typeface="Times New Roman" panose="02020603050405020304" pitchFamily="18" charset="0"/>
              </a:rPr>
              <a:t>(   )</a:t>
            </a:r>
            <a:endParaRPr lang="en-US" altLang="zh-CN" sz="20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3.Su Hai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show some photos to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holiday . 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dirty="0" smtClean="0">
                <a:latin typeface="+mj-ea"/>
                <a:ea typeface="+mj-ea"/>
                <a:cs typeface="Times New Roman" panose="02020603050405020304" pitchFamily="18" charset="0"/>
              </a:rPr>
              <a:t>(   )</a:t>
            </a:r>
            <a:endParaRPr lang="en-US" altLang="zh-CN" sz="20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753350" y="1273175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7754938" y="2049463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7753350" y="2804840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394200" y="24161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827088" y="3259138"/>
            <a:ext cx="1371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endParaRPr lang="en-US" altLang="zh-CN" sz="2400" dirty="0">
              <a:solidFill>
                <a:srgbClr val="EA5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4286250" y="3243561"/>
            <a:ext cx="1031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endParaRPr lang="en-US" altLang="zh-CN" sz="2400" dirty="0">
              <a:solidFill>
                <a:srgbClr val="EA5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椭圆 17"/>
          <p:cNvSpPr>
            <a:spLocks noChangeArrowheads="1"/>
          </p:cNvSpPr>
          <p:nvPr/>
        </p:nvSpPr>
        <p:spPr bwMode="auto">
          <a:xfrm>
            <a:off x="4360862" y="2097087"/>
            <a:ext cx="1154113" cy="417513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rgbClr val="EA56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椭圆 18"/>
          <p:cNvSpPr>
            <a:spLocks noChangeArrowheads="1"/>
          </p:cNvSpPr>
          <p:nvPr/>
        </p:nvSpPr>
        <p:spPr bwMode="auto">
          <a:xfrm>
            <a:off x="4286250" y="2876549"/>
            <a:ext cx="866775" cy="417513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椭圆 19"/>
          <p:cNvSpPr>
            <a:spLocks noChangeArrowheads="1"/>
          </p:cNvSpPr>
          <p:nvPr/>
        </p:nvSpPr>
        <p:spPr bwMode="auto">
          <a:xfrm>
            <a:off x="950913" y="2798763"/>
            <a:ext cx="763587" cy="503237"/>
          </a:xfrm>
          <a:prstGeom prst="ellipse">
            <a:avLst/>
          </a:prstGeom>
          <a:noFill/>
          <a:ln w="28575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250106" y="4016494"/>
            <a:ext cx="6875462" cy="400110"/>
          </a:xfrm>
          <a:prstGeom prst="rect">
            <a:avLst/>
          </a:prstGeom>
          <a:solidFill>
            <a:srgbClr val="FFC000"/>
          </a:solidFill>
          <a:ln w="28575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Tip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: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轻声朗读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69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页对话，然后判断</a:t>
            </a:r>
            <a:r>
              <a:rPr lang="zh-CN" altLang="en-US" sz="20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，用横线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画</a:t>
            </a:r>
            <a:r>
              <a:rPr lang="zh-CN" altLang="en-US" sz="2000" dirty="0" smtClean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出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关键句。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  <p:bldP spid="17" grpId="0"/>
      <p:bldP spid="21" grpId="0" bldLvl="0" animBg="1"/>
      <p:bldP spid="21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4714" y="339209"/>
            <a:ext cx="3978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and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/F(P69)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5351" y="895350"/>
            <a:ext cx="752475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ap="flat" cmpd="sng">
            <a:noFill/>
            <a:prstDash val="sysDot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Where will you go for the summer holiday, </a:t>
            </a: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 I’ll go to Hong Kong with my family.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Will you go to Disneyland?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 Yes,I will.We’ll go to Ocean park too. What about you, </a:t>
            </a: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I’ll go to Taipei with my parents.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That’s wonderful.I want to see the city too.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OK.I’ll show you some photos after the holiday.</a:t>
            </a:r>
          </a:p>
          <a:p>
            <a:pPr>
              <a:lnSpc>
                <a:spcPct val="150000"/>
              </a:lnSpc>
            </a:pPr>
            <a:r>
              <a:rPr lang="en-US" altLang="zh-CN" sz="2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Hai</a:t>
            </a:r>
            <a:r>
              <a:rPr lang="en-US" altLang="zh-CN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Thanks!</a:t>
            </a: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776413" y="1838325"/>
            <a:ext cx="2879725" cy="0"/>
          </a:xfrm>
          <a:prstGeom prst="line">
            <a:avLst/>
          </a:prstGeom>
          <a:noFill/>
          <a:ln w="19050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776413" y="2289175"/>
            <a:ext cx="2884487" cy="1588"/>
          </a:xfrm>
          <a:prstGeom prst="line">
            <a:avLst/>
          </a:prstGeom>
          <a:noFill/>
          <a:ln w="19050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776413" y="2741613"/>
            <a:ext cx="3957637" cy="0"/>
          </a:xfrm>
          <a:prstGeom prst="line">
            <a:avLst/>
          </a:prstGeom>
          <a:noFill/>
          <a:ln w="19050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741489" y="3633787"/>
            <a:ext cx="4392612" cy="30164"/>
          </a:xfrm>
          <a:prstGeom prst="line">
            <a:avLst/>
          </a:prstGeom>
          <a:noFill/>
          <a:ln w="19050">
            <a:solidFill>
              <a:srgbClr val="EA564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流程图: 可选过程 3"/>
          <p:cNvSpPr>
            <a:spLocks noChangeArrowheads="1"/>
          </p:cNvSpPr>
          <p:nvPr/>
        </p:nvSpPr>
        <p:spPr bwMode="auto">
          <a:xfrm>
            <a:off x="485775" y="304799"/>
            <a:ext cx="8124825" cy="4276725"/>
          </a:xfrm>
          <a:prstGeom prst="flowChartAlternateProcess">
            <a:avLst/>
          </a:prstGeom>
          <a:noFill/>
          <a:ln w="203200" cmpd="thickThin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 sz="18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00125" y="609722"/>
            <a:ext cx="565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选择你喜欢的方式朗读课文。</a:t>
            </a:r>
          </a:p>
        </p:txBody>
      </p:sp>
      <p:grpSp>
        <p:nvGrpSpPr>
          <p:cNvPr id="9" name="组合 18"/>
          <p:cNvGrpSpPr/>
          <p:nvPr/>
        </p:nvGrpSpPr>
        <p:grpSpPr bwMode="auto">
          <a:xfrm rot="-577246">
            <a:off x="1040138" y="1307567"/>
            <a:ext cx="3242191" cy="2911475"/>
            <a:chOff x="228600" y="2362200"/>
            <a:chExt cx="3085774" cy="2700000"/>
          </a:xfrm>
        </p:grpSpPr>
        <p:pic>
          <p:nvPicPr>
            <p:cNvPr id="10" name="Picture 5" descr="bia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2362200"/>
              <a:ext cx="2700000" cy="27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 rot="21429919">
              <a:off x="312644" y="3222338"/>
              <a:ext cx="3001730" cy="94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indent="0" eaLnBrk="0" hangingPunct="0">
                <a:spcBef>
                  <a:spcPct val="50000"/>
                </a:spcBef>
              </a:pPr>
              <a:r>
                <a:rPr lang="en-US" altLang="zh-CN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1.Read  </a:t>
              </a:r>
              <a:r>
                <a:rPr lang="en-US" altLang="zh-CN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 together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    </a:t>
              </a:r>
              <a:r>
                <a:rPr lang="zh-CN" altLang="en-US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齐读课文</a:t>
              </a:r>
              <a:endParaRPr lang="zh-CN" altLang="zh-CN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组合 20"/>
          <p:cNvGrpSpPr/>
          <p:nvPr/>
        </p:nvGrpSpPr>
        <p:grpSpPr bwMode="auto">
          <a:xfrm rot="1162075">
            <a:off x="4673653" y="1087709"/>
            <a:ext cx="2932722" cy="3122613"/>
            <a:chOff x="4321887" y="1340091"/>
            <a:chExt cx="3816328" cy="3173324"/>
          </a:xfrm>
        </p:grpSpPr>
        <p:pic>
          <p:nvPicPr>
            <p:cNvPr id="13" name="Picture 7" descr="bian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1887" y="1340091"/>
              <a:ext cx="3500730" cy="317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734816" y="2479978"/>
              <a:ext cx="3403399" cy="103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Read in roles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000000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</a:rPr>
                <a:t>分角色朗读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1805940" y="1124988"/>
            <a:ext cx="5661660" cy="3414945"/>
          </a:xfrm>
          <a:prstGeom prst="roundRect">
            <a:avLst>
              <a:gd name="adj" fmla="val 573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338888" y="193516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003675" y="2225675"/>
            <a:ext cx="9989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month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252788" y="2557463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aunt and uncle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078538" y="2851150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003800" y="3189288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Disneyland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435225" y="3490913"/>
            <a:ext cx="1358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 Park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702050" y="3833813"/>
            <a:ext cx="7918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Taipei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759826" y="4091504"/>
            <a:ext cx="838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</a:t>
            </a:r>
          </a:p>
        </p:txBody>
      </p:sp>
      <p:sp>
        <p:nvSpPr>
          <p:cNvPr id="16" name="矩形 15"/>
          <p:cNvSpPr/>
          <p:nvPr/>
        </p:nvSpPr>
        <p:spPr>
          <a:xfrm>
            <a:off x="346336" y="163294"/>
            <a:ext cx="253947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 and write</a:t>
            </a:r>
            <a:endParaRPr lang="en-US" altLang="zh-CN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3588" y="669866"/>
            <a:ext cx="7997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Mike is writing about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everyone's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holiday plans. Complete his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矩形 3"/>
          <p:cNvSpPr/>
          <p:nvPr/>
        </p:nvSpPr>
        <p:spPr>
          <a:xfrm>
            <a:off x="2038070" y="40782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                       and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them after the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holiday.</a:t>
            </a:r>
            <a:endParaRPr lang="en-US" altLang="zh-CN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12315" y="161286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will be busy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summer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holiday. 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2012315" y="1976677"/>
            <a:ext cx="66349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will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 Grandma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Grandpa in                   .</a:t>
            </a:r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2012315" y="2282459"/>
            <a:ext cx="3246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stay there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            . </a:t>
            </a:r>
            <a:endParaRPr lang="zh-CN" altLang="en-US" sz="1600" dirty="0"/>
          </a:p>
        </p:txBody>
      </p:sp>
      <p:sp>
        <p:nvSpPr>
          <p:cNvPr id="19" name="矩形 18"/>
          <p:cNvSpPr/>
          <p:nvPr/>
        </p:nvSpPr>
        <p:spPr>
          <a:xfrm>
            <a:off x="2045668" y="2604627"/>
            <a:ext cx="12252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 Ling’s </a:t>
            </a:r>
            <a:endParaRPr lang="zh-CN" altLang="en-US" sz="1600" dirty="0"/>
          </a:p>
        </p:txBody>
      </p:sp>
      <p:sp>
        <p:nvSpPr>
          <p:cNvPr id="20" name="矩形 19"/>
          <p:cNvSpPr/>
          <p:nvPr/>
        </p:nvSpPr>
        <p:spPr>
          <a:xfrm>
            <a:off x="5161495" y="2615502"/>
            <a:ext cx="2218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in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Beijing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She will </a:t>
            </a:r>
            <a:endParaRPr lang="zh-CN" altLang="en-US" sz="1600" dirty="0"/>
          </a:p>
        </p:txBody>
      </p:sp>
      <p:sp>
        <p:nvSpPr>
          <p:cNvPr id="21" name="矩形 20"/>
          <p:cNvSpPr/>
          <p:nvPr/>
        </p:nvSpPr>
        <p:spPr>
          <a:xfrm>
            <a:off x="2012315" y="2878168"/>
            <a:ext cx="5222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summer. She will go there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                        . </a:t>
            </a:r>
            <a:endParaRPr lang="zh-CN" altLang="en-US" sz="1600" dirty="0"/>
          </a:p>
        </p:txBody>
      </p:sp>
      <p:sp>
        <p:nvSpPr>
          <p:cNvPr id="22" name="矩形 21"/>
          <p:cNvSpPr/>
          <p:nvPr/>
        </p:nvSpPr>
        <p:spPr>
          <a:xfrm>
            <a:off x="2027547" y="3234944"/>
            <a:ext cx="28312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her family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</a:t>
            </a:r>
            <a:endParaRPr lang="zh-CN" altLang="en-US" sz="1600" dirty="0"/>
          </a:p>
        </p:txBody>
      </p:sp>
      <p:sp>
        <p:nvSpPr>
          <p:cNvPr id="23" name="矩形 22"/>
          <p:cNvSpPr/>
          <p:nvPr/>
        </p:nvSpPr>
        <p:spPr>
          <a:xfrm>
            <a:off x="6750517" y="3238000"/>
            <a:ext cx="4812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zh-CN" altLang="en-US" sz="1600" dirty="0"/>
          </a:p>
        </p:txBody>
      </p:sp>
      <p:sp>
        <p:nvSpPr>
          <p:cNvPr id="24" name="矩形 23"/>
          <p:cNvSpPr/>
          <p:nvPr/>
        </p:nvSpPr>
        <p:spPr>
          <a:xfrm>
            <a:off x="4186910" y="3501897"/>
            <a:ext cx="1460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Hong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Kong. </a:t>
            </a:r>
            <a:endParaRPr lang="zh-CN" altLang="en-US" sz="1600" dirty="0"/>
          </a:p>
        </p:txBody>
      </p:sp>
      <p:sp>
        <p:nvSpPr>
          <p:cNvPr id="25" name="矩形 24"/>
          <p:cNvSpPr/>
          <p:nvPr/>
        </p:nvSpPr>
        <p:spPr>
          <a:xfrm>
            <a:off x="2003393" y="3860245"/>
            <a:ext cx="1764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Liu Tao will go to </a:t>
            </a:r>
            <a:endParaRPr lang="zh-CN" altLang="en-US" sz="1600" dirty="0"/>
          </a:p>
        </p:txBody>
      </p:sp>
      <p:sp>
        <p:nvSpPr>
          <p:cNvPr id="26" name="矩形 25"/>
          <p:cNvSpPr/>
          <p:nvPr/>
        </p:nvSpPr>
        <p:spPr>
          <a:xfrm>
            <a:off x="4654698" y="3878238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his parents. He will take </a:t>
            </a:r>
            <a:endParaRPr lang="zh-CN" altLang="en-US" sz="1600" dirty="0"/>
          </a:p>
        </p:txBody>
      </p:sp>
      <p:cxnSp>
        <p:nvCxnSpPr>
          <p:cNvPr id="28" name="直接连接符 27"/>
          <p:cNvCxnSpPr/>
          <p:nvPr/>
        </p:nvCxnSpPr>
        <p:spPr>
          <a:xfrm>
            <a:off x="6338888" y="2225675"/>
            <a:ext cx="962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946208" y="2530475"/>
            <a:ext cx="10677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130868" y="2873375"/>
            <a:ext cx="20659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790248" y="3140075"/>
            <a:ext cx="11820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4685348" y="3521075"/>
            <a:ext cx="20735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2178368" y="3772535"/>
            <a:ext cx="20735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3565208" y="4130675"/>
            <a:ext cx="10677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2612708" y="4427855"/>
            <a:ext cx="10677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496904" y="1124988"/>
            <a:ext cx="2240998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rgbClr val="EA56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summer holiday</a:t>
            </a:r>
            <a:endParaRPr lang="en-US" altLang="zh-CN" b="1" dirty="0">
              <a:solidFill>
                <a:srgbClr val="EA56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941</Words>
  <Application>Microsoft Office PowerPoint</Application>
  <PresentationFormat>全屏显示(16:9)</PresentationFormat>
  <Paragraphs>133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楷体</vt:lpstr>
      <vt:lpstr>思源黑体 CN Regular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2018-09-04T08:11:00Z</dcterms:created>
  <dcterms:modified xsi:type="dcterms:W3CDTF">2023-01-16T20:23:33Z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21957EEE8AB14D1FB9DD11203E7BFA5F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