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8" r:id="rId4"/>
    <p:sldId id="288" r:id="rId5"/>
    <p:sldId id="289" r:id="rId6"/>
    <p:sldId id="286" r:id="rId7"/>
    <p:sldId id="265" r:id="rId8"/>
    <p:sldId id="281" r:id="rId9"/>
    <p:sldId id="296" r:id="rId10"/>
    <p:sldId id="280" r:id="rId11"/>
    <p:sldId id="284" r:id="rId12"/>
  </p:sldIdLst>
  <p:sldSz cx="9144000" cy="6858000" type="screen4x3"/>
  <p:notesSz cx="6562725" cy="9261475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848" cy="464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5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717359" y="0"/>
            <a:ext cx="2843848" cy="46468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5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796794"/>
            <a:ext cx="2843848" cy="464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5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717359" y="8796794"/>
            <a:ext cx="2843848" cy="46468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15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717925" y="0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A8E1CA-CCDF-46B3-89EF-6FF9065C24A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66788" y="695325"/>
            <a:ext cx="462915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55638" y="4398963"/>
            <a:ext cx="5251450" cy="4167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796338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717925" y="8796338"/>
            <a:ext cx="284321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D2EE9-EE15-4752-99FB-FD571047E45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D2EE9-EE15-4752-99FB-FD571047E45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 noChangeArrowheads="1"/>
          </p:cNvSpPr>
          <p:nvPr>
            <p:ph type="ctrTitle"/>
          </p:nvPr>
        </p:nvSpPr>
        <p:spPr>
          <a:xfrm>
            <a:off x="684213" y="1485900"/>
            <a:ext cx="7772400" cy="1079500"/>
          </a:xfrm>
        </p:spPr>
        <p:txBody>
          <a:bodyPr/>
          <a:lstStyle>
            <a:lvl1pPr>
              <a:defRPr sz="3600" b="1"/>
            </a:lvl1pPr>
          </a:lstStyle>
          <a:p>
            <a:pPr lvl="0"/>
            <a:r>
              <a:rPr lang="zh-CN" noProof="0" smtClean="0"/>
              <a:t>单击此处编辑母版标题样式</a:t>
            </a:r>
          </a:p>
        </p:txBody>
      </p:sp>
      <p:sp>
        <p:nvSpPr>
          <p:cNvPr id="2051" name="Text Placeholder 2"/>
          <p:cNvSpPr>
            <a:spLocks noGrp="1" noChangeArrowheads="1"/>
          </p:cNvSpPr>
          <p:nvPr>
            <p:ph type="subTitle" idx="1"/>
          </p:nvPr>
        </p:nvSpPr>
        <p:spPr>
          <a:xfrm>
            <a:off x="684213" y="2636838"/>
            <a:ext cx="6400800" cy="720725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zh-CN" noProof="0" smtClean="0"/>
              <a:t>单击此处编辑母版副标题样式</a:t>
            </a:r>
          </a:p>
        </p:txBody>
      </p:sp>
      <p:sp>
        <p:nvSpPr>
          <p:cNvPr id="2052" name="Date Placeholder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3" name="Footer Placeholder 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2054" name="Slide Number Placeholder 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64692EDA-FFA2-46D2-92D8-CDC4E9E1CAB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72904-48E5-4F35-847E-AB1C8CF3896D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213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213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73B6-E990-47FC-8C78-DE5D053DDCD3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A7D79-1C05-4E79-A682-F76FE2BB777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568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01F31-DF62-4195-9E7D-014DE109B3D9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ECFE0F-8CD6-495F-8E60-3FDF49690BAC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1C1029-8E61-4163-9A97-6928BEC327D8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765D5-F4DF-4A8C-AD5C-7BF3999993D0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68123-FDAD-424A-AAAF-964EED308575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9CC70-053E-41E2-8396-70407BBE5061}" type="slidenum">
              <a:rPr lang="zh-CN" altLang="zh-CN"/>
              <a:t>‹#›</a:t>
            </a:fld>
            <a:endParaRPr lang="zh-CN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  <a:p>
            <a:pPr lvl="2"/>
            <a:r>
              <a:rPr lang="zh-CN" smtClean="0"/>
              <a:t>第三级</a:t>
            </a:r>
          </a:p>
          <a:p>
            <a:pPr lvl="3"/>
            <a:r>
              <a:rPr lang="zh-CN" smtClean="0"/>
              <a:t>第四级</a:t>
            </a:r>
          </a:p>
          <a:p>
            <a:pPr lvl="4"/>
            <a:r>
              <a:rPr lang="zh-CN" smtClean="0"/>
              <a:t>第五级</a:t>
            </a:r>
          </a:p>
        </p:txBody>
      </p:sp>
      <p:sp>
        <p:nvSpPr>
          <p:cNvPr id="1028" name="Date Placeholder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defRPr sz="1200">
                <a:solidFill>
                  <a:srgbClr val="0C3226"/>
                </a:solidFill>
                <a:latin typeface="+mj-lt"/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029" name="Footer Placeholder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200">
                <a:solidFill>
                  <a:srgbClr val="0C3226"/>
                </a:solidFill>
                <a:latin typeface="+mj-lt"/>
                <a:ea typeface="宋体" panose="02010600030101010101" pitchFamily="2" charset="-122"/>
              </a:defRPr>
            </a:lvl1pPr>
          </a:lstStyle>
          <a:p>
            <a:endParaRPr lang="zh-CN" altLang="zh-CN"/>
          </a:p>
        </p:txBody>
      </p:sp>
      <p:sp>
        <p:nvSpPr>
          <p:cNvPr id="1030" name="Slide Number Placeholder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0C3226"/>
                </a:solidFill>
                <a:latin typeface="+mj-lt"/>
                <a:ea typeface="宋体" panose="02010600030101010101" pitchFamily="2" charset="-122"/>
              </a:defRPr>
            </a:lvl1pPr>
          </a:lstStyle>
          <a:p>
            <a:fld id="{A18F476F-F237-4D8D-B3B3-B083741DB615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3300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10403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rgbClr val="10403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>
          <a:solidFill>
            <a:srgbClr val="10403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1600">
          <a:solidFill>
            <a:srgbClr val="10403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10403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10403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10403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10403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1600">
          <a:solidFill>
            <a:srgbClr val="10403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image" Target="../media/image7.GIF"/><Relationship Id="rId4" Type="http://schemas.openxmlformats.org/officeDocument/2006/relationships/audio" Target="../media/audio1.wav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908720"/>
            <a:ext cx="9144000" cy="1656184"/>
          </a:xfrm>
        </p:spPr>
        <p:txBody>
          <a:bodyPr/>
          <a:lstStyle/>
          <a:p>
            <a:pPr algn="ctr"/>
            <a:r>
              <a:rPr lang="zh-CN" altLang="en-US" sz="8000" i="1" spc="600" dirty="0" smtClean="0">
                <a:solidFill>
                  <a:srgbClr val="0000FF"/>
                </a:solidFill>
              </a:rPr>
              <a:t>角平</a:t>
            </a:r>
            <a:r>
              <a:rPr lang="zh-CN" altLang="en-US" sz="8000" i="1" spc="600" dirty="0">
                <a:solidFill>
                  <a:srgbClr val="0000FF"/>
                </a:solidFill>
              </a:rPr>
              <a:t>分线</a:t>
            </a:r>
          </a:p>
        </p:txBody>
      </p:sp>
      <p:sp>
        <p:nvSpPr>
          <p:cNvPr id="5" name="矩形 4"/>
          <p:cNvSpPr/>
          <p:nvPr/>
        </p:nvSpPr>
        <p:spPr>
          <a:xfrm>
            <a:off x="3779910" y="5949280"/>
            <a:ext cx="3294492" cy="9048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400" b="1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0" y="1484784"/>
            <a:ext cx="9144000" cy="240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 dirty="0">
                <a:solidFill>
                  <a:srgbClr val="FF3300"/>
                </a:solidFill>
                <a:ea typeface="宋体" panose="02010600030101010101" pitchFamily="2" charset="-122"/>
              </a:rPr>
              <a:t>练习：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如图，△ＡＢＣ的∠Ｂ的外角的平分线ＢＤ与∠Ｃ的外角的平分线ＣＥ相交于点Ｐ．求证：点Ｐ到三边ＡＢ，ＢＣ，ＣＡ所在直线的距离相等．</a:t>
            </a:r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 flipV="1">
            <a:off x="5364163" y="4627711"/>
            <a:ext cx="2160587" cy="136842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5292725" y="5996136"/>
            <a:ext cx="3600450" cy="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>
            <a:off x="6659563" y="5203974"/>
            <a:ext cx="217487" cy="792162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659563" y="5203974"/>
            <a:ext cx="1512887" cy="360362"/>
          </a:xfrm>
          <a:prstGeom prst="line">
            <a:avLst/>
          </a:prstGeom>
          <a:noFill/>
          <a:ln w="2540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19" name="Line 7"/>
          <p:cNvSpPr>
            <a:spLocks noChangeShapeType="1"/>
          </p:cNvSpPr>
          <p:nvPr/>
        </p:nvSpPr>
        <p:spPr bwMode="auto">
          <a:xfrm flipV="1">
            <a:off x="6877050" y="4699149"/>
            <a:ext cx="1150938" cy="1296987"/>
          </a:xfrm>
          <a:prstGeom prst="line">
            <a:avLst/>
          </a:prstGeom>
          <a:noFill/>
          <a:ln w="25400" cmpd="sng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5003800" y="5727849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chemeClr val="tx2"/>
                </a:solidFill>
                <a:ea typeface="宋体" panose="02010600030101010101" pitchFamily="2" charset="-122"/>
              </a:rPr>
              <a:t>Ａ</a:t>
            </a: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6659563" y="5923111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chemeClr val="tx2"/>
                </a:solidFill>
              </a:rPr>
              <a:t>Ｂ</a:t>
            </a:r>
          </a:p>
        </p:txBody>
      </p:sp>
      <p:sp>
        <p:nvSpPr>
          <p:cNvPr id="13322" name="Rectangle 10"/>
          <p:cNvSpPr>
            <a:spLocks noChangeArrowheads="1"/>
          </p:cNvSpPr>
          <p:nvPr/>
        </p:nvSpPr>
        <p:spPr bwMode="auto">
          <a:xfrm>
            <a:off x="6300788" y="4772174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chemeClr val="tx2"/>
                </a:solidFill>
                <a:ea typeface="宋体" panose="02010600030101010101" pitchFamily="2" charset="-122"/>
              </a:rPr>
              <a:t>Ｃ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7380288" y="4338786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chemeClr val="tx2"/>
                </a:solidFill>
                <a:ea typeface="宋体" panose="02010600030101010101" pitchFamily="2" charset="-122"/>
              </a:rPr>
              <a:t>Ｄ</a:t>
            </a:r>
          </a:p>
        </p:txBody>
      </p:sp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8027988" y="5348436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chemeClr val="tx2"/>
                </a:solidFill>
                <a:ea typeface="宋体" panose="02010600030101010101" pitchFamily="2" charset="-122"/>
              </a:rPr>
              <a:t>Ｅ</a:t>
            </a:r>
          </a:p>
        </p:txBody>
      </p:sp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7164388" y="5348436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chemeClr val="tx2"/>
                </a:solidFill>
                <a:ea typeface="宋体" panose="02010600030101010101" pitchFamily="2" charset="-122"/>
              </a:rPr>
              <a:t>Ｐ</a:t>
            </a:r>
          </a:p>
        </p:txBody>
      </p:sp>
      <p:sp>
        <p:nvSpPr>
          <p:cNvPr id="13326" name="Line 14"/>
          <p:cNvSpPr>
            <a:spLocks noChangeShapeType="1"/>
          </p:cNvSpPr>
          <p:nvPr/>
        </p:nvSpPr>
        <p:spPr bwMode="auto">
          <a:xfrm>
            <a:off x="7451725" y="5348436"/>
            <a:ext cx="0" cy="647700"/>
          </a:xfrm>
          <a:prstGeom prst="line">
            <a:avLst/>
          </a:prstGeom>
          <a:noFill/>
          <a:ln w="38100" cmpd="sng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7" name="Line 15"/>
          <p:cNvSpPr>
            <a:spLocks noChangeShapeType="1"/>
          </p:cNvSpPr>
          <p:nvPr/>
        </p:nvSpPr>
        <p:spPr bwMode="auto">
          <a:xfrm flipH="1" flipV="1">
            <a:off x="7092950" y="4843611"/>
            <a:ext cx="358775" cy="504825"/>
          </a:xfrm>
          <a:prstGeom prst="line">
            <a:avLst/>
          </a:prstGeom>
          <a:noFill/>
          <a:ln w="38100" cmpd="sng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8" name="Line 16"/>
          <p:cNvSpPr>
            <a:spLocks noChangeShapeType="1"/>
          </p:cNvSpPr>
          <p:nvPr/>
        </p:nvSpPr>
        <p:spPr bwMode="auto">
          <a:xfrm flipH="1">
            <a:off x="6732588" y="5348436"/>
            <a:ext cx="717550" cy="215900"/>
          </a:xfrm>
          <a:prstGeom prst="line">
            <a:avLst/>
          </a:prstGeom>
          <a:noFill/>
          <a:ln w="38100" cmpd="sng">
            <a:solidFill>
              <a:srgbClr val="FF0000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6372225" y="5348436"/>
            <a:ext cx="338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0000FF"/>
                </a:solidFill>
                <a:latin typeface="黑体" panose="02010609060101010101" pitchFamily="49" charset="-122"/>
              </a:rPr>
              <a:t>F</a:t>
            </a:r>
          </a:p>
        </p:txBody>
      </p:sp>
      <p:sp>
        <p:nvSpPr>
          <p:cNvPr id="13330" name="Rectangle 18"/>
          <p:cNvSpPr>
            <a:spLocks noChangeArrowheads="1"/>
          </p:cNvSpPr>
          <p:nvPr/>
        </p:nvSpPr>
        <p:spPr bwMode="auto">
          <a:xfrm flipH="1">
            <a:off x="7235825" y="5996136"/>
            <a:ext cx="503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G</a:t>
            </a:r>
          </a:p>
        </p:txBody>
      </p:sp>
      <p:sp>
        <p:nvSpPr>
          <p:cNvPr id="13331" name="Rectangle 19"/>
          <p:cNvSpPr>
            <a:spLocks noChangeArrowheads="1"/>
          </p:cNvSpPr>
          <p:nvPr/>
        </p:nvSpPr>
        <p:spPr bwMode="auto">
          <a:xfrm>
            <a:off x="6877050" y="4483249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2400" b="1">
                <a:solidFill>
                  <a:srgbClr val="0000FF"/>
                </a:solidFill>
                <a:ea typeface="宋体" panose="02010600030101010101" pitchFamily="2" charset="-122"/>
              </a:rPr>
              <a:t>H</a:t>
            </a:r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6659563" y="5203974"/>
            <a:ext cx="217487" cy="792162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6659563" y="5923111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>
                <a:solidFill>
                  <a:schemeClr val="tx2"/>
                </a:solidFill>
              </a:rPr>
              <a:t>Ｂ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7164388" y="5348436"/>
            <a:ext cx="5413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>
                <a:solidFill>
                  <a:schemeClr val="tx2"/>
                </a:solidFill>
                <a:ea typeface="宋体" panose="02010600030101010101" pitchFamily="2" charset="-122"/>
              </a:rPr>
              <a:t>Ｐ</a:t>
            </a:r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>
            <a:off x="6659563" y="5203974"/>
            <a:ext cx="217487" cy="792162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6" name="Line 24"/>
          <p:cNvSpPr>
            <a:spLocks noChangeShapeType="1"/>
          </p:cNvSpPr>
          <p:nvPr/>
        </p:nvSpPr>
        <p:spPr bwMode="auto">
          <a:xfrm>
            <a:off x="6657975" y="5202386"/>
            <a:ext cx="219075" cy="79375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7" name="Line 25"/>
          <p:cNvSpPr>
            <a:spLocks noChangeShapeType="1"/>
          </p:cNvSpPr>
          <p:nvPr/>
        </p:nvSpPr>
        <p:spPr bwMode="auto">
          <a:xfrm>
            <a:off x="6659563" y="5203974"/>
            <a:ext cx="219075" cy="79375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8" name="Line 26"/>
          <p:cNvSpPr>
            <a:spLocks noChangeShapeType="1"/>
          </p:cNvSpPr>
          <p:nvPr/>
        </p:nvSpPr>
        <p:spPr bwMode="auto">
          <a:xfrm>
            <a:off x="6659563" y="5203974"/>
            <a:ext cx="219075" cy="79375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39" name="未知"/>
          <p:cNvSpPr/>
          <p:nvPr/>
        </p:nvSpPr>
        <p:spPr bwMode="auto">
          <a:xfrm>
            <a:off x="7254875" y="4751536"/>
            <a:ext cx="150813" cy="260350"/>
          </a:xfrm>
          <a:custGeom>
            <a:avLst/>
            <a:gdLst>
              <a:gd name="T0" fmla="*/ 29 w 95"/>
              <a:gd name="T1" fmla="*/ 13 h 164"/>
              <a:gd name="T2" fmla="*/ 66 w 95"/>
              <a:gd name="T3" fmla="*/ 60 h 164"/>
              <a:gd name="T4" fmla="*/ 95 w 95"/>
              <a:gd name="T5" fmla="*/ 117 h 164"/>
              <a:gd name="T6" fmla="*/ 0 w 95"/>
              <a:gd name="T7" fmla="*/ 164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95" h="164">
                <a:moveTo>
                  <a:pt x="29" y="13"/>
                </a:moveTo>
                <a:cubicBezTo>
                  <a:pt x="51" y="83"/>
                  <a:pt x="18" y="0"/>
                  <a:pt x="66" y="60"/>
                </a:cubicBezTo>
                <a:cubicBezTo>
                  <a:pt x="79" y="77"/>
                  <a:pt x="83" y="99"/>
                  <a:pt x="95" y="117"/>
                </a:cubicBezTo>
                <a:cubicBezTo>
                  <a:pt x="59" y="128"/>
                  <a:pt x="29" y="138"/>
                  <a:pt x="0" y="164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0" name="未知"/>
          <p:cNvSpPr/>
          <p:nvPr/>
        </p:nvSpPr>
        <p:spPr bwMode="auto">
          <a:xfrm>
            <a:off x="7450138" y="5791349"/>
            <a:ext cx="241300" cy="195262"/>
          </a:xfrm>
          <a:custGeom>
            <a:avLst/>
            <a:gdLst>
              <a:gd name="T0" fmla="*/ 0 w 152"/>
              <a:gd name="T1" fmla="*/ 10 h 123"/>
              <a:gd name="T2" fmla="*/ 38 w 152"/>
              <a:gd name="T3" fmla="*/ 0 h 123"/>
              <a:gd name="T4" fmla="*/ 132 w 152"/>
              <a:gd name="T5" fmla="*/ 123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52" h="123">
                <a:moveTo>
                  <a:pt x="0" y="10"/>
                </a:moveTo>
                <a:cubicBezTo>
                  <a:pt x="13" y="7"/>
                  <a:pt x="25" y="0"/>
                  <a:pt x="38" y="0"/>
                </a:cubicBezTo>
                <a:cubicBezTo>
                  <a:pt x="152" y="0"/>
                  <a:pt x="132" y="8"/>
                  <a:pt x="132" y="123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3341" name="未知"/>
          <p:cNvSpPr/>
          <p:nvPr/>
        </p:nvSpPr>
        <p:spPr bwMode="auto">
          <a:xfrm>
            <a:off x="6805613" y="5537349"/>
            <a:ext cx="173037" cy="179387"/>
          </a:xfrm>
          <a:custGeom>
            <a:avLst/>
            <a:gdLst>
              <a:gd name="T0" fmla="*/ 75 w 109"/>
              <a:gd name="T1" fmla="*/ 0 h 113"/>
              <a:gd name="T2" fmla="*/ 85 w 109"/>
              <a:gd name="T3" fmla="*/ 94 h 113"/>
              <a:gd name="T4" fmla="*/ 0 w 109"/>
              <a:gd name="T5" fmla="*/ 113 h 11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9" h="113">
                <a:moveTo>
                  <a:pt x="75" y="0"/>
                </a:moveTo>
                <a:cubicBezTo>
                  <a:pt x="84" y="24"/>
                  <a:pt x="109" y="69"/>
                  <a:pt x="85" y="94"/>
                </a:cubicBezTo>
                <a:cubicBezTo>
                  <a:pt x="73" y="106"/>
                  <a:pt x="18" y="113"/>
                  <a:pt x="0" y="113"/>
                </a:cubicBezTo>
              </a:path>
            </a:pathLst>
          </a:cu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6" grpId="0" animBg="1"/>
      <p:bldP spid="13327" grpId="0" animBg="1"/>
      <p:bldP spid="13328" grpId="0" animBg="1"/>
      <p:bldP spid="13329" grpId="0" autoUpdateAnimBg="0"/>
      <p:bldP spid="13330" grpId="0" autoUpdateAnimBg="0"/>
      <p:bldP spid="13331" grpId="0" autoUpdateAnimBg="0"/>
      <p:bldP spid="13339" grpId="0" animBg="1"/>
      <p:bldP spid="13340" grpId="0" animBg="1"/>
      <p:bldP spid="133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/>
          </p:cNvSpPr>
          <p:nvPr/>
        </p:nvSpPr>
        <p:spPr bwMode="auto">
          <a:xfrm>
            <a:off x="539750" y="765175"/>
            <a:ext cx="2057400" cy="723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TopLeft"/>
              <a:lightRig rig="legacyNormal3" dir="r"/>
            </a:scene3d>
            <a:sp3d extrusionH="201600" prstMaterial="legacyMatte">
              <a:extrusionClr>
                <a:srgbClr val="FFFFFF"/>
              </a:extrusionClr>
            </a:sp3d>
          </a:bodyPr>
          <a:lstStyle/>
          <a:p>
            <a:pPr algn="ctr"/>
            <a:r>
              <a:rPr lang="zh-CN" altLang="en-US" sz="5400">
                <a:ln w="9525" cmpd="sng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华文行楷" panose="02010800040101010101" charset="-122"/>
                <a:ea typeface="华文行楷" panose="02010800040101010101" charset="-122"/>
              </a:rPr>
              <a:t>小结</a:t>
            </a:r>
            <a:r>
              <a:rPr lang="en-US" altLang="zh-CN" sz="5400">
                <a:ln w="9525" cmpd="sng">
                  <a:round/>
                </a:ln>
                <a:gradFill rotWithShape="0">
                  <a:gsLst>
                    <a:gs pos="0">
                      <a:srgbClr val="CBCBCB"/>
                    </a:gs>
                    <a:gs pos="13000">
                      <a:srgbClr val="5F5F5F"/>
                    </a:gs>
                    <a:gs pos="21001">
                      <a:srgbClr val="5F5F5F"/>
                    </a:gs>
                    <a:gs pos="63000">
                      <a:srgbClr val="FFFFFF"/>
                    </a:gs>
                    <a:gs pos="67000">
                      <a:srgbClr val="B2B2B2"/>
                    </a:gs>
                    <a:gs pos="69000">
                      <a:srgbClr val="292929"/>
                    </a:gs>
                    <a:gs pos="82001">
                      <a:srgbClr val="777777"/>
                    </a:gs>
                    <a:gs pos="100000">
                      <a:srgbClr val="EAEAEA"/>
                    </a:gs>
                  </a:gsLst>
                  <a:lin ang="5400000" scaled="1"/>
                </a:gradFill>
                <a:latin typeface="华文行楷" panose="02010800040101010101" charset="-122"/>
                <a:ea typeface="华文行楷" panose="02010800040101010101" charset="-122"/>
              </a:rPr>
              <a:t>:</a:t>
            </a:r>
            <a:endParaRPr lang="zh-CN" altLang="en-US" sz="5400">
              <a:ln w="9525" cmpd="sng">
                <a:round/>
              </a:ln>
              <a:gradFill rotWithShape="0">
                <a:gsLst>
                  <a:gs pos="0">
                    <a:srgbClr val="CBCBCB"/>
                  </a:gs>
                  <a:gs pos="13000">
                    <a:srgbClr val="5F5F5F"/>
                  </a:gs>
                  <a:gs pos="21001">
                    <a:srgbClr val="5F5F5F"/>
                  </a:gs>
                  <a:gs pos="63000">
                    <a:srgbClr val="FFFFFF"/>
                  </a:gs>
                  <a:gs pos="67000">
                    <a:srgbClr val="B2B2B2"/>
                  </a:gs>
                  <a:gs pos="69000">
                    <a:srgbClr val="292929"/>
                  </a:gs>
                  <a:gs pos="82001">
                    <a:srgbClr val="777777"/>
                  </a:gs>
                  <a:gs pos="100000">
                    <a:srgbClr val="EAEAEA"/>
                  </a:gs>
                </a:gsLst>
                <a:lin ang="5400000" scaled="1"/>
              </a:gradFill>
              <a:latin typeface="华文行楷" panose="02010800040101010101" charset="-122"/>
              <a:ea typeface="华文行楷" panose="02010800040101010101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79512" y="1782763"/>
            <a:ext cx="5976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zh-CN" sz="3200" b="1" dirty="0">
                <a:solidFill>
                  <a:srgbClr val="FF3300"/>
                </a:solidFill>
                <a:latin typeface="黑体" panose="02010609060101010101" pitchFamily="49" charset="-122"/>
              </a:rPr>
              <a:t>1</a:t>
            </a:r>
            <a:r>
              <a:rPr lang="zh-CN" sz="3200" b="1" dirty="0">
                <a:solidFill>
                  <a:srgbClr val="FF3300"/>
                </a:solidFill>
                <a:latin typeface="黑体" panose="02010609060101010101" pitchFamily="49" charset="-122"/>
              </a:rPr>
              <a:t>：画一个已知角的角平分线；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998662" y="2349500"/>
            <a:ext cx="5080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chemeClr val="accent2"/>
                </a:solidFill>
              </a:rPr>
              <a:t>及画一条已知直线的垂线；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423987" y="2924175"/>
            <a:ext cx="4111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4000" b="1" dirty="0">
                <a:latin typeface="黑体" panose="02010609060101010101" pitchFamily="49" charset="-122"/>
              </a:rPr>
              <a:t>2</a:t>
            </a:r>
            <a:r>
              <a:rPr lang="zh-CN" sz="3200" b="1" dirty="0">
                <a:latin typeface="黑体" panose="02010609060101010101" pitchFamily="49" charset="-122"/>
              </a:rPr>
              <a:t>：角平分线的性质：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978024" y="3573463"/>
            <a:ext cx="80121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solidFill>
                  <a:srgbClr val="FF3300"/>
                </a:solidFill>
              </a:rPr>
              <a:t>角的平分线上的点到角的两边的距离相等</a:t>
            </a:r>
            <a:r>
              <a:rPr lang="zh-CN" sz="3200" b="1" dirty="0" smtClean="0">
                <a:solidFill>
                  <a:srgbClr val="FF3300"/>
                </a:solidFill>
              </a:rPr>
              <a:t>．</a:t>
            </a:r>
            <a:endParaRPr lang="zh-CN" sz="3200" b="1" dirty="0">
              <a:solidFill>
                <a:srgbClr val="FF3300"/>
              </a:solidFill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01762" y="4293096"/>
            <a:ext cx="51299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 sz="3200" b="1" dirty="0">
                <a:latin typeface="黑体" panose="02010609060101010101" pitchFamily="49" charset="-122"/>
              </a:rPr>
              <a:t>3</a:t>
            </a:r>
            <a:r>
              <a:rPr lang="zh-CN" sz="3200" b="1" dirty="0">
                <a:latin typeface="黑体" panose="02010609060101010101" pitchFamily="49" charset="-122"/>
              </a:rPr>
              <a:t>：角平分线的判定结论</a:t>
            </a:r>
            <a:r>
              <a:rPr lang="zh-CN" sz="3200" b="1" dirty="0" smtClean="0">
                <a:latin typeface="黑体" panose="02010609060101010101" pitchFamily="49" charset="-122"/>
              </a:rPr>
              <a:t>：</a:t>
            </a:r>
            <a:r>
              <a:rPr lang="en-US" altLang="zh-CN" sz="3200" b="1" dirty="0" smtClean="0">
                <a:latin typeface="黑体" panose="02010609060101010101" pitchFamily="49" charset="-122"/>
              </a:rPr>
              <a:t> </a:t>
            </a:r>
            <a:endParaRPr lang="zh-CN" sz="3200" b="1" dirty="0">
              <a:latin typeface="黑体" panose="02010609060101010101" pitchFamily="49" charset="-122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947862" y="4941168"/>
            <a:ext cx="7935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3200" b="1" dirty="0">
                <a:solidFill>
                  <a:srgbClr val="FF3300"/>
                </a:solidFill>
              </a:rPr>
              <a:t>到角的两边的距离相等的点在角平分线上。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76250"/>
            <a:ext cx="8229600" cy="1143000"/>
          </a:xfrm>
        </p:spPr>
        <p:txBody>
          <a:bodyPr/>
          <a:lstStyle/>
          <a:p>
            <a:r>
              <a:rPr lang="zh-CN" sz="4800" b="1" dirty="0">
                <a:solidFill>
                  <a:srgbClr val="FF3300"/>
                </a:solidFill>
                <a:latin typeface="Arial" panose="020B0604020202020204" pitchFamily="34" charset="0"/>
              </a:rPr>
              <a:t>尺规作角的平分线</a:t>
            </a:r>
          </a:p>
        </p:txBody>
      </p:sp>
      <p:sp>
        <p:nvSpPr>
          <p:cNvPr id="5123" name="Rectangle 3" descr="1"/>
          <p:cNvSpPr>
            <a:spLocks noChangeArrowheads="1"/>
          </p:cNvSpPr>
          <p:nvPr/>
        </p:nvSpPr>
        <p:spPr bwMode="auto">
          <a:xfrm>
            <a:off x="0" y="43735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5124" name="Rectangle 4" descr="1"/>
          <p:cNvSpPr>
            <a:spLocks noChangeArrowheads="1"/>
          </p:cNvSpPr>
          <p:nvPr/>
        </p:nvSpPr>
        <p:spPr bwMode="auto">
          <a:xfrm>
            <a:off x="-28575" y="1341438"/>
            <a:ext cx="9136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2800" b="1" dirty="0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观察领悟作法，探索思考证明方法：</a:t>
            </a:r>
            <a:endParaRPr lang="zh-CN" sz="2800" b="1" dirty="0">
              <a:solidFill>
                <a:srgbClr val="990099"/>
              </a:solidFill>
              <a:effectLst>
                <a:outerShdw blurRad="38100" dist="38100" dir="2700000" algn="tl">
                  <a:srgbClr val="C0C0C0"/>
                </a:outerShdw>
              </a:effectLst>
              <a:ea typeface="宋体" panose="02010600030101010101" pitchFamily="2" charset="-122"/>
            </a:endParaRPr>
          </a:p>
        </p:txBody>
      </p:sp>
      <p:pic>
        <p:nvPicPr>
          <p:cNvPr id="5125" name="Picture 5" descr="确定09">
            <a:hlinkClick r:id="rId3" action="ppaction://hlinksldjump" highlightClick="1">
              <a:snd r:embed="rId4" name="camera.wav"/>
            </a:hlinkClick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未知" descr="1"/>
          <p:cNvSpPr/>
          <p:nvPr/>
        </p:nvSpPr>
        <p:spPr bwMode="auto">
          <a:xfrm>
            <a:off x="4987925" y="2363788"/>
            <a:ext cx="3733800" cy="2438400"/>
          </a:xfrm>
          <a:custGeom>
            <a:avLst/>
            <a:gdLst>
              <a:gd name="T0" fmla="*/ 0 w 2352"/>
              <a:gd name="T1" fmla="*/ 1536 h 1536"/>
              <a:gd name="T2" fmla="*/ 2352 w 2352"/>
              <a:gd name="T3" fmla="*/ 1536 h 1536"/>
              <a:gd name="T4" fmla="*/ 384 w 2352"/>
              <a:gd name="T5" fmla="*/ 0 h 15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352" h="1536">
                <a:moveTo>
                  <a:pt x="0" y="1536"/>
                </a:moveTo>
                <a:lnTo>
                  <a:pt x="2352" y="1536"/>
                </a:lnTo>
                <a:lnTo>
                  <a:pt x="384" y="0"/>
                </a:lnTo>
              </a:path>
            </a:pathLst>
          </a:custGeom>
          <a:noFill/>
          <a:ln w="38100" cap="flat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27" name="Rectangle 7" descr="1"/>
          <p:cNvSpPr>
            <a:spLocks noChangeArrowheads="1"/>
          </p:cNvSpPr>
          <p:nvPr/>
        </p:nvSpPr>
        <p:spPr bwMode="auto">
          <a:xfrm>
            <a:off x="5292725" y="18446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A</a:t>
            </a:r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128" name="Rectangle 8" descr="1"/>
          <p:cNvSpPr>
            <a:spLocks noChangeArrowheads="1"/>
          </p:cNvSpPr>
          <p:nvPr/>
        </p:nvSpPr>
        <p:spPr bwMode="auto">
          <a:xfrm>
            <a:off x="4530725" y="4587875"/>
            <a:ext cx="685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sz="2800" b="1"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Ｂ</a:t>
            </a:r>
            <a:endParaRPr 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grpSp>
        <p:nvGrpSpPr>
          <p:cNvPr id="5129" name="Group 9"/>
          <p:cNvGrpSpPr/>
          <p:nvPr/>
        </p:nvGrpSpPr>
        <p:grpSpPr bwMode="auto">
          <a:xfrm>
            <a:off x="8647113" y="4552950"/>
            <a:ext cx="642937" cy="519113"/>
            <a:chOff x="0" y="0"/>
            <a:chExt cx="405" cy="327"/>
          </a:xfrm>
        </p:grpSpPr>
        <p:sp>
          <p:nvSpPr>
            <p:cNvPr id="5130" name="Oval 10"/>
            <p:cNvSpPr>
              <a:spLocks noChangeAspect="1" noChangeArrowheads="1"/>
            </p:cNvSpPr>
            <p:nvPr/>
          </p:nvSpPr>
          <p:spPr bwMode="auto">
            <a:xfrm>
              <a:off x="0" y="100"/>
              <a:ext cx="57" cy="57"/>
            </a:xfrm>
            <a:prstGeom prst="ellipse">
              <a:avLst/>
            </a:prstGeom>
            <a:solidFill>
              <a:schemeClr val="tx1"/>
            </a:solidFill>
            <a:ln w="12700" cmpd="sng">
              <a:solidFill>
                <a:srgbClr val="990099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>
              <a:off x="64" y="0"/>
              <a:ext cx="341" cy="327"/>
            </a:xfrm>
            <a:prstGeom prst="rect">
              <a:avLst/>
            </a:prstGeom>
            <a:solidFill>
              <a:srgbClr val="DDF3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宋体" panose="02010600030101010101" pitchFamily="2" charset="-122"/>
                </a:rPr>
                <a:t>Ｏ</a:t>
              </a:r>
            </a:p>
          </p:txBody>
        </p:sp>
      </p:grpSp>
      <p:sp>
        <p:nvSpPr>
          <p:cNvPr id="5132" name="Arc 12"/>
          <p:cNvSpPr>
            <a:spLocks noChangeAspect="1"/>
          </p:cNvSpPr>
          <p:nvPr/>
        </p:nvSpPr>
        <p:spPr bwMode="auto">
          <a:xfrm>
            <a:off x="5905500" y="2743200"/>
            <a:ext cx="2819400" cy="2473325"/>
          </a:xfrm>
          <a:custGeom>
            <a:avLst/>
            <a:gdLst>
              <a:gd name="G0" fmla="+- 21600 0 0"/>
              <a:gd name="G1" fmla="+- 15777 0 0"/>
              <a:gd name="G2" fmla="+- 21600 0 0"/>
              <a:gd name="T0" fmla="*/ 234 w 21600"/>
              <a:gd name="T1" fmla="*/ 18948 h 18948"/>
              <a:gd name="T2" fmla="*/ 6847 w 21600"/>
              <a:gd name="T3" fmla="*/ 0 h 18948"/>
              <a:gd name="T4" fmla="*/ 21600 w 21600"/>
              <a:gd name="T5" fmla="*/ 15777 h 189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948" fill="none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</a:path>
              <a:path w="21600" h="18948" stroke="0" extrusionOk="0">
                <a:moveTo>
                  <a:pt x="234" y="18947"/>
                </a:moveTo>
                <a:cubicBezTo>
                  <a:pt x="78" y="17898"/>
                  <a:pt x="0" y="16838"/>
                  <a:pt x="0" y="15777"/>
                </a:cubicBezTo>
                <a:cubicBezTo>
                  <a:pt x="-1" y="9796"/>
                  <a:pt x="2479" y="4084"/>
                  <a:pt x="6847" y="0"/>
                </a:cubicBezTo>
                <a:lnTo>
                  <a:pt x="21600" y="15777"/>
                </a:ln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3" name="Group 13"/>
          <p:cNvGrpSpPr/>
          <p:nvPr/>
        </p:nvGrpSpPr>
        <p:grpSpPr bwMode="auto">
          <a:xfrm>
            <a:off x="6324600" y="2571750"/>
            <a:ext cx="541338" cy="554038"/>
            <a:chOff x="0" y="0"/>
            <a:chExt cx="341" cy="349"/>
          </a:xfrm>
        </p:grpSpPr>
        <p:sp>
          <p:nvSpPr>
            <p:cNvPr id="5134" name="Oval 14"/>
            <p:cNvSpPr>
              <a:spLocks noChangeAspect="1" noChangeArrowheads="1"/>
            </p:cNvSpPr>
            <p:nvPr/>
          </p:nvSpPr>
          <p:spPr bwMode="auto">
            <a:xfrm>
              <a:off x="71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 cmpd="sng">
              <a:solidFill>
                <a:srgbClr val="990099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5" name="Rectangle 15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Ｍ</a:t>
              </a:r>
            </a:p>
          </p:txBody>
        </p:sp>
      </p:grpSp>
      <p:grpSp>
        <p:nvGrpSpPr>
          <p:cNvPr id="5136" name="Group 16"/>
          <p:cNvGrpSpPr/>
          <p:nvPr/>
        </p:nvGrpSpPr>
        <p:grpSpPr bwMode="auto">
          <a:xfrm>
            <a:off x="5832475" y="4705350"/>
            <a:ext cx="541338" cy="519113"/>
            <a:chOff x="0" y="0"/>
            <a:chExt cx="341" cy="327"/>
          </a:xfrm>
        </p:grpSpPr>
        <p:sp>
          <p:nvSpPr>
            <p:cNvPr id="5137" name="Oval 17"/>
            <p:cNvSpPr>
              <a:spLocks noChangeAspect="1" noChangeArrowheads="1"/>
            </p:cNvSpPr>
            <p:nvPr/>
          </p:nvSpPr>
          <p:spPr bwMode="auto">
            <a:xfrm>
              <a:off x="35" y="4"/>
              <a:ext cx="57" cy="57"/>
            </a:xfrm>
            <a:prstGeom prst="ellipse">
              <a:avLst/>
            </a:prstGeom>
            <a:solidFill>
              <a:schemeClr val="tx1"/>
            </a:solidFill>
            <a:ln w="12700" cmpd="sng">
              <a:solidFill>
                <a:srgbClr val="990099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38" name="Rectangle 18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Ｎ</a:t>
              </a:r>
            </a:p>
          </p:txBody>
        </p:sp>
      </p:grpSp>
      <p:sp>
        <p:nvSpPr>
          <p:cNvPr id="5139" name="Arc 19"/>
          <p:cNvSpPr>
            <a:spLocks noChangeAspect="1"/>
          </p:cNvSpPr>
          <p:nvPr/>
        </p:nvSpPr>
        <p:spPr bwMode="auto">
          <a:xfrm>
            <a:off x="4764088" y="2941638"/>
            <a:ext cx="1752600" cy="952500"/>
          </a:xfrm>
          <a:custGeom>
            <a:avLst/>
            <a:gdLst>
              <a:gd name="G0" fmla="+- 21600 0 0"/>
              <a:gd name="G1" fmla="+- 1820 0 0"/>
              <a:gd name="G2" fmla="+- 21600 0 0"/>
              <a:gd name="T0" fmla="*/ 2405 w 21600"/>
              <a:gd name="T1" fmla="*/ 11725 h 11725"/>
              <a:gd name="T2" fmla="*/ 77 w 21600"/>
              <a:gd name="T3" fmla="*/ 0 h 11725"/>
              <a:gd name="T4" fmla="*/ 21600 w 21600"/>
              <a:gd name="T5" fmla="*/ 1820 h 117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1725" fill="none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</a:path>
              <a:path w="21600" h="11725" stroke="0" extrusionOk="0">
                <a:moveTo>
                  <a:pt x="2404" y="11725"/>
                </a:moveTo>
                <a:cubicBezTo>
                  <a:pt x="824" y="8662"/>
                  <a:pt x="0" y="5266"/>
                  <a:pt x="0" y="1820"/>
                </a:cubicBezTo>
                <a:cubicBezTo>
                  <a:pt x="-1" y="1212"/>
                  <a:pt x="25" y="605"/>
                  <a:pt x="76" y="-1"/>
                </a:cubicBezTo>
                <a:lnTo>
                  <a:pt x="21600" y="1820"/>
                </a:ln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0" name="Arc 20"/>
          <p:cNvSpPr>
            <a:spLocks noChangeAspect="1"/>
          </p:cNvSpPr>
          <p:nvPr/>
        </p:nvSpPr>
        <p:spPr bwMode="auto">
          <a:xfrm>
            <a:off x="4510088" y="3179763"/>
            <a:ext cx="1471612" cy="1625600"/>
          </a:xfrm>
          <a:custGeom>
            <a:avLst/>
            <a:gdLst>
              <a:gd name="G0" fmla="+- 18138 0 0"/>
              <a:gd name="G1" fmla="+- 20044 0 0"/>
              <a:gd name="G2" fmla="+- 21600 0 0"/>
              <a:gd name="T0" fmla="*/ 0 w 18138"/>
              <a:gd name="T1" fmla="*/ 8314 h 20044"/>
              <a:gd name="T2" fmla="*/ 10089 w 18138"/>
              <a:gd name="T3" fmla="*/ 0 h 20044"/>
              <a:gd name="T4" fmla="*/ 18138 w 18138"/>
              <a:gd name="T5" fmla="*/ 20044 h 200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138" h="20044" fill="none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</a:path>
              <a:path w="18138" h="20044" stroke="0" extrusionOk="0">
                <a:moveTo>
                  <a:pt x="0" y="8314"/>
                </a:moveTo>
                <a:cubicBezTo>
                  <a:pt x="2423" y="4567"/>
                  <a:pt x="5947" y="1662"/>
                  <a:pt x="10088" y="-1"/>
                </a:cubicBezTo>
                <a:lnTo>
                  <a:pt x="18138" y="20044"/>
                </a:lnTo>
                <a:close/>
              </a:path>
            </a:pathLst>
          </a:custGeom>
          <a:noFill/>
          <a:ln w="38100" cmpd="sng">
            <a:solidFill>
              <a:srgbClr val="000066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3399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41" name="Group 21"/>
          <p:cNvGrpSpPr/>
          <p:nvPr/>
        </p:nvGrpSpPr>
        <p:grpSpPr bwMode="auto">
          <a:xfrm>
            <a:off x="4649788" y="2952750"/>
            <a:ext cx="541337" cy="554038"/>
            <a:chOff x="0" y="0"/>
            <a:chExt cx="341" cy="349"/>
          </a:xfrm>
        </p:grpSpPr>
        <p:sp>
          <p:nvSpPr>
            <p:cNvPr id="5142" name="Oval 22"/>
            <p:cNvSpPr>
              <a:spLocks noChangeAspect="1" noChangeArrowheads="1"/>
            </p:cNvSpPr>
            <p:nvPr/>
          </p:nvSpPr>
          <p:spPr bwMode="auto">
            <a:xfrm>
              <a:off x="70" y="292"/>
              <a:ext cx="57" cy="57"/>
            </a:xfrm>
            <a:prstGeom prst="ellipse">
              <a:avLst/>
            </a:prstGeom>
            <a:solidFill>
              <a:schemeClr val="tx1"/>
            </a:solidFill>
            <a:ln w="12700" cmpd="sng">
              <a:solidFill>
                <a:srgbClr val="990099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43" name="Rectangle 23" descr="1"/>
            <p:cNvSpPr>
              <a:spLocks noChangeArrowheads="1"/>
            </p:cNvSpPr>
            <p:nvPr/>
          </p:nvSpPr>
          <p:spPr bwMode="auto">
            <a:xfrm>
              <a:off x="0" y="0"/>
              <a:ext cx="34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 r:embed="rId2"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zh-CN" sz="2800" b="1">
                  <a:solidFill>
                    <a:schemeClr val="accent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ea typeface="宋体" panose="02010600030101010101" pitchFamily="2" charset="-122"/>
                </a:rPr>
                <a:t>Ｃ</a:t>
              </a:r>
            </a:p>
          </p:txBody>
        </p:sp>
      </p:grpSp>
      <p:sp>
        <p:nvSpPr>
          <p:cNvPr id="5144" name="Line 24"/>
          <p:cNvSpPr>
            <a:spLocks noChangeShapeType="1"/>
          </p:cNvSpPr>
          <p:nvPr/>
        </p:nvSpPr>
        <p:spPr bwMode="auto">
          <a:xfrm flipH="1" flipV="1">
            <a:off x="4378325" y="3354388"/>
            <a:ext cx="4343400" cy="1447800"/>
          </a:xfrm>
          <a:prstGeom prst="line">
            <a:avLst/>
          </a:prstGeom>
          <a:noFill/>
          <a:ln w="381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145" name="Rectangle 25"/>
          <p:cNvSpPr>
            <a:spLocks noChangeArrowheads="1"/>
          </p:cNvSpPr>
          <p:nvPr/>
        </p:nvSpPr>
        <p:spPr bwMode="auto">
          <a:xfrm>
            <a:off x="0" y="1916113"/>
            <a:ext cx="140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 dirty="0">
                <a:solidFill>
                  <a:srgbClr val="FF3300"/>
                </a:solidFill>
                <a:ea typeface="宋体" panose="02010600030101010101" pitchFamily="2" charset="-122"/>
              </a:rPr>
              <a:t>画法：</a:t>
            </a:r>
          </a:p>
        </p:txBody>
      </p:sp>
      <p:sp>
        <p:nvSpPr>
          <p:cNvPr id="5146" name="Rectangle 26"/>
          <p:cNvSpPr>
            <a:spLocks noChangeArrowheads="1"/>
          </p:cNvSpPr>
          <p:nvPr/>
        </p:nvSpPr>
        <p:spPr bwMode="auto">
          <a:xfrm>
            <a:off x="107950" y="2349500"/>
            <a:ext cx="40322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 dirty="0">
                <a:ea typeface="宋体" panose="02010600030101010101" pitchFamily="2" charset="-122"/>
              </a:rPr>
              <a:t>　　</a:t>
            </a:r>
            <a:r>
              <a:rPr lang="zh-CN" sz="2400" b="1" dirty="0">
                <a:solidFill>
                  <a:srgbClr val="0000FF"/>
                </a:solidFill>
                <a:ea typeface="宋体" panose="02010600030101010101" pitchFamily="2" charset="-122"/>
              </a:rPr>
              <a:t>１．以Ｏ为圆心，适当长为半径作弧，交ＯＡ于Ｍ，交ＯＢＮ于．</a:t>
            </a:r>
          </a:p>
        </p:txBody>
      </p:sp>
      <p:sp>
        <p:nvSpPr>
          <p:cNvPr id="5147" name="Rectangle 27"/>
          <p:cNvSpPr>
            <a:spLocks noChangeArrowheads="1"/>
          </p:cNvSpPr>
          <p:nvPr/>
        </p:nvSpPr>
        <p:spPr bwMode="auto">
          <a:xfrm>
            <a:off x="107950" y="3500438"/>
            <a:ext cx="37433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400" b="1" dirty="0">
                <a:solidFill>
                  <a:srgbClr val="0000FF"/>
                </a:solidFill>
                <a:ea typeface="宋体" panose="02010600030101010101" pitchFamily="2" charset="-122"/>
              </a:rPr>
              <a:t>　　２．分别以Ｍ，Ｎ为圆心．大于 </a:t>
            </a:r>
            <a:r>
              <a:rPr lang="zh-CN" altLang="zh-CN" sz="2400" b="1" dirty="0">
                <a:solidFill>
                  <a:srgbClr val="0000FF"/>
                </a:solidFill>
                <a:ea typeface="宋体" panose="02010600030101010101" pitchFamily="2" charset="-122"/>
              </a:rPr>
              <a:t>1/2  </a:t>
            </a:r>
            <a:r>
              <a:rPr lang="zh-CN" sz="2400" b="1" dirty="0">
                <a:solidFill>
                  <a:srgbClr val="0000FF"/>
                </a:solidFill>
                <a:ea typeface="宋体" panose="02010600030101010101" pitchFamily="2" charset="-122"/>
              </a:rPr>
              <a:t>ＭＮ的长为半径作弧．两弧在∠ＡＯＢ的内部交于Ｃ．</a:t>
            </a:r>
          </a:p>
        </p:txBody>
      </p:sp>
      <p:sp>
        <p:nvSpPr>
          <p:cNvPr id="5148" name="Rectangle 28"/>
          <p:cNvSpPr>
            <a:spLocks noChangeArrowheads="1"/>
          </p:cNvSpPr>
          <p:nvPr/>
        </p:nvSpPr>
        <p:spPr bwMode="auto">
          <a:xfrm>
            <a:off x="395288" y="5229225"/>
            <a:ext cx="26352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400" b="1" dirty="0">
                <a:solidFill>
                  <a:srgbClr val="0000FF"/>
                </a:solidFill>
                <a:ea typeface="宋体" panose="02010600030101010101" pitchFamily="2" charset="-122"/>
              </a:rPr>
              <a:t>３．作射线ＯＣ．</a:t>
            </a:r>
          </a:p>
        </p:txBody>
      </p:sp>
      <p:sp>
        <p:nvSpPr>
          <p:cNvPr id="5149" name="Rectangle 29"/>
          <p:cNvSpPr>
            <a:spLocks noChangeArrowheads="1"/>
          </p:cNvSpPr>
          <p:nvPr/>
        </p:nvSpPr>
        <p:spPr bwMode="auto">
          <a:xfrm>
            <a:off x="684213" y="5661025"/>
            <a:ext cx="3398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2800" b="1" dirty="0">
                <a:solidFill>
                  <a:srgbClr val="0000FF"/>
                </a:solidFill>
                <a:ea typeface="宋体" panose="02010600030101010101" pitchFamily="2" charset="-122"/>
              </a:rPr>
              <a:t>射线ＯＣ即为所求．</a:t>
            </a:r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1763713" y="4221163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1116013" y="4221163"/>
            <a:ext cx="2160587" cy="0"/>
          </a:xfrm>
          <a:prstGeom prst="line">
            <a:avLst/>
          </a:prstGeom>
          <a:noFill/>
          <a:ln w="5715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3" name="Line 33"/>
          <p:cNvSpPr>
            <a:spLocks noChangeShapeType="1"/>
          </p:cNvSpPr>
          <p:nvPr/>
        </p:nvSpPr>
        <p:spPr bwMode="auto">
          <a:xfrm>
            <a:off x="755650" y="6237288"/>
            <a:ext cx="2808288" cy="0"/>
          </a:xfrm>
          <a:prstGeom prst="line">
            <a:avLst/>
          </a:prstGeom>
          <a:noFill/>
          <a:ln w="57150" cmpd="sng">
            <a:solidFill>
              <a:srgbClr val="FF33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4" name="AutoShape 34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596188" y="836613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87" dur="1" fill="hold"/>
                                        <p:tgtEl>
                                          <p:spTgt spid="5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  <p:bldP spid="5132" grpId="0" animBg="1"/>
      <p:bldP spid="5139" grpId="0" animBg="1"/>
      <p:bldP spid="5140" grpId="0" animBg="1"/>
      <p:bldP spid="5144" grpId="0" animBg="1"/>
      <p:bldP spid="5152" grpId="0" animBg="1"/>
      <p:bldP spid="51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-24358" y="1340768"/>
            <a:ext cx="9144000" cy="2092881"/>
          </a:xfrm>
          <a:prstGeom prst="rect">
            <a:avLst/>
          </a:prstGeom>
          <a:noFill/>
          <a:ln w="9525" cmpd="sng">
            <a:solidFill>
              <a:srgbClr val="0000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 dirty="0">
                <a:solidFill>
                  <a:srgbClr val="FF3300"/>
                </a:solidFill>
                <a:ea typeface="宋体" panose="02010600030101010101" pitchFamily="2" charset="-122"/>
              </a:rPr>
              <a:t>练习：</a:t>
            </a:r>
          </a:p>
          <a:p>
            <a:pPr>
              <a:spcBef>
                <a:spcPct val="50000"/>
              </a:spcBef>
            </a:pP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平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分平角</a:t>
            </a:r>
            <a:r>
              <a:rPr lang="zh-CN" sz="3600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∠</a:t>
            </a:r>
            <a:r>
              <a:rPr lang="en-US" altLang="zh-CN" sz="3600" dirty="0" smtClean="0">
                <a:solidFill>
                  <a:srgbClr val="0000FF"/>
                </a:solidFill>
                <a:latin typeface="黑体" panose="02010609060101010101" pitchFamily="49" charset="-122"/>
              </a:rPr>
              <a:t>AOB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．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反向延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长</a:t>
            </a:r>
            <a:r>
              <a:rPr lang="en-US" alt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OC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．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得直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线</a:t>
            </a:r>
            <a:r>
              <a:rPr lang="en-US" alt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CD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，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则直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线</a:t>
            </a:r>
            <a:r>
              <a:rPr lang="en-US" alt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CD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与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直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线</a:t>
            </a:r>
            <a:r>
              <a:rPr lang="en-US" alt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AB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是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什么关系</a:t>
            </a:r>
            <a:r>
              <a:rPr lang="zh-CN" sz="3600" b="1" dirty="0" smtClean="0">
                <a:solidFill>
                  <a:srgbClr val="0000FF"/>
                </a:solidFill>
                <a:ea typeface="宋体" panose="02010600030101010101" pitchFamily="2" charset="-122"/>
              </a:rPr>
              <a:t>？</a:t>
            </a:r>
            <a:endParaRPr lang="zh-CN" sz="3600" b="1" dirty="0">
              <a:solidFill>
                <a:srgbClr val="0000FF"/>
              </a:solidFill>
              <a:ea typeface="宋体" panose="02010600030101010101" pitchFamily="2" charset="-122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4005064"/>
            <a:ext cx="91440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000" b="1" dirty="0" smtClean="0">
                <a:solidFill>
                  <a:srgbClr val="FF3300"/>
                </a:solidFill>
                <a:ea typeface="宋体" panose="02010600030101010101" pitchFamily="2" charset="-122"/>
              </a:rPr>
              <a:t>则</a:t>
            </a:r>
            <a:r>
              <a:rPr lang="zh-CN" sz="4000" b="1" dirty="0">
                <a:solidFill>
                  <a:srgbClr val="FF3300"/>
                </a:solidFill>
                <a:ea typeface="宋体" panose="02010600030101010101" pitchFamily="2" charset="-122"/>
              </a:rPr>
              <a:t>我们得到作一条直线垂线</a:t>
            </a:r>
            <a:r>
              <a:rPr lang="zh-CN" sz="4000" b="1" dirty="0" smtClean="0">
                <a:solidFill>
                  <a:srgbClr val="FF3300"/>
                </a:solidFill>
                <a:ea typeface="宋体" panose="02010600030101010101" pitchFamily="2" charset="-122"/>
              </a:rPr>
              <a:t>的方</a:t>
            </a:r>
            <a:r>
              <a:rPr lang="zh-CN" sz="4000" b="1" dirty="0">
                <a:solidFill>
                  <a:srgbClr val="FF3300"/>
                </a:solidFill>
                <a:ea typeface="宋体" panose="02010600030101010101" pitchFamily="2" charset="-122"/>
              </a:rPr>
              <a:t>法．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33400" y="457200"/>
            <a:ext cx="365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685800"/>
            <a:ext cx="33242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533400"/>
            <a:ext cx="297180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10200" y="3733800"/>
            <a:ext cx="26765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4191000" y="1447800"/>
            <a:ext cx="914400" cy="533400"/>
          </a:xfrm>
          <a:prstGeom prst="rightArrow">
            <a:avLst>
              <a:gd name="adj1" fmla="val 50000"/>
              <a:gd name="adj2" fmla="val 42857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6019800" y="3124200"/>
            <a:ext cx="685800" cy="762000"/>
          </a:xfrm>
          <a:prstGeom prst="downArrow">
            <a:avLst>
              <a:gd name="adj1" fmla="val 50000"/>
              <a:gd name="adj2" fmla="val 27778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zh-CN" alt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4191000" y="4495800"/>
            <a:ext cx="838200" cy="533400"/>
          </a:xfrm>
          <a:prstGeom prst="leftArrow">
            <a:avLst>
              <a:gd name="adj1" fmla="val 50000"/>
              <a:gd name="adj2" fmla="val 39286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93713"/>
            <a:ext cx="7772400" cy="728662"/>
          </a:xfrm>
        </p:spPr>
        <p:txBody>
          <a:bodyPr/>
          <a:lstStyle/>
          <a:p>
            <a:r>
              <a:rPr lang="zh-CN"/>
              <a:t>折纸图</a:t>
            </a:r>
          </a:p>
        </p:txBody>
      </p:sp>
      <p:pic>
        <p:nvPicPr>
          <p:cNvPr id="717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66800" y="3505200"/>
            <a:ext cx="3295650" cy="230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nimBg="1"/>
      <p:bldP spid="7175" grpId="0" animBg="1"/>
      <p:bldP spid="717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 sz="240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43037" y="2033588"/>
            <a:ext cx="8534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将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AOB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对折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在折出一个直角三角形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使第一条折痕为斜边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),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然后展开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观察两次折叠形成的三条折痕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你能得出什么结论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00633" y="4079031"/>
            <a:ext cx="86868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可以看一看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第一条折痕是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AOB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的平分线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OC,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第二次折叠形成的两条折痕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PD,PE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是角的平分线上一点到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AOB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两边的距离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这两个距离相等</a:t>
            </a:r>
            <a:r>
              <a:rPr lang="zh-CN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395437" y="1196752"/>
            <a:ext cx="8229600" cy="836836"/>
          </a:xfrm>
        </p:spPr>
        <p:txBody>
          <a:bodyPr/>
          <a:lstStyle/>
          <a:p>
            <a:r>
              <a:rPr lang="zh-CN" b="1" dirty="0">
                <a:solidFill>
                  <a:srgbClr val="FF0000"/>
                </a:solidFill>
              </a:rPr>
              <a:t>折一折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0" y="549275"/>
            <a:ext cx="91440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 dirty="0">
                <a:solidFill>
                  <a:srgbClr val="FF3300"/>
                </a:solidFill>
                <a:ea typeface="宋体" panose="02010600030101010101" pitchFamily="2" charset="-122"/>
              </a:rPr>
              <a:t>角平分线的性质：</a:t>
            </a:r>
          </a:p>
          <a:p>
            <a:pPr>
              <a:spcBef>
                <a:spcPct val="50000"/>
              </a:spcBef>
            </a:pPr>
            <a:r>
              <a:rPr lang="zh-CN" sz="4800" b="1" dirty="0">
                <a:solidFill>
                  <a:srgbClr val="FF3300"/>
                </a:solidFill>
                <a:ea typeface="宋体" panose="02010600030101010101" pitchFamily="2" charset="-122"/>
              </a:rPr>
              <a:t>      </a:t>
            </a:r>
            <a:r>
              <a:rPr lang="zh-CN" sz="4800" b="1" dirty="0">
                <a:solidFill>
                  <a:srgbClr val="0000FF"/>
                </a:solidFill>
                <a:ea typeface="宋体" panose="02010600030101010101" pitchFamily="2" charset="-122"/>
              </a:rPr>
              <a:t> 角的平分线上的点到角的两边的距离相等．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3860800"/>
            <a:ext cx="9144000" cy="1152525"/>
          </a:xfrm>
          <a:prstGeom prst="rect">
            <a:avLst/>
          </a:prstGeom>
          <a:noFill/>
          <a:ln w="9525" cmpd="sng">
            <a:solidFill>
              <a:schemeClr val="bg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0" hangingPunct="0">
              <a:buFontTx/>
              <a:buNone/>
            </a:pPr>
            <a:r>
              <a:rPr lang="zh-CN" altLang="zh-CN" sz="3200" b="1" dirty="0">
                <a:solidFill>
                  <a:srgbClr val="FA311C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/>
            </a:r>
            <a:br>
              <a:rPr lang="zh-CN" altLang="zh-CN" sz="3200" b="1" dirty="0">
                <a:solidFill>
                  <a:srgbClr val="FA311C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</a:br>
            <a:r>
              <a:rPr lang="zh-CN" altLang="zh-CN" sz="3200" b="1" dirty="0">
                <a:solidFill>
                  <a:srgbClr val="FA311C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     </a:t>
            </a:r>
            <a:r>
              <a:rPr lang="zh-CN" sz="3200" b="1" dirty="0">
                <a:solidFill>
                  <a:srgbClr val="0000FF"/>
                </a:solidFill>
                <a:latin typeface="Verdana" panose="020B0604030504040204" pitchFamily="34" charset="0"/>
                <a:ea typeface="微软雅黑" panose="020B0503020204020204" pitchFamily="34" charset="-122"/>
              </a:rPr>
              <a:t>到角的两边的距离相等的点在角平分线上。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79388" y="3213100"/>
            <a:ext cx="17129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sz="4000" b="1" dirty="0">
                <a:solidFill>
                  <a:srgbClr val="FA311C"/>
                </a:solidFill>
              </a:rPr>
              <a:t>结论：</a:t>
            </a:r>
          </a:p>
        </p:txBody>
      </p:sp>
      <p:sp>
        <p:nvSpPr>
          <p:cNvPr id="922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549275"/>
            <a:ext cx="503238" cy="287338"/>
          </a:xfrm>
          <a:prstGeom prst="rightArrow">
            <a:avLst>
              <a:gd name="adj1" fmla="val 50000"/>
              <a:gd name="adj2" fmla="val 43784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charRg st="1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charRg st="1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charRg st="1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836613"/>
            <a:ext cx="9144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>
              <a:ea typeface="宋体" panose="02010600030101010101" pitchFamily="2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0" y="692150"/>
            <a:ext cx="9144000" cy="268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 dirty="0">
                <a:solidFill>
                  <a:srgbClr val="FF3300"/>
                </a:solidFill>
                <a:ea typeface="宋体" panose="02010600030101010101" pitchFamily="2" charset="-122"/>
              </a:rPr>
              <a:t>思考：</a:t>
            </a:r>
          </a:p>
          <a:p>
            <a:pPr>
              <a:spcBef>
                <a:spcPct val="50000"/>
              </a:spcBef>
            </a:pP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要在Ｓ区建一个集贸市场，使它到公路，铁路距离相等且离公路，铁路的交叉处５００米，应建在何处？（比例尺 </a:t>
            </a:r>
            <a:r>
              <a:rPr lang="zh-CN" alt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1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：</a:t>
            </a:r>
            <a:r>
              <a:rPr lang="zh-CN" alt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20 000</a:t>
            </a:r>
            <a:r>
              <a:rPr lang="zh-CN" sz="3600" b="1" dirty="0">
                <a:solidFill>
                  <a:srgbClr val="0000FF"/>
                </a:solidFill>
                <a:ea typeface="宋体" panose="02010600030101010101" pitchFamily="2" charset="-122"/>
              </a:rPr>
              <a:t>）</a:t>
            </a: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 flipH="1">
            <a:off x="1619250" y="3500438"/>
            <a:ext cx="2305050" cy="31686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H="1">
            <a:off x="1763713" y="3644900"/>
            <a:ext cx="2232025" cy="3024188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3132138" y="3789363"/>
            <a:ext cx="3024187" cy="2808287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3276600" y="3716338"/>
            <a:ext cx="2951163" cy="273685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3348038" y="5229225"/>
            <a:ext cx="11509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4400" b="1">
                <a:ea typeface="宋体" panose="02010600030101010101" pitchFamily="2" charset="-122"/>
              </a:rPr>
              <a:t>Ｓ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3348038" y="34290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b="1">
                <a:ea typeface="宋体" panose="02010600030101010101" pitchFamily="2" charset="-122"/>
              </a:rPr>
              <a:t>Ｏ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2339975" y="4365625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ea typeface="宋体" panose="02010600030101010101" pitchFamily="2" charset="-122"/>
              </a:rPr>
              <a:t>公路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427538" y="4508500"/>
            <a:ext cx="12969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sz="2400">
                <a:ea typeface="宋体" panose="02010600030101010101" pitchFamily="2" charset="-122"/>
              </a:rPr>
              <a:t>铁路</a:t>
            </a:r>
          </a:p>
        </p:txBody>
      </p:sp>
      <p:sp>
        <p:nvSpPr>
          <p:cNvPr id="10252" name="AutoShape 12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316913" y="260350"/>
            <a:ext cx="360362" cy="288925"/>
          </a:xfrm>
          <a:prstGeom prst="rightArrow">
            <a:avLst>
              <a:gd name="adj1" fmla="val 50000"/>
              <a:gd name="adj2" fmla="val 31181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8750" y="1484784"/>
            <a:ext cx="8985250" cy="936625"/>
          </a:xfrm>
        </p:spPr>
        <p:txBody>
          <a:bodyPr/>
          <a:lstStyle/>
          <a:p>
            <a:r>
              <a:rPr lang="zh-CN" sz="2600" b="1" dirty="0">
                <a:solidFill>
                  <a:srgbClr val="FF3300"/>
                </a:solidFill>
              </a:rPr>
              <a:t>例  已知：如图，△</a:t>
            </a:r>
            <a:r>
              <a:rPr lang="zh-CN" altLang="zh-CN" sz="2600" b="1" dirty="0">
                <a:solidFill>
                  <a:srgbClr val="FF3300"/>
                </a:solidFill>
              </a:rPr>
              <a:t>ABC</a:t>
            </a:r>
            <a:r>
              <a:rPr lang="zh-CN" sz="2600" b="1" dirty="0">
                <a:solidFill>
                  <a:srgbClr val="FF3300"/>
                </a:solidFill>
              </a:rPr>
              <a:t>的角平分线</a:t>
            </a:r>
            <a:r>
              <a:rPr lang="zh-CN" altLang="zh-CN" sz="2600" b="1" dirty="0">
                <a:solidFill>
                  <a:srgbClr val="FF3300"/>
                </a:solidFill>
              </a:rPr>
              <a:t>BM</a:t>
            </a:r>
            <a:r>
              <a:rPr lang="zh-CN" sz="2600" b="1" dirty="0">
                <a:solidFill>
                  <a:srgbClr val="FF3300"/>
                </a:solidFill>
              </a:rPr>
              <a:t>、</a:t>
            </a:r>
            <a:r>
              <a:rPr lang="zh-CN" altLang="zh-CN" sz="2600" b="1" dirty="0">
                <a:solidFill>
                  <a:srgbClr val="FF3300"/>
                </a:solidFill>
              </a:rPr>
              <a:t>CN</a:t>
            </a:r>
            <a:r>
              <a:rPr lang="zh-CN" sz="2600" b="1" dirty="0">
                <a:solidFill>
                  <a:srgbClr val="FF3300"/>
                </a:solidFill>
              </a:rPr>
              <a:t>相交于点</a:t>
            </a:r>
            <a:r>
              <a:rPr lang="zh-CN" altLang="zh-CN" sz="2600" b="1" dirty="0">
                <a:solidFill>
                  <a:srgbClr val="FF3300"/>
                </a:solidFill>
              </a:rPr>
              <a:t>P.</a:t>
            </a:r>
            <a:br>
              <a:rPr lang="zh-CN" altLang="zh-CN" sz="2600" b="1" dirty="0">
                <a:solidFill>
                  <a:srgbClr val="FF3300"/>
                </a:solidFill>
              </a:rPr>
            </a:br>
            <a:r>
              <a:rPr lang="zh-CN" sz="2600" b="1" dirty="0">
                <a:solidFill>
                  <a:srgbClr val="FF3300"/>
                </a:solidFill>
              </a:rPr>
              <a:t>求证：点</a:t>
            </a:r>
            <a:r>
              <a:rPr lang="zh-CN" altLang="zh-CN" sz="2600" b="1" dirty="0">
                <a:solidFill>
                  <a:srgbClr val="FF3300"/>
                </a:solidFill>
              </a:rPr>
              <a:t>P</a:t>
            </a:r>
            <a:r>
              <a:rPr lang="zh-CN" sz="2600" b="1" dirty="0">
                <a:solidFill>
                  <a:srgbClr val="FF3300"/>
                </a:solidFill>
              </a:rPr>
              <a:t>到三边</a:t>
            </a:r>
            <a:r>
              <a:rPr lang="zh-CN" altLang="zh-CN" sz="2600" b="1" dirty="0">
                <a:solidFill>
                  <a:srgbClr val="FF3300"/>
                </a:solidFill>
              </a:rPr>
              <a:t>AB</a:t>
            </a:r>
            <a:r>
              <a:rPr lang="zh-CN" sz="2600" b="1" dirty="0">
                <a:solidFill>
                  <a:srgbClr val="FF3300"/>
                </a:solidFill>
              </a:rPr>
              <a:t>、</a:t>
            </a:r>
            <a:r>
              <a:rPr lang="zh-CN" altLang="zh-CN" sz="2600" b="1" dirty="0">
                <a:solidFill>
                  <a:srgbClr val="FF3300"/>
                </a:solidFill>
              </a:rPr>
              <a:t>BC</a:t>
            </a:r>
            <a:r>
              <a:rPr lang="zh-CN" sz="2600" b="1" dirty="0">
                <a:solidFill>
                  <a:srgbClr val="FF3300"/>
                </a:solidFill>
              </a:rPr>
              <a:t>、</a:t>
            </a:r>
            <a:r>
              <a:rPr lang="zh-CN" altLang="zh-CN" sz="2600" b="1" dirty="0">
                <a:solidFill>
                  <a:srgbClr val="FF3300"/>
                </a:solidFill>
              </a:rPr>
              <a:t>CA</a:t>
            </a:r>
            <a:r>
              <a:rPr lang="zh-CN" sz="2600" b="1" dirty="0">
                <a:solidFill>
                  <a:srgbClr val="FF3300"/>
                </a:solidFill>
              </a:rPr>
              <a:t>的距离相等</a:t>
            </a:r>
            <a:r>
              <a:rPr lang="zh-CN" altLang="zh-CN" sz="2600" b="1" dirty="0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0" y="2782887"/>
            <a:ext cx="9144000" cy="1366838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b="1" dirty="0">
                <a:solidFill>
                  <a:schemeClr val="tx1"/>
                </a:solidFill>
              </a:rPr>
              <a:t>证明：过点</a:t>
            </a:r>
            <a:r>
              <a:rPr lang="zh-CN" altLang="zh-CN" b="1" dirty="0">
                <a:solidFill>
                  <a:schemeClr val="tx1"/>
                </a:solidFill>
              </a:rPr>
              <a:t>P</a:t>
            </a:r>
            <a:r>
              <a:rPr lang="zh-CN" b="1" dirty="0">
                <a:solidFill>
                  <a:schemeClr val="tx1"/>
                </a:solidFill>
              </a:rPr>
              <a:t>作</a:t>
            </a:r>
            <a:r>
              <a:rPr lang="zh-CN" altLang="zh-CN" b="1" dirty="0">
                <a:solidFill>
                  <a:schemeClr val="tx1"/>
                </a:solidFill>
              </a:rPr>
              <a:t>PD </a:t>
            </a:r>
            <a:r>
              <a:rPr lang="zh-CN" b="1" dirty="0">
                <a:solidFill>
                  <a:schemeClr val="tx1"/>
                </a:solidFill>
              </a:rPr>
              <a:t>、</a:t>
            </a:r>
            <a:r>
              <a:rPr lang="zh-CN" altLang="zh-CN" b="1" dirty="0">
                <a:solidFill>
                  <a:schemeClr val="tx1"/>
                </a:solidFill>
              </a:rPr>
              <a:t>PE</a:t>
            </a:r>
            <a:r>
              <a:rPr lang="zh-CN" b="1" dirty="0">
                <a:solidFill>
                  <a:schemeClr val="tx1"/>
                </a:solidFill>
              </a:rPr>
              <a:t>、</a:t>
            </a:r>
            <a:r>
              <a:rPr lang="zh-CN" altLang="zh-CN" b="1" dirty="0">
                <a:solidFill>
                  <a:schemeClr val="tx1"/>
                </a:solidFill>
              </a:rPr>
              <a:t>PF</a:t>
            </a:r>
            <a:r>
              <a:rPr lang="zh-CN" b="1" dirty="0">
                <a:solidFill>
                  <a:schemeClr val="tx1"/>
                </a:solidFill>
              </a:rPr>
              <a:t>分别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垂直于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AB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BC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CA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，垂足为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D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E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、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∵BM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是</a:t>
            </a:r>
            <a:r>
              <a:rPr lang="zh-CN" b="1" dirty="0">
                <a:solidFill>
                  <a:schemeClr val="tx1"/>
                </a:solidFill>
              </a:rPr>
              <a:t>△</a:t>
            </a:r>
            <a:r>
              <a:rPr lang="zh-CN" altLang="zh-CN" b="1" dirty="0">
                <a:solidFill>
                  <a:schemeClr val="tx1"/>
                </a:solidFill>
              </a:rPr>
              <a:t>ABC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的角平分线，点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P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在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BM</a:t>
            </a: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上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         </a:t>
            </a:r>
            <a:r>
              <a:rPr lang="zh-CN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∴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PD=PE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（</a:t>
            </a:r>
            <a:r>
              <a:rPr lang="zh-CN" b="1" dirty="0">
                <a:solidFill>
                  <a:schemeClr val="tx1"/>
                </a:solidFill>
              </a:rPr>
              <a:t>在角平分线上的点到角的两边的距离相等）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b="1" dirty="0">
                <a:solidFill>
                  <a:schemeClr val="tx1"/>
                </a:solidFill>
              </a:rPr>
              <a:t>        同理  </a:t>
            </a:r>
            <a:r>
              <a:rPr lang="zh-CN" altLang="zh-CN" b="1" dirty="0">
                <a:solidFill>
                  <a:schemeClr val="tx1"/>
                </a:solidFill>
              </a:rPr>
              <a:t>PE=PF.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zh-CN" b="1" dirty="0">
                <a:solidFill>
                  <a:schemeClr val="tx1"/>
                </a:solidFill>
              </a:rPr>
              <a:t>        ∴ </a:t>
            </a:r>
            <a:r>
              <a:rPr lang="zh-CN" altLang="zh-CN" b="1" dirty="0">
                <a:solidFill>
                  <a:schemeClr val="tx1"/>
                </a:solidFill>
                <a:latin typeface="Times New Roman" panose="02020603050405020304" pitchFamily="18" charset="0"/>
              </a:rPr>
              <a:t>PD=PE</a:t>
            </a:r>
            <a:r>
              <a:rPr lang="zh-CN" altLang="zh-CN" b="1" dirty="0">
                <a:solidFill>
                  <a:schemeClr val="tx1"/>
                </a:solidFill>
              </a:rPr>
              <a:t>=PF.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zh-CN" b="1" dirty="0">
                <a:solidFill>
                  <a:schemeClr val="tx1"/>
                </a:solidFill>
              </a:rPr>
              <a:t>        </a:t>
            </a:r>
            <a:r>
              <a:rPr lang="zh-CN" b="1" dirty="0">
                <a:solidFill>
                  <a:schemeClr val="tx1"/>
                </a:solidFill>
              </a:rPr>
              <a:t>即点</a:t>
            </a:r>
            <a:r>
              <a:rPr lang="zh-CN" altLang="zh-CN" b="1" dirty="0">
                <a:solidFill>
                  <a:schemeClr val="tx1"/>
                </a:solidFill>
              </a:rPr>
              <a:t>P</a:t>
            </a:r>
            <a:r>
              <a:rPr lang="zh-CN" b="1" dirty="0">
                <a:solidFill>
                  <a:schemeClr val="tx1"/>
                </a:solidFill>
              </a:rPr>
              <a:t>到边</a:t>
            </a:r>
            <a:r>
              <a:rPr lang="zh-CN" altLang="zh-CN" b="1" dirty="0">
                <a:solidFill>
                  <a:schemeClr val="tx1"/>
                </a:solidFill>
              </a:rPr>
              <a:t>AB</a:t>
            </a:r>
            <a:r>
              <a:rPr lang="zh-CN" b="1" dirty="0">
                <a:solidFill>
                  <a:schemeClr val="tx1"/>
                </a:solidFill>
              </a:rPr>
              <a:t>、</a:t>
            </a:r>
            <a:r>
              <a:rPr lang="zh-CN" altLang="zh-CN" b="1" dirty="0">
                <a:solidFill>
                  <a:schemeClr val="tx1"/>
                </a:solidFill>
              </a:rPr>
              <a:t>BC</a:t>
            </a:r>
            <a:r>
              <a:rPr lang="zh-CN" b="1" dirty="0">
                <a:solidFill>
                  <a:schemeClr val="tx1"/>
                </a:solidFill>
              </a:rPr>
              <a:t>、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b="1" dirty="0">
                <a:solidFill>
                  <a:srgbClr val="0A0A0E"/>
                </a:solidFill>
              </a:rPr>
              <a:t>          </a:t>
            </a:r>
            <a:r>
              <a:rPr lang="zh-CN" altLang="zh-CN" b="1" dirty="0">
                <a:solidFill>
                  <a:srgbClr val="0A0A0E"/>
                </a:solidFill>
              </a:rPr>
              <a:t>CA</a:t>
            </a:r>
            <a:r>
              <a:rPr lang="zh-CN" b="1" dirty="0">
                <a:solidFill>
                  <a:srgbClr val="0A0A0E"/>
                </a:solidFill>
              </a:rPr>
              <a:t>的距离相等</a:t>
            </a:r>
          </a:p>
          <a:p>
            <a:pPr>
              <a:lnSpc>
                <a:spcPct val="90000"/>
              </a:lnSpc>
            </a:pPr>
            <a:endParaRPr lang="zh-CN" altLang="zh-CN" b="1" dirty="0">
              <a:solidFill>
                <a:srgbClr val="0A0A0E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 flipH="1" flipV="1">
            <a:off x="7380288" y="5084763"/>
            <a:ext cx="381000" cy="5334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7740650" y="5734050"/>
            <a:ext cx="0" cy="6096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7812088" y="5300663"/>
            <a:ext cx="609600" cy="3048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7164388" y="47244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7524750" y="62372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E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8316913" y="4941888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2400" b="1">
                <a:solidFill>
                  <a:srgbClr val="0A0A0E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F</a:t>
            </a:r>
          </a:p>
        </p:txBody>
      </p:sp>
      <p:grpSp>
        <p:nvGrpSpPr>
          <p:cNvPr id="11274" name="Group 10"/>
          <p:cNvGrpSpPr/>
          <p:nvPr/>
        </p:nvGrpSpPr>
        <p:grpSpPr bwMode="auto">
          <a:xfrm>
            <a:off x="5791200" y="4149725"/>
            <a:ext cx="3352800" cy="2438400"/>
            <a:chOff x="0" y="0"/>
            <a:chExt cx="2112" cy="1536"/>
          </a:xfrm>
        </p:grpSpPr>
        <p:grpSp>
          <p:nvGrpSpPr>
            <p:cNvPr id="11275" name="Group 11"/>
            <p:cNvGrpSpPr/>
            <p:nvPr/>
          </p:nvGrpSpPr>
          <p:grpSpPr bwMode="auto">
            <a:xfrm>
              <a:off x="0" y="0"/>
              <a:ext cx="2112" cy="1536"/>
              <a:chOff x="0" y="0"/>
              <a:chExt cx="2112" cy="1536"/>
            </a:xfrm>
          </p:grpSpPr>
          <p:grpSp>
            <p:nvGrpSpPr>
              <p:cNvPr id="11276" name="Group 12"/>
              <p:cNvGrpSpPr/>
              <p:nvPr/>
            </p:nvGrpSpPr>
            <p:grpSpPr bwMode="auto">
              <a:xfrm>
                <a:off x="144" y="240"/>
                <a:ext cx="1728" cy="1104"/>
                <a:chOff x="0" y="0"/>
                <a:chExt cx="1728" cy="1104"/>
              </a:xfrm>
            </p:grpSpPr>
            <p:sp>
              <p:nvSpPr>
                <p:cNvPr id="11277" name="AutoShape 13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728" cy="1104"/>
                </a:xfrm>
                <a:prstGeom prst="triangle">
                  <a:avLst>
                    <a:gd name="adj" fmla="val 76250"/>
                  </a:avLst>
                </a:prstGeom>
                <a:noFill/>
                <a:ln w="25400" cmpd="sng">
                  <a:solidFill>
                    <a:schemeClr val="tx1"/>
                  </a:solidFill>
                  <a:miter lim="800000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  <p:sp>
              <p:nvSpPr>
                <p:cNvPr id="1127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0" y="624"/>
                  <a:ext cx="1344" cy="480"/>
                </a:xfrm>
                <a:prstGeom prst="line">
                  <a:avLst/>
                </a:prstGeom>
                <a:noFill/>
                <a:ln w="2540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  <p:sp>
              <p:nvSpPr>
                <p:cNvPr id="11279" name="Line 15"/>
                <p:cNvSpPr>
                  <a:spLocks noChangeShapeType="1"/>
                </p:cNvSpPr>
                <p:nvPr/>
              </p:nvSpPr>
              <p:spPr bwMode="auto">
                <a:xfrm flipH="1" flipV="1">
                  <a:off x="864" y="576"/>
                  <a:ext cx="864" cy="528"/>
                </a:xfrm>
                <a:prstGeom prst="line">
                  <a:avLst/>
                </a:prstGeom>
                <a:noFill/>
                <a:ln w="25400" cmpd="sng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  <p:sp>
            <p:nvSpPr>
              <p:cNvPr id="11280" name="Text Box 16"/>
              <p:cNvSpPr txBox="1">
                <a:spLocks noChangeArrowheads="1"/>
              </p:cNvSpPr>
              <p:nvPr/>
            </p:nvSpPr>
            <p:spPr bwMode="auto">
              <a:xfrm>
                <a:off x="1344" y="0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b="1">
                    <a:solidFill>
                      <a:srgbClr val="0A0A0E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A</a:t>
                </a:r>
              </a:p>
            </p:txBody>
          </p:sp>
          <p:sp>
            <p:nvSpPr>
              <p:cNvPr id="11281" name="Text Box 17"/>
              <p:cNvSpPr txBox="1">
                <a:spLocks noChangeArrowheads="1"/>
              </p:cNvSpPr>
              <p:nvPr/>
            </p:nvSpPr>
            <p:spPr bwMode="auto">
              <a:xfrm>
                <a:off x="0" y="1248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b="1">
                    <a:solidFill>
                      <a:srgbClr val="0A0A0E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B</a:t>
                </a:r>
              </a:p>
            </p:txBody>
          </p:sp>
          <p:sp>
            <p:nvSpPr>
              <p:cNvPr id="11282" name="Text Box 18"/>
              <p:cNvSpPr txBox="1">
                <a:spLocks noChangeArrowheads="1"/>
              </p:cNvSpPr>
              <p:nvPr/>
            </p:nvSpPr>
            <p:spPr bwMode="auto">
              <a:xfrm>
                <a:off x="1824" y="1248"/>
                <a:ext cx="28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b="1">
                    <a:solidFill>
                      <a:srgbClr val="0A0A0E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C</a:t>
                </a:r>
              </a:p>
            </p:txBody>
          </p:sp>
          <p:sp>
            <p:nvSpPr>
              <p:cNvPr id="11283" name="Text Box 19"/>
              <p:cNvSpPr txBox="1">
                <a:spLocks noChangeArrowheads="1"/>
              </p:cNvSpPr>
              <p:nvPr/>
            </p:nvSpPr>
            <p:spPr bwMode="auto">
              <a:xfrm>
                <a:off x="1152" y="720"/>
                <a:ext cx="24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zh-CN" altLang="zh-CN" sz="2400" b="1">
                    <a:solidFill>
                      <a:srgbClr val="0A0A0E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rPr>
                  <a:t>P</a:t>
                </a:r>
              </a:p>
            </p:txBody>
          </p:sp>
        </p:grpSp>
        <p:sp>
          <p:nvSpPr>
            <p:cNvPr id="11284" name="Text Box 20"/>
            <p:cNvSpPr txBox="1">
              <a:spLocks noChangeArrowheads="1"/>
            </p:cNvSpPr>
            <p:nvPr/>
          </p:nvSpPr>
          <p:spPr bwMode="auto">
            <a:xfrm>
              <a:off x="1296" y="816"/>
              <a:ext cx="38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M</a:t>
              </a:r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864" y="768"/>
              <a:ext cx="19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2400" b="1">
                  <a:latin typeface="Times New Roman" panose="02020603050405020304" pitchFamily="18" charset="0"/>
                  <a:ea typeface="宋体" panose="02010600030101010101" pitchFamily="2" charset="-122"/>
                </a:rPr>
                <a:t>N</a:t>
              </a:r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7524750" y="5084763"/>
            <a:ext cx="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>
            <a:off x="7524750" y="5013325"/>
            <a:ext cx="71438" cy="144463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8" name="Line 24"/>
          <p:cNvSpPr>
            <a:spLocks noChangeShapeType="1"/>
          </p:cNvSpPr>
          <p:nvPr/>
        </p:nvSpPr>
        <p:spPr bwMode="auto">
          <a:xfrm flipH="1">
            <a:off x="7451725" y="5157788"/>
            <a:ext cx="144463" cy="71437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89" name="Line 25"/>
          <p:cNvSpPr>
            <a:spLocks noChangeShapeType="1"/>
          </p:cNvSpPr>
          <p:nvPr/>
        </p:nvSpPr>
        <p:spPr bwMode="auto">
          <a:xfrm>
            <a:off x="7596188" y="6165850"/>
            <a:ext cx="142875" cy="0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0" name="Line 26"/>
          <p:cNvSpPr>
            <a:spLocks noChangeShapeType="1"/>
          </p:cNvSpPr>
          <p:nvPr/>
        </p:nvSpPr>
        <p:spPr bwMode="auto">
          <a:xfrm>
            <a:off x="7596188" y="6165850"/>
            <a:ext cx="0" cy="142875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V="1">
            <a:off x="8243888" y="5157788"/>
            <a:ext cx="144462" cy="71437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8243888" y="5229225"/>
            <a:ext cx="73025" cy="144463"/>
          </a:xfrm>
          <a:prstGeom prst="line">
            <a:avLst/>
          </a:prstGeom>
          <a:noFill/>
          <a:ln w="25400" cmpd="sng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93" name="AutoShape 2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24750" y="188913"/>
            <a:ext cx="647700" cy="144462"/>
          </a:xfrm>
          <a:prstGeom prst="rightArrow">
            <a:avLst>
              <a:gd name="adj1" fmla="val 50000"/>
              <a:gd name="adj2" fmla="val 112088"/>
            </a:avLst>
          </a:prstGeom>
          <a:solidFill>
            <a:schemeClr val="accent1"/>
          </a:solidFill>
          <a:ln w="9525" cmpd="sng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/>
      <p:bldP spid="11269" grpId="0" animBg="1"/>
      <p:bldP spid="11270" grpId="0" animBg="1"/>
      <p:bldP spid="11271" grpId="0" autoUpdateAnimBg="0"/>
      <p:bldP spid="11272" grpId="0" autoUpdateAnimBg="0"/>
      <p:bldP spid="11273" grpId="0" autoUpdateAnimBg="0"/>
      <p:bldP spid="11287" grpId="0" animBg="1"/>
      <p:bldP spid="11288" grpId="0" animBg="1"/>
      <p:bldP spid="11288" grpId="1" animBg="1"/>
      <p:bldP spid="11289" grpId="0" animBg="1"/>
      <p:bldP spid="11290" grpId="0" animBg="1"/>
      <p:bldP spid="11290" grpId="1" animBg="1"/>
      <p:bldP spid="11291" grpId="0" animBg="1"/>
      <p:bldP spid="11292" grpId="0" animBg="1"/>
      <p:bldP spid="11292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60198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zh-CN" altLang="zh-CN" sz="1600">
              <a:solidFill>
                <a:schemeClr val="tx2"/>
              </a:solidFill>
              <a:ea typeface="宋体" panose="0201060003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861342" y="1559721"/>
            <a:ext cx="6934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作业（必做题）：课本：</a:t>
            </a:r>
            <a:r>
              <a:rPr lang="zh-CN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P29</a:t>
            </a:r>
            <a:r>
              <a:rPr 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页  </a:t>
            </a:r>
            <a:r>
              <a:rPr lang="zh-CN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2</a:t>
            </a:r>
            <a:r>
              <a:rPr 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、</a:t>
            </a:r>
            <a:r>
              <a:rPr lang="zh-CN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3</a:t>
            </a:r>
            <a:r>
              <a:rPr 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、</a:t>
            </a:r>
            <a:r>
              <a:rPr lang="zh-CN" altLang="zh-CN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宋体" panose="02010600030101010101" pitchFamily="2" charset="-122"/>
              </a:rPr>
              <a:t>4</a:t>
            </a:r>
          </a:p>
        </p:txBody>
      </p:sp>
      <p:grpSp>
        <p:nvGrpSpPr>
          <p:cNvPr id="12292" name="Group 4"/>
          <p:cNvGrpSpPr/>
          <p:nvPr/>
        </p:nvGrpSpPr>
        <p:grpSpPr bwMode="auto">
          <a:xfrm>
            <a:off x="5410200" y="3251200"/>
            <a:ext cx="2819400" cy="2387600"/>
            <a:chOff x="0" y="0"/>
            <a:chExt cx="2160" cy="1602"/>
          </a:xfrm>
        </p:grpSpPr>
        <p:sp>
          <p:nvSpPr>
            <p:cNvPr id="12293" name="Line 5"/>
            <p:cNvSpPr>
              <a:spLocks noChangeShapeType="1"/>
            </p:cNvSpPr>
            <p:nvPr/>
          </p:nvSpPr>
          <p:spPr bwMode="auto">
            <a:xfrm flipH="1">
              <a:off x="336" y="144"/>
              <a:ext cx="1248" cy="816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94" name="Line 6"/>
            <p:cNvSpPr>
              <a:spLocks noChangeShapeType="1"/>
            </p:cNvSpPr>
            <p:nvPr/>
          </p:nvSpPr>
          <p:spPr bwMode="auto">
            <a:xfrm>
              <a:off x="336" y="960"/>
              <a:ext cx="1536" cy="288"/>
            </a:xfrm>
            <a:prstGeom prst="line">
              <a:avLst/>
            </a:prstGeom>
            <a:noFill/>
            <a:ln w="9525" cmpd="sng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>
                  <a:ea typeface="宋体" panose="02010600030101010101" pitchFamily="2" charset="-122"/>
                </a:rPr>
                <a:t>O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1632" y="0"/>
              <a:ext cx="336" cy="3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>
                  <a:ea typeface="宋体" panose="02010600030101010101" pitchFamily="2" charset="-122"/>
                </a:rPr>
                <a:t>A</a:t>
              </a:r>
            </a:p>
          </p:txBody>
        </p:sp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680" y="1296"/>
              <a:ext cx="336" cy="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>
                  <a:ea typeface="宋体" panose="02010600030101010101" pitchFamily="2" charset="-122"/>
                </a:rPr>
                <a:t>B</a:t>
              </a: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104" y="721"/>
              <a:ext cx="432" cy="4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/>
                <a:t>.</a:t>
              </a:r>
              <a:r>
                <a:rPr lang="zh-CN" altLang="zh-CN">
                  <a:ea typeface="宋体" panose="02010600030101010101" pitchFamily="2" charset="-122"/>
                </a:rPr>
                <a:t> 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728" y="576"/>
              <a:ext cx="432" cy="4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zh-CN" sz="3600" b="1"/>
                <a:t>.</a:t>
              </a:r>
              <a:r>
                <a:rPr lang="zh-CN" altLang="zh-CN">
                  <a:ea typeface="宋体" panose="02010600030101010101" pitchFamily="2" charset="-122"/>
                </a:rPr>
                <a:t> </a:t>
              </a:r>
            </a:p>
          </p:txBody>
        </p:sp>
      </p:grp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51520" y="2301875"/>
            <a:ext cx="5029200" cy="387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zh-CN" sz="3200" b="1" dirty="0">
                <a:solidFill>
                  <a:srgbClr val="FF0000"/>
                </a:solidFill>
                <a:ea typeface="隶书" panose="02010509060101010101" pitchFamily="49" charset="-122"/>
              </a:rPr>
              <a:t>               </a:t>
            </a:r>
            <a:r>
              <a:rPr lang="zh-CN" sz="4000" b="1" dirty="0">
                <a:solidFill>
                  <a:srgbClr val="FF0000"/>
                </a:solidFill>
                <a:ea typeface="隶书" panose="02010509060101010101" pitchFamily="49" charset="-122"/>
              </a:rPr>
              <a:t>问题探讨</a:t>
            </a:r>
            <a:r>
              <a:rPr lang="zh-CN" sz="3200" b="1" dirty="0">
                <a:ea typeface="宋体" panose="02010600030101010101" pitchFamily="2" charset="-122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zh-CN" sz="3200" b="1" dirty="0">
                <a:ea typeface="宋体" panose="02010600030101010101" pitchFamily="2" charset="-122"/>
              </a:rPr>
              <a:t>        在</a:t>
            </a:r>
            <a:r>
              <a:rPr lang="zh-CN" altLang="zh-CN" sz="3200" b="1" dirty="0">
                <a:ea typeface="宋体" panose="02010600030101010101" pitchFamily="2" charset="-122"/>
              </a:rPr>
              <a:t>V</a:t>
            </a:r>
            <a:r>
              <a:rPr lang="zh-CN" sz="3200" b="1" dirty="0">
                <a:ea typeface="宋体" panose="02010600030101010101" pitchFamily="2" charset="-122"/>
              </a:rPr>
              <a:t>型公路（∠</a:t>
            </a:r>
            <a:r>
              <a:rPr lang="zh-CN" altLang="zh-CN" sz="3200" b="1" dirty="0">
                <a:ea typeface="宋体" panose="02010600030101010101" pitchFamily="2" charset="-122"/>
              </a:rPr>
              <a:t>AOB</a:t>
            </a:r>
            <a:r>
              <a:rPr lang="zh-CN" sz="3200" b="1" dirty="0">
                <a:ea typeface="宋体" panose="02010600030101010101" pitchFamily="2" charset="-122"/>
              </a:rPr>
              <a:t>）内部，有两个村庄</a:t>
            </a:r>
            <a:r>
              <a:rPr lang="zh-CN" altLang="zh-CN" sz="3200" b="1" dirty="0">
                <a:ea typeface="宋体" panose="02010600030101010101" pitchFamily="2" charset="-122"/>
              </a:rPr>
              <a:t>C</a:t>
            </a:r>
            <a:r>
              <a:rPr lang="zh-CN" sz="3200" b="1" dirty="0">
                <a:ea typeface="宋体" panose="02010600030101010101" pitchFamily="2" charset="-122"/>
              </a:rPr>
              <a:t>、</a:t>
            </a:r>
            <a:r>
              <a:rPr lang="zh-CN" altLang="zh-CN" sz="3200" b="1" dirty="0">
                <a:ea typeface="宋体" panose="02010600030101010101" pitchFamily="2" charset="-122"/>
              </a:rPr>
              <a:t>D</a:t>
            </a:r>
            <a:r>
              <a:rPr lang="zh-CN" sz="3200" b="1" dirty="0">
                <a:ea typeface="宋体" panose="02010600030101010101" pitchFamily="2" charset="-122"/>
              </a:rPr>
              <a:t>。你能选择一个纺织厂的厂址</a:t>
            </a:r>
            <a:r>
              <a:rPr lang="zh-CN" altLang="zh-CN" sz="3200" b="1" dirty="0">
                <a:ea typeface="宋体" panose="02010600030101010101" pitchFamily="2" charset="-122"/>
              </a:rPr>
              <a:t>P</a:t>
            </a:r>
            <a:r>
              <a:rPr lang="zh-CN" sz="3200" b="1" dirty="0">
                <a:ea typeface="宋体" panose="02010600030101010101" pitchFamily="2" charset="-122"/>
              </a:rPr>
              <a:t>，使</a:t>
            </a:r>
            <a:r>
              <a:rPr lang="zh-CN" altLang="zh-CN" sz="3200" b="1" dirty="0">
                <a:ea typeface="宋体" panose="02010600030101010101" pitchFamily="2" charset="-122"/>
              </a:rPr>
              <a:t>P</a:t>
            </a:r>
            <a:r>
              <a:rPr lang="zh-CN" sz="3200" b="1" dirty="0">
                <a:ea typeface="宋体" panose="02010600030101010101" pitchFamily="2" charset="-122"/>
              </a:rPr>
              <a:t>到</a:t>
            </a:r>
            <a:r>
              <a:rPr lang="zh-CN" altLang="zh-CN" sz="3200" b="1" dirty="0">
                <a:ea typeface="宋体" panose="02010600030101010101" pitchFamily="2" charset="-122"/>
              </a:rPr>
              <a:t>V</a:t>
            </a:r>
            <a:r>
              <a:rPr lang="zh-CN" sz="3200" b="1" dirty="0">
                <a:ea typeface="宋体" panose="02010600030101010101" pitchFamily="2" charset="-122"/>
              </a:rPr>
              <a:t>型公路的距离相等，且使</a:t>
            </a:r>
            <a:r>
              <a:rPr lang="zh-CN" altLang="zh-CN" sz="3200" b="1" dirty="0">
                <a:ea typeface="宋体" panose="02010600030101010101" pitchFamily="2" charset="-122"/>
              </a:rPr>
              <a:t>C</a:t>
            </a:r>
            <a:r>
              <a:rPr lang="zh-CN" sz="3200" b="1" dirty="0">
                <a:ea typeface="宋体" panose="02010600030101010101" pitchFamily="2" charset="-122"/>
              </a:rPr>
              <a:t>、</a:t>
            </a:r>
            <a:r>
              <a:rPr lang="zh-CN" altLang="zh-CN" sz="3200" b="1" dirty="0">
                <a:ea typeface="宋体" panose="02010600030101010101" pitchFamily="2" charset="-122"/>
              </a:rPr>
              <a:t>D</a:t>
            </a:r>
            <a:r>
              <a:rPr lang="zh-CN" sz="3200" b="1" dirty="0">
                <a:ea typeface="宋体" panose="02010600030101010101" pitchFamily="2" charset="-122"/>
              </a:rPr>
              <a:t>两村的工人上下班的路程一样吗？</a:t>
            </a:r>
          </a:p>
        </p:txBody>
      </p:sp>
      <p:sp>
        <p:nvSpPr>
          <p:cNvPr id="12301" name="Rectangle 13"/>
          <p:cNvSpPr>
            <a:spLocks noChangeArrowheads="1"/>
          </p:cNvSpPr>
          <p:nvPr/>
        </p:nvSpPr>
        <p:spPr bwMode="auto">
          <a:xfrm>
            <a:off x="6553200" y="4114800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7696200" y="3810000"/>
            <a:ext cx="4048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zh-CN">
                <a:ea typeface="宋体" panose="02010600030101010101" pitchFamily="2" charset="-122"/>
              </a:rPr>
              <a:t>D</a:t>
            </a:r>
          </a:p>
        </p:txBody>
      </p:sp>
    </p:spTree>
  </p:cSld>
  <p:clrMapOvr>
    <a:masterClrMapping/>
  </p:clrMapOvr>
  <p:transition>
    <p:random/>
  </p:transition>
</p:sld>
</file>

<file path=ppt/theme/theme1.xml><?xml version="1.0" encoding="utf-8"?>
<a:theme xmlns:a="http://schemas.openxmlformats.org/drawingml/2006/main" name="WWW.2PPT.COM&#10;">
  <a:themeElements>
    <a:clrScheme name="梦想之树 1">
      <a:dk1>
        <a:srgbClr val="000000"/>
      </a:dk1>
      <a:lt1>
        <a:srgbClr val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FFFFFF"/>
      </a:accent3>
      <a:accent4>
        <a:srgbClr val="000000"/>
      </a:accent4>
      <a:accent5>
        <a:srgbClr val="CDDEAE"/>
      </a:accent5>
      <a:accent6>
        <a:srgbClr val="DB9021"/>
      </a:accent6>
      <a:hlink>
        <a:srgbClr val="64C143"/>
      </a:hlink>
      <a:folHlink>
        <a:srgbClr val="9A9A9A"/>
      </a:folHlink>
    </a:clrScheme>
    <a:fontScheme name="梦想之树">
      <a:majorFont>
        <a:latin typeface="Verdana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梦想之树 1">
        <a:dk1>
          <a:srgbClr val="000000"/>
        </a:dk1>
        <a:lt1>
          <a:srgbClr val="FFFFFF"/>
        </a:lt1>
        <a:dk2>
          <a:srgbClr val="006270"/>
        </a:dk2>
        <a:lt2>
          <a:srgbClr val="FBFEC6"/>
        </a:lt2>
        <a:accent1>
          <a:srgbClr val="A0C435"/>
        </a:accent1>
        <a:accent2>
          <a:srgbClr val="F29F26"/>
        </a:accent2>
        <a:accent3>
          <a:srgbClr val="FFFFFF"/>
        </a:accent3>
        <a:accent4>
          <a:srgbClr val="000000"/>
        </a:accent4>
        <a:accent5>
          <a:srgbClr val="CDDEAE"/>
        </a:accent5>
        <a:accent6>
          <a:srgbClr val="DB9021"/>
        </a:accent6>
        <a:hlink>
          <a:srgbClr val="64C143"/>
        </a:hlink>
        <a:folHlink>
          <a:srgbClr val="9A9A9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0</TotalTime>
  <Words>543</Words>
  <Application>Microsoft Office PowerPoint</Application>
  <PresentationFormat>全屏显示(4:3)</PresentationFormat>
  <Paragraphs>80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黑体</vt:lpstr>
      <vt:lpstr>华文行楷</vt:lpstr>
      <vt:lpstr>隶书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角平分线</vt:lpstr>
      <vt:lpstr>尺规作角的平分线</vt:lpstr>
      <vt:lpstr>PowerPoint 演示文稿</vt:lpstr>
      <vt:lpstr>折纸图</vt:lpstr>
      <vt:lpstr>折一折</vt:lpstr>
      <vt:lpstr>PowerPoint 演示文稿</vt:lpstr>
      <vt:lpstr>PowerPoint 演示文稿</vt:lpstr>
      <vt:lpstr>例  已知：如图，△ABC的角平分线BM、CN相交于点P. 求证：点P到三边AB、BC、CA的距离相等.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2022-01-07T06:40:47Z</dcterms:created>
  <dcterms:modified xsi:type="dcterms:W3CDTF">2023-01-16T20:23:47Z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B3D6CF48BCC24A20858B19CAD938AE6B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