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0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F0269-B5C5-4D7A-AC1F-8C776DE0B4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79015-FCFD-4C4C-B21A-AB9B91D357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614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lIns="90000" tIns="46800" rIns="90000" bIns="46800" rtlCol="0" anchor="t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E895-BADD-49CE-9997-AFAFB664AAA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lIns="90000" tIns="46800" rIns="90000" bIns="46800" rtlCol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490400"/>
            <a:ext cx="8226900" cy="47592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2B73948-0934-44B3-BACE-4DDFA750A9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lIns="101600" tIns="0" rIns="82550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lIns="101600" tIns="38100" rIns="76200" bIns="38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lIns="101600" tIns="0" rIns="82550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F2D4841-B499-46ED-8B9C-5E1FC6C62670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r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6"/>
            </p:custDataLst>
          </p:nvPr>
        </p:nvSpPr>
        <p:spPr bwMode="auto">
          <a:xfrm>
            <a:off x="456010" y="608014"/>
            <a:ext cx="822721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  <p:custDataLst>
              <p:tags r:id="rId17"/>
            </p:custDataLst>
          </p:nvPr>
        </p:nvSpPr>
        <p:spPr bwMode="auto">
          <a:xfrm>
            <a:off x="456010" y="1490664"/>
            <a:ext cx="8227219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581" y="6315076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750" baseline="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291" y="6315076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75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7975" y="6315076"/>
            <a:ext cx="2025254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 spc="225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rtl="0" eaLnBrk="1" fontAlgn="base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rtl="0" eaLnBrk="1" fontAlgn="base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rtl="0" eaLnBrk="1" fontAlgn="base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pitchFamily="2" charset="2"/>
        <a:buChar char=""/>
        <a:tabLst>
          <a:tab pos="1207135" algn="l"/>
        </a:tabLst>
        <a:defRPr sz="105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rtl="0" eaLnBrk="1" fontAlgn="base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tabLst>
          <a:tab pos="1207135" algn="l"/>
        </a:tabLst>
        <a:defRPr sz="105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G:\&#25945;&#26696;&#36716;word\&#25968;&#23398;\7\&#21271;&#24072;&#19971;&#19978;&#25968;&#23398;&#26032;&#25945;&#26696;&#19968;&#26657;\XBS244.EPS" TargetMode="Externa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G:\&#25945;&#26696;&#36716;word\&#25968;&#23398;\7\&#21271;&#24072;&#19971;&#19978;&#25968;&#23398;&#26032;&#25945;&#26696;&#19968;&#26657;\XBS245.EPS" TargetMode="Externa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G:\&#25945;&#26696;&#36716;word\&#25968;&#23398;\7\&#21271;&#24072;&#19971;&#19978;&#25968;&#23398;&#26032;&#25945;&#26696;&#19968;&#26657;\XBS246.EPS" TargetMode="Externa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449" y="669115"/>
            <a:ext cx="8245554" cy="1656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600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有理数的运算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6236" y="1328181"/>
            <a:ext cx="954026" cy="804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74639" y="2924944"/>
            <a:ext cx="5577840" cy="116078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2148403" y="3152908"/>
            <a:ext cx="500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有理数的混合运算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圆角矩形 31"/>
          <p:cNvSpPr>
            <a:spLocks noChangeArrowheads="1"/>
          </p:cNvSpPr>
          <p:nvPr/>
        </p:nvSpPr>
        <p:spPr bwMode="auto">
          <a:xfrm>
            <a:off x="609600" y="839118"/>
            <a:ext cx="1558925" cy="50165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典例精析</a:t>
            </a:r>
          </a:p>
        </p:txBody>
      </p:sp>
      <p:sp>
        <p:nvSpPr>
          <p:cNvPr id="13314" name="文本框 99"/>
          <p:cNvSpPr txBox="1">
            <a:spLocks noChangeArrowheads="1"/>
          </p:cNvSpPr>
          <p:nvPr/>
        </p:nvSpPr>
        <p:spPr bwMode="auto">
          <a:xfrm>
            <a:off x="893763" y="1576388"/>
            <a:ext cx="183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　计算：</a:t>
            </a:r>
          </a:p>
        </p:txBody>
      </p:sp>
      <p:graphicFrame>
        <p:nvGraphicFramePr>
          <p:cNvPr id="6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8638" y="3313113"/>
          <a:ext cx="514667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2171700" imgH="431800" progId="Equation.3">
                  <p:embed/>
                </p:oleObj>
              </mc:Choice>
              <mc:Fallback>
                <p:oleObj r:id="rId3" imgW="21717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638" y="3313113"/>
                        <a:ext cx="514667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24088" y="4335463"/>
          <a:ext cx="10826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5" imgW="457200" imgH="405765" progId="Equation.3">
                  <p:embed/>
                </p:oleObj>
              </mc:Choice>
              <mc:Fallback>
                <p:oleObj r:id="rId5" imgW="457200" imgH="4057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24088" y="4335463"/>
                        <a:ext cx="10826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84200" y="2098675"/>
          <a:ext cx="35718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7" imgW="1498600" imgH="431800" progId="Equation.3">
                  <p:embed/>
                </p:oleObj>
              </mc:Choice>
              <mc:Fallback>
                <p:oleObj r:id="rId7" imgW="14986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" y="2098675"/>
                        <a:ext cx="35718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5162550" y="1438275"/>
            <a:ext cx="2298700" cy="1289050"/>
          </a:xfrm>
          <a:prstGeom prst="wedgeRoundRectCallout">
            <a:avLst>
              <a:gd name="adj1" fmla="val -88699"/>
              <a:gd name="adj2" fmla="val 11508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在运算过程中，一定要注意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运算符号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7544" y="1015578"/>
          <a:ext cx="36020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1511300" imgH="457200" progId="Equation.3">
                  <p:embed/>
                </p:oleObj>
              </mc:Choice>
              <mc:Fallback>
                <p:oleObj r:id="rId3" imgW="15113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7544" y="1015578"/>
                        <a:ext cx="360203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文本框 3"/>
          <p:cNvSpPr txBox="1">
            <a:spLocks noChangeArrowheads="1"/>
          </p:cNvSpPr>
          <p:nvPr/>
        </p:nvSpPr>
        <p:spPr bwMode="auto">
          <a:xfrm>
            <a:off x="469131" y="2199853"/>
            <a:ext cx="1604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解法一：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5176069" y="2104603"/>
            <a:ext cx="1604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解法二：</a:t>
            </a:r>
            <a:endParaRPr lang="zh-CN" altLang="en-US" sz="280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7544" y="2720553"/>
          <a:ext cx="31908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5" imgW="1346200" imgH="431800" progId="Equation.3">
                  <p:embed/>
                </p:oleObj>
              </mc:Choice>
              <mc:Fallback>
                <p:oleObj r:id="rId5" imgW="13462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7544" y="2720553"/>
                        <a:ext cx="319087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850256" y="4030241"/>
          <a:ext cx="10239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7" imgW="431800" imgH="177165" progId="Equation.3">
                  <p:embed/>
                </p:oleObj>
              </mc:Choice>
              <mc:Fallback>
                <p:oleObj r:id="rId7" imgW="4318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50256" y="4030241"/>
                        <a:ext cx="10239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69581" y="2720553"/>
          <a:ext cx="46640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9" imgW="1968500" imgH="431800" progId="Equation.3">
                  <p:embed/>
                </p:oleObj>
              </mc:Choice>
              <mc:Fallback>
                <p:oleObj r:id="rId9" imgW="1968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69581" y="2720553"/>
                        <a:ext cx="466407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003031" y="3947691"/>
          <a:ext cx="27987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11" imgW="1181100" imgH="177165" progId="Equation.3">
                  <p:embed/>
                </p:oleObj>
              </mc:Choice>
              <mc:Fallback>
                <p:oleObj r:id="rId11" imgW="11811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03031" y="3947691"/>
                        <a:ext cx="27987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圆角矩形标注 13343"/>
          <p:cNvSpPr>
            <a:spLocks noChangeArrowheads="1"/>
          </p:cNvSpPr>
          <p:nvPr/>
        </p:nvSpPr>
        <p:spPr bwMode="auto">
          <a:xfrm>
            <a:off x="2678931" y="4941168"/>
            <a:ext cx="2665413" cy="1287462"/>
          </a:xfrm>
          <a:prstGeom prst="wedgeRoundRectCallout">
            <a:avLst>
              <a:gd name="adj1" fmla="val 19148"/>
              <a:gd name="adj2" fmla="val -179815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CC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点拨：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在运算过程中，巧用运算律，可简化计算</a:t>
            </a:r>
          </a:p>
        </p:txBody>
      </p:sp>
      <p:sp>
        <p:nvSpPr>
          <p:cNvPr id="13345" name="云形标注 13344"/>
          <p:cNvSpPr>
            <a:spLocks noChangeArrowheads="1"/>
          </p:cNvSpPr>
          <p:nvPr/>
        </p:nvSpPr>
        <p:spPr bwMode="auto">
          <a:xfrm>
            <a:off x="4279131" y="567903"/>
            <a:ext cx="4676775" cy="1223963"/>
          </a:xfrm>
          <a:prstGeom prst="cloudCallout">
            <a:avLst>
              <a:gd name="adj1" fmla="val -51315"/>
              <a:gd name="adj2" fmla="val 90685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讨论交流：你认为哪种方法更好呢？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 animBg="1"/>
      <p:bldP spid="133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9"/>
          <p:cNvSpPr>
            <a:spLocks noChangeArrowheads="1"/>
          </p:cNvSpPr>
          <p:nvPr/>
        </p:nvSpPr>
        <p:spPr bwMode="auto">
          <a:xfrm>
            <a:off x="890588" y="1744663"/>
            <a:ext cx="79359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有理数的加法运算律有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乘法的运算律有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提示：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有理数的运算律可以顺用，也可以逆用．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2" name="圆角矩形 31"/>
          <p:cNvSpPr>
            <a:spLocks noChangeArrowheads="1"/>
          </p:cNvSpPr>
          <p:nvPr/>
        </p:nvSpPr>
        <p:spPr bwMode="auto">
          <a:xfrm>
            <a:off x="514350" y="951384"/>
            <a:ext cx="1806575" cy="5334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归纳总结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圆角矩形 31"/>
          <p:cNvSpPr>
            <a:spLocks noChangeArrowheads="1"/>
          </p:cNvSpPr>
          <p:nvPr/>
        </p:nvSpPr>
        <p:spPr bwMode="auto">
          <a:xfrm>
            <a:off x="527685" y="1040765"/>
            <a:ext cx="1558925" cy="503238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试一试</a:t>
            </a:r>
          </a:p>
        </p:txBody>
      </p:sp>
      <p:sp>
        <p:nvSpPr>
          <p:cNvPr id="16386" name="文本框 99"/>
          <p:cNvSpPr txBox="1">
            <a:spLocks noChangeArrowheads="1"/>
          </p:cNvSpPr>
          <p:nvPr/>
        </p:nvSpPr>
        <p:spPr bwMode="auto">
          <a:xfrm>
            <a:off x="539368" y="1642428"/>
            <a:ext cx="1831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计算：</a:t>
            </a:r>
          </a:p>
        </p:txBody>
      </p:sp>
      <p:graphicFrame>
        <p:nvGraphicFramePr>
          <p:cNvPr id="16387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39368" y="2272665"/>
          <a:ext cx="4248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1930400" imgH="228600" progId="Equation.3">
                  <p:embed/>
                </p:oleObj>
              </mc:Choice>
              <mc:Fallback>
                <p:oleObj r:id="rId3" imgW="19304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368" y="2272665"/>
                        <a:ext cx="4248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7038" y="2924185"/>
          <a:ext cx="63484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5" imgW="2679700" imgH="431800" progId="Equation.3">
                  <p:embed/>
                </p:oleObj>
              </mc:Choice>
              <mc:Fallback>
                <p:oleObj r:id="rId5" imgW="26797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7038" y="2924185"/>
                        <a:ext cx="634841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99013" y="3948122"/>
          <a:ext cx="1835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7" imgW="774065" imgH="393700" progId="Equation.3">
                  <p:embed/>
                </p:oleObj>
              </mc:Choice>
              <mc:Fallback>
                <p:oleObj r:id="rId7" imgW="7740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99013" y="3948122"/>
                        <a:ext cx="1835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99013" y="5084772"/>
          <a:ext cx="1054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9" imgW="444500" imgH="393700" progId="Equation.3">
                  <p:embed/>
                </p:oleObj>
              </mc:Choice>
              <mc:Fallback>
                <p:oleObj r:id="rId9" imgW="4445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99013" y="5084772"/>
                        <a:ext cx="1054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6" name="圆角矩形标注 49175"/>
          <p:cNvSpPr>
            <a:spLocks noChangeArrowheads="1"/>
          </p:cNvSpPr>
          <p:nvPr/>
        </p:nvSpPr>
        <p:spPr bwMode="auto">
          <a:xfrm>
            <a:off x="5618476" y="5084772"/>
            <a:ext cx="2665412" cy="863600"/>
          </a:xfrm>
          <a:prstGeom prst="wedgeRoundRectCallout">
            <a:avLst>
              <a:gd name="adj1" fmla="val -83745"/>
              <a:gd name="adj2" fmla="val -212389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FF"/>
                </a:solidFill>
              </a:rPr>
              <a:t>注意运算顺序及符号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491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7055" y="946785"/>
          <a:ext cx="40703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1930400" imgH="457200" progId="Equation.3">
                  <p:embed/>
                </p:oleObj>
              </mc:Choice>
              <mc:Fallback>
                <p:oleObj r:id="rId3" imgW="1930400" imgH="45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7055" y="946785"/>
                        <a:ext cx="407035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81318" y="2005648"/>
          <a:ext cx="81851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5" imgW="3454400" imgH="431800" progId="Equation.3">
                  <p:embed/>
                </p:oleObj>
              </mc:Choice>
              <mc:Fallback>
                <p:oleObj r:id="rId5" imgW="34544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318" y="2005648"/>
                        <a:ext cx="81851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32355" y="3204210"/>
          <a:ext cx="38211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7" imgW="1612900" imgH="431800" progId="Equation.3">
                  <p:embed/>
                </p:oleObj>
              </mc:Choice>
              <mc:Fallback>
                <p:oleObj r:id="rId7" imgW="16129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32355" y="3204210"/>
                        <a:ext cx="382111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108518" y="4393248"/>
          <a:ext cx="25288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9" imgW="1066800" imgH="393700" progId="Equation.3">
                  <p:embed/>
                </p:oleObj>
              </mc:Choice>
              <mc:Fallback>
                <p:oleObj r:id="rId9" imgW="10668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08518" y="4393248"/>
                        <a:ext cx="252888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7" name="圆角矩形标注 49176"/>
          <p:cNvSpPr>
            <a:spLocks noChangeArrowheads="1"/>
          </p:cNvSpPr>
          <p:nvPr/>
        </p:nvSpPr>
        <p:spPr bwMode="auto">
          <a:xfrm>
            <a:off x="5166043" y="5326698"/>
            <a:ext cx="3241675" cy="792162"/>
          </a:xfrm>
          <a:prstGeom prst="wedgeRoundRectCallout">
            <a:avLst>
              <a:gd name="adj1" fmla="val 7148"/>
              <a:gd name="adj2" fmla="val -355449"/>
              <a:gd name="adj3" fmla="val 16667"/>
            </a:avLst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FF"/>
                </a:solidFill>
              </a:rPr>
              <a:t>本题用乘法分配律进行运算较简单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491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7"/>
          <p:cNvSpPr/>
          <p:nvPr/>
        </p:nvSpPr>
        <p:spPr>
          <a:xfrm>
            <a:off x="325438" y="1772816"/>
            <a:ext cx="8518525" cy="3870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24</a:t>
            </a:r>
            <a:r>
              <a:rPr lang="zh-CN" altLang="en-US" sz="28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点游戏规则：</a:t>
            </a:r>
            <a:endParaRPr lang="zh-CN" altLang="en-US" sz="280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  “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从一副扑克牌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去掉大、小王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)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中任意抽取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4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张，根据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牌面上的数字进行混合运算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每张牌只能用一次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)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，使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得运算结果为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24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或－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24.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其中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红色扑克牌代表负数，黑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色扑克牌代表正数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J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、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Q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、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K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分别代表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11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、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12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、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13”.</a:t>
            </a:r>
            <a:endParaRPr lang="en-US" altLang="zh-CN" sz="2800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9021" y="980728"/>
            <a:ext cx="3168980" cy="557164"/>
            <a:chOff x="299021" y="836712"/>
            <a:chExt cx="3168980" cy="557164"/>
          </a:xfrm>
        </p:grpSpPr>
        <p:sp>
          <p:nvSpPr>
            <p:cNvPr id="10" name="文本框 6151"/>
            <p:cNvSpPr txBox="1">
              <a:spLocks noChangeArrowheads="1"/>
            </p:cNvSpPr>
            <p:nvPr/>
          </p:nvSpPr>
          <p:spPr bwMode="auto">
            <a:xfrm>
              <a:off x="1763688" y="864200"/>
              <a:ext cx="17043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24</a:t>
              </a:r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点游戏</a:t>
              </a:r>
            </a:p>
          </p:txBody>
        </p:sp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299021" y="836712"/>
              <a:ext cx="1464667" cy="557164"/>
            </a:xfrm>
            <a:prstGeom prst="roundRect">
              <a:avLst/>
            </a:prstGeom>
            <a:solidFill>
              <a:srgbClr val="2A7070"/>
            </a:solidFill>
            <a:ln w="25400">
              <a:solidFill>
                <a:schemeClr val="lt1"/>
              </a:solidFill>
            </a:ln>
            <a:effectLst>
              <a:outerShdw dir="4200000" sx="1000" sy="1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lIns="36000" tIns="36000" rIns="36000" bIns="36000" anchor="ctr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知识点</a:t>
              </a:r>
              <a:r>
                <a:rPr lang="en-US" altLang="zh-CN" sz="2800" b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2</a:t>
              </a:r>
              <a:endPara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403648" y="1039267"/>
            <a:ext cx="3884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小飞抽到了这样几张牌：</a:t>
            </a:r>
          </a:p>
        </p:txBody>
      </p:sp>
      <p:pic>
        <p:nvPicPr>
          <p:cNvPr id="15362" name="Picture 2" descr="G:\教案转word\数学\7\北师七上数学新教案一校\XBS244.EPS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1001713" y="1863725"/>
            <a:ext cx="73675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12925" y="4416425"/>
            <a:ext cx="5080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他运用下面的方法凑成了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92300" y="5208588"/>
            <a:ext cx="259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7×(3÷7+3)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90625" y="2943225"/>
            <a:ext cx="4730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06750" y="2935288"/>
            <a:ext cx="473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24463" y="2935288"/>
            <a:ext cx="473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035800" y="3052763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308100" y="1477963"/>
            <a:ext cx="6167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如果抽成这几张牌，你能凑成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吗？</a:t>
            </a:r>
          </a:p>
        </p:txBody>
      </p:sp>
      <p:pic>
        <p:nvPicPr>
          <p:cNvPr id="16387" name="Picture 3" descr="G:\教案转word\数学\7\北师七上数学新教案一校\XBS245.EPS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1235075" y="2506663"/>
            <a:ext cx="6240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31913" y="895251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62063" y="3373438"/>
            <a:ext cx="473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63875" y="3294063"/>
            <a:ext cx="473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97400" y="3373438"/>
            <a:ext cx="6937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34125" y="345757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09825" y="4843463"/>
            <a:ext cx="392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7×[3÷7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3)]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308100" y="1543323"/>
            <a:ext cx="624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如果抽成这几张牌，你能凑成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吗？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31913" y="958454"/>
            <a:ext cx="1401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</a:t>
            </a:r>
            <a:r>
              <a:rPr lang="en-US" altLang="zh-CN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</a:p>
        </p:txBody>
      </p:sp>
      <p:pic>
        <p:nvPicPr>
          <p:cNvPr id="17411" name="Picture 4" descr="G:\教案转word\数学\7\北师七上数学新教案一校\XBS246.EPS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1308100" y="2492375"/>
            <a:ext cx="6534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06525" y="3444875"/>
            <a:ext cx="471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06750" y="3411538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741863" y="3444875"/>
            <a:ext cx="693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78588" y="3398838"/>
            <a:ext cx="6937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09825" y="4843463"/>
            <a:ext cx="5013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7)×[(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3)÷7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3]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65388" y="5545138"/>
            <a:ext cx="5013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7×[3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3)÷(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7)]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5" grpId="0"/>
      <p:bldP spid="6" grpId="0"/>
      <p:bldP spid="7" grpId="0"/>
      <p:bldP spid="8" grpId="0"/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99"/>
          <p:cNvSpPr txBox="1">
            <a:spLocks noChangeArrowheads="1"/>
          </p:cNvSpPr>
          <p:nvPr/>
        </p:nvSpPr>
        <p:spPr bwMode="auto">
          <a:xfrm>
            <a:off x="749300" y="1676400"/>
            <a:ext cx="7645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现有四个有理数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，－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，将这四个数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每个数只能用一次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进行加减乘除四则运算，使其结果等于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，请写出一个符合条件的算式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0" name="圆角矩形 31"/>
          <p:cNvSpPr>
            <a:spLocks noChangeArrowheads="1"/>
          </p:cNvSpPr>
          <p:nvPr/>
        </p:nvSpPr>
        <p:spPr bwMode="auto">
          <a:xfrm>
            <a:off x="715963" y="1053555"/>
            <a:ext cx="1368425" cy="50323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1"/>
          <p:cNvSpPr>
            <a:spLocks noChangeArrowheads="1"/>
          </p:cNvSpPr>
          <p:nvPr/>
        </p:nvSpPr>
        <p:spPr bwMode="auto">
          <a:xfrm>
            <a:off x="487363" y="2197100"/>
            <a:ext cx="82772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掌握有理数混合运算的法则，并能熟练地进行有理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数加、减、乘、除、乘方的混合运算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（重点）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在运算过程中能合理地使用运算律简化运算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难点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</a:p>
        </p:txBody>
      </p:sp>
      <p:sp>
        <p:nvSpPr>
          <p:cNvPr id="8" name="矩形 80"/>
          <p:cNvSpPr>
            <a:spLocks noChangeArrowheads="1"/>
          </p:cNvSpPr>
          <p:nvPr/>
        </p:nvSpPr>
        <p:spPr bwMode="auto">
          <a:xfrm>
            <a:off x="3332763" y="1270501"/>
            <a:ext cx="203132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8"/>
          <p:cNvGrpSpPr/>
          <p:nvPr/>
        </p:nvGrpSpPr>
        <p:grpSpPr>
          <a:xfrm>
            <a:off x="541338" y="1681584"/>
            <a:ext cx="7943850" cy="2378075"/>
            <a:chOff x="853" y="1425"/>
            <a:chExt cx="12508" cy="3745"/>
          </a:xfrm>
        </p:grpSpPr>
        <p:sp>
          <p:nvSpPr>
            <p:cNvPr id="23555" name="文本框 99"/>
            <p:cNvSpPr txBox="1">
              <a:spLocks noChangeArrowheads="1"/>
            </p:cNvSpPr>
            <p:nvPr/>
          </p:nvSpPr>
          <p:spPr bwMode="auto">
            <a:xfrm>
              <a:off x="853" y="1425"/>
              <a:ext cx="969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1.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下列计算正确的是  （     ）</a:t>
              </a:r>
            </a:p>
          </p:txBody>
        </p:sp>
        <p:graphicFrame>
          <p:nvGraphicFramePr>
            <p:cNvPr id="23556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88" y="2449"/>
            <a:ext cx="3213" cy="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r:id="rId3" imgW="927100" imgH="279400" progId="Equation.3">
                    <p:embed/>
                  </p:oleObj>
                </mc:Choice>
                <mc:Fallback>
                  <p:oleObj r:id="rId3" imgW="927100" imgH="2794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88" y="2449"/>
                          <a:ext cx="3213" cy="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7" name="对象 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923" y="2052"/>
            <a:ext cx="4138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r:id="rId5" imgW="1193800" imgH="469900" progId="Equation.3">
                    <p:embed/>
                  </p:oleObj>
                </mc:Choice>
                <mc:Fallback>
                  <p:oleObj r:id="rId5" imgW="1193800" imgH="469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923" y="2052"/>
                          <a:ext cx="4138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974" y="3802"/>
            <a:ext cx="3918" cy="1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r:id="rId7" imgW="1130300" imgH="393700" progId="Equation.3">
                    <p:embed/>
                  </p:oleObj>
                </mc:Choice>
                <mc:Fallback>
                  <p:oleObj r:id="rId7" imgW="1130300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74" y="3802"/>
                          <a:ext cx="3918" cy="1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对象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923" y="3802"/>
            <a:ext cx="7438" cy="1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r:id="rId9" imgW="2145665" imgH="393700" progId="Equation.3">
                    <p:embed/>
                  </p:oleObj>
                </mc:Choice>
                <mc:Fallback>
                  <p:oleObj r:id="rId9" imgW="2145665" imgH="393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923" y="3802"/>
                          <a:ext cx="7438" cy="1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73550" y="174639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23561" name="图片 6"/>
          <p:cNvPicPr>
            <a:picLocks noChangeAspect="1" noChangeArrowheads="1"/>
          </p:cNvPicPr>
          <p:nvPr/>
        </p:nvPicPr>
        <p:blipFill>
          <a:blip r:embed="rId11" cstate="email"/>
          <a:srcRect r="-4648"/>
          <a:stretch>
            <a:fillRect/>
          </a:stretch>
        </p:blipFill>
        <p:spPr bwMode="auto">
          <a:xfrm>
            <a:off x="800100" y="5515967"/>
            <a:ext cx="69770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本框 99"/>
          <p:cNvSpPr txBox="1">
            <a:spLocks noChangeArrowheads="1"/>
          </p:cNvSpPr>
          <p:nvPr/>
        </p:nvSpPr>
        <p:spPr bwMode="auto">
          <a:xfrm>
            <a:off x="542925" y="4283497"/>
            <a:ext cx="7731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按照下图所示的操作步骤，若输入的值为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-2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，则输出的值为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______.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106738" y="499469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矩形 80"/>
          <p:cNvSpPr>
            <a:spLocks noChangeArrowheads="1"/>
          </p:cNvSpPr>
          <p:nvPr/>
        </p:nvSpPr>
        <p:spPr bwMode="auto">
          <a:xfrm>
            <a:off x="3209019" y="909196"/>
            <a:ext cx="20377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随堂练习</a:t>
            </a:r>
            <a:endParaRPr lang="zh-CN" altLang="en-US" sz="36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44538" y="1477963"/>
          <a:ext cx="31591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3" imgW="1435100" imgH="393700" progId="Equation.3">
                  <p:embed/>
                </p:oleObj>
              </mc:Choice>
              <mc:Fallback>
                <p:oleObj r:id="rId3" imgW="14351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4538" y="1477963"/>
                        <a:ext cx="31591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文本框 99"/>
          <p:cNvSpPr txBox="1">
            <a:spLocks noChangeArrowheads="1"/>
          </p:cNvSpPr>
          <p:nvPr/>
        </p:nvSpPr>
        <p:spPr bwMode="auto">
          <a:xfrm>
            <a:off x="435769" y="1105247"/>
            <a:ext cx="1831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计算：</a:t>
            </a:r>
          </a:p>
        </p:txBody>
      </p:sp>
      <p:graphicFrame>
        <p:nvGraphicFramePr>
          <p:cNvPr id="24579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44538" y="2236788"/>
          <a:ext cx="54514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5" imgW="2476500" imgH="431800" progId="Equation.3">
                  <p:embed/>
                </p:oleObj>
              </mc:Choice>
              <mc:Fallback>
                <p:oleObj r:id="rId5" imgW="2476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4538" y="2236788"/>
                        <a:ext cx="54514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69950" y="3271838"/>
          <a:ext cx="4025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7" imgW="1828800" imgH="215900" progId="Equation.3">
                  <p:embed/>
                </p:oleObj>
              </mc:Choice>
              <mc:Fallback>
                <p:oleObj r:id="rId7" imgW="18288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69950" y="3271838"/>
                        <a:ext cx="4025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19188" y="3997325"/>
          <a:ext cx="53959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9" imgW="2451100" imgH="431800" progId="Equation.3">
                  <p:embed/>
                </p:oleObj>
              </mc:Choice>
              <mc:Fallback>
                <p:oleObj r:id="rId9" imgW="24511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19188" y="3997325"/>
                        <a:ext cx="539591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258888" y="4949825"/>
          <a:ext cx="66262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11" imgW="3009900" imgH="393700" progId="Equation.3">
                  <p:embed/>
                </p:oleObj>
              </mc:Choice>
              <mc:Fallback>
                <p:oleObj r:id="rId11" imgW="30099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58888" y="4949825"/>
                        <a:ext cx="66262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"/>
          <p:cNvSpPr txBox="1">
            <a:spLocks noChangeArrowheads="1"/>
          </p:cNvSpPr>
          <p:nvPr/>
        </p:nvSpPr>
        <p:spPr bwMode="auto">
          <a:xfrm>
            <a:off x="828675" y="1484948"/>
            <a:ext cx="6103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请你仔细阅读下列材料，计算：</a:t>
            </a:r>
            <a:r>
              <a:rPr lang="zh-CN" altLang="en-US" sz="280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aphicFrame>
        <p:nvGraphicFramePr>
          <p:cNvPr id="25602" name="对象 16386"/>
          <p:cNvGraphicFramePr>
            <a:graphicFrameLocks noChangeAspect="1"/>
          </p:cNvGraphicFramePr>
          <p:nvPr/>
        </p:nvGraphicFramePr>
        <p:xfrm>
          <a:off x="1763713" y="2061210"/>
          <a:ext cx="38687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3" imgW="1567180" imgH="394970" progId="Equation.DSMT4">
                  <p:embed/>
                </p:oleObj>
              </mc:Choice>
              <mc:Fallback>
                <p:oleObj r:id="rId3" imgW="1567180" imgH="3949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63713" y="2061210"/>
                        <a:ext cx="386873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对象 16387"/>
          <p:cNvGraphicFramePr>
            <a:graphicFrameLocks noChangeAspect="1"/>
          </p:cNvGraphicFramePr>
          <p:nvPr/>
        </p:nvGraphicFramePr>
        <p:xfrm>
          <a:off x="2070100" y="3407410"/>
          <a:ext cx="37655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5" imgW="1727200" imgH="393700" progId="Equation.DSMT4">
                  <p:embed/>
                </p:oleObj>
              </mc:Choice>
              <mc:Fallback>
                <p:oleObj r:id="rId5" imgW="17272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70100" y="3407410"/>
                        <a:ext cx="376555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对象 16388"/>
          <p:cNvGraphicFramePr>
            <a:graphicFrameLocks noChangeAspect="1"/>
          </p:cNvGraphicFramePr>
          <p:nvPr/>
        </p:nvGraphicFramePr>
        <p:xfrm>
          <a:off x="2070100" y="4488498"/>
          <a:ext cx="28908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7" imgW="1121410" imgH="394970" progId="Equation.3">
                  <p:embed/>
                </p:oleObj>
              </mc:Choice>
              <mc:Fallback>
                <p:oleObj r:id="rId7" imgW="1121410" imgH="39497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70100" y="4488498"/>
                        <a:ext cx="28908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对象 16389"/>
          <p:cNvGraphicFramePr>
            <a:graphicFrameLocks noChangeAspect="1"/>
          </p:cNvGraphicFramePr>
          <p:nvPr/>
        </p:nvGraphicFramePr>
        <p:xfrm>
          <a:off x="2070100" y="5296535"/>
          <a:ext cx="29479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9" imgW="1198245" imgH="394970" progId="Equation.3">
                  <p:embed/>
                </p:oleObj>
              </mc:Choice>
              <mc:Fallback>
                <p:oleObj r:id="rId9" imgW="1198245" imgH="39497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70100" y="5296535"/>
                        <a:ext cx="29479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AutoShape 10"/>
          <p:cNvSpPr>
            <a:spLocks noChangeArrowheads="1"/>
          </p:cNvSpPr>
          <p:nvPr/>
        </p:nvSpPr>
        <p:spPr bwMode="auto">
          <a:xfrm>
            <a:off x="5826125" y="4488498"/>
            <a:ext cx="2422525" cy="1138237"/>
          </a:xfrm>
          <a:prstGeom prst="wedgeEllipseCallout">
            <a:avLst>
              <a:gd name="adj1" fmla="val -65190"/>
              <a:gd name="adj2" fmla="val -68838"/>
            </a:avLst>
          </a:prstGeom>
          <a:solidFill>
            <a:srgbClr val="FFFFC8"/>
          </a:solidFill>
          <a:ln w="9525">
            <a:solidFill>
              <a:schemeClr val="tx1"/>
            </a:solidFill>
            <a:miter lim="800000"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按常规方法计算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V="1">
            <a:off x="3408363" y="4296410"/>
            <a:ext cx="232886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3863975" y="5267960"/>
            <a:ext cx="1096963" cy="15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394" name="文本框 1"/>
          <p:cNvSpPr txBox="1">
            <a:spLocks noChangeArrowheads="1"/>
          </p:cNvSpPr>
          <p:nvPr/>
        </p:nvSpPr>
        <p:spPr bwMode="auto">
          <a:xfrm>
            <a:off x="1217613" y="2764473"/>
            <a:ext cx="1974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解法一：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原式</a:t>
            </a:r>
          </a:p>
        </p:txBody>
      </p:sp>
      <p:sp>
        <p:nvSpPr>
          <p:cNvPr id="25610" name="文本框 1"/>
          <p:cNvSpPr txBox="1">
            <a:spLocks noChangeArrowheads="1"/>
          </p:cNvSpPr>
          <p:nvPr/>
        </p:nvSpPr>
        <p:spPr bwMode="auto">
          <a:xfrm>
            <a:off x="693738" y="891570"/>
            <a:ext cx="16049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能力提升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7409"/>
          <p:cNvGraphicFramePr>
            <a:graphicFrameLocks noChangeAspect="1"/>
          </p:cNvGraphicFramePr>
          <p:nvPr/>
        </p:nvGraphicFramePr>
        <p:xfrm>
          <a:off x="2089150" y="2374265"/>
          <a:ext cx="37179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3" imgW="1536065" imgH="393700" progId="Equation.3">
                  <p:embed/>
                </p:oleObj>
              </mc:Choice>
              <mc:Fallback>
                <p:oleObj r:id="rId3" imgW="15360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89150" y="2374265"/>
                        <a:ext cx="37179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对象 17410"/>
          <p:cNvGraphicFramePr>
            <a:graphicFrameLocks noChangeAspect="1"/>
          </p:cNvGraphicFramePr>
          <p:nvPr/>
        </p:nvGraphicFramePr>
        <p:xfrm>
          <a:off x="1762125" y="3353753"/>
          <a:ext cx="3927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5" imgW="1599565" imgH="393700" progId="Equation.3">
                  <p:embed/>
                </p:oleObj>
              </mc:Choice>
              <mc:Fallback>
                <p:oleObj r:id="rId5" imgW="15995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62125" y="3353753"/>
                        <a:ext cx="39274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对象 17411"/>
          <p:cNvGraphicFramePr>
            <a:graphicFrameLocks noChangeAspect="1"/>
          </p:cNvGraphicFramePr>
          <p:nvPr/>
        </p:nvGraphicFramePr>
        <p:xfrm>
          <a:off x="1793875" y="4350703"/>
          <a:ext cx="3937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7" imgW="1546860" imgH="177800" progId="Equation.3">
                  <p:embed/>
                </p:oleObj>
              </mc:Choice>
              <mc:Fallback>
                <p:oleObj r:id="rId7" imgW="154686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93875" y="4350703"/>
                        <a:ext cx="3937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17412"/>
          <p:cNvGraphicFramePr>
            <a:graphicFrameLocks noChangeAspect="1"/>
          </p:cNvGraphicFramePr>
          <p:nvPr/>
        </p:nvGraphicFramePr>
        <p:xfrm>
          <a:off x="1304925" y="5069840"/>
          <a:ext cx="56292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9" imgW="2132965" imgH="393700" progId="Equation.3">
                  <p:embed/>
                </p:oleObj>
              </mc:Choice>
              <mc:Fallback>
                <p:oleObj r:id="rId9" imgW="2132965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04925" y="5069840"/>
                        <a:ext cx="56292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12"/>
          <p:cNvSpPr>
            <a:spLocks noChangeArrowheads="1"/>
          </p:cNvSpPr>
          <p:nvPr/>
        </p:nvSpPr>
        <p:spPr bwMode="auto">
          <a:xfrm>
            <a:off x="5946775" y="3004503"/>
            <a:ext cx="2133600" cy="1092200"/>
          </a:xfrm>
          <a:prstGeom prst="wedgeEllipseCallout">
            <a:avLst>
              <a:gd name="adj1" fmla="val -55181"/>
              <a:gd name="adj2" fmla="val -65532"/>
            </a:avLst>
          </a:prstGeom>
          <a:solidFill>
            <a:srgbClr val="FFFFC8"/>
          </a:solidFill>
          <a:ln w="9525">
            <a:solidFill>
              <a:schemeClr val="tx1"/>
            </a:solidFill>
            <a:miter lim="800000"/>
          </a:ln>
        </p:spPr>
        <p:txBody>
          <a:bodyPr lIns="18000" tIns="10800" rIns="18000" bIns="10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简便计算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先取倒数</a:t>
            </a:r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2120900" y="3280728"/>
            <a:ext cx="2247900" cy="15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>
            <a:off x="4857750" y="3280728"/>
            <a:ext cx="819150" cy="15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>
            <a:off x="4933950" y="4793615"/>
            <a:ext cx="609600" cy="15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8" name="Line 16"/>
          <p:cNvSpPr>
            <a:spLocks noChangeShapeType="1"/>
          </p:cNvSpPr>
          <p:nvPr/>
        </p:nvSpPr>
        <p:spPr bwMode="auto">
          <a:xfrm flipV="1">
            <a:off x="1793875" y="5990590"/>
            <a:ext cx="3829050" cy="793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9" name="文本框 3"/>
          <p:cNvSpPr txBox="1">
            <a:spLocks noChangeArrowheads="1"/>
          </p:cNvSpPr>
          <p:nvPr/>
        </p:nvSpPr>
        <p:spPr bwMode="auto">
          <a:xfrm>
            <a:off x="877888" y="989965"/>
            <a:ext cx="246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解法二：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原式的倒数为</a:t>
            </a:r>
          </a:p>
        </p:txBody>
      </p:sp>
      <p:graphicFrame>
        <p:nvGraphicFramePr>
          <p:cNvPr id="26635" name="对象 17419"/>
          <p:cNvGraphicFramePr>
            <a:graphicFrameLocks noChangeAspect="1"/>
          </p:cNvGraphicFramePr>
          <p:nvPr/>
        </p:nvGraphicFramePr>
        <p:xfrm>
          <a:off x="2914650" y="1089978"/>
          <a:ext cx="3870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11" imgW="1567180" imgH="394970" progId="Equation.DSMT4">
                  <p:embed/>
                </p:oleObj>
              </mc:Choice>
              <mc:Fallback>
                <p:oleObj r:id="rId11" imgW="1567180" imgH="3949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14650" y="1089978"/>
                        <a:ext cx="387032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左箭头 220171"/>
          <p:cNvSpPr>
            <a:spLocks noChangeArrowheads="1"/>
          </p:cNvSpPr>
          <p:nvPr/>
        </p:nvSpPr>
        <p:spPr bwMode="auto">
          <a:xfrm rot="-8940000">
            <a:off x="4000500" y="2231390"/>
            <a:ext cx="1114425" cy="100013"/>
          </a:xfrm>
          <a:prstGeom prst="leftArrow">
            <a:avLst>
              <a:gd name="adj1" fmla="val 50000"/>
              <a:gd name="adj2" fmla="val 18251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22" name="左箭头 220172"/>
          <p:cNvSpPr>
            <a:spLocks noChangeArrowheads="1"/>
          </p:cNvSpPr>
          <p:nvPr/>
        </p:nvSpPr>
        <p:spPr bwMode="auto">
          <a:xfrm rot="-1860000">
            <a:off x="4178300" y="2152015"/>
            <a:ext cx="1009650" cy="76200"/>
          </a:xfrm>
          <a:prstGeom prst="leftArrow">
            <a:avLst>
              <a:gd name="adj1" fmla="val 50000"/>
              <a:gd name="adj2" fmla="val 18255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9" grpId="0"/>
      <p:bldP spid="17421" grpId="0" animBg="1"/>
      <p:bldP spid="174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 txBox="1">
            <a:spLocks noChangeArrowheads="1"/>
          </p:cNvSpPr>
          <p:nvPr/>
        </p:nvSpPr>
        <p:spPr bwMode="auto">
          <a:xfrm>
            <a:off x="1025525" y="1976016"/>
            <a:ext cx="3949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解：原式的倒数为</a:t>
            </a:r>
          </a:p>
        </p:txBody>
      </p:sp>
      <p:graphicFrame>
        <p:nvGraphicFramePr>
          <p:cNvPr id="18435" name="对象 18434"/>
          <p:cNvGraphicFramePr>
            <a:graphicFrameLocks noChangeAspect="1"/>
          </p:cNvGraphicFramePr>
          <p:nvPr/>
        </p:nvGraphicFramePr>
        <p:xfrm>
          <a:off x="2225675" y="2615778"/>
          <a:ext cx="3870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3" imgW="1528445" imgH="394970" progId="Equation.DSMT4">
                  <p:embed/>
                </p:oleObj>
              </mc:Choice>
              <mc:Fallback>
                <p:oleObj r:id="rId3" imgW="1528445" imgH="3949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25675" y="2615778"/>
                        <a:ext cx="38703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18435"/>
          <p:cNvGraphicFramePr>
            <a:graphicFrameLocks noChangeAspect="1"/>
          </p:cNvGraphicFramePr>
          <p:nvPr/>
        </p:nvGraphicFramePr>
        <p:xfrm>
          <a:off x="1924050" y="4541416"/>
          <a:ext cx="277336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5" imgW="1095375" imgH="407670" progId="Equation.DSMT4">
                  <p:embed/>
                </p:oleObj>
              </mc:Choice>
              <mc:Fallback>
                <p:oleObj r:id="rId5" imgW="1095375" imgH="4076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4050" y="4541416"/>
                        <a:ext cx="277336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8436"/>
          <p:cNvGraphicFramePr>
            <a:graphicFrameLocks noChangeAspect="1"/>
          </p:cNvGraphicFramePr>
          <p:nvPr/>
        </p:nvGraphicFramePr>
        <p:xfrm>
          <a:off x="1922463" y="3527003"/>
          <a:ext cx="4032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7" imgW="1591945" imgH="394970" progId="Equation.DSMT4">
                  <p:embed/>
                </p:oleObj>
              </mc:Choice>
              <mc:Fallback>
                <p:oleObj r:id="rId7" imgW="1591945" imgH="39497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2463" y="3527003"/>
                        <a:ext cx="40322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文本框 10"/>
          <p:cNvSpPr txBox="1">
            <a:spLocks noChangeArrowheads="1"/>
          </p:cNvSpPr>
          <p:nvPr/>
        </p:nvSpPr>
        <p:spPr bwMode="auto">
          <a:xfrm>
            <a:off x="1422400" y="5565353"/>
            <a:ext cx="6302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</a:t>
            </a:r>
          </a:p>
        </p:txBody>
      </p:sp>
      <p:graphicFrame>
        <p:nvGraphicFramePr>
          <p:cNvPr id="18439" name="对象 18438"/>
          <p:cNvGraphicFramePr>
            <a:graphicFrameLocks noChangeAspect="1"/>
          </p:cNvGraphicFramePr>
          <p:nvPr/>
        </p:nvGraphicFramePr>
        <p:xfrm>
          <a:off x="1889125" y="5493916"/>
          <a:ext cx="4933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r:id="rId9" imgW="1943100" imgH="393700" progId="Equation.DSMT4">
                  <p:embed/>
                </p:oleObj>
              </mc:Choice>
              <mc:Fallback>
                <p:oleObj r:id="rId9" imgW="19431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89125" y="5493916"/>
                        <a:ext cx="49339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-28575" y="766341"/>
            <a:ext cx="901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再根据你对所提供材料的理解，选择合适的方法计算：</a:t>
            </a:r>
          </a:p>
        </p:txBody>
      </p:sp>
      <p:graphicFrame>
        <p:nvGraphicFramePr>
          <p:cNvPr id="27656" name="对象 18440"/>
          <p:cNvGraphicFramePr>
            <a:graphicFrameLocks noChangeAspect="1"/>
          </p:cNvGraphicFramePr>
          <p:nvPr/>
        </p:nvGraphicFramePr>
        <p:xfrm>
          <a:off x="1571625" y="1223541"/>
          <a:ext cx="39671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r:id="rId11" imgW="1567815" imgH="394970" progId="Equation.3">
                  <p:embed/>
                </p:oleObj>
              </mc:Choice>
              <mc:Fallback>
                <p:oleObj r:id="rId11" imgW="1567815" imgH="39497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71625" y="1223541"/>
                        <a:ext cx="396716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/>
          <p:nvPr/>
        </p:nvSpPr>
        <p:spPr>
          <a:xfrm>
            <a:off x="1800225" y="3256915"/>
            <a:ext cx="265747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有理数的混合运算             </a:t>
            </a:r>
            <a:endParaRPr lang="en-US" altLang="zh-CN" sz="2400" noProof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54513" y="1288415"/>
            <a:ext cx="1727200" cy="4641850"/>
            <a:chOff x="5277" y="1691"/>
            <a:chExt cx="2718" cy="7310"/>
          </a:xfrm>
        </p:grpSpPr>
        <p:grpSp>
          <p:nvGrpSpPr>
            <p:cNvPr id="28676" name="组合 12"/>
            <p:cNvGrpSpPr/>
            <p:nvPr/>
          </p:nvGrpSpPr>
          <p:grpSpPr>
            <a:xfrm>
              <a:off x="5277" y="1691"/>
              <a:ext cx="2718" cy="7310"/>
              <a:chOff x="5062" y="865"/>
              <a:chExt cx="2717" cy="5307"/>
            </a:xfrm>
          </p:grpSpPr>
          <p:grpSp>
            <p:nvGrpSpPr>
              <p:cNvPr id="28677" name="组合 16"/>
              <p:cNvGrpSpPr/>
              <p:nvPr/>
            </p:nvGrpSpPr>
            <p:grpSpPr>
              <a:xfrm>
                <a:off x="5062" y="865"/>
                <a:ext cx="2706" cy="5307"/>
                <a:chOff x="3287" y="1903"/>
                <a:chExt cx="2673" cy="8034"/>
              </a:xfrm>
            </p:grpSpPr>
            <p:sp>
              <p:nvSpPr>
                <p:cNvPr id="65538" name="Text Box 4"/>
                <p:cNvSpPr txBox="1"/>
                <p:nvPr/>
              </p:nvSpPr>
              <p:spPr>
                <a:xfrm>
                  <a:off x="3731" y="2881"/>
                  <a:ext cx="2230" cy="791"/>
                </a:xfrm>
                <a:prstGeom prst="rect">
                  <a:avLst/>
                </a:prstGeom>
                <a:solidFill>
                  <a:schemeClr val="accent5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Clr>
                      <a:srgbClr val="000000"/>
                    </a:buClr>
                  </a:pPr>
                  <a:r>
                    <a:rPr lang="zh-CN" altLang="en-US" sz="2400" noProof="1">
                      <a:latin typeface="黑体" panose="02010609060101010101" pitchFamily="49" charset="-122"/>
                      <a:ea typeface="黑体" panose="02010609060101010101" pitchFamily="49" charset="-122"/>
                      <a:cs typeface="+mn-ea"/>
                    </a:rPr>
                    <a:t>运算顺序</a:t>
                  </a:r>
                  <a:endPara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graphicFrame>
              <p:nvGraphicFramePr>
                <p:cNvPr id="28679" name="Object 5"/>
                <p:cNvGraphicFramePr>
                  <a:graphicFrameLocks noChangeAspect="1"/>
                </p:cNvGraphicFramePr>
                <p:nvPr/>
              </p:nvGraphicFramePr>
              <p:xfrm>
                <a:off x="3287" y="1903"/>
                <a:ext cx="1012" cy="80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71" r:id="rId3" imgW="131445" imgH="170815" progId="Equation.DSMT4">
                        <p:embed/>
                      </p:oleObj>
                    </mc:Choice>
                    <mc:Fallback>
                      <p:oleObj r:id="rId3" imgW="131445" imgH="170815" progId="Equation.DSMT4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87" y="1903"/>
                              <a:ext cx="1012" cy="80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" name="Text Box 4"/>
              <p:cNvSpPr txBox="1"/>
              <p:nvPr/>
            </p:nvSpPr>
            <p:spPr>
              <a:xfrm>
                <a:off x="5544" y="4765"/>
                <a:ext cx="2235" cy="523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altLang="zh-CN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24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点游戏</a:t>
                </a:r>
              </a:p>
            </p:txBody>
          </p:sp>
        </p:grpSp>
        <p:sp>
          <p:nvSpPr>
            <p:cNvPr id="2" name="Text Box 4"/>
            <p:cNvSpPr txBox="1"/>
            <p:nvPr/>
          </p:nvSpPr>
          <p:spPr>
            <a:xfrm>
              <a:off x="5759" y="4791"/>
              <a:ext cx="2223" cy="7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noProof="1">
                  <a:latin typeface="黑体" panose="02010609060101010101" pitchFamily="49" charset="-122"/>
                  <a:ea typeface="黑体" panose="02010609060101010101" pitchFamily="49" charset="-122"/>
                  <a:cs typeface="+mn-ea"/>
                </a:rPr>
                <a:t>简便运算</a:t>
              </a:r>
            </a:p>
          </p:txBody>
        </p:sp>
      </p:grpSp>
      <p:sp>
        <p:nvSpPr>
          <p:cNvPr id="11" name="矩形 80"/>
          <p:cNvSpPr>
            <a:spLocks noChangeArrowheads="1"/>
          </p:cNvSpPr>
          <p:nvPr/>
        </p:nvSpPr>
        <p:spPr bwMode="auto">
          <a:xfrm>
            <a:off x="3339992" y="907961"/>
            <a:ext cx="203132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b="1">
                <a:solidFill>
                  <a:schemeClr val="bg1"/>
                </a:solidFill>
                <a:latin typeface="+mj-ea"/>
                <a:ea typeface="+mj-ea"/>
              </a:rPr>
              <a:t>课堂小结</a:t>
            </a:r>
          </a:p>
        </p:txBody>
      </p:sp>
      <p:pic>
        <p:nvPicPr>
          <p:cNvPr id="65539" name="New picture" hidden="1"/>
          <p:cNvPicPr/>
          <p:nvPr/>
        </p:nvPicPr>
        <p:blipFill>
          <a:blip r:embed="rId5"/>
          <a:stretch>
            <a:fillRect/>
          </a:stretch>
        </p:blipFill>
        <p:spPr>
          <a:xfrm>
            <a:off x="11734800" y="11442700"/>
            <a:ext cx="482600" cy="2794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圆角矩形 31"/>
          <p:cNvSpPr>
            <a:spLocks noChangeArrowheads="1"/>
          </p:cNvSpPr>
          <p:nvPr/>
        </p:nvSpPr>
        <p:spPr bwMode="auto">
          <a:xfrm>
            <a:off x="539750" y="1611808"/>
            <a:ext cx="1806575" cy="5334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复习引入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9300" y="2519858"/>
            <a:ext cx="7620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我们目前都学习了哪些运算？请举出一些例子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82713" y="3561258"/>
            <a:ext cx="55499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加法、减法、乘法、除法、乘方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3138794" y="861605"/>
            <a:ext cx="203773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导入新课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"/>
          <p:cNvSpPr txBox="1">
            <a:spLocks noChangeArrowheads="1"/>
          </p:cNvSpPr>
          <p:nvPr/>
        </p:nvSpPr>
        <p:spPr bwMode="auto">
          <a:xfrm>
            <a:off x="500063" y="819695"/>
            <a:ext cx="3987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从一副扑克牌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去掉大、小王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中任意抽取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张，根据牌面上的数字进行混合运算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每张牌只能用一次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，使得运算结果为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或－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24.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其中红色扑克牌代表负数，黑色扑克牌代表正数，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K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分别代表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11,12,13.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4" name="图片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20640" y="941070"/>
            <a:ext cx="2794635" cy="27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16120" y="4136390"/>
            <a:ext cx="4222115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816475" y="4000500"/>
            <a:ext cx="4025900" cy="24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02430" y="4016375"/>
            <a:ext cx="455104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1265"/>
          <p:cNvSpPr>
            <a:spLocks noGrp="1" noChangeArrowheads="1"/>
          </p:cNvSpPr>
          <p:nvPr>
            <p:ph type="title"/>
          </p:nvPr>
        </p:nvSpPr>
        <p:spPr>
          <a:xfrm>
            <a:off x="702628" y="2219325"/>
            <a:ext cx="3289300" cy="646113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只含某一级运算</a:t>
            </a:r>
          </a:p>
        </p:txBody>
      </p:sp>
      <p:sp>
        <p:nvSpPr>
          <p:cNvPr id="11267" name="内容占位符 11266"/>
          <p:cNvSpPr>
            <a:spLocks noGrp="1"/>
          </p:cNvSpPr>
          <p:nvPr>
            <p:ph idx="1"/>
          </p:nvPr>
        </p:nvSpPr>
        <p:spPr>
          <a:xfrm>
            <a:off x="939165" y="2865438"/>
            <a:ext cx="3579813" cy="223043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计算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1)   -2+5-8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2)   -100÷25×(-4)</a:t>
            </a:r>
          </a:p>
        </p:txBody>
      </p:sp>
      <p:sp>
        <p:nvSpPr>
          <p:cNvPr id="11268" name="矩形 11267"/>
          <p:cNvSpPr>
            <a:spLocks noChangeArrowheads="1"/>
          </p:cNvSpPr>
          <p:nvPr/>
        </p:nvSpPr>
        <p:spPr bwMode="auto">
          <a:xfrm>
            <a:off x="3447415" y="5630863"/>
            <a:ext cx="3738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从左到右依次运算</a:t>
            </a:r>
          </a:p>
        </p:txBody>
      </p:sp>
      <p:sp>
        <p:nvSpPr>
          <p:cNvPr id="8203" name="圆角矩形 31"/>
          <p:cNvSpPr>
            <a:spLocks noChangeArrowheads="1"/>
          </p:cNvSpPr>
          <p:nvPr/>
        </p:nvSpPr>
        <p:spPr bwMode="auto">
          <a:xfrm>
            <a:off x="702628" y="1671464"/>
            <a:ext cx="1806575" cy="5334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合作探究</a:t>
            </a:r>
          </a:p>
        </p:txBody>
      </p:sp>
      <p:sp>
        <p:nvSpPr>
          <p:cNvPr id="2" name="内容占位符 11266"/>
          <p:cNvSpPr>
            <a:spLocks noGrp="1" noChangeArrowheads="1"/>
          </p:cNvSpPr>
          <p:nvPr/>
        </p:nvSpPr>
        <p:spPr bwMode="auto">
          <a:xfrm>
            <a:off x="2683828" y="3527425"/>
            <a:ext cx="1835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=3-8=-5</a:t>
            </a:r>
          </a:p>
          <a:p>
            <a:pPr eaLnBrk="0" hangingPunct="0">
              <a:lnSpc>
                <a:spcPct val="150000"/>
              </a:lnSpc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9" name="内容占位符 11266"/>
          <p:cNvSpPr>
            <a:spLocks noGrp="1" noChangeArrowheads="1"/>
          </p:cNvSpPr>
          <p:nvPr/>
        </p:nvSpPr>
        <p:spPr bwMode="auto">
          <a:xfrm>
            <a:off x="3723640" y="4149725"/>
            <a:ext cx="22463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-4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×(-4)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16</a:t>
            </a:r>
          </a:p>
          <a:p>
            <a:pPr eaLnBrk="0" hangingPunct="0">
              <a:lnSpc>
                <a:spcPct val="150000"/>
              </a:lnSpc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4286" y="980728"/>
            <a:ext cx="4521914" cy="557164"/>
            <a:chOff x="299021" y="836712"/>
            <a:chExt cx="4521914" cy="557164"/>
          </a:xfrm>
        </p:grpSpPr>
        <p:sp>
          <p:nvSpPr>
            <p:cNvPr id="17" name="文本框 6151"/>
            <p:cNvSpPr txBox="1">
              <a:spLocks noChangeArrowheads="1"/>
            </p:cNvSpPr>
            <p:nvPr/>
          </p:nvSpPr>
          <p:spPr bwMode="auto">
            <a:xfrm>
              <a:off x="1763688" y="864200"/>
              <a:ext cx="30572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有理数的混合运算</a:t>
              </a:r>
            </a:p>
          </p:txBody>
        </p:sp>
        <p:sp>
          <p:nvSpPr>
            <p:cNvPr id="18" name="矩形 4"/>
            <p:cNvSpPr>
              <a:spLocks noChangeArrowheads="1"/>
            </p:cNvSpPr>
            <p:nvPr/>
          </p:nvSpPr>
          <p:spPr bwMode="auto">
            <a:xfrm>
              <a:off x="299021" y="836712"/>
              <a:ext cx="1464667" cy="557164"/>
            </a:xfrm>
            <a:prstGeom prst="roundRect">
              <a:avLst/>
            </a:prstGeom>
            <a:solidFill>
              <a:srgbClr val="2A7070"/>
            </a:solidFill>
            <a:ln w="25400">
              <a:solidFill>
                <a:schemeClr val="lt1"/>
              </a:solidFill>
            </a:ln>
            <a:effectLst>
              <a:outerShdw dir="4200000" sx="1000" sy="1000" rotWithShape="0">
                <a:srgbClr val="000000">
                  <a:alpha val="52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lIns="36000" tIns="36000" rIns="36000" bIns="36000" anchor="ctr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zh-CN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知识点</a:t>
              </a:r>
              <a:r>
                <a:rPr lang="en-US" altLang="zh-CN" sz="2800" b="1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1</a:t>
              </a:r>
              <a:endPara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11268" grpId="0"/>
      <p:bldP spid="2" grpId="1" build="allAtOnce"/>
      <p:bldP spid="922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 noChangeArrowheads="1"/>
          </p:cNvSpPr>
          <p:nvPr>
            <p:ph type="title"/>
          </p:nvPr>
        </p:nvSpPr>
        <p:spPr>
          <a:xfrm>
            <a:off x="643890" y="965200"/>
            <a:ext cx="4505325" cy="536575"/>
          </a:xfrm>
        </p:spPr>
        <p:txBody>
          <a:bodyPr/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不同级运算混合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1" name="内容占位符 12290"/>
          <p:cNvSpPr>
            <a:spLocks noGrp="1"/>
          </p:cNvSpPr>
          <p:nvPr>
            <p:ph idx="1"/>
          </p:nvPr>
        </p:nvSpPr>
        <p:spPr>
          <a:xfrm>
            <a:off x="713740" y="1644650"/>
            <a:ext cx="4135438" cy="24796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  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计算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      14-14÷(-2)+7×(-3)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800" baseline="30000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2" name="矩形 12291"/>
          <p:cNvSpPr>
            <a:spLocks noChangeArrowheads="1"/>
          </p:cNvSpPr>
          <p:nvPr/>
        </p:nvSpPr>
        <p:spPr bwMode="auto">
          <a:xfrm>
            <a:off x="639128" y="3387725"/>
            <a:ext cx="82962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从高级到低级运算</a:t>
            </a:r>
          </a:p>
          <a:p>
            <a:pPr>
              <a:lnSpc>
                <a:spcPct val="19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先算乘除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二级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 再算加减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一级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0244" name="内容占位符 11266"/>
          <p:cNvSpPr>
            <a:spLocks noGrp="1" noChangeArrowheads="1"/>
          </p:cNvSpPr>
          <p:nvPr/>
        </p:nvSpPr>
        <p:spPr bwMode="auto">
          <a:xfrm>
            <a:off x="4249103" y="2290763"/>
            <a:ext cx="44910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=14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(-7)+(-21)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21-21=0</a:t>
            </a:r>
          </a:p>
          <a:p>
            <a:pPr eaLnBrk="0" hangingPunct="0">
              <a:lnSpc>
                <a:spcPct val="150000"/>
              </a:lnSpc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  <p:bldP spid="12292" grpId="0"/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 noChangeArrowheads="1"/>
          </p:cNvSpPr>
          <p:nvPr>
            <p:ph type="title"/>
          </p:nvPr>
        </p:nvSpPr>
        <p:spPr>
          <a:xfrm>
            <a:off x="468630" y="692696"/>
            <a:ext cx="3505200" cy="82391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带有括号的运算</a:t>
            </a:r>
          </a:p>
        </p:txBody>
      </p:sp>
      <p:sp>
        <p:nvSpPr>
          <p:cNvPr id="13315" name="文本占位符 13314"/>
          <p:cNvSpPr>
            <a:spLocks noGrp="1"/>
          </p:cNvSpPr>
          <p:nvPr>
            <p:ph type="body" sz="half" idx="1"/>
          </p:nvPr>
        </p:nvSpPr>
        <p:spPr>
          <a:xfrm>
            <a:off x="468630" y="1484313"/>
            <a:ext cx="6659563" cy="18002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 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计算</a:t>
            </a:r>
          </a:p>
          <a:p>
            <a:pPr>
              <a:buFontTx/>
              <a:buNone/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-3-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｛［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-4+ (1-1.6×     )] ÷(-2)</a:t>
            </a:r>
            <a:r>
              <a:rPr lang="zh-CN" altLang="en-US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｝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</a:rPr>
              <a:t>÷2</a:t>
            </a:r>
          </a:p>
        </p:txBody>
      </p:sp>
      <p:pic>
        <p:nvPicPr>
          <p:cNvPr id="13316" name="内容占位符 133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162743" y="1792288"/>
            <a:ext cx="273050" cy="882650"/>
          </a:xfrm>
        </p:spPr>
      </p:pic>
      <p:sp>
        <p:nvSpPr>
          <p:cNvPr id="13317" name="矩形 13316"/>
          <p:cNvSpPr/>
          <p:nvPr/>
        </p:nvSpPr>
        <p:spPr>
          <a:xfrm>
            <a:off x="851218" y="4805363"/>
            <a:ext cx="7848600" cy="1382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noProof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—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从内到外依次进行运算</a:t>
            </a:r>
            <a:endParaRPr lang="zh-CN" altLang="en-US" sz="28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先算</a:t>
            </a: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小括号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;   再算</a:t>
            </a: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中括号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;    最后算</a:t>
            </a:r>
            <a:r>
              <a:rPr lang="zh-CN" altLang="en-US" sz="2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大括号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里面的.</a:t>
            </a:r>
            <a:endParaRPr lang="zh-CN" altLang="en-US" sz="28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内容占位符 11266"/>
          <p:cNvSpPr>
            <a:spLocks noGrp="1" noChangeArrowheads="1"/>
          </p:cNvSpPr>
          <p:nvPr/>
        </p:nvSpPr>
        <p:spPr bwMode="auto">
          <a:xfrm>
            <a:off x="924243" y="2587625"/>
            <a:ext cx="55641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=-3-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｛［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-4+ (1-1)] ÷(-2)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｝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÷2</a:t>
            </a:r>
          </a:p>
        </p:txBody>
      </p:sp>
      <p:sp>
        <p:nvSpPr>
          <p:cNvPr id="3" name="内容占位符 11266"/>
          <p:cNvSpPr>
            <a:spLocks noGrp="1" noChangeArrowheads="1"/>
          </p:cNvSpPr>
          <p:nvPr/>
        </p:nvSpPr>
        <p:spPr bwMode="auto">
          <a:xfrm>
            <a:off x="924243" y="3400425"/>
            <a:ext cx="4597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-3-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［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(-4) ÷(-2)]÷2</a:t>
            </a:r>
          </a:p>
        </p:txBody>
      </p:sp>
      <p:sp>
        <p:nvSpPr>
          <p:cNvPr id="4" name="内容占位符 11266"/>
          <p:cNvSpPr>
            <a:spLocks noGrp="1" noChangeArrowheads="1"/>
          </p:cNvSpPr>
          <p:nvPr/>
        </p:nvSpPr>
        <p:spPr bwMode="auto">
          <a:xfrm>
            <a:off x="998855" y="3981450"/>
            <a:ext cx="2012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-3-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÷2</a:t>
            </a:r>
          </a:p>
        </p:txBody>
      </p:sp>
      <p:sp>
        <p:nvSpPr>
          <p:cNvPr id="6" name="内容占位符 11266"/>
          <p:cNvSpPr>
            <a:spLocks noGrp="1" noChangeArrowheads="1"/>
          </p:cNvSpPr>
          <p:nvPr/>
        </p:nvSpPr>
        <p:spPr bwMode="auto">
          <a:xfrm>
            <a:off x="2526030" y="3981450"/>
            <a:ext cx="19097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-3-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1=-4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3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  <p:bldP spid="13317" grpId="0"/>
      <p:bldP spid="5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8175" y="5435600"/>
            <a:ext cx="818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</a:t>
            </a:r>
            <a:r>
              <a:rPr lang="en-US" altLang="zh-CN" sz="2800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上式含有哪几种运算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先算什么，后算什么？</a:t>
            </a:r>
          </a:p>
        </p:txBody>
      </p:sp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5927725" y="525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>
              <a:latin typeface="Tahoma" panose="020B0604030504040204" pitchFamily="34" charset="0"/>
            </a:endParaRPr>
          </a:p>
        </p:txBody>
      </p:sp>
      <p:graphicFrame>
        <p:nvGraphicFramePr>
          <p:cNvPr id="11267" name="Object 11"/>
          <p:cNvGraphicFramePr>
            <a:graphicFrameLocks noChangeAspect="1"/>
          </p:cNvGraphicFramePr>
          <p:nvPr/>
        </p:nvGraphicFramePr>
        <p:xfrm>
          <a:off x="1852613" y="2351088"/>
          <a:ext cx="560228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1537970" imgH="431800" progId="Equation.DSMT4">
                  <p:embed/>
                </p:oleObj>
              </mc:Choice>
              <mc:Fallback>
                <p:oleObj r:id="rId3" imgW="1537970" imgH="431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52613" y="2351088"/>
                        <a:ext cx="5602287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/>
          <p:nvPr/>
        </p:nvGrpSpPr>
        <p:grpSpPr>
          <a:xfrm>
            <a:off x="2413000" y="3213100"/>
            <a:ext cx="5267325" cy="846138"/>
            <a:chOff x="2064" y="2613"/>
            <a:chExt cx="3318" cy="533"/>
          </a:xfrm>
        </p:grpSpPr>
        <p:sp>
          <p:nvSpPr>
            <p:cNvPr id="11269" name="Line 23"/>
            <p:cNvSpPr>
              <a:spLocks noChangeShapeType="1"/>
            </p:cNvSpPr>
            <p:nvPr/>
          </p:nvSpPr>
          <p:spPr bwMode="auto">
            <a:xfrm flipH="1">
              <a:off x="4377" y="2613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0" name="Line 24"/>
            <p:cNvSpPr>
              <a:spLocks noChangeShapeType="1"/>
            </p:cNvSpPr>
            <p:nvPr/>
          </p:nvSpPr>
          <p:spPr bwMode="auto">
            <a:xfrm flipH="1">
              <a:off x="2064" y="2659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1" name="Line 25"/>
            <p:cNvSpPr>
              <a:spLocks noChangeShapeType="1"/>
            </p:cNvSpPr>
            <p:nvPr/>
          </p:nvSpPr>
          <p:spPr bwMode="auto">
            <a:xfrm>
              <a:off x="2064" y="2840"/>
              <a:ext cx="2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2" name="Line 26"/>
            <p:cNvSpPr>
              <a:spLocks noChangeShapeType="1"/>
            </p:cNvSpPr>
            <p:nvPr/>
          </p:nvSpPr>
          <p:spPr bwMode="auto">
            <a:xfrm flipH="1">
              <a:off x="3152" y="2840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3" name="Line 27"/>
            <p:cNvSpPr>
              <a:spLocks noChangeShapeType="1"/>
            </p:cNvSpPr>
            <p:nvPr/>
          </p:nvSpPr>
          <p:spPr bwMode="auto">
            <a:xfrm>
              <a:off x="3152" y="3022"/>
              <a:ext cx="1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4" name="Text Box 28"/>
            <p:cNvSpPr txBox="1">
              <a:spLocks noChangeArrowheads="1"/>
            </p:cNvSpPr>
            <p:nvPr/>
          </p:nvSpPr>
          <p:spPr bwMode="auto">
            <a:xfrm>
              <a:off x="4475" y="2858"/>
              <a:ext cx="907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加减运算</a:t>
              </a: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775075" y="3286125"/>
            <a:ext cx="3965575" cy="1385888"/>
            <a:chOff x="2922" y="2660"/>
            <a:chExt cx="2498" cy="873"/>
          </a:xfrm>
        </p:grpSpPr>
        <p:sp>
          <p:nvSpPr>
            <p:cNvPr id="11276" name="Line 30"/>
            <p:cNvSpPr>
              <a:spLocks noChangeShapeType="1"/>
            </p:cNvSpPr>
            <p:nvPr/>
          </p:nvSpPr>
          <p:spPr bwMode="auto">
            <a:xfrm flipH="1">
              <a:off x="2925" y="26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7" name="Line 31"/>
            <p:cNvSpPr>
              <a:spLocks noChangeShapeType="1"/>
            </p:cNvSpPr>
            <p:nvPr/>
          </p:nvSpPr>
          <p:spPr bwMode="auto">
            <a:xfrm>
              <a:off x="2922" y="3380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78" name="Text Box 32"/>
            <p:cNvSpPr txBox="1">
              <a:spLocks noChangeArrowheads="1"/>
            </p:cNvSpPr>
            <p:nvPr/>
          </p:nvSpPr>
          <p:spPr bwMode="auto">
            <a:xfrm>
              <a:off x="4513" y="3245"/>
              <a:ext cx="907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乘方运算</a:t>
              </a:r>
            </a:p>
          </p:txBody>
        </p:sp>
      </p:grp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200525" y="3925888"/>
            <a:ext cx="1800225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第一级运算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271963" y="4522788"/>
            <a:ext cx="1728787" cy="466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第三级运算</a:t>
            </a:r>
          </a:p>
        </p:txBody>
      </p:sp>
      <p:grpSp>
        <p:nvGrpSpPr>
          <p:cNvPr id="5" name="Group 50"/>
          <p:cNvGrpSpPr/>
          <p:nvPr/>
        </p:nvGrpSpPr>
        <p:grpSpPr>
          <a:xfrm>
            <a:off x="3419475" y="2143125"/>
            <a:ext cx="4248150" cy="576263"/>
            <a:chOff x="2154" y="1162"/>
            <a:chExt cx="2676" cy="363"/>
          </a:xfrm>
        </p:grpSpPr>
        <p:sp>
          <p:nvSpPr>
            <p:cNvPr id="11282" name="Line 13"/>
            <p:cNvSpPr>
              <a:spLocks noChangeShapeType="1"/>
            </p:cNvSpPr>
            <p:nvPr/>
          </p:nvSpPr>
          <p:spPr bwMode="auto">
            <a:xfrm flipH="1">
              <a:off x="2442" y="129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83" name="Line 43"/>
            <p:cNvSpPr>
              <a:spLocks noChangeShapeType="1"/>
            </p:cNvSpPr>
            <p:nvPr/>
          </p:nvSpPr>
          <p:spPr bwMode="auto">
            <a:xfrm flipH="1">
              <a:off x="2744" y="1394"/>
              <a:ext cx="0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 flipH="1">
              <a:off x="2154" y="1406"/>
              <a:ext cx="0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 flipV="1">
              <a:off x="2154" y="1389"/>
              <a:ext cx="59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2442" y="1299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87" name="Text Box 47"/>
            <p:cNvSpPr txBox="1">
              <a:spLocks noChangeArrowheads="1"/>
            </p:cNvSpPr>
            <p:nvPr/>
          </p:nvSpPr>
          <p:spPr bwMode="auto">
            <a:xfrm>
              <a:off x="3832" y="1162"/>
              <a:ext cx="99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2699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乘除运算</a:t>
              </a:r>
            </a:p>
          </p:txBody>
        </p:sp>
      </p:grp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4211638" y="1854200"/>
            <a:ext cx="1728787" cy="43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第二级运算</a:t>
            </a:r>
          </a:p>
        </p:txBody>
      </p:sp>
      <p:sp>
        <p:nvSpPr>
          <p:cNvPr id="11289" name="Text Box 33"/>
          <p:cNvSpPr txBox="1">
            <a:spLocks noChangeArrowheads="1"/>
          </p:cNvSpPr>
          <p:nvPr/>
        </p:nvSpPr>
        <p:spPr bwMode="auto">
          <a:xfrm>
            <a:off x="3527425" y="2392363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800">
                <a:solidFill>
                  <a:srgbClr val="FFFFFF"/>
                </a:solidFill>
              </a:rPr>
              <a:t>学科网</a:t>
            </a:r>
            <a:endParaRPr lang="zh-CN" altLang="en-US"/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1828800" y="2449513"/>
            <a:ext cx="3873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800">
                <a:solidFill>
                  <a:srgbClr val="FFFFFF"/>
                </a:solidFill>
              </a:rPr>
              <a:t>zxxk</a:t>
            </a:r>
            <a:endParaRPr lang="en-US" altLang="zh-CN"/>
          </a:p>
        </p:txBody>
      </p:sp>
      <p:sp>
        <p:nvSpPr>
          <p:cNvPr id="11291" name="标题 1"/>
          <p:cNvSpPr>
            <a:spLocks noGrp="1" noChangeArrowheads="1"/>
          </p:cNvSpPr>
          <p:nvPr>
            <p:ph type="title"/>
          </p:nvPr>
        </p:nvSpPr>
        <p:spPr>
          <a:xfrm>
            <a:off x="396875" y="732879"/>
            <a:ext cx="3505200" cy="82391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带有乘方的运算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53" grpId="0" animBg="1"/>
      <p:bldP spid="5155" grpId="0" animBg="1"/>
      <p:bldP spid="5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10241"/>
          <p:cNvSpPr>
            <a:spLocks noGrp="1" noRot="1" noChangeArrowheads="1"/>
          </p:cNvSpPr>
          <p:nvPr>
            <p:ph idx="1"/>
          </p:nvPr>
        </p:nvSpPr>
        <p:spPr>
          <a:xfrm>
            <a:off x="428625" y="1611313"/>
            <a:ext cx="8137525" cy="2016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有理数混合运算的法则：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）先算乘方，再算乘除，最后算加减</a:t>
            </a:r>
            <a:r>
              <a:rPr lang="en-US" altLang="zh-CN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）如果有括号，先算括号里面的，并按小括号、中括号、大括号的顺序进行</a:t>
            </a:r>
            <a:r>
              <a:rPr lang="en-US" altLang="zh-CN" sz="28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buFontTx/>
              <a:buNone/>
            </a:pPr>
            <a:endParaRPr lang="zh-CN" altLang="en-US" sz="2800" dirty="0">
              <a:solidFill>
                <a:srgbClr val="3333CC"/>
              </a:solidFill>
              <a:ea typeface="黑体" panose="02010609060101010101" pitchFamily="49" charset="-122"/>
            </a:endParaRPr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3598863" y="4010025"/>
            <a:ext cx="719137" cy="946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乘方</a:t>
            </a:r>
          </a:p>
        </p:txBody>
      </p:sp>
      <p:sp>
        <p:nvSpPr>
          <p:cNvPr id="10246" name="右箭头 10245"/>
          <p:cNvSpPr>
            <a:spLocks noChangeArrowheads="1"/>
          </p:cNvSpPr>
          <p:nvPr/>
        </p:nvSpPr>
        <p:spPr bwMode="auto">
          <a:xfrm>
            <a:off x="4391025" y="4348163"/>
            <a:ext cx="574675" cy="43180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5148263" y="4090988"/>
            <a:ext cx="719137" cy="944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乘除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6869113" y="4090988"/>
            <a:ext cx="719137" cy="944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加减</a:t>
            </a:r>
          </a:p>
        </p:txBody>
      </p:sp>
      <p:sp>
        <p:nvSpPr>
          <p:cNvPr id="10249" name="右箭头 10248"/>
          <p:cNvSpPr>
            <a:spLocks noChangeArrowheads="1"/>
          </p:cNvSpPr>
          <p:nvPr/>
        </p:nvSpPr>
        <p:spPr bwMode="auto">
          <a:xfrm>
            <a:off x="6048375" y="4348163"/>
            <a:ext cx="574675" cy="43180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682625" y="4010025"/>
            <a:ext cx="1800225" cy="9531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先算括号里面的</a:t>
            </a:r>
          </a:p>
        </p:txBody>
      </p:sp>
      <p:sp>
        <p:nvSpPr>
          <p:cNvPr id="10251" name="右箭头 10250"/>
          <p:cNvSpPr>
            <a:spLocks noChangeArrowheads="1"/>
          </p:cNvSpPr>
          <p:nvPr/>
        </p:nvSpPr>
        <p:spPr bwMode="auto">
          <a:xfrm>
            <a:off x="2878138" y="4348163"/>
            <a:ext cx="574675" cy="43180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7" name="圆角矩形 31"/>
          <p:cNvSpPr>
            <a:spLocks noChangeArrowheads="1"/>
          </p:cNvSpPr>
          <p:nvPr/>
        </p:nvSpPr>
        <p:spPr bwMode="auto">
          <a:xfrm>
            <a:off x="428625" y="951384"/>
            <a:ext cx="1806575" cy="53340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归纳总结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10245" grpId="0" animBg="1"/>
      <p:bldP spid="10247" grpId="0" animBg="1"/>
      <p:bldP spid="10248" grpId="0" animBg="1"/>
      <p:bldP spid="102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空白88</Template>
  <TotalTime>0</TotalTime>
  <Words>890</Words>
  <Application>Microsoft Office PowerPoint</Application>
  <PresentationFormat>全屏显示(4:3)</PresentationFormat>
  <Paragraphs>126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黑体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WWW.2PPT.COM
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1.只含某一级运算</vt:lpstr>
      <vt:lpstr>2.不同级运算混合</vt:lpstr>
      <vt:lpstr>3.带有括号的运算</vt:lpstr>
      <vt:lpstr>4.带有乘方的运算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2018-09-13T02:31:00Z</dcterms:created>
  <dcterms:modified xsi:type="dcterms:W3CDTF">2023-01-16T20:23:54Z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A90DC3B2FECB4BF48A427F77A5293D7F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