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73" r:id="rId4"/>
    <p:sldId id="274" r:id="rId5"/>
    <p:sldId id="276" r:id="rId6"/>
    <p:sldId id="278" r:id="rId7"/>
    <p:sldId id="279" r:id="rId8"/>
    <p:sldId id="277" r:id="rId9"/>
    <p:sldId id="275" r:id="rId10"/>
    <p:sldId id="263" r:id="rId11"/>
    <p:sldId id="264" r:id="rId12"/>
    <p:sldId id="267" r:id="rId13"/>
    <p:sldId id="265" r:id="rId14"/>
    <p:sldId id="266" r:id="rId15"/>
    <p:sldId id="259" r:id="rId16"/>
    <p:sldId id="268" r:id="rId17"/>
  </p:sldIdLst>
  <p:sldSz cx="9144000" cy="6858000" type="screen4x3"/>
  <p:notesSz cx="7559675" cy="10691813"/>
  <p:defaultTextStyle>
    <a:defPPr>
      <a:defRPr lang="zh-CN"/>
    </a:defPPr>
    <a:lvl1pPr algn="ctr" rtl="0" fontAlgn="base">
      <a:spcBef>
        <a:spcPct val="5000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5000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5000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Font typeface="Arial" panose="020B0604020202020204" pitchFamily="34" charset="0"/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66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2066" y="0"/>
            <a:ext cx="3275859" cy="5364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2066" y="10155065"/>
            <a:ext cx="3275859" cy="536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4281488" y="0"/>
            <a:ext cx="32766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sz="1200" b="0"/>
            </a:lvl1pPr>
          </a:lstStyle>
          <a:p>
            <a:fld id="{490CF3F4-130B-49B3-9A3A-E4AD12AD9AE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6488" y="801688"/>
            <a:ext cx="5346700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155238"/>
            <a:ext cx="32766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spcBef>
                <a:spcPct val="0"/>
              </a:spcBef>
              <a:defRPr sz="1200" b="0"/>
            </a:lvl1pPr>
          </a:lstStyle>
          <a:p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defRPr sz="1200" b="0"/>
            </a:lvl1pPr>
          </a:lstStyle>
          <a:p>
            <a:fld id="{D2FE1798-AF57-4CB2-90C4-8A32E911FBD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FE1798-AF57-4CB2-90C4-8A32E911FBD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9BCD8-8E09-410B-BF49-E003FBF08E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14CA7-F144-4F8D-8E98-50C32007E7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0CBED-C744-4299-9060-7D20F8E25C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B594E-3500-4691-AC72-53150BFB9D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16DBA-B83C-4247-9943-D6381B5870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3F542-F6C9-4F5D-B5F6-27A28A8362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DFB7C-9B80-4401-8894-653ECDA727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37760-210A-4863-8A52-5E769CB1C8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81E61-81F9-4CEA-B63F-E2D6141EDC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68DC8-FDAA-472E-9B6E-A4E1E6B5BE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1692F-94A1-4679-AE25-6D336051E26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defRPr sz="1400" b="0"/>
            </a:lvl1pPr>
          </a:lstStyle>
          <a:p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defRPr sz="1400" b="0"/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defRPr sz="1400" b="0"/>
            </a:lvl1pPr>
          </a:lstStyle>
          <a:p>
            <a:fld id="{7EACE4C2-835F-4B48-8E0C-BB573C7D360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2636912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5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Environment </a:t>
            </a:r>
            <a:r>
              <a:rPr lang="en-US" sz="5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Club</a:t>
            </a:r>
            <a:endParaRPr lang="zh-CN" altLang="en-US" sz="5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5" name="Picture 4" descr="C:\Users\Admin\Desktop\environment_clu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536" y="4509120"/>
            <a:ext cx="2292350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43608" y="1124744"/>
            <a:ext cx="292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ea typeface="黑体" panose="02010609060101010101" pitchFamily="49" charset="-122"/>
              </a:rPr>
              <a:t>冀教版　八年级下册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3633658" y="542907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 idx="4294967295"/>
          </p:nvPr>
        </p:nvSpPr>
        <p:spPr>
          <a:xfrm>
            <a:off x="428625" y="928688"/>
            <a:ext cx="8229600" cy="1285875"/>
          </a:xfrm>
          <a:solidFill>
            <a:srgbClr val="D1D1F0"/>
          </a:solidFill>
          <a:ln w="28575">
            <a:solidFill>
              <a:srgbClr val="92D050"/>
            </a:solidFill>
            <a:miter lim="800000"/>
          </a:ln>
        </p:spPr>
        <p:txBody>
          <a:bodyPr/>
          <a:lstStyle/>
          <a:p>
            <a:pPr algn="l"/>
            <a:r>
              <a:rPr lang="en-US" b="1" dirty="0"/>
              <a:t>Listen to the lesson and tick the activities mentioned. </a:t>
            </a:r>
            <a:endParaRPr lang="zh-CN" altLang="en-US" b="1" dirty="0"/>
          </a:p>
        </p:txBody>
      </p:sp>
      <p:pic>
        <p:nvPicPr>
          <p:cNvPr id="12291" name="Picture 2" descr="C:\Users\Admin\Desktop\logo1smallest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4124325" cy="895350"/>
          </a:xfrm>
          <a:noFill/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785813" y="2714625"/>
            <a:ext cx="55006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dirty="0"/>
              <a:t>No-garbage lunches</a:t>
            </a:r>
          </a:p>
          <a:p>
            <a:pPr algn="l" eaLnBrk="1" hangingPunct="1">
              <a:spcBef>
                <a:spcPct val="0"/>
              </a:spcBef>
            </a:pPr>
            <a:r>
              <a:rPr lang="en-US" dirty="0"/>
              <a:t>                       </a:t>
            </a:r>
          </a:p>
          <a:p>
            <a:pPr algn="l" eaLnBrk="1" hangingPunct="1">
              <a:spcBef>
                <a:spcPct val="0"/>
              </a:spcBef>
            </a:pPr>
            <a:r>
              <a:rPr lang="en-US" dirty="0"/>
              <a:t>No-garbage schoolyard</a:t>
            </a:r>
          </a:p>
          <a:p>
            <a:pPr algn="l" eaLnBrk="1" hangingPunct="1">
              <a:spcBef>
                <a:spcPct val="0"/>
              </a:spcBef>
            </a:pPr>
            <a:endParaRPr lang="en-US" dirty="0"/>
          </a:p>
          <a:p>
            <a:pPr algn="l" eaLnBrk="1" hangingPunct="1">
              <a:spcBef>
                <a:spcPct val="0"/>
              </a:spcBef>
            </a:pPr>
            <a:r>
              <a:rPr lang="en-US" dirty="0"/>
              <a:t>Save water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5143500" y="2714625"/>
            <a:ext cx="33575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dirty="0"/>
              <a:t>No smoking in public</a:t>
            </a:r>
          </a:p>
          <a:p>
            <a:pPr algn="l" eaLnBrk="1" hangingPunct="1">
              <a:spcBef>
                <a:spcPct val="0"/>
              </a:spcBef>
            </a:pPr>
            <a:endParaRPr lang="en-US" dirty="0"/>
          </a:p>
          <a:p>
            <a:pPr algn="l" eaLnBrk="1" hangingPunct="1">
              <a:spcBef>
                <a:spcPct val="0"/>
              </a:spcBef>
            </a:pPr>
            <a:r>
              <a:rPr lang="en-US" dirty="0"/>
              <a:t>Save electricity</a:t>
            </a:r>
          </a:p>
          <a:p>
            <a:pPr algn="l" eaLnBrk="1" hangingPunct="1">
              <a:spcBef>
                <a:spcPct val="0"/>
              </a:spcBef>
            </a:pPr>
            <a:endParaRPr lang="en-US" dirty="0"/>
          </a:p>
          <a:p>
            <a:pPr algn="l" eaLnBrk="1" hangingPunct="1">
              <a:spcBef>
                <a:spcPct val="0"/>
              </a:spcBef>
            </a:pPr>
            <a:r>
              <a:rPr lang="en-US" dirty="0"/>
              <a:t>No-car days</a:t>
            </a:r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285750" y="2786063"/>
            <a:ext cx="500063" cy="369887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2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zh-CN" altLang="en-US" sz="1800"/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285750" y="3500438"/>
            <a:ext cx="500063" cy="369887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2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zh-CN" altLang="en-US" sz="1800"/>
          </a:p>
        </p:txBody>
      </p: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285750" y="4214813"/>
            <a:ext cx="500063" cy="369887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2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zh-CN" altLang="en-US" sz="1800"/>
          </a:p>
        </p:txBody>
      </p:sp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4643438" y="2786063"/>
            <a:ext cx="500062" cy="369887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2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zh-CN" altLang="en-US" sz="1800"/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4643438" y="3500438"/>
            <a:ext cx="500062" cy="369887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2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zh-CN" altLang="en-US" sz="1800"/>
          </a:p>
        </p:txBody>
      </p:sp>
      <p:sp>
        <p:nvSpPr>
          <p:cNvPr id="12299" name="TextBox 12"/>
          <p:cNvSpPr txBox="1">
            <a:spLocks noChangeArrowheads="1"/>
          </p:cNvSpPr>
          <p:nvPr/>
        </p:nvSpPr>
        <p:spPr bwMode="auto">
          <a:xfrm>
            <a:off x="4643438" y="4214813"/>
            <a:ext cx="500062" cy="369887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2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zh-CN" altLang="en-US" sz="1800"/>
          </a:p>
        </p:txBody>
      </p:sp>
      <p:pic>
        <p:nvPicPr>
          <p:cNvPr id="12300" name="Picture 3" descr="C:\Users\Admin\Desktop\8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2779713"/>
            <a:ext cx="4873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3" descr="C:\Users\Admin\Desktop\8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64075" y="3492500"/>
            <a:ext cx="4873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3" descr="C:\Users\Admin\Desktop\8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0" y="4206875"/>
            <a:ext cx="4873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3" name="Picture 3" descr="C:\Users\Admin\Desktop\8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64075" y="4206875"/>
            <a:ext cx="4873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内容占位符 2"/>
          <p:cNvSpPr>
            <a:spLocks noGrp="1"/>
          </p:cNvSpPr>
          <p:nvPr>
            <p:ph idx="4294967295"/>
          </p:nvPr>
        </p:nvSpPr>
        <p:spPr>
          <a:xfrm>
            <a:off x="142875" y="1600200"/>
            <a:ext cx="8858250" cy="4525963"/>
          </a:xfrm>
        </p:spPr>
        <p:txBody>
          <a:bodyPr/>
          <a:lstStyle/>
          <a:p>
            <a:r>
              <a:rPr lang="en-US" sz="2400" b="1" dirty="0"/>
              <a:t>1. In North America, few students join environment clubs.                 (     )</a:t>
            </a:r>
          </a:p>
          <a:p>
            <a:r>
              <a:rPr lang="en-US" sz="2400" b="1" dirty="0"/>
              <a:t>2. In an environment club, students work together to reduce __________ and _________ the environment. </a:t>
            </a:r>
          </a:p>
          <a:p>
            <a:r>
              <a:rPr lang="en-US" sz="2400" b="1" dirty="0"/>
              <a:t>3. What do environment clubs encourage students to do at lunch?</a:t>
            </a:r>
          </a:p>
          <a:p>
            <a:endParaRPr lang="en-US" sz="2400" b="1" dirty="0"/>
          </a:p>
          <a:p>
            <a:r>
              <a:rPr lang="en-US" sz="2400" b="1" dirty="0"/>
              <a:t>4. How to reduce packaging?</a:t>
            </a:r>
          </a:p>
          <a:p>
            <a:endParaRPr lang="en-US" sz="2400" b="1" dirty="0"/>
          </a:p>
          <a:p>
            <a:r>
              <a:rPr lang="en-US" sz="2400" b="1" dirty="0"/>
              <a:t>5. </a:t>
            </a:r>
            <a:r>
              <a:rPr lang="en-US" sz="2400" b="1" dirty="0">
                <a:solidFill>
                  <a:srgbClr val="FF0000"/>
                </a:solidFill>
              </a:rPr>
              <a:t>Turn off </a:t>
            </a:r>
            <a:r>
              <a:rPr lang="en-US" sz="2400" b="1" dirty="0"/>
              <a:t>the television and </a:t>
            </a:r>
            <a:r>
              <a:rPr lang="en-US" sz="2400" b="1" dirty="0">
                <a:solidFill>
                  <a:srgbClr val="FF0000"/>
                </a:solidFill>
              </a:rPr>
              <a:t>shut down </a:t>
            </a:r>
            <a:r>
              <a:rPr lang="en-US" sz="2400" b="1" dirty="0"/>
              <a:t>the computer when you are not using them.  </a:t>
            </a:r>
            <a:endParaRPr lang="zh-CN" altLang="en-US" sz="2400" b="1" dirty="0"/>
          </a:p>
        </p:txBody>
      </p:sp>
      <p:sp>
        <p:nvSpPr>
          <p:cNvPr id="13315" name="标题 1"/>
          <p:cNvSpPr>
            <a:spLocks noGrp="1"/>
          </p:cNvSpPr>
          <p:nvPr>
            <p:ph type="title" idx="4294967295"/>
          </p:nvPr>
        </p:nvSpPr>
        <p:spPr>
          <a:xfrm>
            <a:off x="214313" y="928688"/>
            <a:ext cx="8715375" cy="571500"/>
          </a:xfrm>
          <a:solidFill>
            <a:srgbClr val="D1D1F0"/>
          </a:solidFill>
          <a:ln w="28575">
            <a:solidFill>
              <a:srgbClr val="92D050"/>
            </a:solidFill>
            <a:miter lim="800000"/>
          </a:ln>
        </p:spPr>
        <p:txBody>
          <a:bodyPr/>
          <a:lstStyle/>
          <a:p>
            <a:r>
              <a:rPr lang="en-US" sz="3000" b="1" dirty="0"/>
              <a:t>Read the lesson and do the following tasks. </a:t>
            </a:r>
            <a:endParaRPr lang="zh-CN" altLang="en-US" sz="3000" b="1" dirty="0"/>
          </a:p>
        </p:txBody>
      </p:sp>
      <p:pic>
        <p:nvPicPr>
          <p:cNvPr id="13316" name="Picture 2" descr="C:\Users\Admin\Desktop\logo1smalle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243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714375" y="1987550"/>
            <a:ext cx="428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3200">
                <a:solidFill>
                  <a:srgbClr val="FF0000"/>
                </a:solidFill>
              </a:rPr>
              <a:t>F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1643063" y="2690813"/>
            <a:ext cx="1714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800">
                <a:solidFill>
                  <a:srgbClr val="FF0000"/>
                </a:solidFill>
              </a:rPr>
              <a:t>pollution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4143375" y="2690813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800">
                <a:solidFill>
                  <a:srgbClr val="FF0000"/>
                </a:solidFill>
              </a:rPr>
              <a:t>protect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3320" name="TextBox 10"/>
          <p:cNvSpPr txBox="1">
            <a:spLocks noChangeArrowheads="1"/>
          </p:cNvSpPr>
          <p:nvPr/>
        </p:nvSpPr>
        <p:spPr bwMode="auto">
          <a:xfrm>
            <a:off x="642938" y="3929063"/>
            <a:ext cx="7643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800">
                <a:solidFill>
                  <a:srgbClr val="FF0000"/>
                </a:solidFill>
              </a:rPr>
              <a:t>Bring lunches in reusable bags and dishes. 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13321" name="TextBox 11"/>
          <p:cNvSpPr txBox="1">
            <a:spLocks noChangeArrowheads="1"/>
          </p:cNvSpPr>
          <p:nvPr/>
        </p:nvSpPr>
        <p:spPr bwMode="auto">
          <a:xfrm>
            <a:off x="571500" y="4857750"/>
            <a:ext cx="8858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By bringing our own shopping bag when we go shopping. 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3322" name="TextBox 12"/>
          <p:cNvSpPr txBox="1">
            <a:spLocks noChangeArrowheads="1"/>
          </p:cNvSpPr>
          <p:nvPr/>
        </p:nvSpPr>
        <p:spPr bwMode="auto">
          <a:xfrm>
            <a:off x="571500" y="6143625"/>
            <a:ext cx="65008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zh-CN" altLang="en-US" sz="2600">
                <a:solidFill>
                  <a:srgbClr val="FF0000"/>
                </a:solidFill>
              </a:rPr>
              <a:t>当你不使用电脑和电视的时候请关闭它们。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6"/>
          <p:cNvSpPr>
            <a:spLocks noChangeArrowheads="1"/>
          </p:cNvSpPr>
          <p:nvPr/>
        </p:nvSpPr>
        <p:spPr bwMode="auto">
          <a:xfrm>
            <a:off x="6643688" y="5429250"/>
            <a:ext cx="2305050" cy="1150938"/>
          </a:xfrm>
          <a:prstGeom prst="wedgeRectCallout">
            <a:avLst>
              <a:gd name="adj1" fmla="val -43662"/>
              <a:gd name="adj2" fmla="val -154417"/>
            </a:avLst>
          </a:prstGeom>
          <a:solidFill>
            <a:srgbClr val="FFCC99"/>
          </a:solidFill>
          <a:ln w="25400" cmpd="sng">
            <a:solidFill>
              <a:srgbClr val="FF0000"/>
            </a:solidFill>
            <a:miter lim="800000"/>
          </a:ln>
        </p:spPr>
        <p:txBody>
          <a:bodyPr/>
          <a:lstStyle/>
          <a:p>
            <a:r>
              <a:rPr lang="en-US" sz="2200"/>
              <a:t>Let’s retell with the key words and phrases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000" b="1" dirty="0"/>
              <a:t>join, environment clubs, reduce, protect.</a:t>
            </a:r>
          </a:p>
          <a:p>
            <a:pPr>
              <a:lnSpc>
                <a:spcPct val="80000"/>
              </a:lnSpc>
            </a:pPr>
            <a:r>
              <a:rPr lang="en-US" sz="3000" b="1" dirty="0"/>
              <a:t>a list of, activities, advice.</a:t>
            </a:r>
          </a:p>
          <a:p>
            <a:pPr>
              <a:lnSpc>
                <a:spcPct val="80000"/>
              </a:lnSpc>
            </a:pPr>
            <a:r>
              <a:rPr lang="en-US" sz="3000" b="1" dirty="0"/>
              <a:t>No-garbage lunches, throw away, make… clean, encourage…to, reusable</a:t>
            </a:r>
          </a:p>
          <a:p>
            <a:pPr>
              <a:lnSpc>
                <a:spcPct val="80000"/>
              </a:lnSpc>
            </a:pPr>
            <a:r>
              <a:rPr lang="en-US" sz="3000" b="1" dirty="0"/>
              <a:t>No-car days, neither… nor …</a:t>
            </a:r>
            <a:endParaRPr lang="en-US" sz="3000" b="1" i="1" dirty="0"/>
          </a:p>
          <a:p>
            <a:pPr>
              <a:lnSpc>
                <a:spcPct val="80000"/>
              </a:lnSpc>
            </a:pPr>
            <a:r>
              <a:rPr lang="en-US" sz="3000" b="1" dirty="0"/>
              <a:t>shopping bag, packaging.</a:t>
            </a:r>
          </a:p>
          <a:p>
            <a:pPr>
              <a:lnSpc>
                <a:spcPct val="80000"/>
              </a:lnSpc>
            </a:pPr>
            <a:r>
              <a:rPr lang="en-US" sz="3000" b="1" dirty="0"/>
              <a:t>Save water, leaky toilet, fill, fix</a:t>
            </a:r>
          </a:p>
          <a:p>
            <a:pPr>
              <a:lnSpc>
                <a:spcPct val="80000"/>
              </a:lnSpc>
            </a:pPr>
            <a:r>
              <a:rPr lang="en-US" sz="3000" b="1" dirty="0"/>
              <a:t>Save electricity, turn off, shut down</a:t>
            </a:r>
            <a:endParaRPr lang="zh-CN" altLang="en-US" sz="3000" b="1" dirty="0"/>
          </a:p>
        </p:txBody>
      </p:sp>
      <p:sp>
        <p:nvSpPr>
          <p:cNvPr id="14340" name="标题 1"/>
          <p:cNvSpPr>
            <a:spLocks noGrp="1"/>
          </p:cNvSpPr>
          <p:nvPr>
            <p:ph type="title" idx="4294967295"/>
          </p:nvPr>
        </p:nvSpPr>
        <p:spPr>
          <a:xfrm>
            <a:off x="214313" y="928688"/>
            <a:ext cx="8715375" cy="571500"/>
          </a:xfrm>
          <a:solidFill>
            <a:srgbClr val="D1D1F0"/>
          </a:solidFill>
          <a:ln w="28575">
            <a:solidFill>
              <a:srgbClr val="92D050"/>
            </a:solidFill>
            <a:miter lim="800000"/>
          </a:ln>
        </p:spPr>
        <p:txBody>
          <a:bodyPr/>
          <a:lstStyle/>
          <a:p>
            <a:r>
              <a:rPr lang="en-US" sz="2000" b="1" dirty="0"/>
              <a:t>Read the lesson and retell with the key words and phrases. </a:t>
            </a:r>
            <a:endParaRPr lang="zh-CN" altLang="en-US" sz="2000" b="1" dirty="0"/>
          </a:p>
        </p:txBody>
      </p:sp>
      <p:pic>
        <p:nvPicPr>
          <p:cNvPr id="14341" name="Picture 2" descr="C:\Users\Admin\Desktop\logo1smalle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243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 decel="100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400" decel="100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decel="100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decel="100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400" decel="100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decel="100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decel="100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decel="100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400" decel="100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decel="100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decel="100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decel="100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563813"/>
            <a:ext cx="8893175" cy="3960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000" b="1" dirty="0"/>
              <a:t>1. The soap factory ________ the drinking water in this area.</a:t>
            </a:r>
          </a:p>
          <a:p>
            <a:pPr>
              <a:lnSpc>
                <a:spcPct val="90000"/>
              </a:lnSpc>
            </a:pPr>
            <a:r>
              <a:rPr lang="en-US" sz="3000" b="1" dirty="0"/>
              <a:t>2. Students should not ________ paper.</a:t>
            </a:r>
          </a:p>
          <a:p>
            <a:pPr>
              <a:lnSpc>
                <a:spcPct val="90000"/>
              </a:lnSpc>
            </a:pPr>
            <a:r>
              <a:rPr lang="en-US" sz="3000" b="1" dirty="0"/>
              <a:t>3. ________ knows when life on the earth started.</a:t>
            </a:r>
          </a:p>
          <a:p>
            <a:pPr>
              <a:lnSpc>
                <a:spcPct val="90000"/>
              </a:lnSpc>
            </a:pPr>
            <a:r>
              <a:rPr lang="en-US" sz="3000" b="1" dirty="0"/>
              <a:t>4. He who talks the most knows the ________.</a:t>
            </a:r>
          </a:p>
          <a:p>
            <a:pPr>
              <a:lnSpc>
                <a:spcPct val="90000"/>
              </a:lnSpc>
            </a:pPr>
            <a:r>
              <a:rPr lang="en-US" sz="3000" b="1" dirty="0"/>
              <a:t>5. I couldn’t ________ the window because it was stuck.</a:t>
            </a:r>
            <a:endParaRPr lang="zh-CN" altLang="en-US" sz="3000" b="1" dirty="0"/>
          </a:p>
        </p:txBody>
      </p:sp>
      <p:pic>
        <p:nvPicPr>
          <p:cNvPr id="15363" name="Picture 2" descr="C:\Users\Admin\Desktop\logo1smalle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243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标题 1"/>
          <p:cNvSpPr>
            <a:spLocks noGrp="1"/>
          </p:cNvSpPr>
          <p:nvPr>
            <p:ph type="title" idx="4294967295"/>
          </p:nvPr>
        </p:nvSpPr>
        <p:spPr>
          <a:xfrm>
            <a:off x="214313" y="928688"/>
            <a:ext cx="8715375" cy="571500"/>
          </a:xfrm>
          <a:solidFill>
            <a:srgbClr val="D1D1F0"/>
          </a:solidFill>
          <a:ln w="28575">
            <a:solidFill>
              <a:srgbClr val="92D050"/>
            </a:solidFill>
            <a:miter lim="800000"/>
          </a:ln>
        </p:spPr>
        <p:txBody>
          <a:bodyPr/>
          <a:lstStyle/>
          <a:p>
            <a:r>
              <a:rPr lang="en-US" sz="2200" b="1" dirty="0"/>
              <a:t>Fill in the blanks with the correct forms of the words in the box.</a:t>
            </a:r>
            <a:endParaRPr lang="zh-CN" altLang="en-US" sz="2200" b="1" dirty="0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755650" y="1793875"/>
            <a:ext cx="7488238" cy="482600"/>
          </a:xfrm>
          <a:prstGeom prst="rect">
            <a:avLst/>
          </a:prstGeom>
          <a:solidFill>
            <a:schemeClr val="accent1"/>
          </a:solidFill>
          <a:ln w="25400" cmpd="sng">
            <a:solidFill>
              <a:srgbClr val="FF99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dirty="0">
                <a:solidFill>
                  <a:srgbClr val="FF0066"/>
                </a:solidFill>
              </a:rPr>
              <a:t>waste        least         nobody        shut          pollute</a:t>
            </a:r>
            <a:endParaRPr lang="zh-CN" altLang="en-US" dirty="0">
              <a:solidFill>
                <a:srgbClr val="FF0066"/>
              </a:solidFill>
            </a:endParaRP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5219700" y="3500438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>
                <a:solidFill>
                  <a:srgbClr val="FF0066"/>
                </a:solidFill>
              </a:rPr>
              <a:t>waste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1330325" y="4005263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>
                <a:solidFill>
                  <a:srgbClr val="FF0066"/>
                </a:solidFill>
              </a:rPr>
              <a:t>Nobody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7524750" y="4941888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>
                <a:solidFill>
                  <a:srgbClr val="FF0066"/>
                </a:solidFill>
              </a:rPr>
              <a:t>least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3276600" y="5445125"/>
            <a:ext cx="1008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>
                <a:solidFill>
                  <a:srgbClr val="FF0066"/>
                </a:solidFill>
              </a:rPr>
              <a:t>shut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4427538" y="2565400"/>
            <a:ext cx="1512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>
                <a:solidFill>
                  <a:srgbClr val="FF0066"/>
                </a:solidFill>
              </a:rPr>
              <a:t>polluted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  <p:bldP spid="15367" grpId="0" autoUpdateAnimBg="0"/>
      <p:bldP spid="15368" grpId="0" autoUpdateAnimBg="0"/>
      <p:bldP spid="15369" grpId="0" autoUpdateAnimBg="0"/>
      <p:bldP spid="1537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dmin\Desktop\logo1smalle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243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标题 1"/>
          <p:cNvSpPr>
            <a:spLocks noGrp="1"/>
          </p:cNvSpPr>
          <p:nvPr>
            <p:ph type="title" idx="4294967295"/>
          </p:nvPr>
        </p:nvSpPr>
        <p:spPr>
          <a:xfrm>
            <a:off x="214313" y="836613"/>
            <a:ext cx="8750300" cy="576262"/>
          </a:xfrm>
          <a:solidFill>
            <a:srgbClr val="D1D1F0"/>
          </a:solidFill>
          <a:ln w="28575">
            <a:solidFill>
              <a:srgbClr val="92D050"/>
            </a:solidFill>
            <a:miter lim="800000"/>
          </a:ln>
        </p:spPr>
        <p:txBody>
          <a:bodyPr/>
          <a:lstStyle/>
          <a:p>
            <a:r>
              <a:rPr lang="en-US" sz="2500" b="1" dirty="0"/>
              <a:t>Extended reading</a:t>
            </a:r>
            <a:endParaRPr lang="zh-CN" altLang="en-US" sz="2500" b="1" dirty="0"/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71438" y="1643063"/>
            <a:ext cx="90011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lnSpc>
                <a:spcPts val="2000"/>
              </a:lnSpc>
            </a:pPr>
            <a:r>
              <a:rPr lang="en-US" sz="2000" dirty="0"/>
              <a:t>I’m Jack, I think Education and action are </a:t>
            </a:r>
            <a:r>
              <a:rPr lang="en-US" sz="2000" dirty="0">
                <a:solidFill>
                  <a:srgbClr val="FF0000"/>
                </a:solidFill>
              </a:rPr>
              <a:t>key elements </a:t>
            </a:r>
            <a:r>
              <a:rPr lang="en-US" sz="2000" dirty="0"/>
              <a:t>(</a:t>
            </a:r>
            <a:r>
              <a:rPr lang="zh-CN" altLang="en-US" sz="2000" dirty="0"/>
              <a:t>要素</a:t>
            </a:r>
            <a:r>
              <a:rPr lang="en-US" sz="2000" dirty="0"/>
              <a:t>) in change. Stamford's school students have many ways to take part in environmental activities, or join a school environment club. Everyone should consider what you can do to help make your school and neighborhood </a:t>
            </a:r>
            <a:r>
              <a:rPr lang="en-US" sz="2000" dirty="0">
                <a:solidFill>
                  <a:srgbClr val="FF0066"/>
                </a:solidFill>
              </a:rPr>
              <a:t>cleaner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66"/>
                </a:solidFill>
              </a:rPr>
              <a:t>greener.</a:t>
            </a:r>
          </a:p>
          <a:p>
            <a:pPr algn="l" eaLnBrk="1" hangingPunct="1">
              <a:lnSpc>
                <a:spcPts val="2000"/>
              </a:lnSpc>
            </a:pPr>
            <a:r>
              <a:rPr lang="en-US" sz="2000" dirty="0"/>
              <a:t>High school courses now give Environmental Science. We may think we know the basics of “being green,” but there’s still a lot more to be studied and the knowledge will be surely good for the environment and ourselves in the future.</a:t>
            </a:r>
          </a:p>
          <a:p>
            <a:pPr algn="l" eaLnBrk="1" hangingPunct="1">
              <a:lnSpc>
                <a:spcPts val="2000"/>
              </a:lnSpc>
            </a:pPr>
            <a:r>
              <a:rPr lang="en-US" sz="2000" dirty="0"/>
              <a:t>Some Stamford schools give after-school programs that include lessons and tours to environmental </a:t>
            </a:r>
            <a:r>
              <a:rPr lang="en-US" sz="2000" dirty="0">
                <a:solidFill>
                  <a:srgbClr val="FF0000"/>
                </a:solidFill>
              </a:rPr>
              <a:t>education institutions </a:t>
            </a:r>
            <a:r>
              <a:rPr lang="en-US" sz="2000" dirty="0"/>
              <a:t>(</a:t>
            </a:r>
            <a:r>
              <a:rPr lang="zh-CN" altLang="en-US" sz="2000" dirty="0"/>
              <a:t>教育机构</a:t>
            </a:r>
            <a:r>
              <a:rPr lang="en-US" sz="2000" dirty="0"/>
              <a:t>) such as </a:t>
            </a:r>
            <a:r>
              <a:rPr lang="en-US" sz="2000" dirty="0" err="1"/>
              <a:t>Soundwaters</a:t>
            </a:r>
            <a:r>
              <a:rPr lang="en-US" sz="2000" dirty="0"/>
              <a:t>. </a:t>
            </a:r>
          </a:p>
          <a:p>
            <a:pPr algn="l" eaLnBrk="1" hangingPunct="1">
              <a:lnSpc>
                <a:spcPts val="2000"/>
              </a:lnSpc>
            </a:pPr>
            <a:r>
              <a:rPr lang="en-US" sz="2000" dirty="0"/>
              <a:t>Through these programs, we not only learn about your hometown, we learn about how to keep this ecosystem (</a:t>
            </a:r>
            <a:r>
              <a:rPr lang="zh-CN" altLang="en-US" sz="2000" dirty="0"/>
              <a:t>生态系统</a:t>
            </a:r>
            <a:r>
              <a:rPr lang="en-US" sz="2000" dirty="0"/>
              <a:t>) alive and how we can help protect it as well.</a:t>
            </a:r>
            <a:endParaRPr lang="zh-CN" altLang="en-US" sz="2000" dirty="0"/>
          </a:p>
        </p:txBody>
      </p: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71438" y="5924550"/>
            <a:ext cx="850106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sz="2000"/>
              <a:t>Tasks: 1. Find out the topic sentence for the first paragraph.</a:t>
            </a:r>
          </a:p>
          <a:p>
            <a:pPr algn="l" eaLnBrk="1" hangingPunct="1"/>
            <a:r>
              <a:rPr lang="en-US" sz="2000"/>
              <a:t>            2. What after-school programs do Stamford schools give? </a:t>
            </a:r>
            <a:endParaRPr lang="zh-CN" altLang="en-US" sz="2000"/>
          </a:p>
        </p:txBody>
      </p:sp>
      <p:cxnSp>
        <p:nvCxnSpPr>
          <p:cNvPr id="16390" name="直接连接符 7"/>
          <p:cNvCxnSpPr>
            <a:cxnSpLocks noChangeShapeType="1"/>
          </p:cNvCxnSpPr>
          <p:nvPr/>
        </p:nvCxnSpPr>
        <p:spPr bwMode="auto">
          <a:xfrm>
            <a:off x="2071688" y="1928813"/>
            <a:ext cx="6786562" cy="1587"/>
          </a:xfrm>
          <a:prstGeom prst="line">
            <a:avLst/>
          </a:prstGeom>
          <a:noFill/>
          <a:ln w="25400" cmpd="sng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直接连接符 8"/>
          <p:cNvCxnSpPr>
            <a:cxnSpLocks noChangeShapeType="1"/>
          </p:cNvCxnSpPr>
          <p:nvPr/>
        </p:nvCxnSpPr>
        <p:spPr bwMode="auto">
          <a:xfrm>
            <a:off x="7000875" y="4500563"/>
            <a:ext cx="2000250" cy="1587"/>
          </a:xfrm>
          <a:prstGeom prst="line">
            <a:avLst/>
          </a:prstGeom>
          <a:noFill/>
          <a:ln w="25400" cmpd="sng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2" name="直接连接符 10"/>
          <p:cNvCxnSpPr>
            <a:cxnSpLocks noChangeShapeType="1"/>
          </p:cNvCxnSpPr>
          <p:nvPr/>
        </p:nvCxnSpPr>
        <p:spPr bwMode="auto">
          <a:xfrm>
            <a:off x="142875" y="4786313"/>
            <a:ext cx="7215188" cy="1587"/>
          </a:xfrm>
          <a:prstGeom prst="line">
            <a:avLst/>
          </a:prstGeom>
          <a:noFill/>
          <a:ln w="25400" cmpd="sng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dmin\Desktop\logo1smalles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404813"/>
            <a:ext cx="3744912" cy="846137"/>
          </a:xfrm>
          <a:prstGeom prst="rect">
            <a:avLst/>
          </a:prstGeom>
          <a:noFill/>
          <a:ln w="25400" cmpd="sng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2338388" y="2636838"/>
            <a:ext cx="1512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</a:rPr>
              <a:t>Task1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5364163" y="2636838"/>
            <a:ext cx="1512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>
                <a:solidFill>
                  <a:schemeClr val="bg1"/>
                </a:solidFill>
              </a:rPr>
              <a:t>Task2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7413" name="Text Box 9"/>
          <p:cNvSpPr txBox="1">
            <a:spLocks noChangeArrowheads="1"/>
          </p:cNvSpPr>
          <p:nvPr/>
        </p:nvSpPr>
        <p:spPr bwMode="auto">
          <a:xfrm>
            <a:off x="857250" y="1628775"/>
            <a:ext cx="3857625" cy="4462463"/>
          </a:xfrm>
          <a:prstGeom prst="rect">
            <a:avLst/>
          </a:prstGeom>
          <a:solidFill>
            <a:srgbClr val="FFFF00"/>
          </a:solidFill>
          <a:ln w="25400" cmpd="sng">
            <a:solidFill>
              <a:srgbClr val="008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1800" dirty="0"/>
              <a:t>Task 1 </a:t>
            </a:r>
          </a:p>
          <a:p>
            <a:pPr algn="l" eaLnBrk="1" hangingPunct="1"/>
            <a:r>
              <a:rPr lang="en-US" sz="1900" dirty="0"/>
              <a:t>I am leader of the environment club at my school. My club is getting ready to have some activities and </a:t>
            </a:r>
            <a:r>
              <a:rPr lang="en-US" sz="1900" dirty="0">
                <a:solidFill>
                  <a:srgbClr val="FF0000"/>
                </a:solidFill>
              </a:rPr>
              <a:t>I was wondering if any of you have good ideas!!</a:t>
            </a:r>
            <a:r>
              <a:rPr lang="en-US" sz="1900" dirty="0"/>
              <a:t> </a:t>
            </a:r>
            <a:r>
              <a:rPr lang="en-US" sz="1900" dirty="0">
                <a:solidFill>
                  <a:srgbClr val="FF0000"/>
                </a:solidFill>
              </a:rPr>
              <a:t>Any ideas would be nice...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/>
              <a:t>We’ve already had some activities, such as No-garbage lunches, No-car days... So I need </a:t>
            </a:r>
            <a:r>
              <a:rPr lang="en-US" sz="1900" dirty="0">
                <a:solidFill>
                  <a:srgbClr val="FF0000"/>
                </a:solidFill>
              </a:rPr>
              <a:t>more new ideas</a:t>
            </a:r>
            <a:r>
              <a:rPr lang="en-US" sz="1900" dirty="0"/>
              <a:t>! Please,  please post with anything you can come up with...</a:t>
            </a:r>
          </a:p>
          <a:p>
            <a:pPr algn="l" eaLnBrk="1" hangingPunct="1"/>
            <a:r>
              <a:rPr lang="en-US" sz="1900" dirty="0"/>
              <a:t> </a:t>
            </a:r>
            <a:endParaRPr lang="zh-CN" altLang="en-US" sz="1900" dirty="0"/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4786313" y="1643063"/>
            <a:ext cx="3455987" cy="4429125"/>
          </a:xfrm>
          <a:prstGeom prst="rect">
            <a:avLst/>
          </a:prstGeom>
          <a:solidFill>
            <a:srgbClr val="FFCC99"/>
          </a:solidFill>
          <a:ln w="25400" cmpd="sng">
            <a:solidFill>
              <a:srgbClr val="0080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1800"/>
              <a:t>Task 2</a:t>
            </a:r>
          </a:p>
          <a:p>
            <a:pPr algn="l" eaLnBrk="1" hangingPunct="1"/>
            <a:r>
              <a:rPr lang="en-US" sz="1800"/>
              <a:t>Suppose your school’s environment club wants to make a poster about littering and recycling. Can you make one? Here is an example:</a:t>
            </a:r>
          </a:p>
          <a:p>
            <a:pPr algn="l" eaLnBrk="1" hangingPunct="1"/>
            <a:endParaRPr lang="en-US" sz="1800"/>
          </a:p>
          <a:p>
            <a:pPr algn="l" eaLnBrk="1" hangingPunct="1"/>
            <a:endParaRPr lang="zh-CN" altLang="en-US" sz="1800"/>
          </a:p>
          <a:p>
            <a:pPr algn="l" eaLnBrk="1" hangingPunct="1"/>
            <a:endParaRPr lang="zh-CN" altLang="en-US" sz="1800"/>
          </a:p>
          <a:p>
            <a:pPr algn="l" eaLnBrk="1" hangingPunct="1"/>
            <a:endParaRPr lang="zh-CN" altLang="en-US" sz="1800"/>
          </a:p>
          <a:p>
            <a:pPr algn="l" eaLnBrk="1" hangingPunct="1"/>
            <a:endParaRPr lang="zh-CN" altLang="en-US" sz="1800"/>
          </a:p>
          <a:p>
            <a:pPr algn="l" eaLnBrk="1" hangingPunct="1"/>
            <a:endParaRPr lang="zh-CN" altLang="en-US" sz="1800"/>
          </a:p>
        </p:txBody>
      </p:sp>
      <p:pic>
        <p:nvPicPr>
          <p:cNvPr id="17415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0" y="3857625"/>
            <a:ext cx="32861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4294967295"/>
          </p:nvPr>
        </p:nvSpPr>
        <p:spPr>
          <a:xfrm>
            <a:off x="428625" y="1785938"/>
            <a:ext cx="8572500" cy="2786062"/>
          </a:xfrm>
        </p:spPr>
        <p:txBody>
          <a:bodyPr/>
          <a:lstStyle/>
          <a:p>
            <a:r>
              <a:rPr lang="en-US" b="1" dirty="0"/>
              <a:t>1. Finish exercises of Lesson 44.</a:t>
            </a:r>
          </a:p>
          <a:p>
            <a:r>
              <a:rPr lang="en-US" b="1" dirty="0"/>
              <a:t>2. Preview next lesson.</a:t>
            </a:r>
          </a:p>
          <a:p>
            <a:r>
              <a:rPr lang="en-US" b="1" dirty="0"/>
              <a:t>3. Better your ideas for Task1 or Task 2 and write down your work on your exercise book.  </a:t>
            </a:r>
            <a:r>
              <a:rPr lang="en-US" b="1" dirty="0" smtClean="0"/>
              <a:t> </a:t>
            </a:r>
            <a:endParaRPr lang="zh-CN" altLang="en-US" b="1" dirty="0"/>
          </a:p>
        </p:txBody>
      </p:sp>
      <p:pic>
        <p:nvPicPr>
          <p:cNvPr id="19459" name="Picture 2" descr="C:\Users\Admin\Desktop\logo1smalle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1243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标题 1"/>
          <p:cNvSpPr txBox="1"/>
          <p:nvPr/>
        </p:nvSpPr>
        <p:spPr bwMode="auto">
          <a:xfrm>
            <a:off x="214313" y="836613"/>
            <a:ext cx="8750300" cy="576262"/>
          </a:xfrm>
          <a:prstGeom prst="rect">
            <a:avLst/>
          </a:prstGeom>
          <a:solidFill>
            <a:srgbClr val="D1D1F0"/>
          </a:solidFill>
          <a:ln w="28575" cmpd="sng">
            <a:solidFill>
              <a:srgbClr val="92D050"/>
            </a:solidFill>
            <a:miter lim="800000"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en-US" sz="2500" dirty="0">
                <a:solidFill>
                  <a:schemeClr val="tx2"/>
                </a:solidFill>
              </a:rPr>
              <a:t>Homework </a:t>
            </a:r>
            <a:endParaRPr lang="zh-CN" altLang="en-US" sz="25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C:\Users\Admin\Desktop\How-a-Call-Center-Can-Reduce-Abandonment-Rates-1024x84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5" y="1000125"/>
            <a:ext cx="5286375" cy="485775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rgbClr val="000000">
                <a:alpha val="68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5451475" y="2554288"/>
            <a:ext cx="36925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400">
                <a:solidFill>
                  <a:srgbClr val="FF0000"/>
                </a:solidFill>
              </a:rPr>
              <a:t>re</a:t>
            </a:r>
            <a:r>
              <a:rPr lang="en-US" sz="4400"/>
              <a:t>duce [rɪ’djuːs]</a:t>
            </a:r>
            <a:endParaRPr lang="zh-CN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1366397642_5802_recyc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071563"/>
            <a:ext cx="500062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5451475" y="2554288"/>
            <a:ext cx="36925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400">
                <a:solidFill>
                  <a:srgbClr val="FF0000"/>
                </a:solidFill>
              </a:rPr>
              <a:t>re</a:t>
            </a:r>
            <a:r>
              <a:rPr lang="en-US" sz="4400"/>
              <a:t>usable [riː'juːzəbl]</a:t>
            </a:r>
            <a:endParaRPr lang="zh-CN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:\Users\Admin\Desktop\MoneyPilesArr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911225"/>
            <a:ext cx="6834187" cy="501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47" name="组合 9"/>
          <p:cNvGrpSpPr/>
          <p:nvPr/>
        </p:nvGrpSpPr>
        <p:grpSpPr bwMode="auto">
          <a:xfrm>
            <a:off x="357188" y="1444625"/>
            <a:ext cx="3692525" cy="3127375"/>
            <a:chOff x="0" y="0"/>
            <a:chExt cx="3692516" cy="3126895"/>
          </a:xfrm>
        </p:grpSpPr>
        <p:cxnSp>
          <p:nvCxnSpPr>
            <p:cNvPr id="6148" name="直接箭头连接符 5"/>
            <p:cNvCxnSpPr>
              <a:cxnSpLocks noChangeShapeType="1"/>
            </p:cNvCxnSpPr>
            <p:nvPr/>
          </p:nvCxnSpPr>
          <p:spPr bwMode="auto">
            <a:xfrm rot="16200000" flipV="1">
              <a:off x="357190" y="1698135"/>
              <a:ext cx="2428892" cy="428628"/>
            </a:xfrm>
            <a:prstGeom prst="straightConnector1">
              <a:avLst/>
            </a:prstGeom>
            <a:noFill/>
            <a:ln w="38100" cmpd="sng">
              <a:solidFill>
                <a:srgbClr val="FF0000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49" name="TextBox 7"/>
            <p:cNvSpPr txBox="1">
              <a:spLocks noChangeArrowheads="1"/>
            </p:cNvSpPr>
            <p:nvPr/>
          </p:nvSpPr>
          <p:spPr bwMode="auto">
            <a:xfrm>
              <a:off x="0" y="0"/>
              <a:ext cx="3692516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Font typeface="Arial" panose="020B0604020202020204" pitchFamily="34" charset="0"/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sz="4400"/>
                <a:t>l</a:t>
              </a:r>
              <a:r>
                <a:rPr lang="en-US" sz="4400">
                  <a:solidFill>
                    <a:srgbClr val="FF0000"/>
                  </a:solidFill>
                </a:rPr>
                <a:t>ea</a:t>
              </a:r>
              <a:r>
                <a:rPr lang="en-US" sz="4400"/>
                <a:t>st [liːst]</a:t>
              </a:r>
              <a:endParaRPr lang="zh-CN" altLang="en-US" sz="4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037-skip-rope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5" y="642938"/>
            <a:ext cx="4572000" cy="5595937"/>
          </a:xfrm>
          <a:prstGeom prst="rect">
            <a:avLst/>
          </a:prstGeom>
          <a:noFill/>
          <a:ln>
            <a:noFill/>
          </a:ln>
          <a:effectLst>
            <a:outerShdw dist="139700" dir="2700000" algn="ctr" rotWithShape="0">
              <a:srgbClr val="333333">
                <a:alpha val="64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5214938" y="2554288"/>
            <a:ext cx="36925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400"/>
              <a:t>sk</a:t>
            </a:r>
            <a:r>
              <a:rPr lang="en-US" sz="4400">
                <a:solidFill>
                  <a:srgbClr val="FF0000"/>
                </a:solidFill>
              </a:rPr>
              <a:t>i</a:t>
            </a:r>
            <a:r>
              <a:rPr lang="en-US" sz="4400"/>
              <a:t>p [skɪp]</a:t>
            </a:r>
            <a:endParaRPr lang="zh-CN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packaging-design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77800"/>
            <a:ext cx="5756275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2143125" y="5072063"/>
            <a:ext cx="47148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400"/>
              <a:t>packaging ['pækɪdʒɪŋ]</a:t>
            </a:r>
            <a:endParaRPr lang="zh-CN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下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000125"/>
            <a:ext cx="5303837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6215063" y="2573338"/>
            <a:ext cx="21431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r>
              <a:rPr lang="en-US" sz="4400"/>
              <a:t>l</a:t>
            </a:r>
            <a:r>
              <a:rPr lang="en-US" sz="4400">
                <a:solidFill>
                  <a:srgbClr val="FF0000"/>
                </a:solidFill>
              </a:rPr>
              <a:t>ea</a:t>
            </a:r>
            <a:r>
              <a:rPr lang="en-US" sz="4400"/>
              <a:t>ky</a:t>
            </a:r>
          </a:p>
          <a:p>
            <a:pPr algn="l" eaLnBrk="1" hangingPunct="1"/>
            <a:r>
              <a:rPr lang="en-US" sz="4400"/>
              <a:t>['liːki]</a:t>
            </a:r>
            <a:endParaRPr lang="zh-CN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14313"/>
            <a:ext cx="6429375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2143125" y="5072063"/>
            <a:ext cx="471487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400"/>
              <a:t>electricity [ɪˌlek'trɪsəti]</a:t>
            </a:r>
            <a:endParaRPr lang="zh-CN" alt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428625" y="2428875"/>
            <a:ext cx="36925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9600"/>
              <a:t>close</a:t>
            </a:r>
            <a:endParaRPr lang="zh-CN" altLang="en-US" sz="960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5214938" y="2554288"/>
            <a:ext cx="36925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4400">
                <a:solidFill>
                  <a:srgbClr val="FF0000"/>
                </a:solidFill>
              </a:rPr>
              <a:t>re</a:t>
            </a:r>
            <a:r>
              <a:rPr lang="en-US" sz="4400"/>
              <a:t>usable [riː'juːzəbl]</a:t>
            </a:r>
            <a:endParaRPr lang="zh-CN" altLang="en-US" sz="4400"/>
          </a:p>
        </p:txBody>
      </p:sp>
      <p:cxnSp>
        <p:nvCxnSpPr>
          <p:cNvPr id="11268" name="直接箭头连接符 6"/>
          <p:cNvCxnSpPr>
            <a:cxnSpLocks noChangeShapeType="1"/>
          </p:cNvCxnSpPr>
          <p:nvPr/>
        </p:nvCxnSpPr>
        <p:spPr bwMode="auto">
          <a:xfrm>
            <a:off x="4071938" y="3214688"/>
            <a:ext cx="1379537" cy="1587"/>
          </a:xfrm>
          <a:prstGeom prst="straightConnector1">
            <a:avLst/>
          </a:prstGeom>
          <a:noFill/>
          <a:ln w="38100" cmpd="sng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全屏显示(4:3)</PresentationFormat>
  <Paragraphs>82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黑体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 to the lesson and tick the activities mentioned. </vt:lpstr>
      <vt:lpstr>Read the lesson and do the following tasks. </vt:lpstr>
      <vt:lpstr>Read the lesson and retell with the key words and phrases. </vt:lpstr>
      <vt:lpstr>Fill in the blanks with the correct forms of the words in the box.</vt:lpstr>
      <vt:lpstr>Extended reading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2013-08-13T11:53:00Z</dcterms:created>
  <dcterms:modified xsi:type="dcterms:W3CDTF">2023-01-16T20:24:06Z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9200F41F9F494B30BA8EB0163205EC78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