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7" r:id="rId2"/>
    <p:sldId id="318" r:id="rId3"/>
    <p:sldId id="299" r:id="rId4"/>
    <p:sldId id="267" r:id="rId5"/>
    <p:sldId id="288" r:id="rId6"/>
    <p:sldId id="309" r:id="rId7"/>
    <p:sldId id="306" r:id="rId8"/>
    <p:sldId id="307" r:id="rId9"/>
    <p:sldId id="308" r:id="rId10"/>
    <p:sldId id="304" r:id="rId11"/>
    <p:sldId id="289" r:id="rId12"/>
    <p:sldId id="313" r:id="rId13"/>
    <p:sldId id="310" r:id="rId14"/>
    <p:sldId id="311" r:id="rId15"/>
    <p:sldId id="312" r:id="rId16"/>
    <p:sldId id="314" r:id="rId17"/>
    <p:sldId id="290" r:id="rId18"/>
    <p:sldId id="315" r:id="rId19"/>
    <p:sldId id="291" r:id="rId20"/>
  </p:sldIdLst>
  <p:sldSz cx="12192000" cy="6858000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74C153"/>
    <a:srgbClr val="C5DE90"/>
    <a:srgbClr val="9F5F86"/>
    <a:srgbClr val="BA8CA8"/>
    <a:srgbClr val="AEC80C"/>
    <a:srgbClr val="CCDD5F"/>
    <a:srgbClr val="CC0000"/>
    <a:srgbClr val="77C4A1"/>
    <a:srgbClr val="B3D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138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169033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比一比</a:t>
            </a:r>
          </a:p>
        </p:txBody>
      </p:sp>
      <p:sp>
        <p:nvSpPr>
          <p:cNvPr id="10" name="矩形 9"/>
          <p:cNvSpPr/>
          <p:nvPr/>
        </p:nvSpPr>
        <p:spPr>
          <a:xfrm>
            <a:off x="3797299" y="3732754"/>
            <a:ext cx="4597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课堂导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练习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课堂作业</a:t>
            </a:r>
            <a:endParaRPr lang="zh-CN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002" y="4324352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46681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Documents and Settings\Administrator\Application Data\Tencent\Users\79825119\QQ\WinTemp\RichOle\DZ@2I`G~9]70)}_N03U80G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542" y="1086523"/>
            <a:ext cx="6056287" cy="46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7073879" y="1618997"/>
            <a:ext cx="3344804" cy="2694820"/>
          </a:xfrm>
          <a:prstGeom prst="wedgeRoundRectCallout">
            <a:avLst>
              <a:gd name="adj1" fmla="val 54415"/>
              <a:gd name="adj2" fmla="val -33507"/>
              <a:gd name="adj3" fmla="val 16667"/>
            </a:avLst>
          </a:prstGeom>
          <a:noFill/>
          <a:ln w="19050">
            <a:solidFill>
              <a:srgbClr val="7AC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58434" y="2070082"/>
            <a:ext cx="2899087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defRPr/>
            </a:pPr>
            <a:r>
              <a:rPr lang="zh-CN" altLang="en-US" sz="2800" dirty="0">
                <a:ln w="9525" cmpd="sng">
                  <a:round/>
                </a:ln>
                <a:latin typeface="+mn-ea"/>
              </a:rPr>
              <a:t> 你还能在图上再找一找、比一比吗？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9248" y="1636773"/>
            <a:ext cx="3991007" cy="31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4678" y="1659007"/>
            <a:ext cx="3980431" cy="30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825150" y="771541"/>
            <a:ext cx="501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比一比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15" name="圆角矩形标注 14"/>
          <p:cNvSpPr/>
          <p:nvPr/>
        </p:nvSpPr>
        <p:spPr bwMode="auto">
          <a:xfrm>
            <a:off x="3202629" y="5300536"/>
            <a:ext cx="5540440" cy="675167"/>
          </a:xfrm>
          <a:prstGeom prst="wedgeRoundRectCallout">
            <a:avLst>
              <a:gd name="adj1" fmla="val 56019"/>
              <a:gd name="adj2" fmla="val -42479"/>
              <a:gd name="adj3" fmla="val 16667"/>
            </a:avLst>
          </a:prstGeom>
          <a:solidFill>
            <a:srgbClr val="AC7EB8"/>
          </a:solidFill>
          <a:ln w="19050">
            <a:solidFill>
              <a:srgbClr val="7C2D8D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202629" y="5375229"/>
            <a:ext cx="5743108" cy="523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 你能和同学比一比铅笔的长短吗？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1396" y="1935186"/>
            <a:ext cx="9573109" cy="38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88014" y="2789140"/>
            <a:ext cx="5231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+mn-ea"/>
              </a:rPr>
              <a:t>√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150" y="771541"/>
            <a:ext cx="501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近的路画“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168" y="1614004"/>
            <a:ext cx="6620557" cy="428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73721" y="4669848"/>
            <a:ext cx="6306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+mn-ea"/>
              </a:rPr>
              <a:t>√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288228" y="3502883"/>
            <a:ext cx="6306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+mn-ea"/>
              </a:rPr>
              <a:t>○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150" y="771541"/>
            <a:ext cx="637171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长的画“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”，最短的画“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981" y="3159063"/>
            <a:ext cx="2446521" cy="306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10974" y="5649937"/>
            <a:ext cx="6570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061606" y="1661749"/>
            <a:ext cx="2976291" cy="1197496"/>
          </a:xfrm>
          <a:prstGeom prst="wedgeRoundRectCallout">
            <a:avLst>
              <a:gd name="adj1" fmla="val 59563"/>
              <a:gd name="adj2" fmla="val -10969"/>
              <a:gd name="adj3" fmla="val 16667"/>
            </a:avLst>
          </a:prstGeom>
          <a:solidFill>
            <a:srgbClr val="C5DE90"/>
          </a:solidFill>
          <a:ln w="19050">
            <a:solidFill>
              <a:srgbClr val="74C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974386" y="1637249"/>
            <a:ext cx="340569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4500"/>
              </a:lnSpc>
              <a:defRPr sz="2800">
                <a:latin typeface="+mn-ea"/>
                <a:cs typeface="楷体" panose="02010609060101010101" pitchFamily="49" charset="-122"/>
              </a:defRPr>
            </a:lvl1pPr>
          </a:lstStyle>
          <a:p>
            <a:r>
              <a:rPr lang="zh-CN" altLang="en-US" sz="2400" dirty="0"/>
              <a:t>最高的画“</a:t>
            </a:r>
            <a:r>
              <a:rPr lang="zh-CN" altLang="en-US" sz="2400" dirty="0">
                <a:solidFill>
                  <a:srgbClr val="E04236"/>
                </a:solidFill>
              </a:rPr>
              <a:t>√</a:t>
            </a:r>
            <a:r>
              <a:rPr lang="zh-CN" altLang="en-US" sz="2400" dirty="0"/>
              <a:t>”，</a:t>
            </a:r>
            <a:endParaRPr lang="en-US" altLang="zh-CN" sz="2400" dirty="0"/>
          </a:p>
          <a:p>
            <a:r>
              <a:rPr lang="zh-CN" altLang="en-US" sz="2400" dirty="0"/>
              <a:t>最矮的画“</a:t>
            </a:r>
            <a:r>
              <a:rPr lang="zh-CN" altLang="en-US" sz="2400" dirty="0">
                <a:solidFill>
                  <a:srgbClr val="E04236"/>
                </a:solidFill>
              </a:rPr>
              <a:t>○</a:t>
            </a:r>
            <a:r>
              <a:rPr lang="zh-CN" altLang="en-US" sz="2400" dirty="0"/>
              <a:t>”。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4664" y="2859245"/>
            <a:ext cx="3993027" cy="34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348706" y="5799907"/>
            <a:ext cx="6570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506580" y="5762026"/>
            <a:ext cx="6570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○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150" y="771541"/>
            <a:ext cx="501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比一比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24" name="圆角矩形标注 23"/>
          <p:cNvSpPr/>
          <p:nvPr/>
        </p:nvSpPr>
        <p:spPr>
          <a:xfrm>
            <a:off x="2342352" y="1637249"/>
            <a:ext cx="2895974" cy="1210839"/>
          </a:xfrm>
          <a:prstGeom prst="wedgeRoundRectCallout">
            <a:avLst>
              <a:gd name="adj1" fmla="val -55329"/>
              <a:gd name="adj2" fmla="val 29150"/>
              <a:gd name="adj3" fmla="val 16667"/>
            </a:avLst>
          </a:prstGeom>
          <a:solidFill>
            <a:srgbClr val="CCDD5F"/>
          </a:solidFill>
          <a:ln w="19050">
            <a:solidFill>
              <a:srgbClr val="AEC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528232" y="1633144"/>
            <a:ext cx="2419636" cy="117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2400" dirty="0">
                <a:latin typeface="+mn-ea"/>
                <a:cs typeface="楷体" panose="02010609060101010101" pitchFamily="49" charset="-122"/>
              </a:rPr>
              <a:t>哪个人高？高的画“</a:t>
            </a:r>
            <a:r>
              <a:rPr lang="zh-CN" altLang="en-US" sz="24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√</a:t>
            </a:r>
            <a:r>
              <a:rPr lang="zh-CN" altLang="en-US" sz="2400" dirty="0">
                <a:latin typeface="+mn-ea"/>
                <a:cs typeface="楷体" panose="02010609060101010101" pitchFamily="49" charset="-122"/>
              </a:rPr>
              <a:t>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632" y="2739787"/>
            <a:ext cx="61928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99198" y="4379860"/>
            <a:ext cx="436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+mn-ea"/>
              </a:rPr>
              <a:t>√</a:t>
            </a:r>
            <a:endParaRPr lang="zh-CN" altLang="en-US" sz="2000" dirty="0">
              <a:latin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438854" y="4330833"/>
            <a:ext cx="4331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latin typeface="+mn-ea"/>
              </a:rPr>
              <a:t>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150" y="771541"/>
            <a:ext cx="763036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杯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里水最多的画“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”，最少的画“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6130" y="1817151"/>
            <a:ext cx="29289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5217" y="1817151"/>
            <a:ext cx="28003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48870" y="4582406"/>
            <a:ext cx="436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99"/>
                </a:solidFill>
                <a:latin typeface="+mn-ea"/>
              </a:rPr>
              <a:t>√</a:t>
            </a:r>
            <a:endParaRPr lang="zh-CN" altLang="en-US" sz="2000">
              <a:latin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39707" y="4598281"/>
            <a:ext cx="436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99"/>
                </a:solidFill>
                <a:latin typeface="+mn-ea"/>
              </a:rPr>
              <a:t>√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5150" y="771541"/>
            <a:ext cx="763036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重的画“</a:t>
            </a:r>
            <a:r>
              <a:rPr lang="zh-CN" altLang="en-US" sz="3200" b="1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6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915886" y="2435462"/>
            <a:ext cx="8166602" cy="1918823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white"/>
                </a:solidFill>
              </a:rPr>
              <a:t>     说一说</a:t>
            </a:r>
            <a:r>
              <a:rPr lang="zh-CN" altLang="en-US" sz="2800" dirty="0">
                <a:solidFill>
                  <a:prstClr val="white"/>
                </a:solidFill>
              </a:rPr>
              <a:t>：怎么比长短、比高矮、比轻重？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2"/>
          <p:cNvSpPr/>
          <p:nvPr/>
        </p:nvSpPr>
        <p:spPr>
          <a:xfrm rot="360000">
            <a:off x="3420418" y="1626866"/>
            <a:ext cx="5628324" cy="2843610"/>
          </a:xfrm>
          <a:prstGeom prst="cloudCallout">
            <a:avLst/>
          </a:prstGeom>
          <a:solidFill>
            <a:srgbClr val="E1EFE2"/>
          </a:solidFill>
          <a:ln w="19050">
            <a:solidFill>
              <a:srgbClr val="7FBD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8290" y="2425423"/>
            <a:ext cx="399258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找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几个同学，从高到矮排排队。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1250" y="1755889"/>
            <a:ext cx="8094728" cy="4415307"/>
            <a:chOff x="1856096" y="1501254"/>
            <a:chExt cx="8857395" cy="4831307"/>
          </a:xfrm>
        </p:grpSpPr>
        <p:grpSp>
          <p:nvGrpSpPr>
            <p:cNvPr id="6" name="组合 5"/>
            <p:cNvGrpSpPr/>
            <p:nvPr/>
          </p:nvGrpSpPr>
          <p:grpSpPr bwMode="auto">
            <a:xfrm>
              <a:off x="1856096" y="1501254"/>
              <a:ext cx="8857395" cy="4831307"/>
              <a:chOff x="1062334" y="642924"/>
              <a:chExt cx="7019332" cy="371477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2334" y="642924"/>
                <a:ext cx="7019332" cy="371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4"/>
              <p:cNvSpPr>
                <a:spLocks noChangeArrowheads="1"/>
              </p:cNvSpPr>
              <p:nvPr/>
            </p:nvSpPr>
            <p:spPr bwMode="auto">
              <a:xfrm>
                <a:off x="1714480" y="967077"/>
                <a:ext cx="4501111" cy="4023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srgbClr val="000000"/>
                    </a:solidFill>
                    <a:latin typeface="+mn-ea"/>
                  </a:rPr>
                  <a:t>最重的画“</a:t>
                </a:r>
                <a:r>
                  <a:rPr lang="zh-CN" altLang="en-US" sz="2800" dirty="0">
                    <a:solidFill>
                      <a:srgbClr val="FF3399"/>
                    </a:solidFill>
                    <a:latin typeface="+mn-ea"/>
                  </a:rPr>
                  <a:t>√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+mn-ea"/>
                  </a:rPr>
                  <a:t>”，最轻的画“</a:t>
                </a:r>
                <a:r>
                  <a:rPr lang="zh-CN" altLang="en-US" sz="2800" dirty="0">
                    <a:solidFill>
                      <a:srgbClr val="FF3399"/>
                    </a:solidFill>
                    <a:latin typeface="+mn-ea"/>
                  </a:rPr>
                  <a:t>○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+mn-ea"/>
                  </a:rPr>
                  <a:t>”。</a:t>
                </a:r>
                <a:endParaRPr lang="zh-CN" altLang="en-US" sz="2800" dirty="0">
                  <a:latin typeface="+mn-ea"/>
                </a:endParaRPr>
              </a:p>
            </p:txBody>
          </p:sp>
        </p:grp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711531" y="5592102"/>
              <a:ext cx="60776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FF3399"/>
                  </a:solidFill>
                  <a:latin typeface="+mn-ea"/>
                </a:rPr>
                <a:t>√</a:t>
              </a:r>
              <a:endParaRPr lang="zh-CN" altLang="en-US" sz="2800" dirty="0">
                <a:latin typeface="+mn-ea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8436468" y="5517575"/>
              <a:ext cx="609715" cy="63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FF3399"/>
                  </a:solidFill>
                  <a:latin typeface="+mn-ea"/>
                </a:rPr>
                <a:t>○</a:t>
              </a:r>
              <a:endParaRPr lang="zh-CN" altLang="en-US" sz="3200" b="1" dirty="0">
                <a:latin typeface="+mn-ea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称一称，比一比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683623" y="1154890"/>
            <a:ext cx="10958649" cy="296234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初步认识长短、高矮、轻重的含义，掌握比较事物的长短、高矮、轻重的一般方法。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建立长短、高矮、轻重的观念，能够在多个物体间比较长短、高矮、轻重。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6468" y="879238"/>
            <a:ext cx="7544324" cy="996286"/>
            <a:chOff x="3070263" y="879238"/>
            <a:chExt cx="7544324" cy="996286"/>
          </a:xfrm>
        </p:grpSpPr>
        <p:sp>
          <p:nvSpPr>
            <p:cNvPr id="8" name="圆角矩形标注 7"/>
            <p:cNvSpPr/>
            <p:nvPr/>
          </p:nvSpPr>
          <p:spPr>
            <a:xfrm>
              <a:off x="3070263" y="879238"/>
              <a:ext cx="6114499" cy="996286"/>
            </a:xfrm>
            <a:prstGeom prst="wedgeRoundRectCallout">
              <a:avLst>
                <a:gd name="adj1" fmla="val -55329"/>
                <a:gd name="adj2" fmla="val 2915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77C4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48351" y="1077151"/>
              <a:ext cx="71662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latin typeface="+mn-ea"/>
                  <a:cs typeface="楷体" panose="02010609060101010101" pitchFamily="49" charset="-122"/>
                </a:rPr>
                <a:t>比一比，哪只西瓜大一些？</a:t>
              </a:r>
              <a:endParaRPr lang="zh-CN" altLang="en-US" sz="3200" dirty="0">
                <a:latin typeface="+mn-ea"/>
                <a:cs typeface="楷体" panose="02010609060101010101" pitchFamily="49" charset="-122"/>
              </a:endParaRP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7937" y="4635453"/>
            <a:ext cx="1266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0150" y="2749503"/>
            <a:ext cx="27813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1873" y="2899105"/>
            <a:ext cx="6531277" cy="3352489"/>
            <a:chOff x="3562065" y="3739485"/>
            <a:chExt cx="4653201" cy="2388477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2065" y="3739485"/>
              <a:ext cx="2204185" cy="238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50053" y="5296669"/>
              <a:ext cx="1165213" cy="71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组合 17"/>
          <p:cNvGrpSpPr/>
          <p:nvPr/>
        </p:nvGrpSpPr>
        <p:grpSpPr>
          <a:xfrm>
            <a:off x="3070263" y="879238"/>
            <a:ext cx="7544324" cy="996286"/>
            <a:chOff x="3070263" y="879238"/>
            <a:chExt cx="7544324" cy="996286"/>
          </a:xfrm>
        </p:grpSpPr>
        <p:sp>
          <p:nvSpPr>
            <p:cNvPr id="20" name="圆角矩形标注 19"/>
            <p:cNvSpPr/>
            <p:nvPr/>
          </p:nvSpPr>
          <p:spPr>
            <a:xfrm>
              <a:off x="3070263" y="879238"/>
              <a:ext cx="6114499" cy="996286"/>
            </a:xfrm>
            <a:prstGeom prst="wedgeRoundRectCallout">
              <a:avLst>
                <a:gd name="adj1" fmla="val -55329"/>
                <a:gd name="adj2" fmla="val 2915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77C4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448351" y="1077151"/>
              <a:ext cx="71662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+mn-ea"/>
                  <a:cs typeface="楷体" panose="02010609060101010101" pitchFamily="49" charset="-122"/>
                </a:rPr>
                <a:t>比一比，哪幢楼房高一些？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77938" y="772431"/>
            <a:ext cx="8739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你能在左边的图中找出人或物品比一比吗？</a:t>
            </a:r>
          </a:p>
        </p:txBody>
      </p:sp>
      <p:pic>
        <p:nvPicPr>
          <p:cNvPr id="17" name="Picture 1" descr="C:\Documents and Settings\Administrator\Application Data\Tencent\Users\79825119\QQ\WinTemp\RichOle\DZ@2I`G~9]70)}_N03U80GV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5582" y="1700160"/>
            <a:ext cx="6041750" cy="46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0169" y="2514006"/>
            <a:ext cx="3241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494" y="4385668"/>
            <a:ext cx="5524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7569" y="3917356"/>
            <a:ext cx="35861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3070263" y="879238"/>
            <a:ext cx="7544324" cy="996286"/>
            <a:chOff x="3070263" y="879238"/>
            <a:chExt cx="7544324" cy="996286"/>
          </a:xfrm>
        </p:grpSpPr>
        <p:sp>
          <p:nvSpPr>
            <p:cNvPr id="11" name="圆角矩形标注 10"/>
            <p:cNvSpPr/>
            <p:nvPr/>
          </p:nvSpPr>
          <p:spPr>
            <a:xfrm>
              <a:off x="3070263" y="879238"/>
              <a:ext cx="3707055" cy="996286"/>
            </a:xfrm>
            <a:prstGeom prst="wedgeRoundRectCallout">
              <a:avLst>
                <a:gd name="adj1" fmla="val -55329"/>
                <a:gd name="adj2" fmla="val 2915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77C4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48351" y="1077151"/>
              <a:ext cx="71662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+mn-ea"/>
                  <a:cs typeface="楷体" panose="02010609060101010101" pitchFamily="49" charset="-122"/>
                </a:rPr>
                <a:t>长的画“</a:t>
              </a:r>
              <a:r>
                <a:rPr lang="zh-CN" altLang="en-US" sz="3200" dirty="0">
                  <a:solidFill>
                    <a:srgbClr val="E04236"/>
                  </a:solidFill>
                  <a:latin typeface="+mn-ea"/>
                  <a:cs typeface="楷体" panose="02010609060101010101" pitchFamily="49" charset="-122"/>
                </a:rPr>
                <a:t>√</a:t>
              </a:r>
              <a:r>
                <a:rPr lang="zh-CN" altLang="en-US" sz="3200" dirty="0">
                  <a:latin typeface="+mn-ea"/>
                  <a:cs typeface="楷体" panose="02010609060101010101" pitchFamily="49" charset="-122"/>
                </a:rPr>
                <a:t>”。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/>
          <p:cNvSpPr>
            <a:spLocks noChangeShapeType="1"/>
          </p:cNvSpPr>
          <p:nvPr/>
        </p:nvSpPr>
        <p:spPr bwMode="auto">
          <a:xfrm>
            <a:off x="8360263" y="5013325"/>
            <a:ext cx="1871662" cy="0"/>
          </a:xfrm>
          <a:prstGeom prst="line">
            <a:avLst/>
          </a:prstGeom>
          <a:noFill/>
          <a:ln w="57150">
            <a:solidFill>
              <a:srgbClr val="E0423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49650" y="2708275"/>
            <a:ext cx="1482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56013" y="5084763"/>
            <a:ext cx="514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1800" y="5084763"/>
            <a:ext cx="514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70363" y="5013325"/>
            <a:ext cx="5524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888" y="2428875"/>
            <a:ext cx="511333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375" y="2736850"/>
            <a:ext cx="10620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8275" y="2925763"/>
            <a:ext cx="11128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标注 12"/>
          <p:cNvSpPr/>
          <p:nvPr/>
        </p:nvSpPr>
        <p:spPr>
          <a:xfrm>
            <a:off x="3070263" y="879238"/>
            <a:ext cx="3707055" cy="996286"/>
          </a:xfrm>
          <a:prstGeom prst="wedgeRoundRectCallout">
            <a:avLst>
              <a:gd name="adj1" fmla="val -55329"/>
              <a:gd name="adj2" fmla="val 29150"/>
              <a:gd name="adj3" fmla="val 16667"/>
            </a:avLst>
          </a:prstGeom>
          <a:solidFill>
            <a:srgbClr val="B3D798"/>
          </a:solidFill>
          <a:ln w="19050">
            <a:solidFill>
              <a:srgbClr val="77C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48351" y="1077151"/>
            <a:ext cx="716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n-ea"/>
                <a:cs typeface="楷体" panose="02010609060101010101" pitchFamily="49" charset="-122"/>
              </a:rPr>
              <a:t>高的画“</a:t>
            </a:r>
            <a:r>
              <a:rPr lang="zh-CN" altLang="en-US" sz="32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√</a:t>
            </a:r>
            <a:r>
              <a:rPr lang="zh-CN" altLang="en-US" sz="3200" dirty="0">
                <a:latin typeface="+mn-ea"/>
                <a:cs typeface="楷体" panose="02010609060101010101" pitchFamily="49" charset="-122"/>
              </a:rPr>
              <a:t>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43906 0.0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41458 0.1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83637" y="959774"/>
            <a:ext cx="504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对齐，拉直，再比较。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656911" y="3003595"/>
            <a:ext cx="0" cy="812800"/>
          </a:xfrm>
          <a:prstGeom prst="line">
            <a:avLst/>
          </a:prstGeom>
          <a:noFill/>
          <a:ln w="57150">
            <a:solidFill>
              <a:srgbClr val="FFCCCC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7949" y="2777425"/>
            <a:ext cx="10477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583637" y="2098303"/>
            <a:ext cx="11055535" cy="3417133"/>
            <a:chOff x="437063" y="1160553"/>
            <a:chExt cx="11055535" cy="3417133"/>
          </a:xfrm>
        </p:grpSpPr>
        <p:pic>
          <p:nvPicPr>
            <p:cNvPr id="3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063" y="1160553"/>
              <a:ext cx="5333460" cy="341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4656911" y="2918510"/>
              <a:ext cx="0" cy="88423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7395" y="1160553"/>
              <a:ext cx="5375203" cy="341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445412" y="2775837"/>
              <a:ext cx="1047750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8601" y="2976022"/>
            <a:ext cx="3910437" cy="32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041" y="3073522"/>
            <a:ext cx="3351802" cy="28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57588" y="4575767"/>
            <a:ext cx="6396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rPr>
              <a:t>√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50519" y="1033725"/>
            <a:ext cx="3707055" cy="996286"/>
          </a:xfrm>
          <a:prstGeom prst="wedgeRoundRectCallout">
            <a:avLst>
              <a:gd name="adj1" fmla="val -55329"/>
              <a:gd name="adj2" fmla="val 29150"/>
              <a:gd name="adj3" fmla="val 16667"/>
            </a:avLst>
          </a:prstGeom>
          <a:solidFill>
            <a:srgbClr val="CCDD5F"/>
          </a:solidFill>
          <a:ln w="19050">
            <a:solidFill>
              <a:srgbClr val="AEC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28607" y="1231638"/>
            <a:ext cx="716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  <a:cs typeface="楷体" panose="02010609060101010101" pitchFamily="49" charset="-122"/>
              </a:rPr>
              <a:t>重的</a:t>
            </a:r>
            <a:r>
              <a:rPr lang="zh-CN" altLang="en-US" sz="3200" dirty="0">
                <a:latin typeface="+mn-ea"/>
                <a:cs typeface="楷体" panose="02010609060101010101" pitchFamily="49" charset="-122"/>
              </a:rPr>
              <a:t>画“</a:t>
            </a:r>
            <a:r>
              <a:rPr lang="zh-CN" altLang="en-US" sz="32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√</a:t>
            </a:r>
            <a:r>
              <a:rPr lang="zh-CN" altLang="en-US" sz="3200" dirty="0">
                <a:latin typeface="+mn-ea"/>
                <a:cs typeface="楷体" panose="02010609060101010101" pitchFamily="49" charset="-122"/>
              </a:rPr>
              <a:t>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宽屏</PresentationFormat>
  <Paragraphs>49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楷体</vt:lpstr>
      <vt:lpstr>Arial</vt:lpstr>
      <vt:lpstr>宋体</vt:lpstr>
      <vt:lpstr>楷体_GB2312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5E7DF0002D5E45659F2F8C1D3FAE6211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