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5143500" type="screen16x9"/>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84" y="-690"/>
      </p:cViewPr>
      <p:guideLst>
        <p:guide orient="horz" pos="1620"/>
        <p:guide pos="2880"/>
      </p:guideLst>
    </p:cSldViewPr>
  </p:slideViewPr>
  <p:notesTextViewPr>
    <p:cViewPr>
      <p:scale>
        <a:sx n="1" d="1"/>
        <a:sy n="1" d="1"/>
      </p:scale>
      <p:origin x="0" y="0"/>
    </p:cViewPr>
  </p:notesTextViewPr>
  <p:sorterViewPr>
    <p:cViewPr>
      <p:scale>
        <a:sx n="170" d="100"/>
        <a:sy n="17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image" Target="../media/image26.wmf"/><Relationship Id="rId5" Type="http://schemas.openxmlformats.org/officeDocument/2006/relationships/image" Target="../media/image30.emf"/><Relationship Id="rId4" Type="http://schemas.openxmlformats.org/officeDocument/2006/relationships/image" Target="../media/image29.e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8.wmf"/><Relationship Id="rId7" Type="http://schemas.openxmlformats.org/officeDocument/2006/relationships/image" Target="../media/image42.wmf"/><Relationship Id="rId2" Type="http://schemas.openxmlformats.org/officeDocument/2006/relationships/image" Target="../media/image37.wmf"/><Relationship Id="rId1" Type="http://schemas.openxmlformats.org/officeDocument/2006/relationships/image" Target="../media/image36.wmf"/><Relationship Id="rId6" Type="http://schemas.openxmlformats.org/officeDocument/2006/relationships/image" Target="../media/image41.wmf"/><Relationship Id="rId5" Type="http://schemas.openxmlformats.org/officeDocument/2006/relationships/image" Target="../media/image40.wmf"/><Relationship Id="rId4" Type="http://schemas.openxmlformats.org/officeDocument/2006/relationships/image" Target="../media/image3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5" Type="http://schemas.openxmlformats.org/officeDocument/2006/relationships/image" Target="../media/image23.wmf"/><Relationship Id="rId4" Type="http://schemas.openxmlformats.org/officeDocument/2006/relationships/image" Target="../media/image2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200"/>
            </a:lvl1pPr>
          </a:lstStyle>
          <a:p>
            <a:endParaRPr lang="en-US" altLang="zh-CN"/>
          </a:p>
        </p:txBody>
      </p:sp>
      <p:sp>
        <p:nvSpPr>
          <p:cNvPr id="122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endParaRPr lang="en-US" altLang="zh-CN"/>
          </a:p>
        </p:txBody>
      </p:sp>
      <p:sp>
        <p:nvSpPr>
          <p:cNvPr id="1229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sz="1200"/>
            </a:lvl1pPr>
          </a:lstStyle>
          <a:p>
            <a:endParaRPr lang="en-US" altLang="zh-CN"/>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vl1pPr>
          </a:lstStyle>
          <a:p>
            <a:fld id="{3809A4B0-F95F-4BC6-9A7C-A6C8526E6DBD}" type="slidenum">
              <a:rPr lang="en-US" altLang="zh-CN"/>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809A4B0-F95F-4BC6-9A7C-A6C8526E6DBD}" type="slidenum">
              <a:rPr lang="en-US" altLang="zh-CN" smtClean="0"/>
              <a:t>5</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24A72C4E-A255-40A0-BB59-5597806E0E20}" type="slidenum">
              <a:rPr lang="en-US" altLang="zh-CN"/>
              <a:t>8</a:t>
            </a:fld>
            <a:endParaRPr lang="en-US" altLang="zh-CN"/>
          </a:p>
        </p:txBody>
      </p:sp>
      <p:sp>
        <p:nvSpPr>
          <p:cNvPr id="13314" name="幻灯片图像占位符 1"/>
          <p:cNvSpPr>
            <a:spLocks noGrp="1" noRot="1" noChangeAspect="1" noChangeArrowheads="1" noTextEdit="1"/>
          </p:cNvSpPr>
          <p:nvPr>
            <p:ph type="sldImg" idx="4294967295"/>
          </p:nvPr>
        </p:nvSpPr>
        <p:spPr>
          <a:xfrm>
            <a:off x="411163" y="754063"/>
            <a:ext cx="5853112" cy="3294062"/>
          </a:xfrm>
        </p:spPr>
      </p:sp>
      <p:sp>
        <p:nvSpPr>
          <p:cNvPr id="13315" name="备注占位符 2"/>
          <p:cNvSpPr>
            <a:spLocks noGrp="1" noChangeArrowheads="1"/>
          </p:cNvSpPr>
          <p:nvPr>
            <p:ph type="body" idx="4294967295"/>
          </p:nvPr>
        </p:nvSpPr>
        <p:spPr>
          <a:xfrm>
            <a:off x="538163" y="4387850"/>
            <a:ext cx="5780087" cy="3952875"/>
          </a:xfrm>
        </p:spPr>
        <p:txBody>
          <a:bodyPr/>
          <a:lstStyle/>
          <a:p>
            <a:endParaRPr lang="zh-CN" altLang="zh-CN"/>
          </a:p>
        </p:txBody>
      </p:sp>
      <p:sp>
        <p:nvSpPr>
          <p:cNvPr id="13316" name="灯片编号占位符 3"/>
          <p:cNvSpPr txBox="1">
            <a:spLocks noGrp="1" noChangeArrowheads="1"/>
          </p:cNvSpPr>
          <p:nvPr/>
        </p:nvSpPr>
        <p:spPr bwMode="auto">
          <a:xfrm>
            <a:off x="3883025" y="8686800"/>
            <a:ext cx="297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Font typeface="Arial" panose="020B0604020202020204" pitchFamily="34" charset="0"/>
              <a:buNone/>
            </a:pPr>
            <a:fld id="{9FF49E7B-CB2E-4120-B939-0C0E7E87F13D}" type="slidenum">
              <a:rPr lang="en-US" altLang="zh-CN" sz="1200"/>
              <a:t>8</a:t>
            </a:fld>
            <a:endParaRPr lang="en-US" altLang="zh-CN"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F415313A-63B6-431E-B8A4-B7AAEB871F38}" type="slidenum">
              <a:rPr lang="en-US" altLang="zh-CN"/>
              <a:t>18</a:t>
            </a:fld>
            <a:endParaRPr lang="en-US" altLang="zh-CN"/>
          </a:p>
        </p:txBody>
      </p:sp>
      <p:sp>
        <p:nvSpPr>
          <p:cNvPr id="24578" name="幻灯片图像占位符 1"/>
          <p:cNvSpPr>
            <a:spLocks noGrp="1" noRot="1" noChangeAspect="1" noChangeArrowheads="1" noTextEdit="1"/>
          </p:cNvSpPr>
          <p:nvPr>
            <p:ph type="sldImg" idx="4294967295"/>
          </p:nvPr>
        </p:nvSpPr>
        <p:spPr>
          <a:xfrm>
            <a:off x="411163" y="754063"/>
            <a:ext cx="5853112" cy="3294062"/>
          </a:xfrm>
        </p:spPr>
      </p:sp>
      <p:sp>
        <p:nvSpPr>
          <p:cNvPr id="24579" name="备注占位符 2"/>
          <p:cNvSpPr>
            <a:spLocks noGrp="1" noChangeArrowheads="1"/>
          </p:cNvSpPr>
          <p:nvPr>
            <p:ph type="body" idx="4294967295"/>
          </p:nvPr>
        </p:nvSpPr>
        <p:spPr>
          <a:xfrm>
            <a:off x="538163" y="4387850"/>
            <a:ext cx="5780087" cy="3952875"/>
          </a:xfrm>
        </p:spPr>
        <p:txBody>
          <a:bodyPr/>
          <a:lstStyle/>
          <a:p>
            <a:endParaRPr lang="zh-CN" altLang="zh-CN"/>
          </a:p>
        </p:txBody>
      </p:sp>
      <p:sp>
        <p:nvSpPr>
          <p:cNvPr id="24580" name="灯片编号占位符 3"/>
          <p:cNvSpPr txBox="1">
            <a:spLocks noGrp="1" noChangeArrowheads="1"/>
          </p:cNvSpPr>
          <p:nvPr/>
        </p:nvSpPr>
        <p:spPr bwMode="auto">
          <a:xfrm>
            <a:off x="3883025" y="8686800"/>
            <a:ext cx="297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Font typeface="Arial" panose="020B0604020202020204" pitchFamily="34" charset="0"/>
              <a:buNone/>
            </a:pPr>
            <a:fld id="{2A671D5D-EAC5-4B38-B80F-99B7A737D0A7}" type="slidenum">
              <a:rPr lang="en-US" altLang="zh-CN" sz="1200"/>
              <a:t>18</a:t>
            </a:fld>
            <a:endParaRPr lang="en-US" altLang="zh-CN"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C5A8EB81-2074-4208-B2C8-5453A87517DB}" type="slidenum">
              <a:rPr lang="en-US" altLang="zh-CN"/>
              <a:t>25</a:t>
            </a:fld>
            <a:endParaRPr lang="en-US" altLang="zh-CN"/>
          </a:p>
        </p:txBody>
      </p:sp>
      <p:sp>
        <p:nvSpPr>
          <p:cNvPr id="32770" name="幻灯片图像占位符 1"/>
          <p:cNvSpPr>
            <a:spLocks noGrp="1" noRot="1" noChangeAspect="1" noChangeArrowheads="1" noTextEdit="1"/>
          </p:cNvSpPr>
          <p:nvPr>
            <p:ph type="sldImg" idx="4294967295"/>
          </p:nvPr>
        </p:nvSpPr>
        <p:spPr>
          <a:xfrm>
            <a:off x="411163" y="754063"/>
            <a:ext cx="5853112" cy="3294062"/>
          </a:xfrm>
        </p:spPr>
      </p:sp>
      <p:sp>
        <p:nvSpPr>
          <p:cNvPr id="32771" name="备注占位符 2"/>
          <p:cNvSpPr>
            <a:spLocks noGrp="1" noChangeArrowheads="1"/>
          </p:cNvSpPr>
          <p:nvPr>
            <p:ph type="body" idx="4294967295"/>
          </p:nvPr>
        </p:nvSpPr>
        <p:spPr>
          <a:xfrm>
            <a:off x="538163" y="4387850"/>
            <a:ext cx="5780087" cy="3952875"/>
          </a:xfrm>
        </p:spPr>
        <p:txBody>
          <a:bodyPr/>
          <a:lstStyle/>
          <a:p>
            <a:endParaRPr lang="zh-CN" altLang="zh-CN"/>
          </a:p>
        </p:txBody>
      </p:sp>
      <p:sp>
        <p:nvSpPr>
          <p:cNvPr id="32772" name="灯片编号占位符 3"/>
          <p:cNvSpPr txBox="1">
            <a:spLocks noGrp="1" noChangeArrowheads="1"/>
          </p:cNvSpPr>
          <p:nvPr/>
        </p:nvSpPr>
        <p:spPr bwMode="auto">
          <a:xfrm>
            <a:off x="3883025" y="8686800"/>
            <a:ext cx="297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Font typeface="Arial" panose="020B0604020202020204" pitchFamily="34" charset="0"/>
              <a:buNone/>
            </a:pPr>
            <a:fld id="{72389CE2-FC7F-426D-AE59-E177D1323DEE}" type="slidenum">
              <a:rPr lang="en-US" altLang="zh-CN" sz="1200"/>
              <a:t>25</a:t>
            </a:fld>
            <a:endParaRPr lang="en-US" altLang="zh-CN"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2C768DE1-0CC5-4504-973F-C0786293D7D3}" type="slidenum">
              <a:rPr lang="en-US" altLang="zh-CN"/>
              <a:t>29</a:t>
            </a:fld>
            <a:endParaRPr lang="en-US" altLang="zh-CN"/>
          </a:p>
        </p:txBody>
      </p:sp>
      <p:sp>
        <p:nvSpPr>
          <p:cNvPr id="37890" name="幻灯片图像占位符 1"/>
          <p:cNvSpPr>
            <a:spLocks noGrp="1" noRot="1" noChangeAspect="1" noChangeArrowheads="1" noTextEdit="1"/>
          </p:cNvSpPr>
          <p:nvPr>
            <p:ph type="sldImg" idx="4294967295"/>
          </p:nvPr>
        </p:nvSpPr>
        <p:spPr>
          <a:xfrm>
            <a:off x="411163" y="754063"/>
            <a:ext cx="5853112" cy="3294062"/>
          </a:xfrm>
        </p:spPr>
      </p:sp>
      <p:sp>
        <p:nvSpPr>
          <p:cNvPr id="37891" name="备注占位符 2"/>
          <p:cNvSpPr>
            <a:spLocks noGrp="1" noChangeArrowheads="1"/>
          </p:cNvSpPr>
          <p:nvPr>
            <p:ph type="body" idx="4294967295"/>
          </p:nvPr>
        </p:nvSpPr>
        <p:spPr>
          <a:xfrm>
            <a:off x="538163" y="4387850"/>
            <a:ext cx="5780087" cy="3952875"/>
          </a:xfrm>
        </p:spPr>
        <p:txBody>
          <a:bodyPr/>
          <a:lstStyle/>
          <a:p>
            <a:endParaRPr lang="zh-CN" altLang="zh-CN"/>
          </a:p>
        </p:txBody>
      </p:sp>
      <p:sp>
        <p:nvSpPr>
          <p:cNvPr id="37892" name="灯片编号占位符 3"/>
          <p:cNvSpPr txBox="1">
            <a:spLocks noGrp="1" noChangeArrowheads="1"/>
          </p:cNvSpPr>
          <p:nvPr/>
        </p:nvSpPr>
        <p:spPr bwMode="auto">
          <a:xfrm>
            <a:off x="3883025" y="8686800"/>
            <a:ext cx="297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Font typeface="Arial" panose="020B0604020202020204" pitchFamily="34" charset="0"/>
              <a:buNone/>
            </a:pPr>
            <a:fld id="{BD08CF4E-5880-4D9F-9164-70B0E2D7E66A}" type="slidenum">
              <a:rPr lang="en-US" altLang="zh-CN" sz="1200"/>
              <a:t>29</a:t>
            </a:fld>
            <a:endParaRPr lang="en-US" altLang="zh-CN"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4A04FAD-F2BA-491F-9B71-22ECA1EF960D}"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CEB2753-3739-4B61-9C76-8B2166DBE317}"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1D58AEB4-1C9A-4055-8A1F-698AE4D727F3}"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B61D118C-6C2B-4881-ABD4-AC4683C7B6A4}"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5B29D758-81BF-49BE-85D6-4FEA6BEDCAA4}"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CA232761-7E8F-40B2-8717-966B8094A442}"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51408441-6E75-4680-81C7-E49774C4C9B7}"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7454D03D-803B-4346-80E8-AAB39279C0A4}"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C722252D-B5AF-4D73-8DFE-F18E8CACF66C}"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F17550B8-923A-4A3D-9736-5A83192AC869}"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581E88A4-E3E5-4ACC-87ED-67A713B3D827}"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5979"/>
            <a:ext cx="8229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29" name="Rectangle 5"/>
          <p:cNvSpPr>
            <a:spLocks noGrp="1" noChangeArrowheads="1"/>
          </p:cNvSpPr>
          <p:nvPr>
            <p:ph type="ftr" sz="quarter" idx="3"/>
          </p:nvPr>
        </p:nvSpPr>
        <p:spPr bwMode="auto">
          <a:xfrm>
            <a:off x="3124200" y="4683919"/>
            <a:ext cx="2895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ltLang="zh-CN"/>
          </a:p>
        </p:txBody>
      </p:sp>
      <p:sp>
        <p:nvSpPr>
          <p:cNvPr id="1030" name="Rectangle 6"/>
          <p:cNvSpPr>
            <a:spLocks noGrp="1" noChangeArrowheads="1"/>
          </p:cNvSpPr>
          <p:nvPr>
            <p:ph type="sldNum" sz="quarter" idx="4"/>
          </p:nvPr>
        </p:nvSpPr>
        <p:spPr bwMode="auto">
          <a:xfrm>
            <a:off x="6553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335CCBDB-A3DF-4355-B85D-B887972DC6DA}"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slide" Target="slide11.xml"/><Relationship Id="rId4" Type="http://schemas.openxmlformats.org/officeDocument/2006/relationships/slide" Target="slide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2.wmf"/><Relationship Id="rId5" Type="http://schemas.openxmlformats.org/officeDocument/2006/relationships/oleObject" Target="../embeddings/oleObject7.bin"/><Relationship Id="rId4" Type="http://schemas.openxmlformats.org/officeDocument/2006/relationships/image" Target="../media/image11.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3.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4.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6.wmf"/><Relationship Id="rId5" Type="http://schemas.openxmlformats.org/officeDocument/2006/relationships/oleObject" Target="../embeddings/oleObject11.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13.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14.bin"/><Relationship Id="rId7" Type="http://schemas.openxmlformats.org/officeDocument/2006/relationships/oleObject" Target="../embeddings/oleObject16.bin"/><Relationship Id="rId12" Type="http://schemas.openxmlformats.org/officeDocument/2006/relationships/image" Target="../media/image23.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20.wmf"/><Relationship Id="rId11" Type="http://schemas.openxmlformats.org/officeDocument/2006/relationships/oleObject" Target="../embeddings/oleObject18.bin"/><Relationship Id="rId5" Type="http://schemas.openxmlformats.org/officeDocument/2006/relationships/oleObject" Target="../embeddings/oleObject15.bin"/><Relationship Id="rId10" Type="http://schemas.openxmlformats.org/officeDocument/2006/relationships/image" Target="../media/image22.wmf"/><Relationship Id="rId4" Type="http://schemas.openxmlformats.org/officeDocument/2006/relationships/image" Target="../media/image19.wmf"/><Relationship Id="rId9" Type="http://schemas.openxmlformats.org/officeDocument/2006/relationships/oleObject" Target="../embeddings/oleObject17.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24.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25.wmf"/></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23.bin"/><Relationship Id="rId13" Type="http://schemas.openxmlformats.org/officeDocument/2006/relationships/image" Target="../media/image30.emf"/><Relationship Id="rId3" Type="http://schemas.openxmlformats.org/officeDocument/2006/relationships/notesSlide" Target="../notesSlides/notesSlide5.xml"/><Relationship Id="rId7" Type="http://schemas.openxmlformats.org/officeDocument/2006/relationships/image" Target="../media/image27.emf"/><Relationship Id="rId12"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22.bin"/><Relationship Id="rId11" Type="http://schemas.openxmlformats.org/officeDocument/2006/relationships/image" Target="../media/image29.emf"/><Relationship Id="rId5" Type="http://schemas.openxmlformats.org/officeDocument/2006/relationships/image" Target="../media/image26.wmf"/><Relationship Id="rId10" Type="http://schemas.openxmlformats.org/officeDocument/2006/relationships/oleObject" Target="../embeddings/oleObject24.bin"/><Relationship Id="rId4" Type="http://schemas.openxmlformats.org/officeDocument/2006/relationships/oleObject" Target="../embeddings/oleObject21.bin"/><Relationship Id="rId9" Type="http://schemas.openxmlformats.org/officeDocument/2006/relationships/image" Target="../media/image28.e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32.wmf"/><Relationship Id="rId5" Type="http://schemas.openxmlformats.org/officeDocument/2006/relationships/oleObject" Target="../embeddings/oleObject27.bin"/><Relationship Id="rId4" Type="http://schemas.openxmlformats.org/officeDocument/2006/relationships/image" Target="../media/image31.wmf"/></Relationships>
</file>

<file path=ppt/slides/_rels/slide27.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28.bin"/><Relationship Id="rId7" Type="http://schemas.openxmlformats.org/officeDocument/2006/relationships/oleObject" Target="../embeddings/oleObject30.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34.wmf"/><Relationship Id="rId5" Type="http://schemas.openxmlformats.org/officeDocument/2006/relationships/oleObject" Target="../embeddings/oleObject29.bin"/><Relationship Id="rId4" Type="http://schemas.openxmlformats.org/officeDocument/2006/relationships/image" Target="../media/image33.wmf"/></Relationships>
</file>

<file path=ppt/slides/_rels/slide28.xml.rels><?xml version="1.0" encoding="UTF-8" standalone="yes"?>
<Relationships xmlns="http://schemas.openxmlformats.org/package/2006/relationships"><Relationship Id="rId8" Type="http://schemas.openxmlformats.org/officeDocument/2006/relationships/image" Target="../media/image38.wmf"/><Relationship Id="rId13" Type="http://schemas.openxmlformats.org/officeDocument/2006/relationships/oleObject" Target="../embeddings/oleObject36.bin"/><Relationship Id="rId3" Type="http://schemas.openxmlformats.org/officeDocument/2006/relationships/oleObject" Target="../embeddings/oleObject31.bin"/><Relationship Id="rId7" Type="http://schemas.openxmlformats.org/officeDocument/2006/relationships/oleObject" Target="../embeddings/oleObject33.bin"/><Relationship Id="rId12" Type="http://schemas.openxmlformats.org/officeDocument/2006/relationships/image" Target="../media/image40.wmf"/><Relationship Id="rId2" Type="http://schemas.openxmlformats.org/officeDocument/2006/relationships/slideLayout" Target="../slideLayouts/slideLayout7.xml"/><Relationship Id="rId16" Type="http://schemas.openxmlformats.org/officeDocument/2006/relationships/image" Target="../media/image42.wmf"/><Relationship Id="rId1" Type="http://schemas.openxmlformats.org/officeDocument/2006/relationships/vmlDrawing" Target="../drawings/vmlDrawing14.vml"/><Relationship Id="rId6" Type="http://schemas.openxmlformats.org/officeDocument/2006/relationships/image" Target="../media/image37.wmf"/><Relationship Id="rId11" Type="http://schemas.openxmlformats.org/officeDocument/2006/relationships/oleObject" Target="../embeddings/oleObject35.bin"/><Relationship Id="rId5" Type="http://schemas.openxmlformats.org/officeDocument/2006/relationships/oleObject" Target="../embeddings/oleObject32.bin"/><Relationship Id="rId15" Type="http://schemas.openxmlformats.org/officeDocument/2006/relationships/oleObject" Target="../embeddings/oleObject37.bin"/><Relationship Id="rId10" Type="http://schemas.openxmlformats.org/officeDocument/2006/relationships/image" Target="../media/image39.wmf"/><Relationship Id="rId4" Type="http://schemas.openxmlformats.org/officeDocument/2006/relationships/image" Target="../media/image36.wmf"/><Relationship Id="rId9" Type="http://schemas.openxmlformats.org/officeDocument/2006/relationships/oleObject" Target="../embeddings/oleObject34.bin"/><Relationship Id="rId14" Type="http://schemas.openxmlformats.org/officeDocument/2006/relationships/image" Target="../media/image41.w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5.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notesSlide" Target="../notesSlides/notesSlide3.xml"/><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9.png"/><Relationship Id="rId5" Type="http://schemas.openxmlformats.org/officeDocument/2006/relationships/image" Target="../media/image7.wmf"/><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ChangeArrowheads="1"/>
          </p:cNvSpPr>
          <p:nvPr/>
        </p:nvSpPr>
        <p:spPr bwMode="auto">
          <a:xfrm>
            <a:off x="0" y="1"/>
            <a:ext cx="9144000" cy="1221581"/>
          </a:xfrm>
          <a:prstGeom prst="flowChartProcess">
            <a:avLst/>
          </a:prstGeom>
          <a:noFill/>
          <a:ln>
            <a:noFill/>
          </a:ln>
          <a:extLst>
            <a:ext uri="{909E8E84-426E-40DD-AFC4-6F175D3DCCD1}">
              <a14:hiddenFill xmlns:a14="http://schemas.microsoft.com/office/drawing/2010/main">
                <a:solidFill>
                  <a:srgbClr val="008080"/>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buFont typeface="Arial" panose="020B0604020202020204" pitchFamily="34" charset="0"/>
              <a:buNone/>
            </a:pPr>
            <a:endParaRPr lang="zh-CN" altLang="zh-CN"/>
          </a:p>
        </p:txBody>
      </p:sp>
      <p:sp>
        <p:nvSpPr>
          <p:cNvPr id="4099" name="Rectangle 5"/>
          <p:cNvSpPr>
            <a:spLocks noChangeArrowheads="1"/>
          </p:cNvSpPr>
          <p:nvPr/>
        </p:nvSpPr>
        <p:spPr bwMode="auto">
          <a:xfrm>
            <a:off x="2222841" y="1352550"/>
            <a:ext cx="469872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a:buFont typeface="Arial" panose="020B0604020202020204" pitchFamily="34" charset="0"/>
              <a:buNone/>
            </a:pPr>
            <a:r>
              <a:rPr lang="zh-CN" altLang="en-US" sz="4400" b="1" dirty="0" smtClean="0">
                <a:solidFill>
                  <a:srgbClr val="CC0066"/>
                </a:solidFill>
                <a:latin typeface="微软雅黑" panose="020B0503020204020204" pitchFamily="34" charset="-122"/>
                <a:ea typeface="微软雅黑" panose="020B0503020204020204" pitchFamily="34" charset="-122"/>
              </a:rPr>
              <a:t>相</a:t>
            </a:r>
            <a:r>
              <a:rPr lang="zh-CN" altLang="en-US" sz="4400" b="1" dirty="0">
                <a:solidFill>
                  <a:srgbClr val="CC0066"/>
                </a:solidFill>
                <a:latin typeface="微软雅黑" panose="020B0503020204020204" pitchFamily="34" charset="-122"/>
                <a:ea typeface="微软雅黑" panose="020B0503020204020204" pitchFamily="34" charset="-122"/>
              </a:rPr>
              <a:t>似三角形的性质</a:t>
            </a:r>
          </a:p>
        </p:txBody>
      </p:sp>
      <p:sp>
        <p:nvSpPr>
          <p:cNvPr id="4100" name="Text Box 4"/>
          <p:cNvSpPr txBox="1">
            <a:spLocks noChangeArrowheads="1"/>
          </p:cNvSpPr>
          <p:nvPr/>
        </p:nvSpPr>
        <p:spPr bwMode="auto">
          <a:xfrm>
            <a:off x="0" y="596920"/>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buFont typeface="Arial" panose="020B0604020202020204" pitchFamily="34" charset="0"/>
              <a:buNone/>
            </a:pPr>
            <a:r>
              <a:rPr lang="zh-CN" altLang="en-US" sz="2800" b="1" dirty="0">
                <a:solidFill>
                  <a:srgbClr val="070707"/>
                </a:solidFill>
                <a:latin typeface="微软雅黑" panose="020B0503020204020204" pitchFamily="34" charset="-122"/>
                <a:ea typeface="微软雅黑" panose="020B0503020204020204" pitchFamily="34" charset="-122"/>
              </a:rPr>
              <a:t>第四章  图形的相似</a:t>
            </a:r>
          </a:p>
        </p:txBody>
      </p:sp>
      <p:sp>
        <p:nvSpPr>
          <p:cNvPr id="4103" name="AutoShape 7"/>
          <p:cNvSpPr>
            <a:spLocks noChangeArrowheads="1"/>
          </p:cNvSpPr>
          <p:nvPr/>
        </p:nvSpPr>
        <p:spPr bwMode="auto">
          <a:xfrm>
            <a:off x="0" y="4822032"/>
            <a:ext cx="9144000" cy="321469"/>
          </a:xfrm>
          <a:prstGeom prst="flowChartProcess">
            <a:avLst/>
          </a:prstGeom>
          <a:noFill/>
          <a:ln>
            <a:noFill/>
          </a:ln>
          <a:extLst>
            <a:ext uri="{909E8E84-426E-40DD-AFC4-6F175D3DCCD1}">
              <a14:hiddenFill xmlns:a14="http://schemas.microsoft.com/office/drawing/2010/main">
                <a:solidFill>
                  <a:srgbClr val="008080"/>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buFont typeface="Arial" panose="020B0604020202020204" pitchFamily="34" charset="0"/>
              <a:buNone/>
            </a:pPr>
            <a:endParaRPr lang="zh-CN" altLang="zh-CN"/>
          </a:p>
        </p:txBody>
      </p:sp>
      <p:sp>
        <p:nvSpPr>
          <p:cNvPr id="4130" name="文本框 1059"/>
          <p:cNvSpPr txBox="1">
            <a:spLocks noChangeArrowheads="1"/>
          </p:cNvSpPr>
          <p:nvPr/>
        </p:nvSpPr>
        <p:spPr bwMode="auto">
          <a:xfrm>
            <a:off x="3835421" y="2342715"/>
            <a:ext cx="12987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buFont typeface="Arial" panose="020B0604020202020204" pitchFamily="34" charset="0"/>
              <a:buNone/>
            </a:pPr>
            <a:r>
              <a:rPr lang="zh-CN" altLang="en-US" sz="2400" dirty="0">
                <a:latin typeface="华文中宋" panose="02010600040101010101" pitchFamily="2" charset="-122"/>
                <a:ea typeface="华文中宋" panose="02010600040101010101" pitchFamily="2" charset="-122"/>
              </a:rPr>
              <a:t>第</a:t>
            </a:r>
            <a:r>
              <a:rPr lang="en-US" altLang="zh-CN" sz="2400" dirty="0">
                <a:latin typeface="华文中宋" panose="02010600040101010101" pitchFamily="2" charset="-122"/>
                <a:ea typeface="华文中宋" panose="02010600040101010101" pitchFamily="2" charset="-122"/>
              </a:rPr>
              <a:t>1</a:t>
            </a:r>
            <a:r>
              <a:rPr lang="zh-CN" altLang="en-US" sz="2400" dirty="0">
                <a:latin typeface="华文中宋" panose="02010600040101010101" pitchFamily="2" charset="-122"/>
                <a:ea typeface="华文中宋" panose="02010600040101010101" pitchFamily="2" charset="-122"/>
              </a:rPr>
              <a:t>课</a:t>
            </a:r>
            <a:r>
              <a:rPr lang="zh-CN" altLang="en-US" sz="2400" dirty="0" smtClean="0">
                <a:latin typeface="华文中宋" panose="02010600040101010101" pitchFamily="2" charset="-122"/>
                <a:ea typeface="华文中宋" panose="02010600040101010101" pitchFamily="2" charset="-122"/>
              </a:rPr>
              <a:t>时</a:t>
            </a:r>
            <a:endParaRPr lang="zh-CN" altLang="en-US" sz="2400" dirty="0">
              <a:latin typeface="华文中宋" panose="02010600040101010101" pitchFamily="2" charset="-122"/>
              <a:ea typeface="华文中宋" panose="02010600040101010101" pitchFamily="2" charset="-122"/>
            </a:endParaRPr>
          </a:p>
        </p:txBody>
      </p:sp>
      <p:sp>
        <p:nvSpPr>
          <p:cNvPr id="37" name="AutoShape 7"/>
          <p:cNvSpPr>
            <a:spLocks noChangeArrowheads="1"/>
          </p:cNvSpPr>
          <p:nvPr/>
        </p:nvSpPr>
        <p:spPr bwMode="auto">
          <a:xfrm>
            <a:off x="0" y="4857592"/>
            <a:ext cx="9144000" cy="321469"/>
          </a:xfrm>
          <a:prstGeom prst="flowChartProcess">
            <a:avLst/>
          </a:prstGeom>
          <a:solidFill>
            <a:srgbClr val="008080"/>
          </a:solidFill>
          <a:ln w="9525">
            <a:noFill/>
            <a:miter lim="800000"/>
          </a:ln>
        </p:spPr>
        <p:txBody>
          <a:bodyPr anchor="ctr"/>
          <a:lstStyle/>
          <a:p>
            <a:endParaRPr lang="zh-CN" altLang="en-US" sz="1800">
              <a:solidFill>
                <a:schemeClr val="tx1"/>
              </a:solidFill>
            </a:endParaRPr>
          </a:p>
        </p:txBody>
      </p:sp>
      <p:sp>
        <p:nvSpPr>
          <p:cNvPr id="38" name="MH_Text_1"/>
          <p:cNvSpPr>
            <a:spLocks noChangeArrowheads="1"/>
          </p:cNvSpPr>
          <p:nvPr/>
        </p:nvSpPr>
        <p:spPr bwMode="auto">
          <a:xfrm>
            <a:off x="723900" y="3149005"/>
            <a:ext cx="1665288" cy="791765"/>
          </a:xfrm>
          <a:prstGeom prst="roundRect">
            <a:avLst>
              <a:gd name="adj" fmla="val 6991"/>
            </a:avLst>
          </a:prstGeom>
          <a:solidFill>
            <a:srgbClr val="CCFFFF"/>
          </a:solidFill>
          <a:ln>
            <a:noFill/>
          </a:ln>
          <a:effectLst>
            <a:outerShdw dist="25401" dir="2700000" algn="ctr" rotWithShape="0">
              <a:srgbClr val="000000">
                <a:alpha val="28998"/>
              </a:srgbClr>
            </a:outerShdw>
          </a:effectLst>
          <a:extLst>
            <a:ext uri="{91240B29-F687-4F45-9708-019B960494DF}">
              <a14:hiddenLine xmlns:a14="http://schemas.microsoft.com/office/drawing/2010/main" w="9525">
                <a:solidFill>
                  <a:srgbClr val="000000"/>
                </a:solidFill>
                <a:round/>
              </a14:hiddenLine>
            </a:ext>
          </a:extLst>
        </p:spPr>
        <p:txBody>
          <a:bodyPr lIns="90170" tIns="720090" rIns="90170" bIns="46990" anchor="ctr"/>
          <a:lstStyle/>
          <a:p>
            <a:pPr algn="ctr">
              <a:lnSpc>
                <a:spcPct val="130000"/>
              </a:lnSpc>
            </a:pPr>
            <a:endParaRPr lang="zh-CN" altLang="en-US" sz="1600">
              <a:solidFill>
                <a:srgbClr val="4D4D4D"/>
              </a:solidFill>
              <a:ea typeface="微软雅黑" panose="020B0503020204020204" pitchFamily="34" charset="-122"/>
            </a:endParaRPr>
          </a:p>
        </p:txBody>
      </p:sp>
      <p:sp>
        <p:nvSpPr>
          <p:cNvPr id="39" name="MH_SubTitle_1">
            <a:hlinkClick r:id="rId3" action="ppaction://hlinksldjump"/>
          </p:cNvPr>
          <p:cNvSpPr>
            <a:spLocks noChangeArrowheads="1"/>
          </p:cNvSpPr>
          <p:nvPr/>
        </p:nvSpPr>
        <p:spPr bwMode="auto">
          <a:xfrm>
            <a:off x="722314" y="3352601"/>
            <a:ext cx="1665287" cy="404813"/>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a:r>
              <a:rPr lang="zh-CN" altLang="en-US" sz="1800" b="1">
                <a:solidFill>
                  <a:srgbClr val="FFFFFF"/>
                </a:solidFill>
                <a:latin typeface="微软雅黑" panose="020B0503020204020204" pitchFamily="34" charset="-122"/>
                <a:ea typeface="微软雅黑" panose="020B0503020204020204" pitchFamily="34" charset="-122"/>
              </a:rPr>
              <a:t>导入新课</a:t>
            </a:r>
          </a:p>
        </p:txBody>
      </p:sp>
      <p:sp>
        <p:nvSpPr>
          <p:cNvPr id="40" name="MH_Other_1"/>
          <p:cNvSpPr>
            <a:spLocks noChangeArrowheads="1"/>
          </p:cNvSpPr>
          <p:nvPr/>
        </p:nvSpPr>
        <p:spPr bwMode="auto">
          <a:xfrm>
            <a:off x="2149476" y="3481188"/>
            <a:ext cx="168275" cy="128588"/>
          </a:xfrm>
          <a:prstGeom prst="ellipse">
            <a:avLst/>
          </a:prstGeom>
          <a:solidFill>
            <a:srgbClr val="FFFFFF"/>
          </a:solidFill>
          <a:ln w="25400">
            <a:solidFill>
              <a:srgbClr val="2E617E"/>
            </a:solidFill>
            <a:miter lim="800000"/>
          </a:ln>
        </p:spPr>
        <p:txBody>
          <a:bodyPr anchor="ctr"/>
          <a:lstStyle/>
          <a:p>
            <a:pPr algn="ctr"/>
            <a:endParaRPr lang="zh-CN" altLang="en-US" sz="1400">
              <a:solidFill>
                <a:srgbClr val="FFFFFF"/>
              </a:solidFill>
              <a:ea typeface="微软雅黑" panose="020B0503020204020204" pitchFamily="34" charset="-122"/>
            </a:endParaRPr>
          </a:p>
        </p:txBody>
      </p:sp>
      <p:sp>
        <p:nvSpPr>
          <p:cNvPr id="41" name="MH_Text_2"/>
          <p:cNvSpPr>
            <a:spLocks noChangeArrowheads="1"/>
          </p:cNvSpPr>
          <p:nvPr/>
        </p:nvSpPr>
        <p:spPr bwMode="auto">
          <a:xfrm>
            <a:off x="2711450" y="3147814"/>
            <a:ext cx="1665288" cy="792956"/>
          </a:xfrm>
          <a:prstGeom prst="roundRect">
            <a:avLst>
              <a:gd name="adj" fmla="val 6991"/>
            </a:avLst>
          </a:prstGeom>
          <a:solidFill>
            <a:srgbClr val="CCFFFF"/>
          </a:solidFill>
          <a:ln>
            <a:noFill/>
          </a:ln>
          <a:effectLst>
            <a:outerShdw dist="25401" dir="2700000" algn="ctr" rotWithShape="0">
              <a:srgbClr val="000000">
                <a:alpha val="28998"/>
              </a:srgbClr>
            </a:outerShdw>
          </a:effectLst>
          <a:extLst>
            <a:ext uri="{91240B29-F687-4F45-9708-019B960494DF}">
              <a14:hiddenLine xmlns:a14="http://schemas.microsoft.com/office/drawing/2010/main" w="9525">
                <a:solidFill>
                  <a:srgbClr val="000000"/>
                </a:solidFill>
                <a:round/>
              </a14:hiddenLine>
            </a:ext>
          </a:extLst>
        </p:spPr>
        <p:txBody>
          <a:bodyPr lIns="90170" tIns="720090" rIns="90170" bIns="46990" anchor="ctr"/>
          <a:lstStyle/>
          <a:p>
            <a:pPr algn="ctr">
              <a:lnSpc>
                <a:spcPct val="130000"/>
              </a:lnSpc>
            </a:pPr>
            <a:endParaRPr lang="zh-CN" altLang="en-US" sz="1600">
              <a:solidFill>
                <a:srgbClr val="4D4D4D"/>
              </a:solidFill>
              <a:ea typeface="微软雅黑" panose="020B0503020204020204" pitchFamily="34" charset="-122"/>
            </a:endParaRPr>
          </a:p>
        </p:txBody>
      </p:sp>
      <p:sp>
        <p:nvSpPr>
          <p:cNvPr id="42" name="MH_SubTitle_2">
            <a:hlinkClick r:id="rId4" action="ppaction://hlinksldjump"/>
          </p:cNvPr>
          <p:cNvSpPr>
            <a:spLocks noChangeArrowheads="1"/>
          </p:cNvSpPr>
          <p:nvPr/>
        </p:nvSpPr>
        <p:spPr bwMode="auto">
          <a:xfrm>
            <a:off x="2711450" y="3352601"/>
            <a:ext cx="1665288" cy="404813"/>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a:r>
              <a:rPr lang="zh-CN" altLang="en-US" sz="1800" b="1">
                <a:solidFill>
                  <a:srgbClr val="FFFFFF"/>
                </a:solidFill>
                <a:latin typeface="微软雅黑" panose="020B0503020204020204" pitchFamily="34" charset="-122"/>
                <a:ea typeface="微软雅黑" panose="020B0503020204020204" pitchFamily="34" charset="-122"/>
              </a:rPr>
              <a:t>讲授新课</a:t>
            </a:r>
          </a:p>
        </p:txBody>
      </p:sp>
      <p:sp>
        <p:nvSpPr>
          <p:cNvPr id="43" name="MH_Other_2"/>
          <p:cNvSpPr>
            <a:spLocks noChangeArrowheads="1"/>
          </p:cNvSpPr>
          <p:nvPr/>
        </p:nvSpPr>
        <p:spPr bwMode="auto">
          <a:xfrm>
            <a:off x="2746376" y="3478807"/>
            <a:ext cx="168275" cy="128588"/>
          </a:xfrm>
          <a:prstGeom prst="ellipse">
            <a:avLst/>
          </a:prstGeom>
          <a:solidFill>
            <a:srgbClr val="FFFFFF"/>
          </a:solidFill>
          <a:ln w="25400">
            <a:solidFill>
              <a:srgbClr val="707C1A"/>
            </a:solidFill>
            <a:miter lim="800000"/>
          </a:ln>
        </p:spPr>
        <p:txBody>
          <a:bodyPr anchor="ctr"/>
          <a:lstStyle/>
          <a:p>
            <a:pPr algn="ctr"/>
            <a:endParaRPr lang="zh-CN" altLang="en-US" sz="1400">
              <a:solidFill>
                <a:srgbClr val="FFFFFF"/>
              </a:solidFill>
              <a:ea typeface="微软雅黑" panose="020B0503020204020204" pitchFamily="34" charset="-122"/>
            </a:endParaRPr>
          </a:p>
        </p:txBody>
      </p:sp>
      <p:sp>
        <p:nvSpPr>
          <p:cNvPr id="44" name="MH_Other_3"/>
          <p:cNvSpPr>
            <a:spLocks noChangeArrowheads="1"/>
          </p:cNvSpPr>
          <p:nvPr/>
        </p:nvSpPr>
        <p:spPr bwMode="auto">
          <a:xfrm>
            <a:off x="4179889" y="3481188"/>
            <a:ext cx="168275" cy="128588"/>
          </a:xfrm>
          <a:prstGeom prst="ellipse">
            <a:avLst/>
          </a:prstGeom>
          <a:solidFill>
            <a:srgbClr val="FFFFFF"/>
          </a:solidFill>
          <a:ln w="25400">
            <a:solidFill>
              <a:srgbClr val="707C1A"/>
            </a:solidFill>
            <a:miter lim="800000"/>
          </a:ln>
        </p:spPr>
        <p:txBody>
          <a:bodyPr anchor="ctr"/>
          <a:lstStyle/>
          <a:p>
            <a:pPr algn="ctr"/>
            <a:endParaRPr lang="zh-CN" altLang="en-US" sz="1400">
              <a:solidFill>
                <a:srgbClr val="FFFFFF"/>
              </a:solidFill>
              <a:ea typeface="微软雅黑" panose="020B0503020204020204" pitchFamily="34" charset="-122"/>
            </a:endParaRPr>
          </a:p>
        </p:txBody>
      </p:sp>
      <p:sp>
        <p:nvSpPr>
          <p:cNvPr id="45" name="MH_Text_3">
            <a:hlinkClick r:id="rId5" action="ppaction://hlinksldjump"/>
          </p:cNvPr>
          <p:cNvSpPr>
            <a:spLocks noChangeArrowheads="1"/>
          </p:cNvSpPr>
          <p:nvPr/>
        </p:nvSpPr>
        <p:spPr bwMode="auto">
          <a:xfrm>
            <a:off x="4719639" y="3147814"/>
            <a:ext cx="1666875" cy="792956"/>
          </a:xfrm>
          <a:prstGeom prst="roundRect">
            <a:avLst>
              <a:gd name="adj" fmla="val 6991"/>
            </a:avLst>
          </a:prstGeom>
          <a:solidFill>
            <a:srgbClr val="CCFFFF"/>
          </a:solidFill>
          <a:ln>
            <a:noFill/>
          </a:ln>
          <a:effectLst>
            <a:outerShdw dist="25401" dir="2700000" algn="ctr" rotWithShape="0">
              <a:srgbClr val="000000">
                <a:alpha val="28998"/>
              </a:srgbClr>
            </a:outerShdw>
          </a:effectLst>
          <a:extLst>
            <a:ext uri="{91240B29-F687-4F45-9708-019B960494DF}">
              <a14:hiddenLine xmlns:a14="http://schemas.microsoft.com/office/drawing/2010/main" w="9525">
                <a:solidFill>
                  <a:srgbClr val="000000"/>
                </a:solidFill>
                <a:round/>
              </a14:hiddenLine>
            </a:ext>
          </a:extLst>
        </p:spPr>
        <p:txBody>
          <a:bodyPr lIns="90170" tIns="720090" rIns="90170" bIns="46990" anchor="ctr"/>
          <a:lstStyle/>
          <a:p>
            <a:pPr algn="ctr">
              <a:lnSpc>
                <a:spcPct val="130000"/>
              </a:lnSpc>
            </a:pPr>
            <a:endParaRPr lang="zh-CN" altLang="en-US" sz="1600">
              <a:solidFill>
                <a:srgbClr val="4D4D4D"/>
              </a:solidFill>
              <a:ea typeface="微软雅黑" panose="020B0503020204020204" pitchFamily="34" charset="-122"/>
            </a:endParaRPr>
          </a:p>
        </p:txBody>
      </p:sp>
      <p:sp>
        <p:nvSpPr>
          <p:cNvPr id="46" name="MH_SubTitle_3">
            <a:hlinkClick r:id="rId5" action="ppaction://hlinksldjump"/>
          </p:cNvPr>
          <p:cNvSpPr>
            <a:spLocks noChangeArrowheads="1"/>
          </p:cNvSpPr>
          <p:nvPr/>
        </p:nvSpPr>
        <p:spPr bwMode="auto">
          <a:xfrm>
            <a:off x="4719639" y="3352601"/>
            <a:ext cx="1665287" cy="404813"/>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a:r>
              <a:rPr lang="zh-CN" altLang="en-US" sz="1800" b="1">
                <a:solidFill>
                  <a:srgbClr val="FFFFFF"/>
                </a:solidFill>
                <a:latin typeface="微软雅黑" panose="020B0503020204020204" pitchFamily="34" charset="-122"/>
                <a:ea typeface="微软雅黑" panose="020B0503020204020204" pitchFamily="34" charset="-122"/>
              </a:rPr>
              <a:t>当堂练习</a:t>
            </a:r>
          </a:p>
        </p:txBody>
      </p:sp>
      <p:sp>
        <p:nvSpPr>
          <p:cNvPr id="47" name="MH_Other_4"/>
          <p:cNvSpPr>
            <a:spLocks noChangeArrowheads="1"/>
          </p:cNvSpPr>
          <p:nvPr/>
        </p:nvSpPr>
        <p:spPr bwMode="auto">
          <a:xfrm>
            <a:off x="4776788" y="3478807"/>
            <a:ext cx="169862" cy="128588"/>
          </a:xfrm>
          <a:prstGeom prst="ellipse">
            <a:avLst/>
          </a:prstGeom>
          <a:solidFill>
            <a:srgbClr val="FFFFFF"/>
          </a:solidFill>
          <a:ln w="25400">
            <a:solidFill>
              <a:srgbClr val="2E617E"/>
            </a:solidFill>
            <a:miter lim="800000"/>
          </a:ln>
        </p:spPr>
        <p:txBody>
          <a:bodyPr anchor="ctr"/>
          <a:lstStyle/>
          <a:p>
            <a:pPr algn="ctr"/>
            <a:endParaRPr lang="zh-CN" altLang="en-US" sz="1400">
              <a:solidFill>
                <a:srgbClr val="FFFFFF"/>
              </a:solidFill>
              <a:ea typeface="微软雅黑" panose="020B0503020204020204" pitchFamily="34" charset="-122"/>
            </a:endParaRPr>
          </a:p>
        </p:txBody>
      </p:sp>
      <p:sp>
        <p:nvSpPr>
          <p:cNvPr id="48" name="MH_Other_5"/>
          <p:cNvSpPr>
            <a:spLocks noChangeArrowheads="1"/>
          </p:cNvSpPr>
          <p:nvPr/>
        </p:nvSpPr>
        <p:spPr bwMode="auto">
          <a:xfrm>
            <a:off x="6178551" y="3481188"/>
            <a:ext cx="168275" cy="128588"/>
          </a:xfrm>
          <a:prstGeom prst="ellipse">
            <a:avLst/>
          </a:prstGeom>
          <a:solidFill>
            <a:srgbClr val="FFFFFF"/>
          </a:solidFill>
          <a:ln w="25400">
            <a:solidFill>
              <a:srgbClr val="2E617E"/>
            </a:solidFill>
            <a:miter lim="800000"/>
          </a:ln>
        </p:spPr>
        <p:txBody>
          <a:bodyPr anchor="ctr"/>
          <a:lstStyle/>
          <a:p>
            <a:pPr algn="ctr"/>
            <a:endParaRPr lang="zh-CN" altLang="en-US" sz="1400">
              <a:solidFill>
                <a:srgbClr val="FFFFFF"/>
              </a:solidFill>
              <a:ea typeface="微软雅黑" panose="020B0503020204020204" pitchFamily="34" charset="-122"/>
            </a:endParaRPr>
          </a:p>
        </p:txBody>
      </p:sp>
      <p:sp>
        <p:nvSpPr>
          <p:cNvPr id="49" name="MH_Text_4"/>
          <p:cNvSpPr>
            <a:spLocks noChangeArrowheads="1"/>
          </p:cNvSpPr>
          <p:nvPr/>
        </p:nvSpPr>
        <p:spPr bwMode="auto">
          <a:xfrm>
            <a:off x="6727825" y="3147814"/>
            <a:ext cx="1665288" cy="792956"/>
          </a:xfrm>
          <a:prstGeom prst="roundRect">
            <a:avLst>
              <a:gd name="adj" fmla="val 6991"/>
            </a:avLst>
          </a:prstGeom>
          <a:solidFill>
            <a:srgbClr val="CCFFFF"/>
          </a:solidFill>
          <a:ln>
            <a:noFill/>
          </a:ln>
          <a:effectLst>
            <a:outerShdw dist="25401" dir="2700000" algn="ctr" rotWithShape="0">
              <a:srgbClr val="000000">
                <a:alpha val="28998"/>
              </a:srgbClr>
            </a:outerShdw>
          </a:effectLst>
          <a:extLst>
            <a:ext uri="{91240B29-F687-4F45-9708-019B960494DF}">
              <a14:hiddenLine xmlns:a14="http://schemas.microsoft.com/office/drawing/2010/main" w="9525">
                <a:solidFill>
                  <a:srgbClr val="000000"/>
                </a:solidFill>
                <a:round/>
              </a14:hiddenLine>
            </a:ext>
          </a:extLst>
        </p:spPr>
        <p:txBody>
          <a:bodyPr lIns="90170" tIns="720090" rIns="90170" bIns="46990" anchor="ctr"/>
          <a:lstStyle/>
          <a:p>
            <a:pPr algn="ctr">
              <a:lnSpc>
                <a:spcPct val="130000"/>
              </a:lnSpc>
            </a:pPr>
            <a:endParaRPr lang="zh-CN" altLang="en-US" sz="1600">
              <a:solidFill>
                <a:srgbClr val="4D4D4D"/>
              </a:solidFill>
              <a:ea typeface="微软雅黑" panose="020B0503020204020204" pitchFamily="34" charset="-122"/>
            </a:endParaRPr>
          </a:p>
        </p:txBody>
      </p:sp>
      <p:sp>
        <p:nvSpPr>
          <p:cNvPr id="50" name="MH_SubTitle_4">
            <a:hlinkClick r:id="" action="ppaction://noaction"/>
          </p:cNvPr>
          <p:cNvSpPr>
            <a:spLocks noChangeArrowheads="1"/>
          </p:cNvSpPr>
          <p:nvPr/>
        </p:nvSpPr>
        <p:spPr bwMode="auto">
          <a:xfrm>
            <a:off x="6727826" y="3352601"/>
            <a:ext cx="1668463" cy="404813"/>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a:r>
              <a:rPr lang="zh-CN" altLang="en-US" sz="1800" b="1">
                <a:solidFill>
                  <a:srgbClr val="FFFFFF"/>
                </a:solidFill>
                <a:latin typeface="微软雅黑" panose="020B0503020204020204" pitchFamily="34" charset="-122"/>
                <a:ea typeface="微软雅黑" panose="020B0503020204020204" pitchFamily="34" charset="-122"/>
              </a:rPr>
              <a:t>课堂小结</a:t>
            </a:r>
          </a:p>
        </p:txBody>
      </p:sp>
      <p:sp>
        <p:nvSpPr>
          <p:cNvPr id="51" name="MH_Other_6"/>
          <p:cNvSpPr>
            <a:spLocks noChangeArrowheads="1"/>
          </p:cNvSpPr>
          <p:nvPr/>
        </p:nvSpPr>
        <p:spPr bwMode="auto">
          <a:xfrm>
            <a:off x="6777039" y="3478807"/>
            <a:ext cx="168275" cy="128588"/>
          </a:xfrm>
          <a:prstGeom prst="ellipse">
            <a:avLst/>
          </a:prstGeom>
          <a:solidFill>
            <a:srgbClr val="FFFFFF"/>
          </a:solidFill>
          <a:ln w="25400">
            <a:solidFill>
              <a:srgbClr val="707C1A"/>
            </a:solidFill>
            <a:miter lim="800000"/>
          </a:ln>
        </p:spPr>
        <p:txBody>
          <a:bodyPr anchor="ctr"/>
          <a:lstStyle/>
          <a:p>
            <a:pPr algn="ctr"/>
            <a:endParaRPr lang="zh-CN" altLang="en-US" sz="1400">
              <a:solidFill>
                <a:srgbClr val="FFFFFF"/>
              </a:solidFill>
              <a:ea typeface="微软雅黑" panose="020B0503020204020204" pitchFamily="34" charset="-122"/>
            </a:endParaRPr>
          </a:p>
        </p:txBody>
      </p:sp>
      <p:grpSp>
        <p:nvGrpSpPr>
          <p:cNvPr id="52" name="MH_Other_7"/>
          <p:cNvGrpSpPr/>
          <p:nvPr/>
        </p:nvGrpSpPr>
        <p:grpSpPr bwMode="auto">
          <a:xfrm>
            <a:off x="2085975" y="3445470"/>
            <a:ext cx="890588" cy="200025"/>
            <a:chOff x="0" y="0"/>
            <a:chExt cx="561" cy="169"/>
          </a:xfrm>
        </p:grpSpPr>
        <p:pic>
          <p:nvPicPr>
            <p:cNvPr id="53" name="MH_Other_7"/>
            <p:cNvPicPr>
              <a:picLocks noChangeArrowheads="1"/>
            </p:cNvPicPr>
            <p:nvPr/>
          </p:nvPicPr>
          <p:blipFill>
            <a:blip r:embed="rId6" cstate="email"/>
            <a:srcRect/>
            <a:stretch>
              <a:fillRect/>
            </a:stretch>
          </p:blipFill>
          <p:spPr bwMode="auto">
            <a:xfrm>
              <a:off x="0" y="0"/>
              <a:ext cx="561"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Text Box 24"/>
            <p:cNvSpPr txBox="1">
              <a:spLocks noChangeArrowheads="1"/>
            </p:cNvSpPr>
            <p:nvPr/>
          </p:nvSpPr>
          <p:spPr bwMode="auto">
            <a:xfrm>
              <a:off x="70" y="65"/>
              <a:ext cx="422" cy="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en-US" sz="1400">
                <a:solidFill>
                  <a:srgbClr val="FFFFFF"/>
                </a:solidFill>
                <a:ea typeface="微软雅黑" panose="020B0503020204020204" pitchFamily="34" charset="-122"/>
              </a:endParaRPr>
            </a:p>
          </p:txBody>
        </p:sp>
      </p:grpSp>
      <p:sp>
        <p:nvSpPr>
          <p:cNvPr id="55" name="MH_Other_8"/>
          <p:cNvSpPr>
            <a:spLocks noChangeArrowheads="1"/>
          </p:cNvSpPr>
          <p:nvPr/>
        </p:nvSpPr>
        <p:spPr bwMode="auto">
          <a:xfrm>
            <a:off x="2184401" y="3512145"/>
            <a:ext cx="695325" cy="66675"/>
          </a:xfrm>
          <a:prstGeom prst="roundRect">
            <a:avLst>
              <a:gd name="adj" fmla="val 50000"/>
            </a:avLst>
          </a:prstGeom>
          <a:gradFill rotWithShape="1">
            <a:gsLst>
              <a:gs pos="0">
                <a:srgbClr val="000000">
                  <a:alpha val="1999"/>
                </a:srgbClr>
              </a:gs>
              <a:gs pos="28999">
                <a:srgbClr val="000000">
                  <a:alpha val="5189"/>
                </a:srgbClr>
              </a:gs>
              <a:gs pos="100000">
                <a:srgbClr val="000000">
                  <a:alpha val="12999"/>
                </a:srgbClr>
              </a:gs>
            </a:gsLst>
            <a:path path="rect">
              <a:fillToRect l="50000" t="50000" r="50000" b="50000"/>
            </a:path>
          </a:gradFill>
          <a:ln>
            <a:noFill/>
          </a:ln>
          <a:effectLst>
            <a:outerShdw sx="102000" sy="102000" algn="ctr" rotWithShape="0">
              <a:srgbClr val="000000">
                <a:alpha val="39000"/>
              </a:srgbClr>
            </a:outerShdw>
          </a:effectLst>
          <a:extLst>
            <a:ext uri="{91240B29-F687-4F45-9708-019B960494DF}">
              <a14:hiddenLine xmlns:a14="http://schemas.microsoft.com/office/drawing/2010/main" w="9525">
                <a:solidFill>
                  <a:srgbClr val="000000"/>
                </a:solidFill>
                <a:round/>
              </a14:hiddenLine>
            </a:ext>
          </a:extLst>
        </p:spPr>
        <p:txBody>
          <a:bodyPr anchor="ctr"/>
          <a:lstStyle/>
          <a:p>
            <a:pPr algn="ctr"/>
            <a:endParaRPr lang="zh-CN" altLang="en-US" sz="1400">
              <a:solidFill>
                <a:srgbClr val="FFFFFF"/>
              </a:solidFill>
              <a:ea typeface="微软雅黑" panose="020B0503020204020204" pitchFamily="34" charset="-122"/>
            </a:endParaRPr>
          </a:p>
        </p:txBody>
      </p:sp>
      <p:grpSp>
        <p:nvGrpSpPr>
          <p:cNvPr id="56" name="MH_Other_9"/>
          <p:cNvGrpSpPr/>
          <p:nvPr/>
        </p:nvGrpSpPr>
        <p:grpSpPr bwMode="auto">
          <a:xfrm>
            <a:off x="4116388" y="3445470"/>
            <a:ext cx="889000" cy="200025"/>
            <a:chOff x="0" y="0"/>
            <a:chExt cx="560" cy="169"/>
          </a:xfrm>
        </p:grpSpPr>
        <p:pic>
          <p:nvPicPr>
            <p:cNvPr id="57" name="MH_Other_9"/>
            <p:cNvPicPr>
              <a:picLocks noChangeArrowheads="1"/>
            </p:cNvPicPr>
            <p:nvPr/>
          </p:nvPicPr>
          <p:blipFill>
            <a:blip r:embed="rId6" cstate="email"/>
            <a:srcRect/>
            <a:stretch>
              <a:fillRect/>
            </a:stretch>
          </p:blipFill>
          <p:spPr bwMode="auto">
            <a:xfrm>
              <a:off x="0" y="0"/>
              <a:ext cx="560"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 name="Text Box 28"/>
            <p:cNvSpPr txBox="1">
              <a:spLocks noChangeArrowheads="1"/>
            </p:cNvSpPr>
            <p:nvPr/>
          </p:nvSpPr>
          <p:spPr bwMode="auto">
            <a:xfrm>
              <a:off x="70" y="65"/>
              <a:ext cx="422" cy="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en-US" sz="1400">
                <a:solidFill>
                  <a:srgbClr val="FFFFFF"/>
                </a:solidFill>
                <a:ea typeface="微软雅黑" panose="020B0503020204020204" pitchFamily="34" charset="-122"/>
              </a:endParaRPr>
            </a:p>
          </p:txBody>
        </p:sp>
      </p:grpSp>
      <p:sp>
        <p:nvSpPr>
          <p:cNvPr id="59" name="MH_Other_10"/>
          <p:cNvSpPr>
            <a:spLocks noChangeArrowheads="1"/>
          </p:cNvSpPr>
          <p:nvPr/>
        </p:nvSpPr>
        <p:spPr bwMode="auto">
          <a:xfrm>
            <a:off x="4214814" y="3512145"/>
            <a:ext cx="695325" cy="66675"/>
          </a:xfrm>
          <a:prstGeom prst="roundRect">
            <a:avLst>
              <a:gd name="adj" fmla="val 50000"/>
            </a:avLst>
          </a:prstGeom>
          <a:gradFill rotWithShape="1">
            <a:gsLst>
              <a:gs pos="0">
                <a:srgbClr val="000000">
                  <a:alpha val="1999"/>
                </a:srgbClr>
              </a:gs>
              <a:gs pos="28999">
                <a:srgbClr val="000000">
                  <a:alpha val="5189"/>
                </a:srgbClr>
              </a:gs>
              <a:gs pos="100000">
                <a:srgbClr val="000000">
                  <a:alpha val="12999"/>
                </a:srgbClr>
              </a:gs>
            </a:gsLst>
            <a:path path="rect">
              <a:fillToRect l="50000" t="50000" r="50000" b="50000"/>
            </a:path>
          </a:gradFill>
          <a:ln>
            <a:noFill/>
          </a:ln>
          <a:effectLst>
            <a:outerShdw sx="102000" sy="102000" algn="ctr" rotWithShape="0">
              <a:srgbClr val="000000">
                <a:alpha val="39000"/>
              </a:srgbClr>
            </a:outerShdw>
          </a:effectLst>
          <a:extLst>
            <a:ext uri="{91240B29-F687-4F45-9708-019B960494DF}">
              <a14:hiddenLine xmlns:a14="http://schemas.microsoft.com/office/drawing/2010/main" w="9525">
                <a:solidFill>
                  <a:srgbClr val="000000"/>
                </a:solidFill>
                <a:round/>
              </a14:hiddenLine>
            </a:ext>
          </a:extLst>
        </p:spPr>
        <p:txBody>
          <a:bodyPr anchor="ctr"/>
          <a:lstStyle/>
          <a:p>
            <a:pPr algn="ctr"/>
            <a:endParaRPr lang="zh-CN" altLang="en-US" sz="1400">
              <a:solidFill>
                <a:srgbClr val="FFFFFF"/>
              </a:solidFill>
              <a:ea typeface="微软雅黑" panose="020B0503020204020204" pitchFamily="34" charset="-122"/>
            </a:endParaRPr>
          </a:p>
        </p:txBody>
      </p:sp>
      <p:pic>
        <p:nvPicPr>
          <p:cNvPr id="60" name="MH_Other_11"/>
          <p:cNvPicPr>
            <a:picLocks noChangeArrowheads="1"/>
          </p:cNvPicPr>
          <p:nvPr/>
        </p:nvPicPr>
        <p:blipFill>
          <a:blip r:embed="rId6" cstate="email"/>
          <a:srcRect/>
          <a:stretch>
            <a:fillRect/>
          </a:stretch>
        </p:blipFill>
        <p:spPr bwMode="auto">
          <a:xfrm>
            <a:off x="6115050" y="3445470"/>
            <a:ext cx="89058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 name="Text Box 31"/>
          <p:cNvSpPr txBox="1">
            <a:spLocks noChangeArrowheads="1"/>
          </p:cNvSpPr>
          <p:nvPr/>
        </p:nvSpPr>
        <p:spPr bwMode="auto">
          <a:xfrm>
            <a:off x="6226176" y="3521670"/>
            <a:ext cx="669925" cy="46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en-US" sz="1400">
              <a:solidFill>
                <a:srgbClr val="FFFFFF"/>
              </a:solidFill>
              <a:ea typeface="微软雅黑" panose="020B0503020204020204" pitchFamily="34" charset="-122"/>
            </a:endParaRPr>
          </a:p>
        </p:txBody>
      </p:sp>
      <p:sp>
        <p:nvSpPr>
          <p:cNvPr id="62" name="MH_Other_12"/>
          <p:cNvSpPr>
            <a:spLocks noChangeArrowheads="1"/>
          </p:cNvSpPr>
          <p:nvPr/>
        </p:nvSpPr>
        <p:spPr bwMode="auto">
          <a:xfrm>
            <a:off x="6213476" y="3512145"/>
            <a:ext cx="695325" cy="66675"/>
          </a:xfrm>
          <a:prstGeom prst="roundRect">
            <a:avLst>
              <a:gd name="adj" fmla="val 50000"/>
            </a:avLst>
          </a:prstGeom>
          <a:gradFill rotWithShape="1">
            <a:gsLst>
              <a:gs pos="0">
                <a:srgbClr val="000000">
                  <a:alpha val="1999"/>
                </a:srgbClr>
              </a:gs>
              <a:gs pos="28999">
                <a:srgbClr val="000000">
                  <a:alpha val="5189"/>
                </a:srgbClr>
              </a:gs>
              <a:gs pos="100000">
                <a:srgbClr val="000000">
                  <a:alpha val="12999"/>
                </a:srgbClr>
              </a:gs>
            </a:gsLst>
            <a:path path="rect">
              <a:fillToRect l="50000" t="50000" r="50000" b="50000"/>
            </a:path>
          </a:gradFill>
          <a:ln>
            <a:noFill/>
          </a:ln>
          <a:effectLst>
            <a:outerShdw sx="102000" sy="102000" algn="ctr" rotWithShape="0">
              <a:srgbClr val="000000">
                <a:alpha val="39000"/>
              </a:srgbClr>
            </a:outerShdw>
          </a:effectLst>
          <a:extLst>
            <a:ext uri="{91240B29-F687-4F45-9708-019B960494DF}">
              <a14:hiddenLine xmlns:a14="http://schemas.microsoft.com/office/drawing/2010/main" w="9525">
                <a:solidFill>
                  <a:srgbClr val="000000"/>
                </a:solidFill>
                <a:round/>
              </a14:hiddenLine>
            </a:ext>
          </a:extLst>
        </p:spPr>
        <p:txBody>
          <a:bodyPr anchor="ctr"/>
          <a:lstStyle/>
          <a:p>
            <a:pPr algn="ctr"/>
            <a:endParaRPr lang="zh-CN" altLang="en-US" sz="1400">
              <a:solidFill>
                <a:srgbClr val="FFFFFF"/>
              </a:solidFill>
              <a:ea typeface="微软雅黑" panose="020B0503020204020204" pitchFamily="34" charset="-122"/>
            </a:endParaRPr>
          </a:p>
        </p:txBody>
      </p:sp>
      <p:sp>
        <p:nvSpPr>
          <p:cNvPr id="63" name="矩形 62"/>
          <p:cNvSpPr/>
          <p:nvPr/>
        </p:nvSpPr>
        <p:spPr>
          <a:xfrm>
            <a:off x="-10682" y="4227934"/>
            <a:ext cx="9154682"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57188" y="1021557"/>
            <a:ext cx="8501062" cy="2031325"/>
          </a:xfrm>
          <a:prstGeom prst="rect">
            <a:avLst/>
          </a:prstGeom>
          <a:noFill/>
        </p:spPr>
        <p:txBody>
          <a:bodyPr>
            <a:spAutoFit/>
          </a:bodyPr>
          <a:lstStyle/>
          <a:p>
            <a:pPr>
              <a:lnSpc>
                <a:spcPct val="150000"/>
              </a:lnSpc>
              <a:buFont typeface="Arial" panose="020B0604020202020204" pitchFamily="34" charset="0"/>
              <a:buNone/>
            </a:pPr>
            <a:r>
              <a:rPr lang="zh-CN" altLang="en-US" sz="2800" dirty="0">
                <a:latin typeface="Times New Roman" panose="02020603050405020304" pitchFamily="18" charset="0"/>
                <a:ea typeface="黑体" panose="02010609060101010101" pitchFamily="49" charset="-122"/>
              </a:rPr>
              <a:t>如图</a:t>
            </a:r>
            <a:r>
              <a:rPr lang="en-US" altLang="zh-CN" sz="2800" dirty="0">
                <a:latin typeface="Times New Roman" panose="02020603050405020304" pitchFamily="18" charset="0"/>
                <a:ea typeface="黑体" panose="02010609060101010101" pitchFamily="49" charset="-122"/>
              </a:rPr>
              <a:t>,</a:t>
            </a:r>
            <a:r>
              <a:rPr lang="zh-CN" altLang="en-US" sz="2800" dirty="0">
                <a:latin typeface="Times New Roman" panose="02020603050405020304" pitchFamily="18" charset="0"/>
                <a:ea typeface="黑体" panose="02010609060101010101" pitchFamily="49" charset="-122"/>
              </a:rPr>
              <a:t>电灯</a:t>
            </a:r>
            <a:r>
              <a:rPr lang="en-US" altLang="zh-CN" sz="2800" dirty="0">
                <a:latin typeface="Times New Roman" panose="02020603050405020304" pitchFamily="18" charset="0"/>
                <a:ea typeface="黑体" panose="02010609060101010101" pitchFamily="49" charset="-122"/>
              </a:rPr>
              <a:t>P</a:t>
            </a:r>
            <a:r>
              <a:rPr lang="zh-CN" altLang="en-US" sz="2800" dirty="0">
                <a:latin typeface="Times New Roman" panose="02020603050405020304" pitchFamily="18" charset="0"/>
                <a:ea typeface="黑体" panose="02010609060101010101" pitchFamily="49" charset="-122"/>
              </a:rPr>
              <a:t>在横杆</a:t>
            </a:r>
            <a:r>
              <a:rPr lang="en-US" altLang="zh-CN" sz="2800" dirty="0">
                <a:latin typeface="Times New Roman" panose="02020603050405020304" pitchFamily="18" charset="0"/>
                <a:ea typeface="黑体" panose="02010609060101010101" pitchFamily="49" charset="-122"/>
              </a:rPr>
              <a:t>AB</a:t>
            </a:r>
            <a:r>
              <a:rPr lang="zh-CN" altLang="en-US" sz="2800" dirty="0">
                <a:latin typeface="Times New Roman" panose="02020603050405020304" pitchFamily="18" charset="0"/>
                <a:ea typeface="黑体" panose="02010609060101010101" pitchFamily="49" charset="-122"/>
              </a:rPr>
              <a:t>的正上方，</a:t>
            </a:r>
            <a:r>
              <a:rPr lang="en-US" altLang="zh-CN" sz="2800" dirty="0">
                <a:latin typeface="Times New Roman" panose="02020603050405020304" pitchFamily="18" charset="0"/>
                <a:ea typeface="黑体" panose="02010609060101010101" pitchFamily="49" charset="-122"/>
              </a:rPr>
              <a:t>AB</a:t>
            </a:r>
            <a:r>
              <a:rPr lang="zh-CN" altLang="en-US" sz="2800" dirty="0">
                <a:latin typeface="Times New Roman" panose="02020603050405020304" pitchFamily="18" charset="0"/>
                <a:ea typeface="黑体" panose="02010609060101010101" pitchFamily="49" charset="-122"/>
              </a:rPr>
              <a:t>在灯光下的影子为</a:t>
            </a:r>
            <a:r>
              <a:rPr lang="en-US" altLang="zh-CN" sz="2800" dirty="0">
                <a:latin typeface="Times New Roman" panose="02020603050405020304" pitchFamily="18" charset="0"/>
                <a:ea typeface="黑体" panose="02010609060101010101" pitchFamily="49" charset="-122"/>
              </a:rPr>
              <a:t>CD</a:t>
            </a:r>
            <a:r>
              <a:rPr lang="zh-CN" altLang="en-US" sz="2800" dirty="0">
                <a:latin typeface="Times New Roman" panose="02020603050405020304" pitchFamily="18" charset="0"/>
                <a:ea typeface="黑体" panose="02010609060101010101" pitchFamily="49" charset="-122"/>
              </a:rPr>
              <a:t>，</a:t>
            </a:r>
            <a:r>
              <a:rPr lang="en-US" altLang="zh-CN" sz="2800" dirty="0">
                <a:latin typeface="Times New Roman" panose="02020603050405020304" pitchFamily="18" charset="0"/>
                <a:ea typeface="黑体" panose="02010609060101010101" pitchFamily="49" charset="-122"/>
              </a:rPr>
              <a:t>AB∥CD</a:t>
            </a:r>
            <a:r>
              <a:rPr lang="zh-CN" altLang="en-US" sz="2800" dirty="0">
                <a:latin typeface="Times New Roman" panose="02020603050405020304" pitchFamily="18" charset="0"/>
                <a:ea typeface="黑体" panose="02010609060101010101" pitchFamily="49" charset="-122"/>
              </a:rPr>
              <a:t>，</a:t>
            </a:r>
            <a:r>
              <a:rPr lang="en-US" altLang="zh-CN" sz="2800" dirty="0">
                <a:latin typeface="Times New Roman" panose="02020603050405020304" pitchFamily="18" charset="0"/>
                <a:ea typeface="黑体" panose="02010609060101010101" pitchFamily="49" charset="-122"/>
              </a:rPr>
              <a:t>AB=2m</a:t>
            </a:r>
            <a:r>
              <a:rPr lang="zh-CN" altLang="en-US" sz="2800" dirty="0">
                <a:latin typeface="Times New Roman" panose="02020603050405020304" pitchFamily="18" charset="0"/>
                <a:ea typeface="黑体" panose="02010609060101010101" pitchFamily="49" charset="-122"/>
              </a:rPr>
              <a:t>，</a:t>
            </a:r>
            <a:r>
              <a:rPr lang="en-US" altLang="zh-CN" sz="2800" dirty="0">
                <a:latin typeface="Times New Roman" panose="02020603050405020304" pitchFamily="18" charset="0"/>
                <a:ea typeface="黑体" panose="02010609060101010101" pitchFamily="49" charset="-122"/>
              </a:rPr>
              <a:t>CD=4m</a:t>
            </a:r>
            <a:r>
              <a:rPr lang="zh-CN" altLang="en-US" sz="2800" dirty="0">
                <a:latin typeface="Times New Roman" panose="02020603050405020304" pitchFamily="18" charset="0"/>
                <a:ea typeface="黑体" panose="02010609060101010101" pitchFamily="49" charset="-122"/>
              </a:rPr>
              <a:t>，点</a:t>
            </a:r>
            <a:r>
              <a:rPr lang="en-US" altLang="zh-CN" sz="2800" dirty="0">
                <a:latin typeface="Times New Roman" panose="02020603050405020304" pitchFamily="18" charset="0"/>
                <a:ea typeface="黑体" panose="02010609060101010101" pitchFamily="49" charset="-122"/>
              </a:rPr>
              <a:t>P</a:t>
            </a:r>
            <a:r>
              <a:rPr lang="zh-CN" altLang="en-US" sz="2800" dirty="0">
                <a:latin typeface="Times New Roman" panose="02020603050405020304" pitchFamily="18" charset="0"/>
                <a:ea typeface="黑体" panose="02010609060101010101" pitchFamily="49" charset="-122"/>
              </a:rPr>
              <a:t>到</a:t>
            </a:r>
            <a:r>
              <a:rPr lang="en-US" altLang="zh-CN" sz="2800" dirty="0">
                <a:latin typeface="Times New Roman" panose="02020603050405020304" pitchFamily="18" charset="0"/>
                <a:ea typeface="黑体" panose="02010609060101010101" pitchFamily="49" charset="-122"/>
              </a:rPr>
              <a:t>CD</a:t>
            </a:r>
            <a:r>
              <a:rPr lang="zh-CN" altLang="en-US" sz="2800" dirty="0">
                <a:latin typeface="Times New Roman" panose="02020603050405020304" pitchFamily="18" charset="0"/>
                <a:ea typeface="黑体" panose="02010609060101010101" pitchFamily="49" charset="-122"/>
              </a:rPr>
              <a:t>的距离是</a:t>
            </a:r>
            <a:r>
              <a:rPr lang="en-US" altLang="zh-CN" sz="2800" dirty="0">
                <a:latin typeface="Times New Roman" panose="02020603050405020304" pitchFamily="18" charset="0"/>
                <a:ea typeface="黑体" panose="02010609060101010101" pitchFamily="49" charset="-122"/>
              </a:rPr>
              <a:t>3m</a:t>
            </a:r>
            <a:r>
              <a:rPr lang="zh-CN" altLang="en-US" sz="2800" dirty="0">
                <a:latin typeface="Times New Roman" panose="02020603050405020304" pitchFamily="18" charset="0"/>
                <a:ea typeface="黑体" panose="02010609060101010101" pitchFamily="49" charset="-122"/>
              </a:rPr>
              <a:t>，则</a:t>
            </a:r>
            <a:r>
              <a:rPr lang="en-US" altLang="zh-CN" sz="2800" dirty="0">
                <a:latin typeface="Times New Roman" panose="02020603050405020304" pitchFamily="18" charset="0"/>
                <a:ea typeface="黑体" panose="02010609060101010101" pitchFamily="49" charset="-122"/>
              </a:rPr>
              <a:t>P</a:t>
            </a:r>
            <a:r>
              <a:rPr lang="zh-CN" altLang="en-US" sz="2800" dirty="0">
                <a:latin typeface="Times New Roman" panose="02020603050405020304" pitchFamily="18" charset="0"/>
                <a:ea typeface="黑体" panose="02010609060101010101" pitchFamily="49" charset="-122"/>
              </a:rPr>
              <a:t>到</a:t>
            </a:r>
            <a:r>
              <a:rPr lang="en-US" altLang="zh-CN" sz="2800" dirty="0">
                <a:latin typeface="Times New Roman" panose="02020603050405020304" pitchFamily="18" charset="0"/>
                <a:ea typeface="黑体" panose="02010609060101010101" pitchFamily="49" charset="-122"/>
              </a:rPr>
              <a:t>AB</a:t>
            </a:r>
            <a:r>
              <a:rPr lang="zh-CN" altLang="en-US" sz="2800" dirty="0">
                <a:latin typeface="Times New Roman" panose="02020603050405020304" pitchFamily="18" charset="0"/>
                <a:ea typeface="黑体" panose="02010609060101010101" pitchFamily="49" charset="-122"/>
              </a:rPr>
              <a:t>的距离是 </a:t>
            </a:r>
            <a:r>
              <a:rPr lang="zh-CN" altLang="en-US" sz="2800" u="sng" dirty="0">
                <a:latin typeface="Times New Roman" panose="02020603050405020304" pitchFamily="18" charset="0"/>
                <a:ea typeface="黑体" panose="02010609060101010101" pitchFamily="49" charset="-122"/>
              </a:rPr>
              <a:t>   </a:t>
            </a:r>
            <a:r>
              <a:rPr lang="zh-CN" altLang="en-US" sz="2800" u="sng" dirty="0">
                <a:latin typeface="Times New Roman" panose="02020603050405020304" pitchFamily="18" charset="0"/>
                <a:ea typeface="黑体" panose="02010609060101010101" pitchFamily="49" charset="-122"/>
                <a:sym typeface="宋体" panose="02010600030101010101" pitchFamily="2" charset="-122"/>
              </a:rPr>
              <a:t>        </a:t>
            </a:r>
            <a:r>
              <a:rPr lang="zh-CN" altLang="en-US" sz="2800" u="sng" dirty="0">
                <a:latin typeface="Times New Roman" panose="02020603050405020304" pitchFamily="18" charset="0"/>
                <a:ea typeface="黑体" panose="02010609060101010101" pitchFamily="49" charset="-122"/>
              </a:rPr>
              <a:t>   </a:t>
            </a:r>
            <a:r>
              <a:rPr lang="en-US" altLang="zh-CN" sz="2800" dirty="0">
                <a:latin typeface="Times New Roman" panose="02020603050405020304" pitchFamily="18" charset="0"/>
                <a:ea typeface="黑体" panose="02010609060101010101" pitchFamily="49" charset="-122"/>
              </a:rPr>
              <a:t>m.  </a:t>
            </a:r>
          </a:p>
        </p:txBody>
      </p:sp>
      <p:grpSp>
        <p:nvGrpSpPr>
          <p:cNvPr id="15363" name="组合 36"/>
          <p:cNvGrpSpPr/>
          <p:nvPr/>
        </p:nvGrpSpPr>
        <p:grpSpPr bwMode="auto">
          <a:xfrm>
            <a:off x="5311775" y="2870597"/>
            <a:ext cx="2446338" cy="1980056"/>
            <a:chOff x="5580568" y="1125252"/>
            <a:chExt cx="2447816" cy="2640709"/>
          </a:xfrm>
        </p:grpSpPr>
        <p:grpSp>
          <p:nvGrpSpPr>
            <p:cNvPr id="15364" name="组合 33"/>
            <p:cNvGrpSpPr/>
            <p:nvPr/>
          </p:nvGrpSpPr>
          <p:grpSpPr bwMode="auto">
            <a:xfrm>
              <a:off x="5580568" y="1125252"/>
              <a:ext cx="2447816" cy="2640709"/>
              <a:chOff x="5796592" y="899936"/>
              <a:chExt cx="2447816" cy="2640709"/>
            </a:xfrm>
          </p:grpSpPr>
          <p:grpSp>
            <p:nvGrpSpPr>
              <p:cNvPr id="15365" name="组合 27"/>
              <p:cNvGrpSpPr/>
              <p:nvPr/>
            </p:nvGrpSpPr>
            <p:grpSpPr bwMode="auto">
              <a:xfrm>
                <a:off x="6228184" y="1340768"/>
                <a:ext cx="1656184" cy="1728192"/>
                <a:chOff x="6228184" y="1340768"/>
                <a:chExt cx="1656184" cy="1728192"/>
              </a:xfrm>
            </p:grpSpPr>
            <p:cxnSp>
              <p:nvCxnSpPr>
                <p:cNvPr id="19" name="直接连接符 18"/>
                <p:cNvCxnSpPr/>
                <p:nvPr/>
              </p:nvCxnSpPr>
              <p:spPr>
                <a:xfrm flipH="1">
                  <a:off x="6228653" y="1341367"/>
                  <a:ext cx="791053" cy="1727616"/>
                </a:xfrm>
                <a:prstGeom prst="line">
                  <a:avLst/>
                </a:prstGeom>
                <a:ln w="28575">
                  <a:solidFill>
                    <a:srgbClr val="002060"/>
                  </a:solidFill>
                  <a:prstDash val="sysDash"/>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7019706" y="1341367"/>
                  <a:ext cx="864122" cy="1727616"/>
                </a:xfrm>
                <a:prstGeom prst="line">
                  <a:avLst/>
                </a:prstGeom>
                <a:ln w="28575">
                  <a:solidFill>
                    <a:srgbClr val="002060"/>
                  </a:solidFill>
                  <a:prstDash val="sysDash"/>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6228653" y="3068983"/>
                  <a:ext cx="1655174"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6684542" y="2076556"/>
                  <a:ext cx="719571"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15370" name="TextBox 28"/>
              <p:cNvSpPr txBox="1">
                <a:spLocks noChangeArrowheads="1"/>
              </p:cNvSpPr>
              <p:nvPr/>
            </p:nvSpPr>
            <p:spPr bwMode="auto">
              <a:xfrm>
                <a:off x="6876256" y="899936"/>
                <a:ext cx="432048" cy="61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i="1">
                    <a:solidFill>
                      <a:srgbClr val="FF0000"/>
                    </a:solidFill>
                  </a:rPr>
                  <a:t>P</a:t>
                </a:r>
              </a:p>
            </p:txBody>
          </p:sp>
          <p:sp>
            <p:nvSpPr>
              <p:cNvPr id="15371" name="TextBox 29"/>
              <p:cNvSpPr txBox="1">
                <a:spLocks noChangeArrowheads="1"/>
              </p:cNvSpPr>
              <p:nvPr/>
            </p:nvSpPr>
            <p:spPr bwMode="auto">
              <a:xfrm>
                <a:off x="6228640" y="1773070"/>
                <a:ext cx="432048" cy="61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i="1">
                    <a:solidFill>
                      <a:srgbClr val="FF0000"/>
                    </a:solidFill>
                  </a:rPr>
                  <a:t>A</a:t>
                </a:r>
              </a:p>
            </p:txBody>
          </p:sp>
          <p:sp>
            <p:nvSpPr>
              <p:cNvPr id="15372" name="TextBox 30"/>
              <p:cNvSpPr txBox="1">
                <a:spLocks noChangeArrowheads="1"/>
              </p:cNvSpPr>
              <p:nvPr/>
            </p:nvSpPr>
            <p:spPr bwMode="auto">
              <a:xfrm>
                <a:off x="7812360" y="2924944"/>
                <a:ext cx="432048" cy="61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i="1">
                    <a:solidFill>
                      <a:srgbClr val="FF0000"/>
                    </a:solidFill>
                  </a:rPr>
                  <a:t>D</a:t>
                </a:r>
              </a:p>
            </p:txBody>
          </p:sp>
          <p:sp>
            <p:nvSpPr>
              <p:cNvPr id="15373" name="TextBox 31"/>
              <p:cNvSpPr txBox="1">
                <a:spLocks noChangeArrowheads="1"/>
              </p:cNvSpPr>
              <p:nvPr/>
            </p:nvSpPr>
            <p:spPr bwMode="auto">
              <a:xfrm>
                <a:off x="7452092" y="1773070"/>
                <a:ext cx="432048" cy="61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i="1">
                    <a:solidFill>
                      <a:srgbClr val="FF0000"/>
                    </a:solidFill>
                  </a:rPr>
                  <a:t>B</a:t>
                </a:r>
              </a:p>
            </p:txBody>
          </p:sp>
          <p:sp>
            <p:nvSpPr>
              <p:cNvPr id="15374" name="TextBox 32"/>
              <p:cNvSpPr txBox="1">
                <a:spLocks noChangeArrowheads="1"/>
              </p:cNvSpPr>
              <p:nvPr/>
            </p:nvSpPr>
            <p:spPr bwMode="auto">
              <a:xfrm>
                <a:off x="5796592" y="2924944"/>
                <a:ext cx="432048" cy="61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i="1">
                    <a:solidFill>
                      <a:srgbClr val="FF0000"/>
                    </a:solidFill>
                  </a:rPr>
                  <a:t>C</a:t>
                </a:r>
              </a:p>
            </p:txBody>
          </p:sp>
        </p:grpSp>
        <p:sp>
          <p:nvSpPr>
            <p:cNvPr id="15375" name="TextBox 34"/>
            <p:cNvSpPr txBox="1">
              <a:spLocks noChangeArrowheads="1"/>
            </p:cNvSpPr>
            <p:nvPr/>
          </p:nvSpPr>
          <p:spPr bwMode="auto">
            <a:xfrm>
              <a:off x="6660232" y="1916831"/>
              <a:ext cx="936104" cy="533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b="1">
                  <a:solidFill>
                    <a:srgbClr val="C00000"/>
                  </a:solidFill>
                </a:rPr>
                <a:t>2</a:t>
              </a:r>
            </a:p>
          </p:txBody>
        </p:sp>
        <p:sp>
          <p:nvSpPr>
            <p:cNvPr id="15376" name="TextBox 35"/>
            <p:cNvSpPr txBox="1">
              <a:spLocks noChangeArrowheads="1"/>
            </p:cNvSpPr>
            <p:nvPr/>
          </p:nvSpPr>
          <p:spPr bwMode="auto">
            <a:xfrm>
              <a:off x="6660232" y="2884873"/>
              <a:ext cx="936104" cy="533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b="1">
                  <a:solidFill>
                    <a:srgbClr val="C00000"/>
                  </a:solidFill>
                </a:rPr>
                <a:t>4</a:t>
              </a:r>
            </a:p>
          </p:txBody>
        </p:sp>
      </p:grpSp>
      <p:sp>
        <p:nvSpPr>
          <p:cNvPr id="38" name="TextBox 37"/>
          <p:cNvSpPr txBox="1">
            <a:spLocks noChangeArrowheads="1"/>
          </p:cNvSpPr>
          <p:nvPr/>
        </p:nvSpPr>
        <p:spPr bwMode="auto">
          <a:xfrm>
            <a:off x="5341938" y="2102644"/>
            <a:ext cx="8572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800" b="1">
                <a:solidFill>
                  <a:srgbClr val="FF0000"/>
                </a:solidFill>
                <a:latin typeface="黑体" panose="02010609060101010101" pitchFamily="49" charset="-122"/>
                <a:ea typeface="黑体" panose="02010609060101010101" pitchFamily="49" charset="-122"/>
              </a:rPr>
              <a:t>1.5</a:t>
            </a:r>
          </a:p>
        </p:txBody>
      </p:sp>
      <p:grpSp>
        <p:nvGrpSpPr>
          <p:cNvPr id="15378" name="组合 17"/>
          <p:cNvGrpSpPr/>
          <p:nvPr/>
        </p:nvGrpSpPr>
        <p:grpSpPr bwMode="auto">
          <a:xfrm>
            <a:off x="457201" y="602456"/>
            <a:ext cx="1533525" cy="499679"/>
            <a:chOff x="0" y="1"/>
            <a:chExt cx="4104456" cy="640588"/>
          </a:xfrm>
        </p:grpSpPr>
        <p:sp>
          <p:nvSpPr>
            <p:cNvPr id="15379" name="圆角矩形 31"/>
            <p:cNvSpPr>
              <a:spLocks noChangeArrowheads="1"/>
            </p:cNvSpPr>
            <p:nvPr/>
          </p:nvSpPr>
          <p:spPr bwMode="auto">
            <a:xfrm>
              <a:off x="0" y="1"/>
              <a:ext cx="4104456" cy="469395"/>
            </a:xfrm>
            <a:prstGeom prst="roundRect">
              <a:avLst>
                <a:gd name="adj" fmla="val 16667"/>
              </a:avLst>
            </a:prstGeom>
            <a:solidFill>
              <a:srgbClr val="FFFFD9"/>
            </a:solidFill>
            <a:ln w="25400">
              <a:solidFill>
                <a:srgbClr val="0099FF"/>
              </a:solidFill>
              <a:round/>
            </a:ln>
          </p:spPr>
          <p:txBody>
            <a:bodyPr/>
            <a:lstStyle/>
            <a:p>
              <a:pPr algn="ctr" eaLnBrk="0" hangingPunct="0">
                <a:buFont typeface="Arial" panose="020B0604020202020204" pitchFamily="34" charset="0"/>
                <a:buNone/>
              </a:pPr>
              <a:endParaRPr lang="zh-CN" altLang="zh-CN" sz="2400" b="1">
                <a:latin typeface="宋体" panose="02010600030101010101" pitchFamily="2" charset="-122"/>
                <a:sym typeface="宋体" panose="02010600030101010101" pitchFamily="2" charset="-122"/>
              </a:endParaRPr>
            </a:p>
          </p:txBody>
        </p:sp>
        <p:sp>
          <p:nvSpPr>
            <p:cNvPr id="15380" name="文本框 19"/>
            <p:cNvSpPr>
              <a:spLocks noChangeArrowheads="1"/>
            </p:cNvSpPr>
            <p:nvPr/>
          </p:nvSpPr>
          <p:spPr bwMode="auto">
            <a:xfrm>
              <a:off x="76523" y="48735"/>
              <a:ext cx="4027933" cy="591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Font typeface="Arial" panose="020B0604020202020204" pitchFamily="34" charset="0"/>
                <a:buNone/>
              </a:pPr>
              <a:r>
                <a:rPr lang="zh-CN" altLang="en-US" sz="2400" b="1">
                  <a:latin typeface="微软雅黑" panose="020B0503020204020204" pitchFamily="34" charset="-122"/>
                  <a:ea typeface="微软雅黑" panose="020B0503020204020204" pitchFamily="34" charset="-122"/>
                  <a:sym typeface="微软雅黑" panose="020B0503020204020204" pitchFamily="34" charset="-122"/>
                </a:rPr>
                <a:t>练一练</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diamond(in)">
                                      <p:cBhvr>
                                        <p:cTn id="7" dur="2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p:cNvSpPr txBox="1">
            <a:spLocks noChangeArrowheads="1"/>
          </p:cNvSpPr>
          <p:nvPr/>
        </p:nvSpPr>
        <p:spPr bwMode="auto">
          <a:xfrm>
            <a:off x="314325" y="1019175"/>
            <a:ext cx="8147050" cy="9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spcBef>
                <a:spcPct val="50000"/>
              </a:spcBef>
              <a:buFont typeface="Arial" panose="020B0604020202020204" pitchFamily="34" charset="0"/>
              <a:buNone/>
            </a:pPr>
            <a:r>
              <a:rPr lang="en-US" altLang="zh-CN" sz="2000" b="1" dirty="0">
                <a:solidFill>
                  <a:srgbClr val="228B8B"/>
                </a:solidFill>
                <a:latin typeface="Times New Roman" panose="02020603050405020304" pitchFamily="18" charset="0"/>
                <a:ea typeface="黑体" panose="02010609060101010101" pitchFamily="49" charset="-122"/>
              </a:rPr>
              <a:t> </a:t>
            </a:r>
            <a:r>
              <a:rPr lang="zh-CN" altLang="en-US" sz="2000" dirty="0">
                <a:solidFill>
                  <a:srgbClr val="228B8B"/>
                </a:solidFill>
                <a:latin typeface="Times New Roman" panose="02020603050405020304" pitchFamily="18" charset="0"/>
                <a:ea typeface="黑体" panose="02010609060101010101" pitchFamily="49" charset="-122"/>
              </a:rPr>
              <a:t>例</a:t>
            </a:r>
            <a:r>
              <a:rPr lang="en-US" altLang="zh-CN" sz="2000" dirty="0">
                <a:solidFill>
                  <a:srgbClr val="228B8B"/>
                </a:solidFill>
                <a:latin typeface="Times New Roman" panose="02020603050405020304" pitchFamily="18" charset="0"/>
                <a:ea typeface="黑体" panose="02010609060101010101" pitchFamily="49" charset="-122"/>
              </a:rPr>
              <a:t>1</a:t>
            </a:r>
            <a:r>
              <a:rPr lang="zh-CN" altLang="en-US" sz="2000" dirty="0">
                <a:solidFill>
                  <a:srgbClr val="228B8B"/>
                </a:solidFill>
                <a:latin typeface="Times New Roman" panose="02020603050405020304" pitchFamily="18" charset="0"/>
                <a:ea typeface="黑体" panose="02010609060101010101" pitchFamily="49" charset="-122"/>
              </a:rPr>
              <a:t>：</a:t>
            </a:r>
            <a:r>
              <a:rPr lang="zh-CN" altLang="en-US" sz="2000" dirty="0">
                <a:latin typeface="Times New Roman" panose="02020603050405020304" pitchFamily="18" charset="0"/>
                <a:ea typeface="黑体" panose="02010609060101010101" pitchFamily="49" charset="-122"/>
              </a:rPr>
              <a:t>如图，</a:t>
            </a:r>
            <a:r>
              <a:rPr lang="en-US" altLang="zh-CN" sz="2000" dirty="0">
                <a:latin typeface="Times New Roman" panose="02020603050405020304" pitchFamily="18" charset="0"/>
                <a:ea typeface="黑体" panose="02010609060101010101" pitchFamily="49" charset="-122"/>
              </a:rPr>
              <a:t>AD</a:t>
            </a:r>
            <a:r>
              <a:rPr lang="zh-CN" altLang="en-US" sz="2000" dirty="0">
                <a:latin typeface="Times New Roman" panose="02020603050405020304" pitchFamily="18" charset="0"/>
                <a:ea typeface="黑体" panose="02010609060101010101" pitchFamily="49" charset="-122"/>
              </a:rPr>
              <a:t>是</a:t>
            </a:r>
            <a:r>
              <a:rPr lang="el-GR" altLang="zh-CN" sz="2000" dirty="0">
                <a:latin typeface="Times New Roman" panose="02020603050405020304" pitchFamily="18" charset="0"/>
                <a:ea typeface="黑体" panose="02010609060101010101" pitchFamily="49" charset="-122"/>
              </a:rPr>
              <a:t>Δ</a:t>
            </a:r>
            <a:r>
              <a:rPr lang="en-US" altLang="zh-CN" sz="2000" dirty="0">
                <a:latin typeface="Times New Roman" panose="02020603050405020304" pitchFamily="18" charset="0"/>
                <a:ea typeface="黑体" panose="02010609060101010101" pitchFamily="49" charset="-122"/>
              </a:rPr>
              <a:t>ABC</a:t>
            </a:r>
            <a:r>
              <a:rPr lang="zh-CN" altLang="en-US" sz="2000" dirty="0">
                <a:latin typeface="Times New Roman" panose="02020603050405020304" pitchFamily="18" charset="0"/>
                <a:ea typeface="黑体" panose="02010609060101010101" pitchFamily="49" charset="-122"/>
              </a:rPr>
              <a:t>的高，点</a:t>
            </a:r>
            <a:r>
              <a:rPr lang="en-US" altLang="zh-CN" sz="2000" dirty="0">
                <a:latin typeface="Times New Roman" panose="02020603050405020304" pitchFamily="18" charset="0"/>
                <a:ea typeface="黑体" panose="02010609060101010101" pitchFamily="49" charset="-122"/>
              </a:rPr>
              <a:t>P</a:t>
            </a:r>
            <a:r>
              <a:rPr lang="zh-CN" altLang="en-US" sz="2000" dirty="0">
                <a:latin typeface="Times New Roman" panose="02020603050405020304" pitchFamily="18" charset="0"/>
                <a:ea typeface="黑体" panose="02010609060101010101" pitchFamily="49" charset="-122"/>
              </a:rPr>
              <a:t>，</a:t>
            </a:r>
            <a:r>
              <a:rPr lang="en-US" altLang="zh-CN" sz="2000" dirty="0">
                <a:latin typeface="Times New Roman" panose="02020603050405020304" pitchFamily="18" charset="0"/>
                <a:ea typeface="黑体" panose="02010609060101010101" pitchFamily="49" charset="-122"/>
              </a:rPr>
              <a:t>Q</a:t>
            </a:r>
            <a:r>
              <a:rPr lang="zh-CN" altLang="en-US" sz="2000" dirty="0">
                <a:latin typeface="Times New Roman" panose="02020603050405020304" pitchFamily="18" charset="0"/>
                <a:ea typeface="黑体" panose="02010609060101010101" pitchFamily="49" charset="-122"/>
              </a:rPr>
              <a:t>在</a:t>
            </a:r>
            <a:r>
              <a:rPr lang="en-US" altLang="zh-CN" sz="2000" dirty="0">
                <a:latin typeface="Times New Roman" panose="02020603050405020304" pitchFamily="18" charset="0"/>
                <a:ea typeface="黑体" panose="02010609060101010101" pitchFamily="49" charset="-122"/>
              </a:rPr>
              <a:t>BC</a:t>
            </a:r>
            <a:r>
              <a:rPr lang="zh-CN" altLang="en-US" sz="2000" dirty="0">
                <a:latin typeface="Times New Roman" panose="02020603050405020304" pitchFamily="18" charset="0"/>
                <a:ea typeface="黑体" panose="02010609060101010101" pitchFamily="49" charset="-122"/>
              </a:rPr>
              <a:t>边上，点</a:t>
            </a:r>
            <a:r>
              <a:rPr lang="en-US" altLang="zh-CN" sz="2000" dirty="0">
                <a:latin typeface="Times New Roman" panose="02020603050405020304" pitchFamily="18" charset="0"/>
                <a:ea typeface="黑体" panose="02010609060101010101" pitchFamily="49" charset="-122"/>
              </a:rPr>
              <a:t>R</a:t>
            </a:r>
            <a:r>
              <a:rPr lang="zh-CN" altLang="en-US" sz="2000" dirty="0">
                <a:latin typeface="Times New Roman" panose="02020603050405020304" pitchFamily="18" charset="0"/>
                <a:ea typeface="黑体" panose="02010609060101010101" pitchFamily="49" charset="-122"/>
              </a:rPr>
              <a:t>在</a:t>
            </a:r>
            <a:r>
              <a:rPr lang="en-US" altLang="zh-CN" sz="2000" dirty="0">
                <a:latin typeface="Times New Roman" panose="02020603050405020304" pitchFamily="18" charset="0"/>
                <a:ea typeface="黑体" panose="02010609060101010101" pitchFamily="49" charset="-122"/>
              </a:rPr>
              <a:t>AC</a:t>
            </a:r>
            <a:r>
              <a:rPr lang="zh-CN" altLang="en-US" sz="2000" dirty="0">
                <a:latin typeface="Times New Roman" panose="02020603050405020304" pitchFamily="18" charset="0"/>
                <a:ea typeface="黑体" panose="02010609060101010101" pitchFamily="49" charset="-122"/>
              </a:rPr>
              <a:t>边上，点</a:t>
            </a:r>
            <a:r>
              <a:rPr lang="en-US" altLang="zh-CN" sz="2000" dirty="0">
                <a:latin typeface="Times New Roman" panose="02020603050405020304" pitchFamily="18" charset="0"/>
                <a:ea typeface="黑体" panose="02010609060101010101" pitchFamily="49" charset="-122"/>
              </a:rPr>
              <a:t>S</a:t>
            </a:r>
            <a:r>
              <a:rPr lang="zh-CN" altLang="en-US" sz="2000" dirty="0">
                <a:latin typeface="Times New Roman" panose="02020603050405020304" pitchFamily="18" charset="0"/>
                <a:ea typeface="黑体" panose="02010609060101010101" pitchFamily="49" charset="-122"/>
              </a:rPr>
              <a:t>在</a:t>
            </a:r>
            <a:r>
              <a:rPr lang="en-US" altLang="zh-CN" sz="2000" dirty="0">
                <a:latin typeface="Times New Roman" panose="02020603050405020304" pitchFamily="18" charset="0"/>
                <a:ea typeface="黑体" panose="02010609060101010101" pitchFamily="49" charset="-122"/>
              </a:rPr>
              <a:t>AB</a:t>
            </a:r>
            <a:r>
              <a:rPr lang="zh-CN" altLang="en-US" sz="2000" dirty="0">
                <a:latin typeface="Times New Roman" panose="02020603050405020304" pitchFamily="18" charset="0"/>
                <a:ea typeface="黑体" panose="02010609060101010101" pitchFamily="49" charset="-122"/>
              </a:rPr>
              <a:t>边上，</a:t>
            </a:r>
            <a:r>
              <a:rPr lang="en-US" altLang="zh-CN" sz="2000" dirty="0">
                <a:latin typeface="Times New Roman" panose="02020603050405020304" pitchFamily="18" charset="0"/>
                <a:ea typeface="黑体" panose="02010609060101010101" pitchFamily="49" charset="-122"/>
              </a:rPr>
              <a:t>BC=60cm</a:t>
            </a:r>
            <a:r>
              <a:rPr lang="zh-CN" altLang="en-US" sz="2000" dirty="0">
                <a:latin typeface="Times New Roman" panose="02020603050405020304" pitchFamily="18" charset="0"/>
                <a:ea typeface="黑体" panose="02010609060101010101" pitchFamily="49" charset="-122"/>
              </a:rPr>
              <a:t>，</a:t>
            </a:r>
            <a:r>
              <a:rPr lang="en-US" altLang="zh-CN" sz="2000" dirty="0">
                <a:latin typeface="Times New Roman" panose="02020603050405020304" pitchFamily="18" charset="0"/>
                <a:ea typeface="黑体" panose="02010609060101010101" pitchFamily="49" charset="-122"/>
              </a:rPr>
              <a:t>AD=40cm</a:t>
            </a:r>
            <a:r>
              <a:rPr lang="zh-CN" altLang="en-US" sz="2000" dirty="0">
                <a:latin typeface="Times New Roman" panose="02020603050405020304" pitchFamily="18" charset="0"/>
                <a:ea typeface="黑体" panose="02010609060101010101" pitchFamily="49" charset="-122"/>
              </a:rPr>
              <a:t>，四边形</a:t>
            </a:r>
            <a:r>
              <a:rPr lang="en-US" altLang="zh-CN" sz="2000" dirty="0">
                <a:latin typeface="Times New Roman" panose="02020603050405020304" pitchFamily="18" charset="0"/>
                <a:ea typeface="黑体" panose="02010609060101010101" pitchFamily="49" charset="-122"/>
              </a:rPr>
              <a:t>PQRS</a:t>
            </a:r>
            <a:r>
              <a:rPr lang="zh-CN" altLang="en-US" sz="2000" dirty="0">
                <a:latin typeface="Times New Roman" panose="02020603050405020304" pitchFamily="18" charset="0"/>
                <a:ea typeface="黑体" panose="02010609060101010101" pitchFamily="49" charset="-122"/>
              </a:rPr>
              <a:t>是正方形</a:t>
            </a:r>
            <a:r>
              <a:rPr lang="en-US" altLang="zh-CN" sz="2000" dirty="0">
                <a:latin typeface="Times New Roman" panose="02020603050405020304" pitchFamily="18" charset="0"/>
                <a:ea typeface="黑体" panose="02010609060101010101" pitchFamily="49" charset="-122"/>
              </a:rPr>
              <a:t>.</a:t>
            </a:r>
          </a:p>
        </p:txBody>
      </p:sp>
      <p:sp>
        <p:nvSpPr>
          <p:cNvPr id="34" name="TextBox 33"/>
          <p:cNvSpPr txBox="1"/>
          <p:nvPr/>
        </p:nvSpPr>
        <p:spPr>
          <a:xfrm>
            <a:off x="500064" y="2305051"/>
            <a:ext cx="5400675" cy="461665"/>
          </a:xfrm>
          <a:prstGeom prst="rect">
            <a:avLst/>
          </a:prstGeom>
          <a:noFill/>
        </p:spPr>
        <p:txBody>
          <a:bodyPr>
            <a:spAutoFit/>
          </a:bodyPr>
          <a:lstStyle/>
          <a:p>
            <a:pPr>
              <a:buFont typeface="Arial" panose="020B0604020202020204" pitchFamily="34" charset="0"/>
              <a:buNone/>
              <a:defRPr/>
            </a:pPr>
            <a:r>
              <a:rPr lang="zh-CN" altLang="en-US" sz="2400" dirty="0">
                <a:latin typeface="Times New Roman" panose="02020603050405020304" pitchFamily="18" charset="0"/>
                <a:ea typeface="黑体" panose="02010609060101010101" pitchFamily="49" charset="-122"/>
              </a:rPr>
              <a:t>（</a:t>
            </a:r>
            <a:r>
              <a:rPr lang="en-US" altLang="zh-CN" sz="2400" dirty="0">
                <a:latin typeface="Times New Roman" panose="02020603050405020304" pitchFamily="18" charset="0"/>
                <a:ea typeface="黑体" panose="02010609060101010101" pitchFamily="49" charset="-122"/>
              </a:rPr>
              <a:t>1</a:t>
            </a:r>
            <a:r>
              <a:rPr lang="zh-CN" altLang="en-US" sz="2400" dirty="0">
                <a:latin typeface="Times New Roman" panose="02020603050405020304" pitchFamily="18" charset="0"/>
                <a:ea typeface="黑体" panose="02010609060101010101" pitchFamily="49" charset="-122"/>
              </a:rPr>
              <a:t>）</a:t>
            </a:r>
            <a:r>
              <a:rPr lang="en-US" altLang="zh-CN" sz="2400" dirty="0">
                <a:latin typeface="Times New Roman" panose="02020603050405020304" pitchFamily="18" charset="0"/>
                <a:ea typeface="黑体" panose="02010609060101010101" pitchFamily="49" charset="-122"/>
              </a:rPr>
              <a:t>AE</a:t>
            </a:r>
            <a:r>
              <a:rPr lang="zh-CN" altLang="en-US" sz="2400" dirty="0">
                <a:latin typeface="Times New Roman" panose="02020603050405020304" pitchFamily="18" charset="0"/>
                <a:ea typeface="黑体" panose="02010609060101010101" pitchFamily="49" charset="-122"/>
              </a:rPr>
              <a:t>是</a:t>
            </a:r>
            <a:r>
              <a:rPr lang="el-GR" altLang="zh-CN" sz="2400" dirty="0">
                <a:latin typeface="Times New Roman" panose="02020603050405020304" pitchFamily="18" charset="0"/>
                <a:ea typeface="黑体" panose="02010609060101010101" pitchFamily="49" charset="-122"/>
              </a:rPr>
              <a:t>Δ </a:t>
            </a:r>
            <a:r>
              <a:rPr kumimoji="1" lang="en-US" altLang="zh-CN" sz="2400" dirty="0">
                <a:latin typeface="Times New Roman" panose="02020603050405020304" pitchFamily="18" charset="0"/>
                <a:ea typeface="黑体" panose="02010609060101010101" pitchFamily="49" charset="-122"/>
                <a:cs typeface="Times New Roman" panose="02020603050405020304" pitchFamily="18" charset="0"/>
              </a:rPr>
              <a:t>ASR</a:t>
            </a:r>
            <a:r>
              <a:rPr kumimoji="1" lang="zh-CN" altLang="en-US" sz="2400" dirty="0">
                <a:latin typeface="Times New Roman" panose="02020603050405020304" pitchFamily="18" charset="0"/>
                <a:ea typeface="黑体" panose="02010609060101010101" pitchFamily="49" charset="-122"/>
                <a:cs typeface="Times New Roman" panose="02020603050405020304" pitchFamily="18" charset="0"/>
              </a:rPr>
              <a:t>的高吗？为什么？</a:t>
            </a:r>
            <a:endParaRPr lang="zh-CN" altLang="en-US" sz="2400" dirty="0">
              <a:latin typeface="Times New Roman" panose="02020603050405020304" pitchFamily="18" charset="0"/>
              <a:ea typeface="黑体" panose="02010609060101010101" pitchFamily="49" charset="-122"/>
            </a:endParaRPr>
          </a:p>
        </p:txBody>
      </p:sp>
      <p:sp>
        <p:nvSpPr>
          <p:cNvPr id="35" name="TextBox 34"/>
          <p:cNvSpPr txBox="1"/>
          <p:nvPr/>
        </p:nvSpPr>
        <p:spPr>
          <a:xfrm>
            <a:off x="428625" y="2947988"/>
            <a:ext cx="6076950" cy="461665"/>
          </a:xfrm>
          <a:prstGeom prst="rect">
            <a:avLst/>
          </a:prstGeom>
          <a:noFill/>
        </p:spPr>
        <p:txBody>
          <a:bodyPr>
            <a:spAutoFit/>
          </a:bodyPr>
          <a:lstStyle/>
          <a:p>
            <a:pPr>
              <a:buFont typeface="Arial" panose="020B0604020202020204" pitchFamily="34" charset="0"/>
              <a:buNone/>
              <a:defRPr/>
            </a:pPr>
            <a:r>
              <a:rPr lang="zh-CN" altLang="en-US" sz="2400" dirty="0">
                <a:latin typeface="Times New Roman" panose="02020603050405020304" pitchFamily="18" charset="0"/>
                <a:ea typeface="黑体" panose="02010609060101010101" pitchFamily="49" charset="-122"/>
              </a:rPr>
              <a:t>（</a:t>
            </a:r>
            <a:r>
              <a:rPr lang="en-US" altLang="zh-CN" sz="2400" dirty="0">
                <a:latin typeface="Times New Roman" panose="02020603050405020304" pitchFamily="18" charset="0"/>
                <a:ea typeface="黑体" panose="02010609060101010101" pitchFamily="49" charset="-122"/>
              </a:rPr>
              <a:t>2</a:t>
            </a:r>
            <a:r>
              <a:rPr lang="zh-CN" altLang="en-US" sz="2400" dirty="0">
                <a:latin typeface="Times New Roman" panose="02020603050405020304" pitchFamily="18" charset="0"/>
                <a:ea typeface="黑体" panose="02010609060101010101" pitchFamily="49" charset="-122"/>
              </a:rPr>
              <a:t>）</a:t>
            </a:r>
            <a:r>
              <a:rPr kumimoji="1"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r>
              <a:rPr lang="el-GR" altLang="zh-CN" sz="2400" dirty="0">
                <a:latin typeface="Times New Roman" panose="02020603050405020304" pitchFamily="18" charset="0"/>
                <a:ea typeface="黑体" panose="02010609060101010101" pitchFamily="49" charset="-122"/>
              </a:rPr>
              <a:t>Δ</a:t>
            </a:r>
            <a:r>
              <a:rPr kumimoji="1" lang="en-US" altLang="zh-CN" sz="2400" dirty="0">
                <a:latin typeface="Times New Roman" panose="02020603050405020304" pitchFamily="18" charset="0"/>
                <a:ea typeface="黑体" panose="02010609060101010101" pitchFamily="49" charset="-122"/>
                <a:cs typeface="Times New Roman" panose="02020603050405020304" pitchFamily="18" charset="0"/>
              </a:rPr>
              <a:t>ASR</a:t>
            </a:r>
            <a:r>
              <a:rPr kumimoji="1" lang="zh-CN" altLang="en-US" sz="2400" dirty="0">
                <a:latin typeface="Times New Roman" panose="02020603050405020304" pitchFamily="18" charset="0"/>
                <a:ea typeface="黑体" panose="02010609060101010101" pitchFamily="49" charset="-122"/>
                <a:cs typeface="Times New Roman" panose="02020603050405020304" pitchFamily="18" charset="0"/>
              </a:rPr>
              <a:t>与</a:t>
            </a:r>
            <a:r>
              <a:rPr lang="el-GR" altLang="zh-CN" sz="2400" dirty="0">
                <a:latin typeface="Times New Roman" panose="02020603050405020304" pitchFamily="18" charset="0"/>
                <a:ea typeface="黑体" panose="02010609060101010101" pitchFamily="49" charset="-122"/>
              </a:rPr>
              <a:t>Δ</a:t>
            </a:r>
            <a:r>
              <a:rPr kumimoji="1" lang="en-US" altLang="zh-CN" sz="2400" dirty="0">
                <a:latin typeface="Times New Roman" panose="02020603050405020304" pitchFamily="18" charset="0"/>
                <a:ea typeface="黑体" panose="02010609060101010101" pitchFamily="49" charset="-122"/>
                <a:cs typeface="Times New Roman" panose="02020603050405020304" pitchFamily="18" charset="0"/>
              </a:rPr>
              <a:t>ABC</a:t>
            </a:r>
            <a:r>
              <a:rPr kumimoji="1" lang="zh-CN" altLang="en-US" sz="2400" dirty="0">
                <a:latin typeface="Times New Roman" panose="02020603050405020304" pitchFamily="18" charset="0"/>
                <a:ea typeface="黑体" panose="02010609060101010101" pitchFamily="49" charset="-122"/>
                <a:cs typeface="Times New Roman" panose="02020603050405020304" pitchFamily="18" charset="0"/>
              </a:rPr>
              <a:t>相似吗？为什么？</a:t>
            </a:r>
            <a:endParaRPr lang="zh-CN" altLang="en-US" sz="2400" dirty="0">
              <a:latin typeface="Times New Roman" panose="02020603050405020304" pitchFamily="18" charset="0"/>
              <a:ea typeface="黑体" panose="02010609060101010101" pitchFamily="49" charset="-122"/>
            </a:endParaRPr>
          </a:p>
        </p:txBody>
      </p:sp>
      <p:sp>
        <p:nvSpPr>
          <p:cNvPr id="37" name="TextBox 36"/>
          <p:cNvSpPr txBox="1"/>
          <p:nvPr/>
        </p:nvSpPr>
        <p:spPr>
          <a:xfrm>
            <a:off x="428626" y="3644504"/>
            <a:ext cx="5256213" cy="461665"/>
          </a:xfrm>
          <a:prstGeom prst="rect">
            <a:avLst/>
          </a:prstGeom>
          <a:noFill/>
        </p:spPr>
        <p:txBody>
          <a:bodyPr>
            <a:spAutoFit/>
          </a:bodyPr>
          <a:lstStyle/>
          <a:p>
            <a:pPr>
              <a:buFont typeface="Arial" panose="020B0604020202020204" pitchFamily="34" charset="0"/>
              <a:buNone/>
              <a:defRPr/>
            </a:pPr>
            <a:r>
              <a:rPr lang="zh-CN" altLang="en-US" sz="2400" dirty="0">
                <a:latin typeface="Times New Roman" panose="02020603050405020304" pitchFamily="18" charset="0"/>
                <a:ea typeface="黑体" panose="02010609060101010101" pitchFamily="49" charset="-122"/>
              </a:rPr>
              <a:t>（</a:t>
            </a:r>
            <a:r>
              <a:rPr lang="en-US" altLang="zh-CN" sz="2400" dirty="0">
                <a:latin typeface="Times New Roman" panose="02020603050405020304" pitchFamily="18" charset="0"/>
                <a:ea typeface="黑体" panose="02010609060101010101" pitchFamily="49" charset="-122"/>
              </a:rPr>
              <a:t>3</a:t>
            </a:r>
            <a:r>
              <a:rPr lang="zh-CN" altLang="en-US" sz="2400" dirty="0">
                <a:latin typeface="Times New Roman" panose="02020603050405020304" pitchFamily="18" charset="0"/>
                <a:ea typeface="黑体" panose="02010609060101010101" pitchFamily="49" charset="-122"/>
              </a:rPr>
              <a:t>）求正方形</a:t>
            </a:r>
            <a:r>
              <a:rPr kumimoji="1" lang="en-US" altLang="zh-CN" sz="2400" dirty="0">
                <a:latin typeface="Times New Roman" panose="02020603050405020304" pitchFamily="18" charset="0"/>
                <a:ea typeface="黑体" panose="02010609060101010101" pitchFamily="49" charset="-122"/>
                <a:cs typeface="Times New Roman" panose="02020603050405020304" pitchFamily="18" charset="0"/>
              </a:rPr>
              <a:t>PQRS</a:t>
            </a:r>
            <a:r>
              <a:rPr kumimoji="1" lang="zh-CN" altLang="en-US" sz="2400" dirty="0">
                <a:latin typeface="Times New Roman" panose="02020603050405020304" pitchFamily="18" charset="0"/>
                <a:ea typeface="黑体" panose="02010609060101010101" pitchFamily="49" charset="-122"/>
                <a:cs typeface="Times New Roman" panose="02020603050405020304" pitchFamily="18" charset="0"/>
              </a:rPr>
              <a:t>的边长</a:t>
            </a:r>
            <a:r>
              <a:rPr kumimoji="1" lang="en-US" altLang="zh-CN" sz="2400" dirty="0">
                <a:latin typeface="Times New Roman" panose="02020603050405020304" pitchFamily="18" charset="0"/>
                <a:ea typeface="黑体" panose="02010609060101010101" pitchFamily="49" charset="-122"/>
                <a:cs typeface="Times New Roman" panose="02020603050405020304" pitchFamily="18" charset="0"/>
              </a:rPr>
              <a:t>.</a:t>
            </a:r>
          </a:p>
        </p:txBody>
      </p:sp>
      <p:grpSp>
        <p:nvGrpSpPr>
          <p:cNvPr id="16390" name="组合 65"/>
          <p:cNvGrpSpPr/>
          <p:nvPr/>
        </p:nvGrpSpPr>
        <p:grpSpPr bwMode="auto">
          <a:xfrm>
            <a:off x="5767389" y="2419350"/>
            <a:ext cx="2981325" cy="2211107"/>
            <a:chOff x="5580112" y="3081684"/>
            <a:chExt cx="2981325" cy="2949818"/>
          </a:xfrm>
        </p:grpSpPr>
        <p:sp>
          <p:nvSpPr>
            <p:cNvPr id="54" name="矩形 53"/>
            <p:cNvSpPr/>
            <p:nvPr/>
          </p:nvSpPr>
          <p:spPr>
            <a:xfrm>
              <a:off x="6316712" y="4449299"/>
              <a:ext cx="1093787" cy="1022931"/>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latin typeface="Times New Roman" panose="02020603050405020304" pitchFamily="18" charset="0"/>
                <a:ea typeface="黑体" panose="02010609060101010101" pitchFamily="49" charset="-122"/>
              </a:endParaRPr>
            </a:p>
          </p:txBody>
        </p:sp>
        <p:grpSp>
          <p:nvGrpSpPr>
            <p:cNvPr id="16392" name="组合 31"/>
            <p:cNvGrpSpPr/>
            <p:nvPr/>
          </p:nvGrpSpPr>
          <p:grpSpPr bwMode="auto">
            <a:xfrm>
              <a:off x="5580112" y="3081684"/>
              <a:ext cx="2981325" cy="2949818"/>
              <a:chOff x="5580063" y="2852738"/>
              <a:chExt cx="2981325" cy="2949817"/>
            </a:xfrm>
          </p:grpSpPr>
          <p:sp>
            <p:nvSpPr>
              <p:cNvPr id="16393" name="Text Box 13"/>
              <p:cNvSpPr txBox="1">
                <a:spLocks noChangeArrowheads="1"/>
              </p:cNvSpPr>
              <p:nvPr/>
            </p:nvSpPr>
            <p:spPr bwMode="auto">
              <a:xfrm>
                <a:off x="6041401" y="3890508"/>
                <a:ext cx="533338" cy="615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S</a:t>
                </a:r>
              </a:p>
            </p:txBody>
          </p:sp>
          <p:sp>
            <p:nvSpPr>
              <p:cNvPr id="16394" name="Text Box 14"/>
              <p:cNvSpPr txBox="1">
                <a:spLocks noChangeArrowheads="1"/>
              </p:cNvSpPr>
              <p:nvPr/>
            </p:nvSpPr>
            <p:spPr bwMode="auto">
              <a:xfrm>
                <a:off x="7350981" y="3890508"/>
                <a:ext cx="533338" cy="615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R</a:t>
                </a:r>
              </a:p>
            </p:txBody>
          </p:sp>
          <p:sp>
            <p:nvSpPr>
              <p:cNvPr id="16395" name="Text Box 15"/>
              <p:cNvSpPr txBox="1">
                <a:spLocks noChangeArrowheads="1"/>
              </p:cNvSpPr>
              <p:nvPr/>
            </p:nvSpPr>
            <p:spPr bwMode="auto">
              <a:xfrm>
                <a:off x="7164239" y="5186652"/>
                <a:ext cx="533338" cy="615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Q</a:t>
                </a:r>
              </a:p>
            </p:txBody>
          </p:sp>
          <p:sp>
            <p:nvSpPr>
              <p:cNvPr id="16396" name="Text Box 16"/>
              <p:cNvSpPr txBox="1">
                <a:spLocks noChangeArrowheads="1"/>
              </p:cNvSpPr>
              <p:nvPr/>
            </p:nvSpPr>
            <p:spPr bwMode="auto">
              <a:xfrm>
                <a:off x="6156060" y="5186652"/>
                <a:ext cx="533338" cy="615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P</a:t>
                </a:r>
              </a:p>
            </p:txBody>
          </p:sp>
          <p:sp>
            <p:nvSpPr>
              <p:cNvPr id="16397" name="Text Box 17"/>
              <p:cNvSpPr txBox="1">
                <a:spLocks noChangeArrowheads="1"/>
              </p:cNvSpPr>
              <p:nvPr/>
            </p:nvSpPr>
            <p:spPr bwMode="auto">
              <a:xfrm>
                <a:off x="6660057" y="3890508"/>
                <a:ext cx="317339" cy="615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E</a:t>
                </a:r>
              </a:p>
            </p:txBody>
          </p:sp>
          <p:sp>
            <p:nvSpPr>
              <p:cNvPr id="16398" name="Text Box 18"/>
              <p:cNvSpPr txBox="1">
                <a:spLocks noChangeArrowheads="1"/>
              </p:cNvSpPr>
              <p:nvPr/>
            </p:nvSpPr>
            <p:spPr bwMode="auto">
              <a:xfrm>
                <a:off x="6588058" y="5186652"/>
                <a:ext cx="533338" cy="615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D</a:t>
                </a:r>
              </a:p>
            </p:txBody>
          </p:sp>
          <p:sp>
            <p:nvSpPr>
              <p:cNvPr id="16399" name="Text Box 19"/>
              <p:cNvSpPr txBox="1">
                <a:spLocks noChangeArrowheads="1"/>
              </p:cNvSpPr>
              <p:nvPr/>
            </p:nvSpPr>
            <p:spPr bwMode="auto">
              <a:xfrm>
                <a:off x="8028050" y="5186652"/>
                <a:ext cx="533338" cy="615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C</a:t>
                </a:r>
              </a:p>
            </p:txBody>
          </p:sp>
          <p:sp>
            <p:nvSpPr>
              <p:cNvPr id="16400" name="Text Box 20"/>
              <p:cNvSpPr txBox="1">
                <a:spLocks noChangeArrowheads="1"/>
              </p:cNvSpPr>
              <p:nvPr/>
            </p:nvSpPr>
            <p:spPr bwMode="auto">
              <a:xfrm>
                <a:off x="5580063" y="5157034"/>
                <a:ext cx="533338" cy="615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B</a:t>
                </a:r>
              </a:p>
            </p:txBody>
          </p:sp>
          <p:sp>
            <p:nvSpPr>
              <p:cNvPr id="16401" name="Text Box 21"/>
              <p:cNvSpPr txBox="1">
                <a:spLocks noChangeArrowheads="1"/>
              </p:cNvSpPr>
              <p:nvPr/>
            </p:nvSpPr>
            <p:spPr bwMode="auto">
              <a:xfrm>
                <a:off x="6516058" y="2852738"/>
                <a:ext cx="533338" cy="615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A</a:t>
                </a:r>
              </a:p>
            </p:txBody>
          </p:sp>
          <p:grpSp>
            <p:nvGrpSpPr>
              <p:cNvPr id="16402" name="组合 25"/>
              <p:cNvGrpSpPr/>
              <p:nvPr/>
            </p:nvGrpSpPr>
            <p:grpSpPr bwMode="auto">
              <a:xfrm>
                <a:off x="5825402" y="3314411"/>
                <a:ext cx="2447987" cy="1952634"/>
                <a:chOff x="1907704" y="2996952"/>
                <a:chExt cx="2736304" cy="2096616"/>
              </a:xfrm>
            </p:grpSpPr>
            <p:sp>
              <p:nvSpPr>
                <p:cNvPr id="16403" name="Line 11"/>
                <p:cNvSpPr>
                  <a:spLocks noChangeShapeType="1"/>
                </p:cNvSpPr>
                <p:nvPr/>
              </p:nvSpPr>
              <p:spPr bwMode="auto">
                <a:xfrm>
                  <a:off x="2915816" y="4941168"/>
                  <a:ext cx="76200" cy="0"/>
                </a:xfrm>
                <a:prstGeom prst="line">
                  <a:avLst/>
                </a:prstGeom>
                <a:noFill/>
                <a:ln w="28575">
                  <a:solidFill>
                    <a:schemeClr val="accent2"/>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67" name="等腰三角形 66"/>
                <p:cNvSpPr/>
                <p:nvPr/>
              </p:nvSpPr>
              <p:spPr>
                <a:xfrm>
                  <a:off x="1908512" y="2997545"/>
                  <a:ext cx="2736235" cy="2082446"/>
                </a:xfrm>
                <a:prstGeom prst="triangle">
                  <a:avLst>
                    <a:gd name="adj" fmla="val 3568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latin typeface="Times New Roman" panose="02020603050405020304" pitchFamily="18" charset="0"/>
                    <a:ea typeface="黑体" panose="02010609060101010101" pitchFamily="49" charset="-122"/>
                  </a:endParaRPr>
                </a:p>
              </p:txBody>
            </p:sp>
            <p:grpSp>
              <p:nvGrpSpPr>
                <p:cNvPr id="16405" name="组合 24"/>
                <p:cNvGrpSpPr/>
                <p:nvPr/>
              </p:nvGrpSpPr>
              <p:grpSpPr bwMode="auto">
                <a:xfrm>
                  <a:off x="2899920" y="2996952"/>
                  <a:ext cx="87904" cy="2096616"/>
                  <a:chOff x="2899920" y="2996952"/>
                  <a:chExt cx="87904" cy="2096616"/>
                </a:xfrm>
              </p:grpSpPr>
              <p:sp>
                <p:nvSpPr>
                  <p:cNvPr id="16406" name="Line 12"/>
                  <p:cNvSpPr>
                    <a:spLocks noChangeShapeType="1"/>
                  </p:cNvSpPr>
                  <p:nvPr/>
                </p:nvSpPr>
                <p:spPr bwMode="auto">
                  <a:xfrm flipH="1">
                    <a:off x="2987824" y="4941168"/>
                    <a:ext cx="0" cy="152400"/>
                  </a:xfrm>
                  <a:prstGeom prst="line">
                    <a:avLst/>
                  </a:prstGeom>
                  <a:noFill/>
                  <a:ln w="28575">
                    <a:solidFill>
                      <a:schemeClr val="accent2"/>
                    </a:solidFill>
                    <a:miter lim="800000"/>
                  </a:ln>
                  <a:extLst>
                    <a:ext uri="{909E8E84-426E-40DD-AFC4-6F175D3DCCD1}">
                      <a14:hiddenFill xmlns:a14="http://schemas.microsoft.com/office/drawing/2010/main">
                        <a:noFill/>
                      </a14:hiddenFill>
                    </a:ext>
                  </a:extLst>
                </p:spPr>
                <p:txBody>
                  <a:bodyPr/>
                  <a:lstStyle/>
                  <a:p>
                    <a:endParaRPr lang="zh-CN" altLang="en-US"/>
                  </a:p>
                </p:txBody>
              </p:sp>
              <p:cxnSp>
                <p:nvCxnSpPr>
                  <p:cNvPr id="70" name="直接连接符 69"/>
                  <p:cNvCxnSpPr/>
                  <p:nvPr/>
                </p:nvCxnSpPr>
                <p:spPr>
                  <a:xfrm>
                    <a:off x="2900442" y="2997545"/>
                    <a:ext cx="0" cy="2082446"/>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grpSp>
        </p:grpSp>
      </p:grpSp>
      <p:grpSp>
        <p:nvGrpSpPr>
          <p:cNvPr id="16408" name="组合 17"/>
          <p:cNvGrpSpPr/>
          <p:nvPr/>
        </p:nvGrpSpPr>
        <p:grpSpPr bwMode="auto">
          <a:xfrm>
            <a:off x="285751" y="590550"/>
            <a:ext cx="1533525" cy="499747"/>
            <a:chOff x="0" y="1"/>
            <a:chExt cx="4104456" cy="639540"/>
          </a:xfrm>
        </p:grpSpPr>
        <p:sp>
          <p:nvSpPr>
            <p:cNvPr id="16409" name="圆角矩形 31"/>
            <p:cNvSpPr>
              <a:spLocks noChangeArrowheads="1"/>
            </p:cNvSpPr>
            <p:nvPr/>
          </p:nvSpPr>
          <p:spPr bwMode="auto">
            <a:xfrm>
              <a:off x="0" y="1"/>
              <a:ext cx="4104456" cy="469395"/>
            </a:xfrm>
            <a:prstGeom prst="roundRect">
              <a:avLst>
                <a:gd name="adj" fmla="val 16667"/>
              </a:avLst>
            </a:prstGeom>
            <a:solidFill>
              <a:srgbClr val="FFFFD9"/>
            </a:solidFill>
            <a:ln w="25400">
              <a:solidFill>
                <a:srgbClr val="0099FF"/>
              </a:solidFill>
              <a:round/>
            </a:ln>
          </p:spPr>
          <p:txBody>
            <a:bodyPr/>
            <a:lstStyle/>
            <a:p>
              <a:pPr algn="ctr" eaLnBrk="0" hangingPunct="0">
                <a:buFont typeface="Arial" panose="020B0604020202020204" pitchFamily="34" charset="0"/>
                <a:buNone/>
              </a:pPr>
              <a:endParaRPr lang="zh-CN" altLang="zh-CN" sz="2400" b="1">
                <a:latin typeface="宋体" panose="02010600030101010101" pitchFamily="2" charset="-122"/>
                <a:sym typeface="宋体" panose="02010600030101010101" pitchFamily="2" charset="-122"/>
              </a:endParaRPr>
            </a:p>
          </p:txBody>
        </p:sp>
        <p:sp>
          <p:nvSpPr>
            <p:cNvPr id="16410" name="文本框 19"/>
            <p:cNvSpPr>
              <a:spLocks noChangeArrowheads="1"/>
            </p:cNvSpPr>
            <p:nvPr/>
          </p:nvSpPr>
          <p:spPr bwMode="auto">
            <a:xfrm>
              <a:off x="76523" y="48736"/>
              <a:ext cx="4027933" cy="590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Font typeface="Arial" panose="020B0604020202020204" pitchFamily="34" charset="0"/>
                <a:buNone/>
              </a:pPr>
              <a:r>
                <a:rPr lang="zh-CN" altLang="en-US" sz="2400" b="1" dirty="0">
                  <a:latin typeface="微软雅黑" panose="020B0503020204020204" pitchFamily="34" charset="-122"/>
                  <a:ea typeface="微软雅黑" panose="020B0503020204020204" pitchFamily="34" charset="-122"/>
                  <a:sym typeface="微软雅黑" panose="020B0503020204020204" pitchFamily="34" charset="-122"/>
                </a:rPr>
                <a:t>典例精析</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ox(in)">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box(in)">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box(in)">
                                      <p:cBhvr>
                                        <p:cTn id="1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642939" y="910829"/>
            <a:ext cx="5400675" cy="461665"/>
          </a:xfrm>
          <a:prstGeom prst="rect">
            <a:avLst/>
          </a:prstGeom>
          <a:noFill/>
        </p:spPr>
        <p:txBody>
          <a:bodyPr>
            <a:spAutoFit/>
          </a:bodyPr>
          <a:lstStyle/>
          <a:p>
            <a:pPr>
              <a:buFont typeface="Arial" panose="020B0604020202020204" pitchFamily="34" charset="0"/>
              <a:buNone/>
              <a:defRPr/>
            </a:pPr>
            <a:r>
              <a:rPr lang="zh-CN" altLang="en-US" sz="2400" dirty="0">
                <a:latin typeface="Times New Roman" panose="02020603050405020304" pitchFamily="18" charset="0"/>
                <a:ea typeface="黑体" panose="02010609060101010101" pitchFamily="49" charset="-122"/>
              </a:rPr>
              <a:t>（</a:t>
            </a:r>
            <a:r>
              <a:rPr lang="en-US" altLang="zh-CN" sz="2400" dirty="0">
                <a:latin typeface="Times New Roman" panose="02020603050405020304" pitchFamily="18" charset="0"/>
                <a:ea typeface="黑体" panose="02010609060101010101" pitchFamily="49" charset="-122"/>
              </a:rPr>
              <a:t>1</a:t>
            </a:r>
            <a:r>
              <a:rPr lang="zh-CN" altLang="en-US" sz="2400" dirty="0">
                <a:latin typeface="Times New Roman" panose="02020603050405020304" pitchFamily="18" charset="0"/>
                <a:ea typeface="黑体" panose="02010609060101010101" pitchFamily="49" charset="-122"/>
              </a:rPr>
              <a:t>）</a:t>
            </a:r>
            <a:r>
              <a:rPr lang="en-US" altLang="zh-CN" sz="2400" dirty="0">
                <a:latin typeface="Times New Roman" panose="02020603050405020304" pitchFamily="18" charset="0"/>
                <a:ea typeface="黑体" panose="02010609060101010101" pitchFamily="49" charset="-122"/>
              </a:rPr>
              <a:t>AE</a:t>
            </a:r>
            <a:r>
              <a:rPr lang="zh-CN" altLang="en-US" sz="2400" dirty="0">
                <a:latin typeface="Times New Roman" panose="02020603050405020304" pitchFamily="18" charset="0"/>
                <a:ea typeface="黑体" panose="02010609060101010101" pitchFamily="49" charset="-122"/>
              </a:rPr>
              <a:t>是</a:t>
            </a:r>
            <a:r>
              <a:rPr lang="el-GR" altLang="zh-CN" sz="2400" dirty="0">
                <a:latin typeface="Times New Roman" panose="02020603050405020304" pitchFamily="18" charset="0"/>
                <a:ea typeface="黑体" panose="02010609060101010101" pitchFamily="49" charset="-122"/>
              </a:rPr>
              <a:t>Δ</a:t>
            </a:r>
            <a:r>
              <a:rPr kumimoji="1" lang="en-US" altLang="zh-CN" sz="2400" dirty="0">
                <a:latin typeface="Times New Roman" panose="02020603050405020304" pitchFamily="18" charset="0"/>
                <a:ea typeface="黑体" panose="02010609060101010101" pitchFamily="49" charset="-122"/>
                <a:cs typeface="Times New Roman" panose="02020603050405020304" pitchFamily="18" charset="0"/>
              </a:rPr>
              <a:t>ASR</a:t>
            </a:r>
            <a:r>
              <a:rPr kumimoji="1" lang="zh-CN" altLang="en-US" sz="2400" dirty="0">
                <a:latin typeface="Times New Roman" panose="02020603050405020304" pitchFamily="18" charset="0"/>
                <a:ea typeface="黑体" panose="02010609060101010101" pitchFamily="49" charset="-122"/>
                <a:cs typeface="Times New Roman" panose="02020603050405020304" pitchFamily="18" charset="0"/>
              </a:rPr>
              <a:t>的高吗？为什么？</a:t>
            </a:r>
            <a:endParaRPr lang="zh-CN" altLang="en-US" sz="2400" dirty="0">
              <a:latin typeface="Times New Roman" panose="02020603050405020304" pitchFamily="18" charset="0"/>
              <a:ea typeface="黑体" panose="02010609060101010101" pitchFamily="49" charset="-122"/>
            </a:endParaRPr>
          </a:p>
        </p:txBody>
      </p:sp>
      <p:sp>
        <p:nvSpPr>
          <p:cNvPr id="27" name="TextBox 26"/>
          <p:cNvSpPr txBox="1">
            <a:spLocks noChangeArrowheads="1"/>
          </p:cNvSpPr>
          <p:nvPr/>
        </p:nvSpPr>
        <p:spPr bwMode="auto">
          <a:xfrm>
            <a:off x="747713" y="1146573"/>
            <a:ext cx="4824412"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en-US" sz="2400">
                <a:solidFill>
                  <a:srgbClr val="FF0000"/>
                </a:solidFill>
                <a:latin typeface="Times New Roman" panose="02020603050405020304" pitchFamily="18" charset="0"/>
                <a:ea typeface="黑体" panose="02010609060101010101" pitchFamily="49" charset="-122"/>
              </a:rPr>
              <a:t>解： </a:t>
            </a:r>
            <a:r>
              <a:rPr lang="en-US" altLang="zh-CN" sz="2400">
                <a:solidFill>
                  <a:srgbClr val="FF0000"/>
                </a:solidFill>
                <a:latin typeface="Times New Roman" panose="02020603050405020304" pitchFamily="18" charset="0"/>
                <a:ea typeface="黑体" panose="02010609060101010101" pitchFamily="49" charset="-122"/>
              </a:rPr>
              <a:t>AE</a:t>
            </a:r>
            <a:r>
              <a:rPr lang="zh-CN" altLang="en-US" sz="2400">
                <a:solidFill>
                  <a:srgbClr val="FF0000"/>
                </a:solidFill>
                <a:latin typeface="Times New Roman" panose="02020603050405020304" pitchFamily="18" charset="0"/>
                <a:ea typeface="黑体" panose="02010609060101010101" pitchFamily="49" charset="-122"/>
              </a:rPr>
              <a:t>是</a:t>
            </a:r>
            <a:r>
              <a:rPr lang="el-GR" altLang="zh-CN" sz="2400">
                <a:solidFill>
                  <a:srgbClr val="FF0000"/>
                </a:solidFill>
                <a:latin typeface="Times New Roman" panose="02020603050405020304" pitchFamily="18" charset="0"/>
                <a:ea typeface="黑体" panose="02010609060101010101" pitchFamily="49" charset="-122"/>
              </a:rPr>
              <a:t>Δ</a:t>
            </a:r>
            <a:r>
              <a:rPr lang="en-US" altLang="zh-CN" sz="2400">
                <a:solidFill>
                  <a:srgbClr val="FF0000"/>
                </a:solidFill>
                <a:latin typeface="Times New Roman" panose="02020603050405020304" pitchFamily="18" charset="0"/>
                <a:ea typeface="黑体" panose="02010609060101010101" pitchFamily="49" charset="-122"/>
              </a:rPr>
              <a:t>ASR</a:t>
            </a:r>
            <a:r>
              <a:rPr lang="zh-CN" altLang="en-US" sz="2400">
                <a:solidFill>
                  <a:srgbClr val="FF0000"/>
                </a:solidFill>
                <a:latin typeface="Times New Roman" panose="02020603050405020304" pitchFamily="18" charset="0"/>
                <a:ea typeface="黑体" panose="02010609060101010101" pitchFamily="49" charset="-122"/>
              </a:rPr>
              <a:t>的高</a:t>
            </a:r>
            <a:r>
              <a:rPr lang="en-US" altLang="zh-CN" sz="2400">
                <a:solidFill>
                  <a:srgbClr val="FF0000"/>
                </a:solidFill>
                <a:latin typeface="Times New Roman" panose="02020603050405020304" pitchFamily="18" charset="0"/>
                <a:ea typeface="黑体" panose="02010609060101010101" pitchFamily="49" charset="-122"/>
              </a:rPr>
              <a:t>.    </a:t>
            </a:r>
          </a:p>
          <a:p>
            <a:pPr>
              <a:lnSpc>
                <a:spcPct val="150000"/>
              </a:lnSpc>
              <a:buFont typeface="Arial" panose="020B0604020202020204" pitchFamily="34" charset="0"/>
              <a:buNone/>
            </a:pPr>
            <a:r>
              <a:rPr lang="en-US" altLang="zh-CN" sz="2400">
                <a:solidFill>
                  <a:srgbClr val="FF0000"/>
                </a:solidFill>
                <a:latin typeface="Times New Roman" panose="02020603050405020304" pitchFamily="18" charset="0"/>
                <a:ea typeface="黑体" panose="02010609060101010101" pitchFamily="49" charset="-122"/>
              </a:rPr>
              <a:t>  </a:t>
            </a:r>
            <a:r>
              <a:rPr lang="zh-CN" altLang="en-US" sz="2400">
                <a:solidFill>
                  <a:srgbClr val="FF0000"/>
                </a:solidFill>
                <a:latin typeface="Times New Roman" panose="02020603050405020304" pitchFamily="18" charset="0"/>
                <a:ea typeface="黑体" panose="02010609060101010101" pitchFamily="49" charset="-122"/>
              </a:rPr>
              <a:t>理由如下：</a:t>
            </a:r>
          </a:p>
          <a:p>
            <a:pPr>
              <a:lnSpc>
                <a:spcPct val="150000"/>
              </a:lnSpc>
              <a:buFont typeface="Arial" panose="020B0604020202020204" pitchFamily="34" charset="0"/>
              <a:buNone/>
            </a:pPr>
            <a:r>
              <a:rPr lang="zh-CN" altLang="en-US" sz="2400">
                <a:solidFill>
                  <a:srgbClr val="FF0000"/>
                </a:solidFill>
                <a:latin typeface="Times New Roman" panose="02020603050405020304" pitchFamily="18" charset="0"/>
                <a:ea typeface="黑体" panose="02010609060101010101" pitchFamily="49" charset="-122"/>
              </a:rPr>
              <a:t> ∵</a:t>
            </a:r>
            <a:r>
              <a:rPr lang="en-US" altLang="zh-CN" sz="2400">
                <a:solidFill>
                  <a:srgbClr val="FF0000"/>
                </a:solidFill>
                <a:latin typeface="Times New Roman" panose="02020603050405020304" pitchFamily="18" charset="0"/>
                <a:ea typeface="黑体" panose="02010609060101010101" pitchFamily="49" charset="-122"/>
              </a:rPr>
              <a:t>AD</a:t>
            </a:r>
            <a:r>
              <a:rPr lang="zh-CN" altLang="en-US" sz="2400">
                <a:solidFill>
                  <a:srgbClr val="FF0000"/>
                </a:solidFill>
                <a:latin typeface="Times New Roman" panose="02020603050405020304" pitchFamily="18" charset="0"/>
                <a:ea typeface="黑体" panose="02010609060101010101" pitchFamily="49" charset="-122"/>
              </a:rPr>
              <a:t>是</a:t>
            </a:r>
            <a:r>
              <a:rPr lang="el-GR" altLang="zh-CN" sz="2400">
                <a:solidFill>
                  <a:srgbClr val="FF0000"/>
                </a:solidFill>
                <a:latin typeface="Times New Roman" panose="02020603050405020304" pitchFamily="18" charset="0"/>
                <a:ea typeface="黑体" panose="02010609060101010101" pitchFamily="49" charset="-122"/>
              </a:rPr>
              <a:t>Δ</a:t>
            </a:r>
            <a:r>
              <a:rPr lang="en-US" altLang="zh-CN" sz="2400">
                <a:solidFill>
                  <a:srgbClr val="FF0000"/>
                </a:solidFill>
                <a:latin typeface="Times New Roman" panose="02020603050405020304" pitchFamily="18" charset="0"/>
                <a:ea typeface="黑体" panose="02010609060101010101" pitchFamily="49" charset="-122"/>
              </a:rPr>
              <a:t>ABC</a:t>
            </a:r>
            <a:r>
              <a:rPr lang="zh-CN" altLang="en-US" sz="2400">
                <a:solidFill>
                  <a:srgbClr val="FF0000"/>
                </a:solidFill>
                <a:latin typeface="Times New Roman" panose="02020603050405020304" pitchFamily="18" charset="0"/>
                <a:ea typeface="黑体" panose="02010609060101010101" pitchFamily="49" charset="-122"/>
              </a:rPr>
              <a:t>的高，</a:t>
            </a:r>
          </a:p>
          <a:p>
            <a:pPr>
              <a:lnSpc>
                <a:spcPct val="150000"/>
              </a:lnSpc>
              <a:buFont typeface="Arial" panose="020B0604020202020204" pitchFamily="34" charset="0"/>
              <a:buNone/>
            </a:pPr>
            <a:r>
              <a:rPr lang="zh-CN" altLang="en-US" sz="2400">
                <a:solidFill>
                  <a:srgbClr val="FF0000"/>
                </a:solidFill>
                <a:latin typeface="Times New Roman" panose="02020603050405020304" pitchFamily="18" charset="0"/>
                <a:ea typeface="黑体" panose="02010609060101010101" pitchFamily="49" charset="-122"/>
              </a:rPr>
              <a:t> ∴ ∠</a:t>
            </a:r>
            <a:r>
              <a:rPr lang="en-US" altLang="zh-CN" sz="2400">
                <a:solidFill>
                  <a:srgbClr val="FF0000"/>
                </a:solidFill>
                <a:latin typeface="Times New Roman" panose="02020603050405020304" pitchFamily="18" charset="0"/>
                <a:ea typeface="黑体" panose="02010609060101010101" pitchFamily="49" charset="-122"/>
              </a:rPr>
              <a:t>ADC=90 °.</a:t>
            </a:r>
            <a:r>
              <a:rPr lang="zh-CN" altLang="en-US" sz="2400">
                <a:solidFill>
                  <a:srgbClr val="FF0000"/>
                </a:solidFill>
                <a:latin typeface="Times New Roman" panose="02020603050405020304" pitchFamily="18" charset="0"/>
                <a:ea typeface="黑体" panose="02010609060101010101" pitchFamily="49" charset="-122"/>
              </a:rPr>
              <a:t>，</a:t>
            </a:r>
          </a:p>
          <a:p>
            <a:pPr>
              <a:lnSpc>
                <a:spcPct val="150000"/>
              </a:lnSpc>
              <a:buFont typeface="Arial" panose="020B0604020202020204" pitchFamily="34" charset="0"/>
              <a:buNone/>
            </a:pPr>
            <a:r>
              <a:rPr lang="zh-CN" altLang="en-US" sz="2400">
                <a:solidFill>
                  <a:srgbClr val="FF0000"/>
                </a:solidFill>
                <a:latin typeface="Times New Roman" panose="02020603050405020304" pitchFamily="18" charset="0"/>
                <a:ea typeface="黑体" panose="02010609060101010101" pitchFamily="49" charset="-122"/>
              </a:rPr>
              <a:t> ∵四边形</a:t>
            </a:r>
            <a:r>
              <a:rPr lang="en-US" altLang="zh-CN" sz="2400">
                <a:solidFill>
                  <a:srgbClr val="FF0000"/>
                </a:solidFill>
                <a:latin typeface="Times New Roman" panose="02020603050405020304" pitchFamily="18" charset="0"/>
                <a:ea typeface="黑体" panose="02010609060101010101" pitchFamily="49" charset="-122"/>
              </a:rPr>
              <a:t>PQRS</a:t>
            </a:r>
            <a:r>
              <a:rPr lang="zh-CN" altLang="en-US" sz="2400">
                <a:solidFill>
                  <a:srgbClr val="FF0000"/>
                </a:solidFill>
                <a:latin typeface="Times New Roman" panose="02020603050405020304" pitchFamily="18" charset="0"/>
                <a:ea typeface="黑体" panose="02010609060101010101" pitchFamily="49" charset="-122"/>
              </a:rPr>
              <a:t>是正方形</a:t>
            </a:r>
          </a:p>
          <a:p>
            <a:pPr>
              <a:lnSpc>
                <a:spcPct val="150000"/>
              </a:lnSpc>
              <a:buFont typeface="Arial" panose="020B0604020202020204" pitchFamily="34" charset="0"/>
              <a:buNone/>
            </a:pPr>
            <a:r>
              <a:rPr lang="zh-CN" altLang="en-US" sz="2400">
                <a:solidFill>
                  <a:srgbClr val="FF0000"/>
                </a:solidFill>
                <a:latin typeface="Times New Roman" panose="02020603050405020304" pitchFamily="18" charset="0"/>
                <a:ea typeface="黑体" panose="02010609060101010101" pitchFamily="49" charset="-122"/>
              </a:rPr>
              <a:t> ∴</a:t>
            </a:r>
            <a:r>
              <a:rPr lang="en-US" altLang="zh-CN" sz="2400">
                <a:solidFill>
                  <a:srgbClr val="FF0000"/>
                </a:solidFill>
                <a:latin typeface="Times New Roman" panose="02020603050405020304" pitchFamily="18" charset="0"/>
                <a:ea typeface="黑体" panose="02010609060101010101" pitchFamily="49" charset="-122"/>
              </a:rPr>
              <a:t>SR ∥BC</a:t>
            </a:r>
          </a:p>
          <a:p>
            <a:pPr>
              <a:lnSpc>
                <a:spcPct val="150000"/>
              </a:lnSpc>
              <a:buFont typeface="Arial" panose="020B0604020202020204" pitchFamily="34" charset="0"/>
              <a:buNone/>
            </a:pPr>
            <a:r>
              <a:rPr lang="en-US" altLang="zh-CN" sz="2400">
                <a:solidFill>
                  <a:srgbClr val="FF0000"/>
                </a:solidFill>
                <a:latin typeface="Times New Roman" panose="02020603050405020304" pitchFamily="18" charset="0"/>
                <a:ea typeface="黑体" panose="02010609060101010101" pitchFamily="49" charset="-122"/>
              </a:rPr>
              <a:t> ∴∠AER=∠ADC=90 °</a:t>
            </a:r>
            <a:r>
              <a:rPr lang="zh-CN" altLang="en-US" sz="2400">
                <a:solidFill>
                  <a:srgbClr val="FF0000"/>
                </a:solidFill>
                <a:latin typeface="Times New Roman" panose="02020603050405020304" pitchFamily="18" charset="0"/>
                <a:ea typeface="黑体" panose="02010609060101010101" pitchFamily="49" charset="-122"/>
              </a:rPr>
              <a:t>，</a:t>
            </a:r>
          </a:p>
          <a:p>
            <a:pPr>
              <a:lnSpc>
                <a:spcPct val="150000"/>
              </a:lnSpc>
              <a:buFont typeface="Arial" panose="020B0604020202020204" pitchFamily="34" charset="0"/>
              <a:buNone/>
            </a:pPr>
            <a:r>
              <a:rPr lang="zh-CN" altLang="en-US" sz="2400">
                <a:solidFill>
                  <a:srgbClr val="FF0000"/>
                </a:solidFill>
                <a:latin typeface="Times New Roman" panose="02020603050405020304" pitchFamily="18" charset="0"/>
                <a:ea typeface="黑体" panose="02010609060101010101" pitchFamily="49" charset="-122"/>
              </a:rPr>
              <a:t> ∴ </a:t>
            </a:r>
            <a:r>
              <a:rPr lang="en-US" altLang="zh-CN" sz="2400">
                <a:solidFill>
                  <a:srgbClr val="FF0000"/>
                </a:solidFill>
                <a:latin typeface="Times New Roman" panose="02020603050405020304" pitchFamily="18" charset="0"/>
                <a:ea typeface="黑体" panose="02010609060101010101" pitchFamily="49" charset="-122"/>
              </a:rPr>
              <a:t>AE</a:t>
            </a:r>
            <a:r>
              <a:rPr lang="zh-CN" altLang="en-US" sz="2400">
                <a:solidFill>
                  <a:srgbClr val="FF0000"/>
                </a:solidFill>
                <a:latin typeface="Times New Roman" panose="02020603050405020304" pitchFamily="18" charset="0"/>
                <a:ea typeface="黑体" panose="02010609060101010101" pitchFamily="49" charset="-122"/>
              </a:rPr>
              <a:t>是</a:t>
            </a:r>
            <a:r>
              <a:rPr lang="el-GR" altLang="zh-CN" sz="2400">
                <a:solidFill>
                  <a:srgbClr val="FF0000"/>
                </a:solidFill>
                <a:latin typeface="Times New Roman" panose="02020603050405020304" pitchFamily="18" charset="0"/>
                <a:ea typeface="黑体" panose="02010609060101010101" pitchFamily="49" charset="-122"/>
              </a:rPr>
              <a:t>Δ</a:t>
            </a:r>
            <a:r>
              <a:rPr lang="en-US" altLang="zh-CN" sz="2400">
                <a:solidFill>
                  <a:srgbClr val="FF0000"/>
                </a:solidFill>
                <a:latin typeface="Times New Roman" panose="02020603050405020304" pitchFamily="18" charset="0"/>
                <a:ea typeface="黑体" panose="02010609060101010101" pitchFamily="49" charset="-122"/>
              </a:rPr>
              <a:t>ASR</a:t>
            </a:r>
            <a:r>
              <a:rPr lang="zh-CN" altLang="en-US" sz="2400">
                <a:solidFill>
                  <a:srgbClr val="FF0000"/>
                </a:solidFill>
                <a:latin typeface="Times New Roman" panose="02020603050405020304" pitchFamily="18" charset="0"/>
                <a:ea typeface="黑体" panose="02010609060101010101" pitchFamily="49" charset="-122"/>
              </a:rPr>
              <a:t>的高</a:t>
            </a:r>
            <a:r>
              <a:rPr lang="en-US" altLang="zh-CN" sz="2400">
                <a:solidFill>
                  <a:srgbClr val="FF0000"/>
                </a:solidFill>
                <a:latin typeface="Times New Roman" panose="02020603050405020304" pitchFamily="18" charset="0"/>
                <a:ea typeface="黑体" panose="02010609060101010101" pitchFamily="49" charset="-122"/>
              </a:rPr>
              <a:t>.</a:t>
            </a:r>
          </a:p>
        </p:txBody>
      </p:sp>
      <p:grpSp>
        <p:nvGrpSpPr>
          <p:cNvPr id="17412" name="组合 65"/>
          <p:cNvGrpSpPr/>
          <p:nvPr/>
        </p:nvGrpSpPr>
        <p:grpSpPr bwMode="auto">
          <a:xfrm>
            <a:off x="5572126" y="1875235"/>
            <a:ext cx="2981325" cy="2212100"/>
            <a:chOff x="5580112" y="3081684"/>
            <a:chExt cx="2981325" cy="2949468"/>
          </a:xfrm>
        </p:grpSpPr>
        <p:sp>
          <p:nvSpPr>
            <p:cNvPr id="29" name="矩形 28"/>
            <p:cNvSpPr/>
            <p:nvPr/>
          </p:nvSpPr>
          <p:spPr>
            <a:xfrm>
              <a:off x="6316712" y="4448521"/>
              <a:ext cx="1092200" cy="102393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latin typeface="Times New Roman" panose="02020603050405020304" pitchFamily="18" charset="0"/>
                <a:ea typeface="黑体" panose="02010609060101010101" pitchFamily="49" charset="-122"/>
              </a:endParaRPr>
            </a:p>
          </p:txBody>
        </p:sp>
        <p:grpSp>
          <p:nvGrpSpPr>
            <p:cNvPr id="17414" name="组合 31"/>
            <p:cNvGrpSpPr/>
            <p:nvPr/>
          </p:nvGrpSpPr>
          <p:grpSpPr bwMode="auto">
            <a:xfrm>
              <a:off x="5580112" y="3081684"/>
              <a:ext cx="2981325" cy="2949468"/>
              <a:chOff x="5580063" y="2852738"/>
              <a:chExt cx="2981325" cy="2949467"/>
            </a:xfrm>
          </p:grpSpPr>
          <p:sp>
            <p:nvSpPr>
              <p:cNvPr id="17415" name="Text Box 13"/>
              <p:cNvSpPr txBox="1">
                <a:spLocks noChangeArrowheads="1"/>
              </p:cNvSpPr>
              <p:nvPr/>
            </p:nvSpPr>
            <p:spPr bwMode="auto">
              <a:xfrm>
                <a:off x="6041401" y="3890509"/>
                <a:ext cx="53333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S</a:t>
                </a:r>
              </a:p>
            </p:txBody>
          </p:sp>
          <p:sp>
            <p:nvSpPr>
              <p:cNvPr id="17416" name="Text Box 14"/>
              <p:cNvSpPr txBox="1">
                <a:spLocks noChangeArrowheads="1"/>
              </p:cNvSpPr>
              <p:nvPr/>
            </p:nvSpPr>
            <p:spPr bwMode="auto">
              <a:xfrm>
                <a:off x="7350981" y="3890509"/>
                <a:ext cx="53333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R</a:t>
                </a:r>
              </a:p>
            </p:txBody>
          </p:sp>
          <p:sp>
            <p:nvSpPr>
              <p:cNvPr id="17417" name="Text Box 15"/>
              <p:cNvSpPr txBox="1">
                <a:spLocks noChangeArrowheads="1"/>
              </p:cNvSpPr>
              <p:nvPr/>
            </p:nvSpPr>
            <p:spPr bwMode="auto">
              <a:xfrm>
                <a:off x="7164239" y="5186652"/>
                <a:ext cx="53333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Q</a:t>
                </a:r>
              </a:p>
            </p:txBody>
          </p:sp>
          <p:sp>
            <p:nvSpPr>
              <p:cNvPr id="17418" name="Text Box 16"/>
              <p:cNvSpPr txBox="1">
                <a:spLocks noChangeArrowheads="1"/>
              </p:cNvSpPr>
              <p:nvPr/>
            </p:nvSpPr>
            <p:spPr bwMode="auto">
              <a:xfrm>
                <a:off x="6156060" y="5186652"/>
                <a:ext cx="53333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P</a:t>
                </a:r>
              </a:p>
            </p:txBody>
          </p:sp>
          <p:sp>
            <p:nvSpPr>
              <p:cNvPr id="17419" name="Text Box 17"/>
              <p:cNvSpPr txBox="1">
                <a:spLocks noChangeArrowheads="1"/>
              </p:cNvSpPr>
              <p:nvPr/>
            </p:nvSpPr>
            <p:spPr bwMode="auto">
              <a:xfrm>
                <a:off x="6660057" y="3890509"/>
                <a:ext cx="317339"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E</a:t>
                </a:r>
              </a:p>
            </p:txBody>
          </p:sp>
          <p:sp>
            <p:nvSpPr>
              <p:cNvPr id="17420" name="Text Box 18"/>
              <p:cNvSpPr txBox="1">
                <a:spLocks noChangeArrowheads="1"/>
              </p:cNvSpPr>
              <p:nvPr/>
            </p:nvSpPr>
            <p:spPr bwMode="auto">
              <a:xfrm>
                <a:off x="6588058" y="5186652"/>
                <a:ext cx="53333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D</a:t>
                </a:r>
              </a:p>
            </p:txBody>
          </p:sp>
          <p:sp>
            <p:nvSpPr>
              <p:cNvPr id="17421" name="Text Box 19"/>
              <p:cNvSpPr txBox="1">
                <a:spLocks noChangeArrowheads="1"/>
              </p:cNvSpPr>
              <p:nvPr/>
            </p:nvSpPr>
            <p:spPr bwMode="auto">
              <a:xfrm>
                <a:off x="8028050" y="5186652"/>
                <a:ext cx="53333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C</a:t>
                </a:r>
              </a:p>
            </p:txBody>
          </p:sp>
          <p:sp>
            <p:nvSpPr>
              <p:cNvPr id="17422" name="Text Box 20"/>
              <p:cNvSpPr txBox="1">
                <a:spLocks noChangeArrowheads="1"/>
              </p:cNvSpPr>
              <p:nvPr/>
            </p:nvSpPr>
            <p:spPr bwMode="auto">
              <a:xfrm>
                <a:off x="5580063" y="5157034"/>
                <a:ext cx="53333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B</a:t>
                </a:r>
              </a:p>
            </p:txBody>
          </p:sp>
          <p:sp>
            <p:nvSpPr>
              <p:cNvPr id="17423" name="Text Box 21"/>
              <p:cNvSpPr txBox="1">
                <a:spLocks noChangeArrowheads="1"/>
              </p:cNvSpPr>
              <p:nvPr/>
            </p:nvSpPr>
            <p:spPr bwMode="auto">
              <a:xfrm>
                <a:off x="6516058" y="2852738"/>
                <a:ext cx="53333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A</a:t>
                </a:r>
              </a:p>
            </p:txBody>
          </p:sp>
          <p:grpSp>
            <p:nvGrpSpPr>
              <p:cNvPr id="17424" name="组合 25"/>
              <p:cNvGrpSpPr/>
              <p:nvPr/>
            </p:nvGrpSpPr>
            <p:grpSpPr bwMode="auto">
              <a:xfrm>
                <a:off x="5825402" y="3314411"/>
                <a:ext cx="2447987" cy="1952634"/>
                <a:chOff x="1907704" y="2996952"/>
                <a:chExt cx="2736304" cy="2096616"/>
              </a:xfrm>
            </p:grpSpPr>
            <p:sp>
              <p:nvSpPr>
                <p:cNvPr id="17425" name="Line 11"/>
                <p:cNvSpPr>
                  <a:spLocks noChangeShapeType="1"/>
                </p:cNvSpPr>
                <p:nvPr/>
              </p:nvSpPr>
              <p:spPr bwMode="auto">
                <a:xfrm>
                  <a:off x="2915816" y="4941168"/>
                  <a:ext cx="76200" cy="0"/>
                </a:xfrm>
                <a:prstGeom prst="line">
                  <a:avLst/>
                </a:prstGeom>
                <a:noFill/>
                <a:ln w="28575">
                  <a:solidFill>
                    <a:schemeClr val="accent2"/>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2" name="等腰三角形 41"/>
                <p:cNvSpPr/>
                <p:nvPr/>
              </p:nvSpPr>
              <p:spPr>
                <a:xfrm>
                  <a:off x="1908513" y="2997262"/>
                  <a:ext cx="2736235" cy="2082970"/>
                </a:xfrm>
                <a:prstGeom prst="triangle">
                  <a:avLst>
                    <a:gd name="adj" fmla="val 3568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latin typeface="Times New Roman" panose="02020603050405020304" pitchFamily="18" charset="0"/>
                    <a:ea typeface="黑体" panose="02010609060101010101" pitchFamily="49" charset="-122"/>
                  </a:endParaRPr>
                </a:p>
              </p:txBody>
            </p:sp>
            <p:grpSp>
              <p:nvGrpSpPr>
                <p:cNvPr id="17427" name="组合 24"/>
                <p:cNvGrpSpPr/>
                <p:nvPr/>
              </p:nvGrpSpPr>
              <p:grpSpPr bwMode="auto">
                <a:xfrm>
                  <a:off x="2899920" y="2996952"/>
                  <a:ext cx="87904" cy="2096616"/>
                  <a:chOff x="2899920" y="2996952"/>
                  <a:chExt cx="87904" cy="2096616"/>
                </a:xfrm>
              </p:grpSpPr>
              <p:sp>
                <p:nvSpPr>
                  <p:cNvPr id="17428" name="Line 12"/>
                  <p:cNvSpPr>
                    <a:spLocks noChangeShapeType="1"/>
                  </p:cNvSpPr>
                  <p:nvPr/>
                </p:nvSpPr>
                <p:spPr bwMode="auto">
                  <a:xfrm flipH="1">
                    <a:off x="2987824" y="4941168"/>
                    <a:ext cx="0" cy="152400"/>
                  </a:xfrm>
                  <a:prstGeom prst="line">
                    <a:avLst/>
                  </a:prstGeom>
                  <a:noFill/>
                  <a:ln w="28575">
                    <a:solidFill>
                      <a:schemeClr val="accent2"/>
                    </a:solidFill>
                    <a:miter lim="800000"/>
                  </a:ln>
                  <a:extLst>
                    <a:ext uri="{909E8E84-426E-40DD-AFC4-6F175D3DCCD1}">
                      <a14:hiddenFill xmlns:a14="http://schemas.microsoft.com/office/drawing/2010/main">
                        <a:noFill/>
                      </a14:hiddenFill>
                    </a:ext>
                  </a:extLst>
                </p:spPr>
                <p:txBody>
                  <a:bodyPr/>
                  <a:lstStyle/>
                  <a:p>
                    <a:endParaRPr lang="zh-CN" altLang="en-US"/>
                  </a:p>
                </p:txBody>
              </p:sp>
              <p:cxnSp>
                <p:nvCxnSpPr>
                  <p:cNvPr id="45" name="直接连接符 44"/>
                  <p:cNvCxnSpPr/>
                  <p:nvPr/>
                </p:nvCxnSpPr>
                <p:spPr>
                  <a:xfrm>
                    <a:off x="2900442" y="2997262"/>
                    <a:ext cx="0" cy="208297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grpSp>
        </p:grpSp>
      </p:grpSp>
      <p:sp>
        <p:nvSpPr>
          <p:cNvPr id="17430" name="TextBox 27"/>
          <p:cNvSpPr txBox="1">
            <a:spLocks noChangeArrowheads="1"/>
          </p:cNvSpPr>
          <p:nvPr/>
        </p:nvSpPr>
        <p:spPr bwMode="auto">
          <a:xfrm>
            <a:off x="642939" y="589360"/>
            <a:ext cx="70564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a:latin typeface="Times New Roman" panose="02020603050405020304" pitchFamily="18" charset="0"/>
                <a:ea typeface="黑体" panose="02010609060101010101" pitchFamily="49" charset="-122"/>
              </a:rPr>
              <a:t>BC=60cm</a:t>
            </a:r>
            <a:r>
              <a:rPr lang="zh-CN" altLang="en-US" sz="2400">
                <a:latin typeface="Times New Roman" panose="02020603050405020304" pitchFamily="18" charset="0"/>
                <a:ea typeface="黑体" panose="02010609060101010101" pitchFamily="49" charset="-122"/>
              </a:rPr>
              <a:t>，</a:t>
            </a:r>
            <a:r>
              <a:rPr lang="en-US" altLang="zh-CN" sz="2400">
                <a:latin typeface="Times New Roman" panose="02020603050405020304" pitchFamily="18" charset="0"/>
                <a:ea typeface="黑体" panose="02010609060101010101" pitchFamily="49" charset="-122"/>
              </a:rPr>
              <a:t>AD=40cm</a:t>
            </a:r>
            <a:r>
              <a:rPr lang="zh-CN" altLang="en-US" sz="2400">
                <a:latin typeface="Times New Roman" panose="02020603050405020304" pitchFamily="18" charset="0"/>
                <a:ea typeface="黑体" panose="02010609060101010101" pitchFamily="49" charset="-122"/>
              </a:rPr>
              <a:t>，四边形</a:t>
            </a:r>
            <a:r>
              <a:rPr lang="en-US" altLang="zh-CN" sz="2400">
                <a:latin typeface="Times New Roman" panose="02020603050405020304" pitchFamily="18" charset="0"/>
                <a:ea typeface="黑体" panose="02010609060101010101" pitchFamily="49" charset="-122"/>
              </a:rPr>
              <a:t>PQRS</a:t>
            </a:r>
            <a:r>
              <a:rPr lang="zh-CN" altLang="en-US" sz="2400">
                <a:latin typeface="Times New Roman" panose="02020603050405020304" pitchFamily="18" charset="0"/>
                <a:ea typeface="黑体" panose="02010609060101010101" pitchFamily="49" charset="-122"/>
              </a:rPr>
              <a:t>是正方形</a:t>
            </a:r>
            <a:r>
              <a:rPr lang="en-US" altLang="zh-CN" sz="2400">
                <a:latin typeface="Times New Roman" panose="02020603050405020304" pitchFamily="18" charset="0"/>
                <a:ea typeface="黑体" panose="02010609060101010101" pitchFamily="49" charset="-122"/>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blinds(horizontal)">
                                      <p:cBhvr>
                                        <p:cTn id="7" dur="5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7">
                                            <p:txEl>
                                              <p:charRg st="18" end="24"/>
                                            </p:txEl>
                                          </p:spTgt>
                                        </p:tgtEl>
                                        <p:attrNameLst>
                                          <p:attrName>style.visibility</p:attrName>
                                        </p:attrNameLst>
                                      </p:cBhvr>
                                      <p:to>
                                        <p:strVal val="visible"/>
                                      </p:to>
                                    </p:set>
                                    <p:animEffect transition="in" filter="blinds(horizontal)">
                                      <p:cBhvr>
                                        <p:cTn id="12" dur="500"/>
                                        <p:tgtEl>
                                          <p:spTgt spid="27">
                                            <p:txEl>
                                              <p:charRg st="18" end="2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7">
                                            <p:txEl>
                                              <p:charRg st="24" end="36"/>
                                            </p:txEl>
                                          </p:spTgt>
                                        </p:tgtEl>
                                        <p:attrNameLst>
                                          <p:attrName>style.visibility</p:attrName>
                                        </p:attrNameLst>
                                      </p:cBhvr>
                                      <p:to>
                                        <p:strVal val="visible"/>
                                      </p:to>
                                    </p:set>
                                    <p:animEffect transition="in" filter="blinds(horizontal)">
                                      <p:cBhvr>
                                        <p:cTn id="17" dur="500"/>
                                        <p:tgtEl>
                                          <p:spTgt spid="27">
                                            <p:txEl>
                                              <p:charRg st="24" end="3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7">
                                            <p:txEl>
                                              <p:charRg st="36" end="49"/>
                                            </p:txEl>
                                          </p:spTgt>
                                        </p:tgtEl>
                                        <p:attrNameLst>
                                          <p:attrName>style.visibility</p:attrName>
                                        </p:attrNameLst>
                                      </p:cBhvr>
                                      <p:to>
                                        <p:strVal val="visible"/>
                                      </p:to>
                                    </p:set>
                                    <p:animEffect transition="in" filter="blinds(horizontal)">
                                      <p:cBhvr>
                                        <p:cTn id="22" dur="500"/>
                                        <p:tgtEl>
                                          <p:spTgt spid="27">
                                            <p:txEl>
                                              <p:charRg st="36" end="4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7">
                                            <p:txEl>
                                              <p:charRg st="49" end="63"/>
                                            </p:txEl>
                                          </p:spTgt>
                                        </p:tgtEl>
                                        <p:attrNameLst>
                                          <p:attrName>style.visibility</p:attrName>
                                        </p:attrNameLst>
                                      </p:cBhvr>
                                      <p:to>
                                        <p:strVal val="visible"/>
                                      </p:to>
                                    </p:set>
                                    <p:animEffect transition="in" filter="blinds(horizontal)">
                                      <p:cBhvr>
                                        <p:cTn id="27" dur="500"/>
                                        <p:tgtEl>
                                          <p:spTgt spid="27">
                                            <p:txEl>
                                              <p:charRg st="49" end="6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7">
                                            <p:txEl>
                                              <p:charRg st="63" end="72"/>
                                            </p:txEl>
                                          </p:spTgt>
                                        </p:tgtEl>
                                        <p:attrNameLst>
                                          <p:attrName>style.visibility</p:attrName>
                                        </p:attrNameLst>
                                      </p:cBhvr>
                                      <p:to>
                                        <p:strVal val="visible"/>
                                      </p:to>
                                    </p:set>
                                    <p:animEffect transition="in" filter="blinds(horizontal)">
                                      <p:cBhvr>
                                        <p:cTn id="32" dur="500"/>
                                        <p:tgtEl>
                                          <p:spTgt spid="27">
                                            <p:txEl>
                                              <p:charRg st="63" end="7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7">
                                            <p:txEl>
                                              <p:charRg st="72" end="89"/>
                                            </p:txEl>
                                          </p:spTgt>
                                        </p:tgtEl>
                                        <p:attrNameLst>
                                          <p:attrName>style.visibility</p:attrName>
                                        </p:attrNameLst>
                                      </p:cBhvr>
                                      <p:to>
                                        <p:strVal val="visible"/>
                                      </p:to>
                                    </p:set>
                                    <p:animEffect transition="in" filter="blinds(horizontal)">
                                      <p:cBhvr>
                                        <p:cTn id="37" dur="500"/>
                                        <p:tgtEl>
                                          <p:spTgt spid="27">
                                            <p:txEl>
                                              <p:charRg st="72" end="8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7">
                                            <p:txEl>
                                              <p:charRg st="89" end="102"/>
                                            </p:txEl>
                                          </p:spTgt>
                                        </p:tgtEl>
                                        <p:attrNameLst>
                                          <p:attrName>style.visibility</p:attrName>
                                        </p:attrNameLst>
                                      </p:cBhvr>
                                      <p:to>
                                        <p:strVal val="visible"/>
                                      </p:to>
                                    </p:set>
                                    <p:animEffect transition="in" filter="blinds(horizontal)">
                                      <p:cBhvr>
                                        <p:cTn id="42" dur="500"/>
                                        <p:tgtEl>
                                          <p:spTgt spid="27">
                                            <p:txEl>
                                              <p:charRg st="89" end="10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21"/>
          <p:cNvSpPr txBox="1">
            <a:spLocks noChangeArrowheads="1"/>
          </p:cNvSpPr>
          <p:nvPr/>
        </p:nvSpPr>
        <p:spPr bwMode="auto">
          <a:xfrm>
            <a:off x="642939" y="589360"/>
            <a:ext cx="70564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a:latin typeface="Times New Roman" panose="02020603050405020304" pitchFamily="18" charset="0"/>
                <a:ea typeface="黑体" panose="02010609060101010101" pitchFamily="49" charset="-122"/>
              </a:rPr>
              <a:t>BC=60cm</a:t>
            </a:r>
            <a:r>
              <a:rPr lang="zh-CN" altLang="en-US" sz="2400">
                <a:latin typeface="Times New Roman" panose="02020603050405020304" pitchFamily="18" charset="0"/>
                <a:ea typeface="黑体" panose="02010609060101010101" pitchFamily="49" charset="-122"/>
              </a:rPr>
              <a:t>，</a:t>
            </a:r>
            <a:r>
              <a:rPr lang="en-US" altLang="zh-CN" sz="2400">
                <a:latin typeface="Times New Roman" panose="02020603050405020304" pitchFamily="18" charset="0"/>
                <a:ea typeface="黑体" panose="02010609060101010101" pitchFamily="49" charset="-122"/>
              </a:rPr>
              <a:t>AD=40cm</a:t>
            </a:r>
            <a:r>
              <a:rPr lang="zh-CN" altLang="en-US" sz="2400">
                <a:latin typeface="Times New Roman" panose="02020603050405020304" pitchFamily="18" charset="0"/>
                <a:ea typeface="黑体" panose="02010609060101010101" pitchFamily="49" charset="-122"/>
              </a:rPr>
              <a:t>，四边形</a:t>
            </a:r>
            <a:r>
              <a:rPr lang="en-US" altLang="zh-CN" sz="2400">
                <a:latin typeface="Times New Roman" panose="02020603050405020304" pitchFamily="18" charset="0"/>
                <a:ea typeface="黑体" panose="02010609060101010101" pitchFamily="49" charset="-122"/>
              </a:rPr>
              <a:t>PQRS</a:t>
            </a:r>
            <a:r>
              <a:rPr lang="zh-CN" altLang="en-US" sz="2400">
                <a:latin typeface="Times New Roman" panose="02020603050405020304" pitchFamily="18" charset="0"/>
                <a:ea typeface="黑体" panose="02010609060101010101" pitchFamily="49" charset="-122"/>
              </a:rPr>
              <a:t>是正方形</a:t>
            </a:r>
            <a:r>
              <a:rPr lang="en-US" altLang="zh-CN" sz="2400">
                <a:latin typeface="Times New Roman" panose="02020603050405020304" pitchFamily="18" charset="0"/>
                <a:ea typeface="黑体" panose="02010609060101010101" pitchFamily="49" charset="-122"/>
              </a:rPr>
              <a:t>.</a:t>
            </a:r>
          </a:p>
        </p:txBody>
      </p:sp>
      <p:sp>
        <p:nvSpPr>
          <p:cNvPr id="26" name="TextBox 25"/>
          <p:cNvSpPr txBox="1"/>
          <p:nvPr/>
        </p:nvSpPr>
        <p:spPr>
          <a:xfrm>
            <a:off x="571500" y="1125141"/>
            <a:ext cx="6794500" cy="461665"/>
          </a:xfrm>
          <a:prstGeom prst="rect">
            <a:avLst/>
          </a:prstGeom>
          <a:noFill/>
        </p:spPr>
        <p:txBody>
          <a:bodyPr>
            <a:spAutoFit/>
          </a:bodyPr>
          <a:lstStyle/>
          <a:p>
            <a:pPr>
              <a:buFont typeface="Arial" panose="020B0604020202020204" pitchFamily="34" charset="0"/>
              <a:buNone/>
              <a:defRPr/>
            </a:pPr>
            <a:r>
              <a:rPr lang="zh-CN" altLang="en-US" sz="2400" dirty="0">
                <a:latin typeface="Times New Roman" panose="02020603050405020304" pitchFamily="18" charset="0"/>
                <a:ea typeface="黑体" panose="02010609060101010101" pitchFamily="49" charset="-122"/>
              </a:rPr>
              <a:t>（</a:t>
            </a:r>
            <a:r>
              <a:rPr lang="en-US" altLang="zh-CN" sz="2400" dirty="0">
                <a:latin typeface="Times New Roman" panose="02020603050405020304" pitchFamily="18" charset="0"/>
                <a:ea typeface="黑体" panose="02010609060101010101" pitchFamily="49" charset="-122"/>
              </a:rPr>
              <a:t>2</a:t>
            </a:r>
            <a:r>
              <a:rPr lang="zh-CN" altLang="en-US" sz="2400" dirty="0">
                <a:latin typeface="Times New Roman" panose="02020603050405020304" pitchFamily="18" charset="0"/>
                <a:ea typeface="黑体" panose="02010609060101010101" pitchFamily="49" charset="-122"/>
              </a:rPr>
              <a:t>）</a:t>
            </a:r>
            <a:r>
              <a:rPr kumimoji="1"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r>
              <a:rPr lang="el-GR" altLang="zh-CN" sz="2400" dirty="0">
                <a:latin typeface="Times New Roman" panose="02020603050405020304" pitchFamily="18" charset="0"/>
                <a:ea typeface="黑体" panose="02010609060101010101" pitchFamily="49" charset="-122"/>
              </a:rPr>
              <a:t>Δ</a:t>
            </a:r>
            <a:r>
              <a:rPr kumimoji="1" lang="en-US" altLang="zh-CN" sz="2400" dirty="0">
                <a:latin typeface="Times New Roman" panose="02020603050405020304" pitchFamily="18" charset="0"/>
                <a:ea typeface="黑体" panose="02010609060101010101" pitchFamily="49" charset="-122"/>
                <a:cs typeface="Times New Roman" panose="02020603050405020304" pitchFamily="18" charset="0"/>
              </a:rPr>
              <a:t>ASR</a:t>
            </a:r>
            <a:r>
              <a:rPr kumimoji="1" lang="zh-CN" altLang="en-US" sz="2400" dirty="0">
                <a:latin typeface="Times New Roman" panose="02020603050405020304" pitchFamily="18" charset="0"/>
                <a:ea typeface="黑体" panose="02010609060101010101" pitchFamily="49" charset="-122"/>
                <a:cs typeface="Times New Roman" panose="02020603050405020304" pitchFamily="18" charset="0"/>
              </a:rPr>
              <a:t>与</a:t>
            </a:r>
            <a:r>
              <a:rPr lang="el-GR" altLang="zh-CN" sz="2400" dirty="0">
                <a:latin typeface="Times New Roman" panose="02020603050405020304" pitchFamily="18" charset="0"/>
                <a:ea typeface="黑体" panose="02010609060101010101" pitchFamily="49" charset="-122"/>
              </a:rPr>
              <a:t>Δ</a:t>
            </a:r>
            <a:r>
              <a:rPr kumimoji="1" lang="en-US" altLang="zh-CN" sz="2400" dirty="0">
                <a:latin typeface="Times New Roman" panose="02020603050405020304" pitchFamily="18" charset="0"/>
                <a:ea typeface="黑体" panose="02010609060101010101" pitchFamily="49" charset="-122"/>
                <a:cs typeface="Times New Roman" panose="02020603050405020304" pitchFamily="18" charset="0"/>
              </a:rPr>
              <a:t>ABC</a:t>
            </a:r>
            <a:r>
              <a:rPr kumimoji="1" lang="zh-CN" altLang="en-US" sz="2400" dirty="0">
                <a:latin typeface="Times New Roman" panose="02020603050405020304" pitchFamily="18" charset="0"/>
                <a:ea typeface="黑体" panose="02010609060101010101" pitchFamily="49" charset="-122"/>
                <a:cs typeface="Times New Roman" panose="02020603050405020304" pitchFamily="18" charset="0"/>
              </a:rPr>
              <a:t>相似吗？为什么？</a:t>
            </a:r>
            <a:endParaRPr lang="zh-CN" altLang="en-US" sz="2400" dirty="0">
              <a:latin typeface="Times New Roman" panose="02020603050405020304" pitchFamily="18" charset="0"/>
              <a:ea typeface="黑体" panose="02010609060101010101" pitchFamily="49" charset="-122"/>
            </a:endParaRPr>
          </a:p>
        </p:txBody>
      </p:sp>
      <p:sp>
        <p:nvSpPr>
          <p:cNvPr id="27" name="TextBox 26"/>
          <p:cNvSpPr txBox="1"/>
          <p:nvPr/>
        </p:nvSpPr>
        <p:spPr>
          <a:xfrm>
            <a:off x="500063" y="1768079"/>
            <a:ext cx="5688012" cy="2677656"/>
          </a:xfrm>
          <a:prstGeom prst="rect">
            <a:avLst/>
          </a:prstGeom>
          <a:noFill/>
        </p:spPr>
        <p:txBody>
          <a:bodyPr>
            <a:spAutoFit/>
          </a:bodyPr>
          <a:lstStyle/>
          <a:p>
            <a:pPr>
              <a:lnSpc>
                <a:spcPct val="150000"/>
              </a:lnSpc>
              <a:buFont typeface="Arial" panose="020B0604020202020204" pitchFamily="34" charset="0"/>
              <a:buNone/>
            </a:pPr>
            <a:r>
              <a:rPr lang="en-US" altLang="zh-CN" sz="2400">
                <a:solidFill>
                  <a:srgbClr val="FF0000"/>
                </a:solidFill>
                <a:latin typeface="Times New Roman" panose="02020603050405020304" pitchFamily="18" charset="0"/>
                <a:ea typeface="黑体" panose="02010609060101010101" pitchFamily="49" charset="-122"/>
              </a:rPr>
              <a:t>   </a:t>
            </a:r>
            <a:r>
              <a:rPr lang="zh-CN" altLang="en-US" sz="2400">
                <a:solidFill>
                  <a:srgbClr val="FF0000"/>
                </a:solidFill>
                <a:latin typeface="Times New Roman" panose="02020603050405020304" pitchFamily="18" charset="0"/>
                <a:ea typeface="黑体" panose="02010609060101010101" pitchFamily="49" charset="-122"/>
              </a:rPr>
              <a:t>解： </a:t>
            </a:r>
            <a:r>
              <a:rPr lang="el-GR" altLang="zh-CN" sz="2400">
                <a:solidFill>
                  <a:srgbClr val="FF0000"/>
                </a:solidFill>
                <a:latin typeface="Times New Roman" panose="02020603050405020304" pitchFamily="18" charset="0"/>
                <a:ea typeface="黑体" panose="02010609060101010101" pitchFamily="49" charset="-122"/>
              </a:rPr>
              <a:t>Δ</a:t>
            </a:r>
            <a:r>
              <a:rPr lang="en-US" altLang="zh-CN" sz="2400">
                <a:solidFill>
                  <a:srgbClr val="FF0000"/>
                </a:solidFill>
                <a:latin typeface="Times New Roman" panose="02020603050405020304" pitchFamily="18" charset="0"/>
                <a:ea typeface="黑体" panose="02010609060101010101" pitchFamily="49" charset="-122"/>
              </a:rPr>
              <a:t>ASR</a:t>
            </a:r>
            <a:r>
              <a:rPr lang="zh-CN" altLang="en-US" sz="2400">
                <a:solidFill>
                  <a:srgbClr val="FF0000"/>
                </a:solidFill>
                <a:latin typeface="Times New Roman" panose="02020603050405020304" pitchFamily="18" charset="0"/>
                <a:ea typeface="黑体" panose="02010609060101010101" pitchFamily="49" charset="-122"/>
              </a:rPr>
              <a:t>与</a:t>
            </a:r>
            <a:r>
              <a:rPr lang="el-GR" altLang="zh-CN" sz="2400">
                <a:solidFill>
                  <a:srgbClr val="FF0000"/>
                </a:solidFill>
                <a:latin typeface="Times New Roman" panose="02020603050405020304" pitchFamily="18" charset="0"/>
                <a:ea typeface="黑体" panose="02010609060101010101" pitchFamily="49" charset="-122"/>
              </a:rPr>
              <a:t>Δ</a:t>
            </a:r>
            <a:r>
              <a:rPr lang="en-US" altLang="zh-CN" sz="2400">
                <a:solidFill>
                  <a:srgbClr val="FF0000"/>
                </a:solidFill>
                <a:latin typeface="Times New Roman" panose="02020603050405020304" pitchFamily="18" charset="0"/>
                <a:ea typeface="黑体" panose="02010609060101010101" pitchFamily="49" charset="-122"/>
              </a:rPr>
              <a:t>ABC</a:t>
            </a:r>
            <a:r>
              <a:rPr lang="zh-CN" altLang="en-US" sz="2400">
                <a:solidFill>
                  <a:srgbClr val="FF0000"/>
                </a:solidFill>
                <a:latin typeface="Times New Roman" panose="02020603050405020304" pitchFamily="18" charset="0"/>
                <a:ea typeface="黑体" panose="02010609060101010101" pitchFamily="49" charset="-122"/>
              </a:rPr>
              <a:t>相似 </a:t>
            </a:r>
            <a:r>
              <a:rPr lang="en-US" altLang="zh-CN" sz="2400">
                <a:solidFill>
                  <a:srgbClr val="FF0000"/>
                </a:solidFill>
                <a:latin typeface="Times New Roman" panose="02020603050405020304" pitchFamily="18" charset="0"/>
                <a:ea typeface="黑体" panose="02010609060101010101" pitchFamily="49" charset="-122"/>
              </a:rPr>
              <a:t>.  </a:t>
            </a:r>
            <a:r>
              <a:rPr lang="zh-CN" altLang="en-US" sz="2400">
                <a:solidFill>
                  <a:srgbClr val="FF0000"/>
                </a:solidFill>
                <a:latin typeface="Times New Roman" panose="02020603050405020304" pitchFamily="18" charset="0"/>
                <a:ea typeface="黑体" panose="02010609060101010101" pitchFamily="49" charset="-122"/>
              </a:rPr>
              <a:t>理由如下</a:t>
            </a:r>
            <a:r>
              <a:rPr lang="en-US" altLang="zh-CN" sz="2400">
                <a:solidFill>
                  <a:srgbClr val="FF0000"/>
                </a:solidFill>
                <a:latin typeface="Times New Roman" panose="02020603050405020304" pitchFamily="18" charset="0"/>
                <a:ea typeface="黑体" panose="02010609060101010101" pitchFamily="49" charset="-122"/>
              </a:rPr>
              <a:t>:</a:t>
            </a:r>
          </a:p>
          <a:p>
            <a:pPr>
              <a:lnSpc>
                <a:spcPct val="150000"/>
              </a:lnSpc>
              <a:buFont typeface="Arial" panose="020B0604020202020204" pitchFamily="34" charset="0"/>
              <a:buNone/>
            </a:pPr>
            <a:r>
              <a:rPr lang="en-US" altLang="zh-CN" sz="2400">
                <a:solidFill>
                  <a:srgbClr val="FF0000"/>
                </a:solidFill>
                <a:latin typeface="Times New Roman" panose="02020603050405020304" pitchFamily="18" charset="0"/>
                <a:ea typeface="黑体" panose="02010609060101010101" pitchFamily="49" charset="-122"/>
              </a:rPr>
              <a:t>     ∵ SR∥BC</a:t>
            </a:r>
            <a:r>
              <a:rPr lang="zh-CN" altLang="en-US" sz="2400">
                <a:solidFill>
                  <a:srgbClr val="FF0000"/>
                </a:solidFill>
                <a:latin typeface="Times New Roman" panose="02020603050405020304" pitchFamily="18" charset="0"/>
                <a:ea typeface="黑体" panose="02010609060101010101" pitchFamily="49" charset="-122"/>
              </a:rPr>
              <a:t>，</a:t>
            </a:r>
          </a:p>
          <a:p>
            <a:pPr>
              <a:lnSpc>
                <a:spcPct val="150000"/>
              </a:lnSpc>
              <a:buFont typeface="Arial" panose="020B0604020202020204" pitchFamily="34" charset="0"/>
              <a:buNone/>
            </a:pPr>
            <a:r>
              <a:rPr lang="zh-CN" altLang="en-US" sz="2400">
                <a:solidFill>
                  <a:srgbClr val="FF0000"/>
                </a:solidFill>
                <a:latin typeface="Times New Roman" panose="02020603050405020304" pitchFamily="18" charset="0"/>
                <a:ea typeface="黑体" panose="02010609060101010101" pitchFamily="49" charset="-122"/>
              </a:rPr>
              <a:t>    ∴ </a:t>
            </a:r>
            <a:r>
              <a:rPr lang="el-GR" altLang="zh-CN" sz="2400">
                <a:solidFill>
                  <a:srgbClr val="FF0000"/>
                </a:solidFill>
                <a:latin typeface="Times New Roman" panose="02020603050405020304" pitchFamily="18" charset="0"/>
                <a:ea typeface="黑体" panose="02010609060101010101" pitchFamily="49" charset="-122"/>
              </a:rPr>
              <a:t>Δ</a:t>
            </a:r>
            <a:r>
              <a:rPr lang="en-US" altLang="zh-CN" sz="2400">
                <a:solidFill>
                  <a:srgbClr val="FF0000"/>
                </a:solidFill>
                <a:latin typeface="Times New Roman" panose="02020603050405020304" pitchFamily="18" charset="0"/>
                <a:ea typeface="黑体" panose="02010609060101010101" pitchFamily="49" charset="-122"/>
              </a:rPr>
              <a:t>ASR∽</a:t>
            </a:r>
            <a:r>
              <a:rPr lang="el-GR" altLang="zh-CN" sz="2400">
                <a:solidFill>
                  <a:srgbClr val="FF0000"/>
                </a:solidFill>
                <a:latin typeface="Times New Roman" panose="02020603050405020304" pitchFamily="18" charset="0"/>
                <a:ea typeface="黑体" panose="02010609060101010101" pitchFamily="49" charset="-122"/>
              </a:rPr>
              <a:t>Δ</a:t>
            </a:r>
            <a:r>
              <a:rPr lang="en-US" altLang="zh-CN" sz="2400">
                <a:solidFill>
                  <a:srgbClr val="FF0000"/>
                </a:solidFill>
                <a:latin typeface="Times New Roman" panose="02020603050405020304" pitchFamily="18" charset="0"/>
                <a:ea typeface="黑体" panose="02010609060101010101" pitchFamily="49" charset="-122"/>
              </a:rPr>
              <a:t>ABC.</a:t>
            </a:r>
          </a:p>
          <a:p>
            <a:pPr>
              <a:lnSpc>
                <a:spcPct val="150000"/>
              </a:lnSpc>
              <a:buFont typeface="Arial" panose="020B0604020202020204" pitchFamily="34" charset="0"/>
              <a:buNone/>
            </a:pPr>
            <a:r>
              <a:rPr lang="en-US" altLang="zh-CN" sz="2400">
                <a:solidFill>
                  <a:srgbClr val="FF0000"/>
                </a:solidFill>
                <a:latin typeface="Times New Roman" panose="02020603050405020304" pitchFamily="18" charset="0"/>
                <a:ea typeface="黑体" panose="02010609060101010101" pitchFamily="49" charset="-122"/>
              </a:rPr>
              <a:t>        </a:t>
            </a:r>
          </a:p>
          <a:p>
            <a:pPr>
              <a:buFont typeface="Arial" panose="020B0604020202020204" pitchFamily="34" charset="0"/>
              <a:buNone/>
            </a:pPr>
            <a:r>
              <a:rPr lang="en-US" altLang="zh-CN" sz="2400">
                <a:solidFill>
                  <a:srgbClr val="FF0000"/>
                </a:solidFill>
                <a:latin typeface="Times New Roman" panose="02020603050405020304" pitchFamily="18" charset="0"/>
                <a:ea typeface="黑体" panose="02010609060101010101" pitchFamily="49" charset="-122"/>
              </a:rPr>
              <a:t>    </a:t>
            </a:r>
          </a:p>
        </p:txBody>
      </p:sp>
      <p:grpSp>
        <p:nvGrpSpPr>
          <p:cNvPr id="18437" name="组合 65"/>
          <p:cNvGrpSpPr/>
          <p:nvPr/>
        </p:nvGrpSpPr>
        <p:grpSpPr bwMode="auto">
          <a:xfrm>
            <a:off x="5551489" y="1869281"/>
            <a:ext cx="2981325" cy="2212101"/>
            <a:chOff x="5580112" y="3081684"/>
            <a:chExt cx="2981325" cy="2949468"/>
          </a:xfrm>
        </p:grpSpPr>
        <p:sp>
          <p:nvSpPr>
            <p:cNvPr id="30" name="矩形 29"/>
            <p:cNvSpPr/>
            <p:nvPr/>
          </p:nvSpPr>
          <p:spPr>
            <a:xfrm>
              <a:off x="6313537" y="4431059"/>
              <a:ext cx="1081087" cy="10414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latin typeface="Times New Roman" panose="02020603050405020304" pitchFamily="18" charset="0"/>
                <a:ea typeface="黑体" panose="02010609060101010101" pitchFamily="49" charset="-122"/>
              </a:endParaRPr>
            </a:p>
          </p:txBody>
        </p:sp>
        <p:grpSp>
          <p:nvGrpSpPr>
            <p:cNvPr id="18439" name="组合 31"/>
            <p:cNvGrpSpPr/>
            <p:nvPr/>
          </p:nvGrpSpPr>
          <p:grpSpPr bwMode="auto">
            <a:xfrm>
              <a:off x="5580112" y="3081684"/>
              <a:ext cx="2981325" cy="2949468"/>
              <a:chOff x="5580063" y="2852738"/>
              <a:chExt cx="2981325" cy="2949467"/>
            </a:xfrm>
          </p:grpSpPr>
          <p:sp>
            <p:nvSpPr>
              <p:cNvPr id="18440" name="Text Box 13"/>
              <p:cNvSpPr txBox="1">
                <a:spLocks noChangeArrowheads="1"/>
              </p:cNvSpPr>
              <p:nvPr/>
            </p:nvSpPr>
            <p:spPr bwMode="auto">
              <a:xfrm>
                <a:off x="5968980" y="3860096"/>
                <a:ext cx="53333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S</a:t>
                </a:r>
              </a:p>
            </p:txBody>
          </p:sp>
          <p:sp>
            <p:nvSpPr>
              <p:cNvPr id="18441" name="Text Box 14"/>
              <p:cNvSpPr txBox="1">
                <a:spLocks noChangeArrowheads="1"/>
              </p:cNvSpPr>
              <p:nvPr/>
            </p:nvSpPr>
            <p:spPr bwMode="auto">
              <a:xfrm>
                <a:off x="7336879" y="3931851"/>
                <a:ext cx="53333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R</a:t>
                </a:r>
              </a:p>
            </p:txBody>
          </p:sp>
          <p:sp>
            <p:nvSpPr>
              <p:cNvPr id="18442" name="Text Box 15"/>
              <p:cNvSpPr txBox="1">
                <a:spLocks noChangeArrowheads="1"/>
              </p:cNvSpPr>
              <p:nvPr/>
            </p:nvSpPr>
            <p:spPr bwMode="auto">
              <a:xfrm>
                <a:off x="7164239" y="5186652"/>
                <a:ext cx="53333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Q</a:t>
                </a:r>
              </a:p>
            </p:txBody>
          </p:sp>
          <p:sp>
            <p:nvSpPr>
              <p:cNvPr id="18443" name="Text Box 16"/>
              <p:cNvSpPr txBox="1">
                <a:spLocks noChangeArrowheads="1"/>
              </p:cNvSpPr>
              <p:nvPr/>
            </p:nvSpPr>
            <p:spPr bwMode="auto">
              <a:xfrm>
                <a:off x="6156060" y="5186652"/>
                <a:ext cx="53333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P</a:t>
                </a:r>
              </a:p>
            </p:txBody>
          </p:sp>
          <p:sp>
            <p:nvSpPr>
              <p:cNvPr id="18444" name="Text Box 17"/>
              <p:cNvSpPr txBox="1">
                <a:spLocks noChangeArrowheads="1"/>
              </p:cNvSpPr>
              <p:nvPr/>
            </p:nvSpPr>
            <p:spPr bwMode="auto">
              <a:xfrm>
                <a:off x="6688807" y="3860096"/>
                <a:ext cx="317339"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E</a:t>
                </a:r>
              </a:p>
            </p:txBody>
          </p:sp>
          <p:sp>
            <p:nvSpPr>
              <p:cNvPr id="18445" name="Text Box 18"/>
              <p:cNvSpPr txBox="1">
                <a:spLocks noChangeArrowheads="1"/>
              </p:cNvSpPr>
              <p:nvPr/>
            </p:nvSpPr>
            <p:spPr bwMode="auto">
              <a:xfrm>
                <a:off x="6588058" y="5186652"/>
                <a:ext cx="53333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D</a:t>
                </a:r>
              </a:p>
            </p:txBody>
          </p:sp>
          <p:sp>
            <p:nvSpPr>
              <p:cNvPr id="18446" name="Text Box 19"/>
              <p:cNvSpPr txBox="1">
                <a:spLocks noChangeArrowheads="1"/>
              </p:cNvSpPr>
              <p:nvPr/>
            </p:nvSpPr>
            <p:spPr bwMode="auto">
              <a:xfrm>
                <a:off x="8028050" y="5186652"/>
                <a:ext cx="53333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C</a:t>
                </a:r>
              </a:p>
            </p:txBody>
          </p:sp>
          <p:sp>
            <p:nvSpPr>
              <p:cNvPr id="18447" name="Text Box 20"/>
              <p:cNvSpPr txBox="1">
                <a:spLocks noChangeArrowheads="1"/>
              </p:cNvSpPr>
              <p:nvPr/>
            </p:nvSpPr>
            <p:spPr bwMode="auto">
              <a:xfrm>
                <a:off x="5580063" y="5157035"/>
                <a:ext cx="53333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B</a:t>
                </a:r>
              </a:p>
            </p:txBody>
          </p:sp>
          <p:sp>
            <p:nvSpPr>
              <p:cNvPr id="18448" name="Text Box 21"/>
              <p:cNvSpPr txBox="1">
                <a:spLocks noChangeArrowheads="1"/>
              </p:cNvSpPr>
              <p:nvPr/>
            </p:nvSpPr>
            <p:spPr bwMode="auto">
              <a:xfrm>
                <a:off x="6516058" y="2852738"/>
                <a:ext cx="53333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A</a:t>
                </a:r>
              </a:p>
            </p:txBody>
          </p:sp>
          <p:grpSp>
            <p:nvGrpSpPr>
              <p:cNvPr id="18449" name="组合 25"/>
              <p:cNvGrpSpPr/>
              <p:nvPr/>
            </p:nvGrpSpPr>
            <p:grpSpPr bwMode="auto">
              <a:xfrm>
                <a:off x="5825402" y="3314411"/>
                <a:ext cx="2447987" cy="1952634"/>
                <a:chOff x="1907704" y="2996952"/>
                <a:chExt cx="2736304" cy="2096616"/>
              </a:xfrm>
            </p:grpSpPr>
            <p:sp>
              <p:nvSpPr>
                <p:cNvPr id="18450" name="Line 11"/>
                <p:cNvSpPr>
                  <a:spLocks noChangeShapeType="1"/>
                </p:cNvSpPr>
                <p:nvPr/>
              </p:nvSpPr>
              <p:spPr bwMode="auto">
                <a:xfrm>
                  <a:off x="2915816" y="4941168"/>
                  <a:ext cx="76200" cy="0"/>
                </a:xfrm>
                <a:prstGeom prst="line">
                  <a:avLst/>
                </a:prstGeom>
                <a:noFill/>
                <a:ln w="28575">
                  <a:solidFill>
                    <a:schemeClr val="accent2"/>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3" name="等腰三角形 42"/>
                <p:cNvSpPr/>
                <p:nvPr/>
              </p:nvSpPr>
              <p:spPr>
                <a:xfrm>
                  <a:off x="1908512" y="2997263"/>
                  <a:ext cx="2736235" cy="2082969"/>
                </a:xfrm>
                <a:prstGeom prst="triangle">
                  <a:avLst>
                    <a:gd name="adj" fmla="val 3568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latin typeface="Times New Roman" panose="02020603050405020304" pitchFamily="18" charset="0"/>
                    <a:ea typeface="黑体" panose="02010609060101010101" pitchFamily="49" charset="-122"/>
                  </a:endParaRPr>
                </a:p>
              </p:txBody>
            </p:sp>
            <p:grpSp>
              <p:nvGrpSpPr>
                <p:cNvPr id="18452" name="组合 24"/>
                <p:cNvGrpSpPr/>
                <p:nvPr/>
              </p:nvGrpSpPr>
              <p:grpSpPr bwMode="auto">
                <a:xfrm>
                  <a:off x="2899920" y="2996952"/>
                  <a:ext cx="87904" cy="2096616"/>
                  <a:chOff x="2899920" y="2996952"/>
                  <a:chExt cx="87904" cy="2096616"/>
                </a:xfrm>
              </p:grpSpPr>
              <p:sp>
                <p:nvSpPr>
                  <p:cNvPr id="18453" name="Line 12"/>
                  <p:cNvSpPr>
                    <a:spLocks noChangeShapeType="1"/>
                  </p:cNvSpPr>
                  <p:nvPr/>
                </p:nvSpPr>
                <p:spPr bwMode="auto">
                  <a:xfrm flipH="1">
                    <a:off x="2987824" y="4941168"/>
                    <a:ext cx="0" cy="152400"/>
                  </a:xfrm>
                  <a:prstGeom prst="line">
                    <a:avLst/>
                  </a:prstGeom>
                  <a:noFill/>
                  <a:ln w="28575">
                    <a:solidFill>
                      <a:schemeClr val="accent2"/>
                    </a:solidFill>
                    <a:miter lim="800000"/>
                  </a:ln>
                  <a:extLst>
                    <a:ext uri="{909E8E84-426E-40DD-AFC4-6F175D3DCCD1}">
                      <a14:hiddenFill xmlns:a14="http://schemas.microsoft.com/office/drawing/2010/main">
                        <a:noFill/>
                      </a14:hiddenFill>
                    </a:ext>
                  </a:extLst>
                </p:spPr>
                <p:txBody>
                  <a:bodyPr/>
                  <a:lstStyle/>
                  <a:p>
                    <a:endParaRPr lang="zh-CN" altLang="en-US"/>
                  </a:p>
                </p:txBody>
              </p:sp>
              <p:cxnSp>
                <p:nvCxnSpPr>
                  <p:cNvPr id="46" name="直接连接符 45"/>
                  <p:cNvCxnSpPr/>
                  <p:nvPr/>
                </p:nvCxnSpPr>
                <p:spPr>
                  <a:xfrm>
                    <a:off x="2900442" y="2997263"/>
                    <a:ext cx="0" cy="208296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gr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7">
                                            <p:txEl>
                                              <p:charRg st="0" end="24"/>
                                            </p:txEl>
                                          </p:spTgt>
                                        </p:tgtEl>
                                        <p:attrNameLst>
                                          <p:attrName>style.visibility</p:attrName>
                                        </p:attrNameLst>
                                      </p:cBhvr>
                                      <p:to>
                                        <p:strVal val="visible"/>
                                      </p:to>
                                    </p:set>
                                    <p:animEffect transition="in" filter="blinds(horizontal)">
                                      <p:cBhvr>
                                        <p:cTn id="7" dur="500"/>
                                        <p:tgtEl>
                                          <p:spTgt spid="27">
                                            <p:txEl>
                                              <p:charRg st="0" end="2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7">
                                            <p:txEl>
                                              <p:charRg st="24" end="37"/>
                                            </p:txEl>
                                          </p:spTgt>
                                        </p:tgtEl>
                                        <p:attrNameLst>
                                          <p:attrName>style.visibility</p:attrName>
                                        </p:attrNameLst>
                                      </p:cBhvr>
                                      <p:to>
                                        <p:strVal val="visible"/>
                                      </p:to>
                                    </p:set>
                                    <p:animEffect transition="in" filter="blinds(horizontal)">
                                      <p:cBhvr>
                                        <p:cTn id="12" dur="500"/>
                                        <p:tgtEl>
                                          <p:spTgt spid="27">
                                            <p:txEl>
                                              <p:charRg st="24" end="3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7">
                                            <p:txEl>
                                              <p:charRg st="37" end="61"/>
                                            </p:txEl>
                                          </p:spTgt>
                                        </p:tgtEl>
                                        <p:attrNameLst>
                                          <p:attrName>style.visibility</p:attrName>
                                        </p:attrNameLst>
                                      </p:cBhvr>
                                      <p:to>
                                        <p:strVal val="visible"/>
                                      </p:to>
                                    </p:set>
                                    <p:animEffect transition="in" filter="blinds(horizontal)">
                                      <p:cBhvr>
                                        <p:cTn id="17" dur="500"/>
                                        <p:tgtEl>
                                          <p:spTgt spid="27">
                                            <p:txEl>
                                              <p:charRg st="37" end="6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24"/>
          <p:cNvSpPr txBox="1">
            <a:spLocks noChangeArrowheads="1"/>
          </p:cNvSpPr>
          <p:nvPr/>
        </p:nvSpPr>
        <p:spPr bwMode="auto">
          <a:xfrm>
            <a:off x="611189" y="411956"/>
            <a:ext cx="72739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a:latin typeface="Times New Roman" panose="02020603050405020304" pitchFamily="18" charset="0"/>
                <a:ea typeface="黑体" panose="02010609060101010101" pitchFamily="49" charset="-122"/>
              </a:rPr>
              <a:t>BC=60cm</a:t>
            </a:r>
            <a:r>
              <a:rPr lang="zh-CN" altLang="en-US" sz="2400">
                <a:latin typeface="Times New Roman" panose="02020603050405020304" pitchFamily="18" charset="0"/>
                <a:ea typeface="黑体" panose="02010609060101010101" pitchFamily="49" charset="-122"/>
              </a:rPr>
              <a:t>，</a:t>
            </a:r>
            <a:r>
              <a:rPr lang="en-US" altLang="zh-CN" sz="2400">
                <a:latin typeface="Times New Roman" panose="02020603050405020304" pitchFamily="18" charset="0"/>
                <a:ea typeface="黑体" panose="02010609060101010101" pitchFamily="49" charset="-122"/>
              </a:rPr>
              <a:t>AD=40cm</a:t>
            </a:r>
            <a:r>
              <a:rPr lang="zh-CN" altLang="en-US" sz="2400">
                <a:latin typeface="Times New Roman" panose="02020603050405020304" pitchFamily="18" charset="0"/>
                <a:ea typeface="黑体" panose="02010609060101010101" pitchFamily="49" charset="-122"/>
              </a:rPr>
              <a:t>，四边形</a:t>
            </a:r>
            <a:r>
              <a:rPr lang="en-US" altLang="zh-CN" sz="2400">
                <a:latin typeface="Times New Roman" panose="02020603050405020304" pitchFamily="18" charset="0"/>
                <a:ea typeface="黑体" panose="02010609060101010101" pitchFamily="49" charset="-122"/>
              </a:rPr>
              <a:t>PQRS</a:t>
            </a:r>
            <a:r>
              <a:rPr lang="zh-CN" altLang="en-US" sz="2400">
                <a:latin typeface="Times New Roman" panose="02020603050405020304" pitchFamily="18" charset="0"/>
                <a:ea typeface="黑体" panose="02010609060101010101" pitchFamily="49" charset="-122"/>
              </a:rPr>
              <a:t>是正方形</a:t>
            </a:r>
            <a:r>
              <a:rPr lang="en-US" altLang="zh-CN" sz="2400">
                <a:latin typeface="Times New Roman" panose="02020603050405020304" pitchFamily="18" charset="0"/>
                <a:ea typeface="黑体" panose="02010609060101010101" pitchFamily="49" charset="-122"/>
              </a:rPr>
              <a:t>.</a:t>
            </a:r>
          </a:p>
        </p:txBody>
      </p:sp>
      <p:sp>
        <p:nvSpPr>
          <p:cNvPr id="26" name="TextBox 25"/>
          <p:cNvSpPr txBox="1"/>
          <p:nvPr/>
        </p:nvSpPr>
        <p:spPr>
          <a:xfrm>
            <a:off x="684213" y="897731"/>
            <a:ext cx="5256212" cy="461665"/>
          </a:xfrm>
          <a:prstGeom prst="rect">
            <a:avLst/>
          </a:prstGeom>
          <a:noFill/>
        </p:spPr>
        <p:txBody>
          <a:bodyPr>
            <a:spAutoFit/>
          </a:bodyPr>
          <a:lstStyle/>
          <a:p>
            <a:pPr>
              <a:buFont typeface="Arial" panose="020B0604020202020204" pitchFamily="34" charset="0"/>
              <a:buNone/>
              <a:defRPr/>
            </a:pPr>
            <a:r>
              <a:rPr lang="zh-CN" altLang="en-US" sz="2400" dirty="0">
                <a:latin typeface="Times New Roman" panose="02020603050405020304" pitchFamily="18" charset="0"/>
                <a:ea typeface="黑体" panose="02010609060101010101" pitchFamily="49" charset="-122"/>
              </a:rPr>
              <a:t>（</a:t>
            </a:r>
            <a:r>
              <a:rPr lang="en-US" altLang="zh-CN" sz="2400" dirty="0">
                <a:latin typeface="Times New Roman" panose="02020603050405020304" pitchFamily="18" charset="0"/>
                <a:ea typeface="黑体" panose="02010609060101010101" pitchFamily="49" charset="-122"/>
              </a:rPr>
              <a:t>3</a:t>
            </a:r>
            <a:r>
              <a:rPr lang="zh-CN" altLang="en-US" sz="2400" dirty="0">
                <a:latin typeface="Times New Roman" panose="02020603050405020304" pitchFamily="18" charset="0"/>
                <a:ea typeface="黑体" panose="02010609060101010101" pitchFamily="49" charset="-122"/>
              </a:rPr>
              <a:t>）求正方形</a:t>
            </a:r>
            <a:r>
              <a:rPr kumimoji="1" lang="en-US" altLang="zh-CN" sz="2400" dirty="0">
                <a:latin typeface="Times New Roman" panose="02020603050405020304" pitchFamily="18" charset="0"/>
                <a:ea typeface="黑体" panose="02010609060101010101" pitchFamily="49" charset="-122"/>
                <a:cs typeface="Times New Roman" panose="02020603050405020304" pitchFamily="18" charset="0"/>
              </a:rPr>
              <a:t>PQRS</a:t>
            </a:r>
            <a:r>
              <a:rPr kumimoji="1" lang="zh-CN" altLang="en-US" sz="2400" dirty="0">
                <a:latin typeface="Times New Roman" panose="02020603050405020304" pitchFamily="18" charset="0"/>
                <a:ea typeface="黑体" panose="02010609060101010101" pitchFamily="49" charset="-122"/>
                <a:cs typeface="Times New Roman" panose="02020603050405020304" pitchFamily="18" charset="0"/>
              </a:rPr>
              <a:t>的边长</a:t>
            </a:r>
            <a:r>
              <a:rPr kumimoji="1" lang="en-US" altLang="zh-CN" sz="2400" dirty="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400" dirty="0">
              <a:latin typeface="Times New Roman" panose="02020603050405020304" pitchFamily="18" charset="0"/>
              <a:ea typeface="黑体" panose="02010609060101010101" pitchFamily="49" charset="-122"/>
            </a:endParaRPr>
          </a:p>
        </p:txBody>
      </p:sp>
      <p:sp>
        <p:nvSpPr>
          <p:cNvPr id="32" name="椭圆形标注 31"/>
          <p:cNvSpPr>
            <a:spLocks noChangeArrowheads="1"/>
          </p:cNvSpPr>
          <p:nvPr/>
        </p:nvSpPr>
        <p:spPr bwMode="auto">
          <a:xfrm>
            <a:off x="6516688" y="3381375"/>
            <a:ext cx="1871662" cy="701279"/>
          </a:xfrm>
          <a:prstGeom prst="wedgeEllipseCallout">
            <a:avLst>
              <a:gd name="adj1" fmla="val 54005"/>
              <a:gd name="adj2" fmla="val -58833"/>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25400">
                <a:solidFill>
                  <a:srgbClr val="BCBCB6"/>
                </a:solidFill>
                <a:round/>
              </a14:hiddenLine>
            </a:ext>
          </a:extLst>
        </p:spPr>
        <p:txBody>
          <a:bodyPr anchor="ctr"/>
          <a:lstStyle/>
          <a:p>
            <a:pPr algn="ctr">
              <a:buFont typeface="Arial" panose="020B0604020202020204" pitchFamily="34" charset="0"/>
              <a:buNone/>
              <a:defRPr/>
            </a:pPr>
            <a:r>
              <a:rPr lang="zh-CN" altLang="en-US" sz="2400" b="1" dirty="0">
                <a:solidFill>
                  <a:sysClr val="windowText" lastClr="000000"/>
                </a:solidFill>
                <a:latin typeface="Times New Roman" panose="02020603050405020304" pitchFamily="18" charset="0"/>
                <a:ea typeface="黑体" panose="02010609060101010101" pitchFamily="49" charset="-122"/>
              </a:rPr>
              <a:t>是方程思想哦！</a:t>
            </a:r>
          </a:p>
        </p:txBody>
      </p:sp>
      <p:sp>
        <p:nvSpPr>
          <p:cNvPr id="27" name="TextBox 26"/>
          <p:cNvSpPr txBox="1"/>
          <p:nvPr/>
        </p:nvSpPr>
        <p:spPr>
          <a:xfrm>
            <a:off x="827089" y="1329929"/>
            <a:ext cx="6696075" cy="4154984"/>
          </a:xfrm>
          <a:prstGeom prst="rect">
            <a:avLst/>
          </a:prstGeom>
          <a:noFill/>
        </p:spPr>
        <p:txBody>
          <a:bodyPr>
            <a:spAutoFit/>
          </a:bodyPr>
          <a:lstStyle/>
          <a:p>
            <a:pPr>
              <a:buFont typeface="Arial" panose="020B0604020202020204" pitchFamily="34" charset="0"/>
              <a:buNone/>
            </a:pPr>
            <a:r>
              <a:rPr lang="zh-CN" altLang="en-US" sz="2400">
                <a:solidFill>
                  <a:srgbClr val="FF0000"/>
                </a:solidFill>
                <a:latin typeface="Times New Roman" panose="02020603050405020304" pitchFamily="18" charset="0"/>
                <a:ea typeface="黑体" panose="02010609060101010101" pitchFamily="49" charset="-122"/>
              </a:rPr>
              <a:t>解：∵ </a:t>
            </a:r>
            <a:r>
              <a:rPr lang="el-GR" altLang="zh-CN" sz="2400">
                <a:solidFill>
                  <a:srgbClr val="FF0000"/>
                </a:solidFill>
                <a:latin typeface="Times New Roman" panose="02020603050405020304" pitchFamily="18" charset="0"/>
                <a:ea typeface="黑体" panose="02010609060101010101" pitchFamily="49" charset="-122"/>
              </a:rPr>
              <a:t>Δ</a:t>
            </a:r>
            <a:r>
              <a:rPr lang="en-US" altLang="zh-CN" sz="2400">
                <a:solidFill>
                  <a:srgbClr val="FF0000"/>
                </a:solidFill>
                <a:latin typeface="Times New Roman" panose="02020603050405020304" pitchFamily="18" charset="0"/>
                <a:ea typeface="黑体" panose="02010609060101010101" pitchFamily="49" charset="-122"/>
              </a:rPr>
              <a:t>ASR ∽ </a:t>
            </a:r>
            <a:r>
              <a:rPr lang="el-GR" altLang="zh-CN" sz="2400">
                <a:solidFill>
                  <a:srgbClr val="FF0000"/>
                </a:solidFill>
                <a:latin typeface="Times New Roman" panose="02020603050405020304" pitchFamily="18" charset="0"/>
                <a:ea typeface="黑体" panose="02010609060101010101" pitchFamily="49" charset="-122"/>
              </a:rPr>
              <a:t>Δ</a:t>
            </a:r>
            <a:r>
              <a:rPr lang="en-US" altLang="zh-CN" sz="2400">
                <a:solidFill>
                  <a:srgbClr val="FF0000"/>
                </a:solidFill>
                <a:latin typeface="Times New Roman" panose="02020603050405020304" pitchFamily="18" charset="0"/>
                <a:ea typeface="黑体" panose="02010609060101010101" pitchFamily="49" charset="-122"/>
              </a:rPr>
              <a:t>ABC</a:t>
            </a:r>
          </a:p>
          <a:p>
            <a:pPr>
              <a:buFont typeface="Arial" panose="020B0604020202020204" pitchFamily="34" charset="0"/>
              <a:buNone/>
            </a:pPr>
            <a:r>
              <a:rPr lang="en-US" altLang="zh-CN" sz="2400">
                <a:solidFill>
                  <a:srgbClr val="FF0000"/>
                </a:solidFill>
                <a:latin typeface="Times New Roman" panose="02020603050405020304" pitchFamily="18" charset="0"/>
                <a:ea typeface="黑体" panose="02010609060101010101" pitchFamily="49" charset="-122"/>
              </a:rPr>
              <a:t>    AE</a:t>
            </a:r>
            <a:r>
              <a:rPr lang="zh-CN" altLang="en-US" sz="2400">
                <a:solidFill>
                  <a:srgbClr val="FF0000"/>
                </a:solidFill>
                <a:latin typeface="Times New Roman" panose="02020603050405020304" pitchFamily="18" charset="0"/>
                <a:ea typeface="黑体" panose="02010609060101010101" pitchFamily="49" charset="-122"/>
              </a:rPr>
              <a:t>、</a:t>
            </a:r>
            <a:r>
              <a:rPr lang="en-US" altLang="zh-CN" sz="2400">
                <a:solidFill>
                  <a:srgbClr val="FF0000"/>
                </a:solidFill>
                <a:latin typeface="Times New Roman" panose="02020603050405020304" pitchFamily="18" charset="0"/>
                <a:ea typeface="黑体" panose="02010609060101010101" pitchFamily="49" charset="-122"/>
              </a:rPr>
              <a:t>AD</a:t>
            </a:r>
            <a:r>
              <a:rPr lang="zh-CN" altLang="en-US" sz="2400">
                <a:solidFill>
                  <a:srgbClr val="FF0000"/>
                </a:solidFill>
                <a:latin typeface="Times New Roman" panose="02020603050405020304" pitchFamily="18" charset="0"/>
                <a:ea typeface="黑体" panose="02010609060101010101" pitchFamily="49" charset="-122"/>
              </a:rPr>
              <a:t>分别是</a:t>
            </a:r>
            <a:r>
              <a:rPr lang="el-GR" altLang="zh-CN" sz="2400">
                <a:solidFill>
                  <a:srgbClr val="FF0000"/>
                </a:solidFill>
                <a:latin typeface="Times New Roman" panose="02020603050405020304" pitchFamily="18" charset="0"/>
                <a:ea typeface="黑体" panose="02010609060101010101" pitchFamily="49" charset="-122"/>
              </a:rPr>
              <a:t>Δ</a:t>
            </a:r>
            <a:r>
              <a:rPr lang="en-US" altLang="zh-CN" sz="2400">
                <a:solidFill>
                  <a:srgbClr val="FF0000"/>
                </a:solidFill>
                <a:latin typeface="Times New Roman" panose="02020603050405020304" pitchFamily="18" charset="0"/>
                <a:ea typeface="黑体" panose="02010609060101010101" pitchFamily="49" charset="-122"/>
              </a:rPr>
              <a:t>ASR </a:t>
            </a:r>
            <a:r>
              <a:rPr lang="zh-CN" altLang="en-US" sz="2400">
                <a:solidFill>
                  <a:srgbClr val="FF0000"/>
                </a:solidFill>
                <a:latin typeface="Times New Roman" panose="02020603050405020304" pitchFamily="18" charset="0"/>
                <a:ea typeface="黑体" panose="02010609060101010101" pitchFamily="49" charset="-122"/>
              </a:rPr>
              <a:t>和</a:t>
            </a:r>
            <a:r>
              <a:rPr lang="el-GR" altLang="zh-CN" sz="2400">
                <a:solidFill>
                  <a:srgbClr val="FF0000"/>
                </a:solidFill>
                <a:latin typeface="Times New Roman" panose="02020603050405020304" pitchFamily="18" charset="0"/>
                <a:ea typeface="黑体" panose="02010609060101010101" pitchFamily="49" charset="-122"/>
              </a:rPr>
              <a:t>Δ</a:t>
            </a:r>
            <a:r>
              <a:rPr lang="en-US" altLang="zh-CN" sz="2400">
                <a:solidFill>
                  <a:srgbClr val="FF0000"/>
                </a:solidFill>
                <a:latin typeface="Times New Roman" panose="02020603050405020304" pitchFamily="18" charset="0"/>
                <a:ea typeface="黑体" panose="02010609060101010101" pitchFamily="49" charset="-122"/>
              </a:rPr>
              <a:t>ABC</a:t>
            </a:r>
          </a:p>
          <a:p>
            <a:pPr>
              <a:buFont typeface="Arial" panose="020B0604020202020204" pitchFamily="34" charset="0"/>
              <a:buNone/>
            </a:pPr>
            <a:r>
              <a:rPr lang="en-US" altLang="zh-CN" sz="2400">
                <a:solidFill>
                  <a:srgbClr val="FF0000"/>
                </a:solidFill>
                <a:latin typeface="Times New Roman" panose="02020603050405020304" pitchFamily="18" charset="0"/>
                <a:ea typeface="黑体" panose="02010609060101010101" pitchFamily="49" charset="-122"/>
              </a:rPr>
              <a:t>    </a:t>
            </a:r>
            <a:r>
              <a:rPr lang="zh-CN" altLang="en-US" sz="2400">
                <a:solidFill>
                  <a:srgbClr val="FF0000"/>
                </a:solidFill>
                <a:latin typeface="Times New Roman" panose="02020603050405020304" pitchFamily="18" charset="0"/>
                <a:ea typeface="黑体" panose="02010609060101010101" pitchFamily="49" charset="-122"/>
              </a:rPr>
              <a:t>对应边上的高</a:t>
            </a:r>
          </a:p>
          <a:p>
            <a:pPr>
              <a:buFont typeface="Arial" panose="020B0604020202020204" pitchFamily="34" charset="0"/>
              <a:buNone/>
            </a:pPr>
            <a:r>
              <a:rPr lang="zh-CN" altLang="en-US" sz="2400">
                <a:solidFill>
                  <a:srgbClr val="FF0000"/>
                </a:solidFill>
                <a:latin typeface="Times New Roman" panose="02020603050405020304" pitchFamily="18" charset="0"/>
                <a:ea typeface="黑体" panose="02010609060101010101" pitchFamily="49" charset="-122"/>
              </a:rPr>
              <a:t>    ∴             </a:t>
            </a:r>
          </a:p>
          <a:p>
            <a:pPr>
              <a:buFont typeface="Arial" panose="020B0604020202020204" pitchFamily="34" charset="0"/>
              <a:buNone/>
            </a:pPr>
            <a:endParaRPr lang="zh-CN" altLang="en-US" sz="2400">
              <a:solidFill>
                <a:srgbClr val="FF0000"/>
              </a:solidFill>
              <a:latin typeface="Times New Roman" panose="02020603050405020304" pitchFamily="18" charset="0"/>
              <a:ea typeface="黑体" panose="02010609060101010101" pitchFamily="49" charset="-122"/>
            </a:endParaRPr>
          </a:p>
          <a:p>
            <a:pPr>
              <a:buFont typeface="Arial" panose="020B0604020202020204" pitchFamily="34" charset="0"/>
              <a:buNone/>
            </a:pPr>
            <a:r>
              <a:rPr lang="zh-CN" altLang="en-US" sz="2400">
                <a:solidFill>
                  <a:srgbClr val="FF0000"/>
                </a:solidFill>
                <a:latin typeface="Times New Roman" panose="02020603050405020304" pitchFamily="18" charset="0"/>
                <a:ea typeface="黑体" panose="02010609060101010101" pitchFamily="49" charset="-122"/>
              </a:rPr>
              <a:t>    设正方形</a:t>
            </a:r>
            <a:r>
              <a:rPr lang="en-US" altLang="zh-CN" sz="2400">
                <a:solidFill>
                  <a:srgbClr val="FF0000"/>
                </a:solidFill>
                <a:latin typeface="Times New Roman" panose="02020603050405020304" pitchFamily="18" charset="0"/>
                <a:ea typeface="黑体" panose="02010609060101010101" pitchFamily="49" charset="-122"/>
              </a:rPr>
              <a:t>PQRS</a:t>
            </a:r>
            <a:r>
              <a:rPr lang="zh-CN" altLang="en-US" sz="2400">
                <a:solidFill>
                  <a:srgbClr val="FF0000"/>
                </a:solidFill>
                <a:latin typeface="Times New Roman" panose="02020603050405020304" pitchFamily="18" charset="0"/>
                <a:ea typeface="黑体" panose="02010609060101010101" pitchFamily="49" charset="-122"/>
              </a:rPr>
              <a:t>的边长为</a:t>
            </a:r>
            <a:r>
              <a:rPr lang="en-US" altLang="zh-CN" sz="2400">
                <a:solidFill>
                  <a:srgbClr val="FF0000"/>
                </a:solidFill>
                <a:latin typeface="Times New Roman" panose="02020603050405020304" pitchFamily="18" charset="0"/>
                <a:ea typeface="黑体" panose="02010609060101010101" pitchFamily="49" charset="-122"/>
              </a:rPr>
              <a:t>xcm,</a:t>
            </a:r>
          </a:p>
          <a:p>
            <a:pPr>
              <a:buFont typeface="Arial" panose="020B0604020202020204" pitchFamily="34" charset="0"/>
              <a:buNone/>
            </a:pPr>
            <a:r>
              <a:rPr lang="en-US" altLang="zh-CN" sz="2400">
                <a:solidFill>
                  <a:srgbClr val="FF0000"/>
                </a:solidFill>
                <a:latin typeface="Times New Roman" panose="02020603050405020304" pitchFamily="18" charset="0"/>
                <a:ea typeface="黑体" panose="02010609060101010101" pitchFamily="49" charset="-122"/>
              </a:rPr>
              <a:t>    </a:t>
            </a:r>
            <a:r>
              <a:rPr lang="zh-CN" altLang="en-US" sz="2400">
                <a:solidFill>
                  <a:srgbClr val="FF0000"/>
                </a:solidFill>
                <a:latin typeface="Times New Roman" panose="02020603050405020304" pitchFamily="18" charset="0"/>
                <a:ea typeface="黑体" panose="02010609060101010101" pitchFamily="49" charset="-122"/>
              </a:rPr>
              <a:t>则</a:t>
            </a:r>
            <a:r>
              <a:rPr lang="en-US" altLang="zh-CN" sz="2400">
                <a:solidFill>
                  <a:srgbClr val="FF0000"/>
                </a:solidFill>
                <a:latin typeface="Times New Roman" panose="02020603050405020304" pitchFamily="18" charset="0"/>
                <a:ea typeface="黑体" panose="02010609060101010101" pitchFamily="49" charset="-122"/>
              </a:rPr>
              <a:t>SR=DE=</a:t>
            </a:r>
            <a:r>
              <a:rPr lang="en-US" altLang="zh-CN" sz="2400" i="1">
                <a:solidFill>
                  <a:srgbClr val="FF0000"/>
                </a:solidFill>
                <a:latin typeface="Times New Roman" panose="02020603050405020304" pitchFamily="18" charset="0"/>
                <a:ea typeface="黑体" panose="02010609060101010101" pitchFamily="49" charset="-122"/>
              </a:rPr>
              <a:t>x</a:t>
            </a:r>
            <a:r>
              <a:rPr lang="en-US" altLang="zh-CN" sz="2400">
                <a:solidFill>
                  <a:srgbClr val="FF0000"/>
                </a:solidFill>
                <a:latin typeface="Times New Roman" panose="02020603050405020304" pitchFamily="18" charset="0"/>
                <a:ea typeface="黑体" panose="02010609060101010101" pitchFamily="49" charset="-122"/>
              </a:rPr>
              <a:t>cm     AE=</a:t>
            </a:r>
            <a:r>
              <a:rPr lang="zh-CN" altLang="en-US" sz="2400">
                <a:solidFill>
                  <a:srgbClr val="FF0000"/>
                </a:solidFill>
                <a:latin typeface="Times New Roman" panose="02020603050405020304" pitchFamily="18" charset="0"/>
                <a:ea typeface="黑体" panose="02010609060101010101" pitchFamily="49" charset="-122"/>
              </a:rPr>
              <a:t>（</a:t>
            </a:r>
            <a:r>
              <a:rPr lang="en-US" altLang="zh-CN" sz="2400">
                <a:solidFill>
                  <a:srgbClr val="FF0000"/>
                </a:solidFill>
                <a:latin typeface="Times New Roman" panose="02020603050405020304" pitchFamily="18" charset="0"/>
                <a:ea typeface="黑体" panose="02010609060101010101" pitchFamily="49" charset="-122"/>
              </a:rPr>
              <a:t>40-x</a:t>
            </a:r>
            <a:r>
              <a:rPr lang="zh-CN" altLang="en-US" sz="2400">
                <a:solidFill>
                  <a:srgbClr val="FF0000"/>
                </a:solidFill>
                <a:latin typeface="Times New Roman" panose="02020603050405020304" pitchFamily="18" charset="0"/>
                <a:ea typeface="黑体" panose="02010609060101010101" pitchFamily="49" charset="-122"/>
              </a:rPr>
              <a:t>）</a:t>
            </a:r>
            <a:r>
              <a:rPr lang="en-US" altLang="zh-CN" sz="2400">
                <a:solidFill>
                  <a:srgbClr val="FF0000"/>
                </a:solidFill>
                <a:latin typeface="Times New Roman" panose="02020603050405020304" pitchFamily="18" charset="0"/>
                <a:ea typeface="黑体" panose="02010609060101010101" pitchFamily="49" charset="-122"/>
              </a:rPr>
              <a:t>cm</a:t>
            </a:r>
          </a:p>
          <a:p>
            <a:pPr>
              <a:buFont typeface="Arial" panose="020B0604020202020204" pitchFamily="34" charset="0"/>
              <a:buNone/>
            </a:pPr>
            <a:endParaRPr lang="en-US" altLang="zh-CN" sz="2400">
              <a:solidFill>
                <a:srgbClr val="FF0000"/>
              </a:solidFill>
              <a:latin typeface="Times New Roman" panose="02020603050405020304" pitchFamily="18" charset="0"/>
              <a:ea typeface="黑体" panose="02010609060101010101" pitchFamily="49" charset="-122"/>
            </a:endParaRPr>
          </a:p>
          <a:p>
            <a:pPr>
              <a:lnSpc>
                <a:spcPct val="150000"/>
              </a:lnSpc>
              <a:buFont typeface="Arial" panose="020B0604020202020204" pitchFamily="34" charset="0"/>
              <a:buNone/>
            </a:pPr>
            <a:r>
              <a:rPr lang="en-US" altLang="zh-CN" sz="2400">
                <a:solidFill>
                  <a:srgbClr val="FF0000"/>
                </a:solidFill>
                <a:latin typeface="Times New Roman" panose="02020603050405020304" pitchFamily="18" charset="0"/>
                <a:ea typeface="黑体" panose="02010609060101010101" pitchFamily="49" charset="-122"/>
              </a:rPr>
              <a:t>    ∴                          </a:t>
            </a:r>
            <a:r>
              <a:rPr lang="zh-CN" altLang="en-US" sz="2400">
                <a:solidFill>
                  <a:srgbClr val="FF0000"/>
                </a:solidFill>
                <a:latin typeface="Times New Roman" panose="02020603050405020304" pitchFamily="18" charset="0"/>
                <a:ea typeface="黑体" panose="02010609060101010101" pitchFamily="49" charset="-122"/>
              </a:rPr>
              <a:t>解得</a:t>
            </a:r>
            <a:r>
              <a:rPr lang="en-US" altLang="zh-CN" sz="2400" i="1">
                <a:solidFill>
                  <a:srgbClr val="FF0000"/>
                </a:solidFill>
                <a:latin typeface="Times New Roman" panose="02020603050405020304" pitchFamily="18" charset="0"/>
                <a:ea typeface="黑体" panose="02010609060101010101" pitchFamily="49" charset="-122"/>
              </a:rPr>
              <a:t>x</a:t>
            </a:r>
            <a:r>
              <a:rPr lang="en-US" altLang="zh-CN" sz="2400">
                <a:solidFill>
                  <a:srgbClr val="FF0000"/>
                </a:solidFill>
                <a:latin typeface="Times New Roman" panose="02020603050405020304" pitchFamily="18" charset="0"/>
                <a:ea typeface="黑体" panose="02010609060101010101" pitchFamily="49" charset="-122"/>
              </a:rPr>
              <a:t>=24.</a:t>
            </a:r>
          </a:p>
          <a:p>
            <a:pPr>
              <a:lnSpc>
                <a:spcPct val="150000"/>
              </a:lnSpc>
              <a:buFont typeface="Arial" panose="020B0604020202020204" pitchFamily="34" charset="0"/>
              <a:buNone/>
            </a:pPr>
            <a:r>
              <a:rPr lang="en-US" altLang="zh-CN" sz="2400">
                <a:solidFill>
                  <a:srgbClr val="FF0000"/>
                </a:solidFill>
                <a:latin typeface="Times New Roman" panose="02020603050405020304" pitchFamily="18" charset="0"/>
                <a:ea typeface="黑体" panose="02010609060101010101" pitchFamily="49" charset="-122"/>
              </a:rPr>
              <a:t>    ∴</a:t>
            </a:r>
            <a:r>
              <a:rPr lang="zh-CN" altLang="en-US" sz="2400">
                <a:solidFill>
                  <a:srgbClr val="FF0000"/>
                </a:solidFill>
                <a:latin typeface="Times New Roman" panose="02020603050405020304" pitchFamily="18" charset="0"/>
                <a:ea typeface="黑体" panose="02010609060101010101" pitchFamily="49" charset="-122"/>
              </a:rPr>
              <a:t>正方形</a:t>
            </a:r>
            <a:r>
              <a:rPr lang="en-US" altLang="zh-CN" sz="2400">
                <a:solidFill>
                  <a:srgbClr val="FF0000"/>
                </a:solidFill>
                <a:latin typeface="Times New Roman" panose="02020603050405020304" pitchFamily="18" charset="0"/>
                <a:ea typeface="黑体" panose="02010609060101010101" pitchFamily="49" charset="-122"/>
              </a:rPr>
              <a:t>PQRS</a:t>
            </a:r>
            <a:r>
              <a:rPr lang="zh-CN" altLang="en-US" sz="2400">
                <a:solidFill>
                  <a:srgbClr val="FF0000"/>
                </a:solidFill>
                <a:latin typeface="Times New Roman" panose="02020603050405020304" pitchFamily="18" charset="0"/>
                <a:ea typeface="黑体" panose="02010609060101010101" pitchFamily="49" charset="-122"/>
              </a:rPr>
              <a:t>的边长为</a:t>
            </a:r>
            <a:r>
              <a:rPr lang="en-US" altLang="zh-CN" sz="2400">
                <a:solidFill>
                  <a:srgbClr val="FF0000"/>
                </a:solidFill>
                <a:latin typeface="Times New Roman" panose="02020603050405020304" pitchFamily="18" charset="0"/>
                <a:ea typeface="黑体" panose="02010609060101010101" pitchFamily="49" charset="-122"/>
              </a:rPr>
              <a:t>24cm.</a:t>
            </a:r>
          </a:p>
        </p:txBody>
      </p:sp>
      <p:grpSp>
        <p:nvGrpSpPr>
          <p:cNvPr id="19462" name="组合 65"/>
          <p:cNvGrpSpPr/>
          <p:nvPr/>
        </p:nvGrpSpPr>
        <p:grpSpPr bwMode="auto">
          <a:xfrm>
            <a:off x="5435601" y="907256"/>
            <a:ext cx="2981325" cy="2212101"/>
            <a:chOff x="5580112" y="3081684"/>
            <a:chExt cx="2981325" cy="2949468"/>
          </a:xfrm>
        </p:grpSpPr>
        <p:sp>
          <p:nvSpPr>
            <p:cNvPr id="54" name="矩形 53"/>
            <p:cNvSpPr/>
            <p:nvPr/>
          </p:nvSpPr>
          <p:spPr>
            <a:xfrm>
              <a:off x="6327825" y="4437409"/>
              <a:ext cx="1082675" cy="103505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latin typeface="Times New Roman" panose="02020603050405020304" pitchFamily="18" charset="0"/>
                <a:ea typeface="黑体" panose="02010609060101010101" pitchFamily="49" charset="-122"/>
              </a:endParaRPr>
            </a:p>
          </p:txBody>
        </p:sp>
        <p:grpSp>
          <p:nvGrpSpPr>
            <p:cNvPr id="19464" name="组合 31"/>
            <p:cNvGrpSpPr/>
            <p:nvPr/>
          </p:nvGrpSpPr>
          <p:grpSpPr bwMode="auto">
            <a:xfrm>
              <a:off x="5580112" y="3081684"/>
              <a:ext cx="2981325" cy="2949468"/>
              <a:chOff x="5580063" y="2852738"/>
              <a:chExt cx="2981325" cy="2949467"/>
            </a:xfrm>
          </p:grpSpPr>
          <p:sp>
            <p:nvSpPr>
              <p:cNvPr id="19465" name="Text Box 13"/>
              <p:cNvSpPr txBox="1">
                <a:spLocks noChangeArrowheads="1"/>
              </p:cNvSpPr>
              <p:nvPr/>
            </p:nvSpPr>
            <p:spPr bwMode="auto">
              <a:xfrm>
                <a:off x="5940599" y="3775919"/>
                <a:ext cx="53333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S</a:t>
                </a:r>
              </a:p>
            </p:txBody>
          </p:sp>
          <p:sp>
            <p:nvSpPr>
              <p:cNvPr id="19466" name="Text Box 14"/>
              <p:cNvSpPr txBox="1">
                <a:spLocks noChangeArrowheads="1"/>
              </p:cNvSpPr>
              <p:nvPr/>
            </p:nvSpPr>
            <p:spPr bwMode="auto">
              <a:xfrm>
                <a:off x="7308751" y="3703911"/>
                <a:ext cx="53333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R</a:t>
                </a:r>
              </a:p>
            </p:txBody>
          </p:sp>
          <p:sp>
            <p:nvSpPr>
              <p:cNvPr id="19467" name="Text Box 15"/>
              <p:cNvSpPr txBox="1">
                <a:spLocks noChangeArrowheads="1"/>
              </p:cNvSpPr>
              <p:nvPr/>
            </p:nvSpPr>
            <p:spPr bwMode="auto">
              <a:xfrm>
                <a:off x="7164239" y="5186652"/>
                <a:ext cx="53333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Q</a:t>
                </a:r>
              </a:p>
            </p:txBody>
          </p:sp>
          <p:sp>
            <p:nvSpPr>
              <p:cNvPr id="19468" name="Text Box 16"/>
              <p:cNvSpPr txBox="1">
                <a:spLocks noChangeArrowheads="1"/>
              </p:cNvSpPr>
              <p:nvPr/>
            </p:nvSpPr>
            <p:spPr bwMode="auto">
              <a:xfrm>
                <a:off x="6156060" y="5186652"/>
                <a:ext cx="53333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P</a:t>
                </a:r>
              </a:p>
            </p:txBody>
          </p:sp>
          <p:sp>
            <p:nvSpPr>
              <p:cNvPr id="19469" name="Text Box 17"/>
              <p:cNvSpPr txBox="1">
                <a:spLocks noChangeArrowheads="1"/>
              </p:cNvSpPr>
              <p:nvPr/>
            </p:nvSpPr>
            <p:spPr bwMode="auto">
              <a:xfrm>
                <a:off x="6660679" y="3703911"/>
                <a:ext cx="317339"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E</a:t>
                </a:r>
              </a:p>
            </p:txBody>
          </p:sp>
          <p:sp>
            <p:nvSpPr>
              <p:cNvPr id="19470" name="Text Box 18"/>
              <p:cNvSpPr txBox="1">
                <a:spLocks noChangeArrowheads="1"/>
              </p:cNvSpPr>
              <p:nvPr/>
            </p:nvSpPr>
            <p:spPr bwMode="auto">
              <a:xfrm>
                <a:off x="6588058" y="5186652"/>
                <a:ext cx="53333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D</a:t>
                </a:r>
              </a:p>
            </p:txBody>
          </p:sp>
          <p:sp>
            <p:nvSpPr>
              <p:cNvPr id="19471" name="Text Box 19"/>
              <p:cNvSpPr txBox="1">
                <a:spLocks noChangeArrowheads="1"/>
              </p:cNvSpPr>
              <p:nvPr/>
            </p:nvSpPr>
            <p:spPr bwMode="auto">
              <a:xfrm>
                <a:off x="8028050" y="5186652"/>
                <a:ext cx="53333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C</a:t>
                </a:r>
              </a:p>
            </p:txBody>
          </p:sp>
          <p:sp>
            <p:nvSpPr>
              <p:cNvPr id="19472" name="Text Box 20"/>
              <p:cNvSpPr txBox="1">
                <a:spLocks noChangeArrowheads="1"/>
              </p:cNvSpPr>
              <p:nvPr/>
            </p:nvSpPr>
            <p:spPr bwMode="auto">
              <a:xfrm>
                <a:off x="5580063" y="5157035"/>
                <a:ext cx="53333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B</a:t>
                </a:r>
              </a:p>
            </p:txBody>
          </p:sp>
          <p:sp>
            <p:nvSpPr>
              <p:cNvPr id="19473" name="Text Box 21"/>
              <p:cNvSpPr txBox="1">
                <a:spLocks noChangeArrowheads="1"/>
              </p:cNvSpPr>
              <p:nvPr/>
            </p:nvSpPr>
            <p:spPr bwMode="auto">
              <a:xfrm>
                <a:off x="6516058" y="2852738"/>
                <a:ext cx="53333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ea typeface="黑体" panose="02010609060101010101" pitchFamily="49" charset="-122"/>
                  </a:rPr>
                  <a:t>A</a:t>
                </a:r>
              </a:p>
            </p:txBody>
          </p:sp>
          <p:grpSp>
            <p:nvGrpSpPr>
              <p:cNvPr id="19474" name="组合 25"/>
              <p:cNvGrpSpPr/>
              <p:nvPr/>
            </p:nvGrpSpPr>
            <p:grpSpPr bwMode="auto">
              <a:xfrm>
                <a:off x="5825402" y="3314411"/>
                <a:ext cx="2447987" cy="1952634"/>
                <a:chOff x="1907704" y="2996952"/>
                <a:chExt cx="2736304" cy="2096616"/>
              </a:xfrm>
            </p:grpSpPr>
            <p:sp>
              <p:nvSpPr>
                <p:cNvPr id="19475" name="Line 11"/>
                <p:cNvSpPr>
                  <a:spLocks noChangeShapeType="1"/>
                </p:cNvSpPr>
                <p:nvPr/>
              </p:nvSpPr>
              <p:spPr bwMode="auto">
                <a:xfrm>
                  <a:off x="2915816" y="4941168"/>
                  <a:ext cx="76200" cy="0"/>
                </a:xfrm>
                <a:prstGeom prst="line">
                  <a:avLst/>
                </a:prstGeom>
                <a:noFill/>
                <a:ln w="28575">
                  <a:solidFill>
                    <a:schemeClr val="accent2"/>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67" name="等腰三角形 66"/>
                <p:cNvSpPr/>
                <p:nvPr/>
              </p:nvSpPr>
              <p:spPr>
                <a:xfrm>
                  <a:off x="1908513" y="2997263"/>
                  <a:ext cx="2736235" cy="2082969"/>
                </a:xfrm>
                <a:prstGeom prst="triangle">
                  <a:avLst>
                    <a:gd name="adj" fmla="val 3568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latin typeface="Times New Roman" panose="02020603050405020304" pitchFamily="18" charset="0"/>
                    <a:ea typeface="黑体" panose="02010609060101010101" pitchFamily="49" charset="-122"/>
                  </a:endParaRPr>
                </a:p>
              </p:txBody>
            </p:sp>
            <p:grpSp>
              <p:nvGrpSpPr>
                <p:cNvPr id="19477" name="组合 24"/>
                <p:cNvGrpSpPr/>
                <p:nvPr/>
              </p:nvGrpSpPr>
              <p:grpSpPr bwMode="auto">
                <a:xfrm>
                  <a:off x="2899920" y="2996952"/>
                  <a:ext cx="87904" cy="2096616"/>
                  <a:chOff x="2899920" y="2996952"/>
                  <a:chExt cx="87904" cy="2096616"/>
                </a:xfrm>
              </p:grpSpPr>
              <p:sp>
                <p:nvSpPr>
                  <p:cNvPr id="19478" name="Line 12"/>
                  <p:cNvSpPr>
                    <a:spLocks noChangeShapeType="1"/>
                  </p:cNvSpPr>
                  <p:nvPr/>
                </p:nvSpPr>
                <p:spPr bwMode="auto">
                  <a:xfrm flipH="1">
                    <a:off x="2987824" y="4941168"/>
                    <a:ext cx="0" cy="152400"/>
                  </a:xfrm>
                  <a:prstGeom prst="line">
                    <a:avLst/>
                  </a:prstGeom>
                  <a:noFill/>
                  <a:ln w="28575">
                    <a:solidFill>
                      <a:schemeClr val="accent2"/>
                    </a:solidFill>
                    <a:miter lim="800000"/>
                  </a:ln>
                  <a:extLst>
                    <a:ext uri="{909E8E84-426E-40DD-AFC4-6F175D3DCCD1}">
                      <a14:hiddenFill xmlns:a14="http://schemas.microsoft.com/office/drawing/2010/main">
                        <a:noFill/>
                      </a14:hiddenFill>
                    </a:ext>
                  </a:extLst>
                </p:spPr>
                <p:txBody>
                  <a:bodyPr/>
                  <a:lstStyle/>
                  <a:p>
                    <a:endParaRPr lang="zh-CN" altLang="en-US"/>
                  </a:p>
                </p:txBody>
              </p:sp>
              <p:cxnSp>
                <p:nvCxnSpPr>
                  <p:cNvPr id="70" name="直接连接符 69"/>
                  <p:cNvCxnSpPr/>
                  <p:nvPr/>
                </p:nvCxnSpPr>
                <p:spPr>
                  <a:xfrm>
                    <a:off x="2900442" y="2997263"/>
                    <a:ext cx="0" cy="208296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grpSp>
        </p:grpSp>
      </p:grpSp>
      <p:graphicFrame>
        <p:nvGraphicFramePr>
          <p:cNvPr id="6146" name="Object 2"/>
          <p:cNvGraphicFramePr/>
          <p:nvPr/>
        </p:nvGraphicFramePr>
        <p:xfrm>
          <a:off x="2065338" y="2193132"/>
          <a:ext cx="1200150" cy="526256"/>
        </p:xfrm>
        <a:graphic>
          <a:graphicData uri="http://schemas.openxmlformats.org/presentationml/2006/ole">
            <mc:AlternateContent xmlns:mc="http://schemas.openxmlformats.org/markup-compatibility/2006">
              <mc:Choice xmlns:v="urn:schemas-microsoft-com:vml" Requires="v">
                <p:oleObj spid="_x0000_s19492" r:id="rId3" imgW="673100" imgH="393700" progId="Equation.3">
                  <p:embed/>
                </p:oleObj>
              </mc:Choice>
              <mc:Fallback>
                <p:oleObj r:id="rId3" imgW="673100" imgH="393700" progId="Equation.3">
                  <p:embed/>
                  <p:pic>
                    <p:nvPicPr>
                      <p:cNvPr id="0" name="Object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5338" y="2193132"/>
                        <a:ext cx="1200150" cy="526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 name="对象 1">
            <a:hlinkClick r:id="" action="ppaction://ole?verb=1"/>
          </p:cNvPr>
          <p:cNvGraphicFramePr>
            <a:graphicFrameLocks noChangeAspect="1"/>
          </p:cNvGraphicFramePr>
          <p:nvPr/>
        </p:nvGraphicFramePr>
        <p:xfrm>
          <a:off x="1576388" y="3430191"/>
          <a:ext cx="1689100" cy="603647"/>
        </p:xfrm>
        <a:graphic>
          <a:graphicData uri="http://schemas.openxmlformats.org/presentationml/2006/ole">
            <mc:AlternateContent xmlns:mc="http://schemas.openxmlformats.org/markup-compatibility/2006">
              <mc:Choice xmlns:v="urn:schemas-microsoft-com:vml" Requires="v">
                <p:oleObj spid="_x0000_s19493" r:id="rId5" imgW="825500" imgH="393700" progId="Equation.KSEE3">
                  <p:embed/>
                </p:oleObj>
              </mc:Choice>
              <mc:Fallback>
                <p:oleObj r:id="rId5" imgW="825500" imgH="393700" progId="Equation.KSEE3">
                  <p:embed/>
                  <p:pic>
                    <p:nvPicPr>
                      <p:cNvPr id="0" name="对象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6388" y="3430191"/>
                        <a:ext cx="1689100" cy="60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blinds(horizontal)">
                                      <p:cBhvr>
                                        <p:cTn id="7" dur="5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7">
                                            <p:txEl>
                                              <p:pRg st="1" end="1"/>
                                            </p:txEl>
                                          </p:spTgt>
                                        </p:tgtEl>
                                        <p:attrNameLst>
                                          <p:attrName>style.visibility</p:attrName>
                                        </p:attrNameLst>
                                      </p:cBhvr>
                                      <p:to>
                                        <p:strVal val="visible"/>
                                      </p:to>
                                    </p:set>
                                    <p:animEffect transition="in" filter="blinds(horizontal)">
                                      <p:cBhvr>
                                        <p:cTn id="12" dur="500"/>
                                        <p:tgtEl>
                                          <p:spTgt spid="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7">
                                            <p:txEl>
                                              <p:pRg st="2" end="2"/>
                                            </p:txEl>
                                          </p:spTgt>
                                        </p:tgtEl>
                                        <p:attrNameLst>
                                          <p:attrName>style.visibility</p:attrName>
                                        </p:attrNameLst>
                                      </p:cBhvr>
                                      <p:to>
                                        <p:strVal val="visible"/>
                                      </p:to>
                                    </p:set>
                                    <p:animEffect transition="in" filter="blinds(horizontal)">
                                      <p:cBhvr>
                                        <p:cTn id="17" dur="500"/>
                                        <p:tgtEl>
                                          <p:spTgt spid="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7">
                                            <p:txEl>
                                              <p:pRg st="3" end="3"/>
                                            </p:txEl>
                                          </p:spTgt>
                                        </p:tgtEl>
                                        <p:attrNameLst>
                                          <p:attrName>style.visibility</p:attrName>
                                        </p:attrNameLst>
                                      </p:cBhvr>
                                      <p:to>
                                        <p:strVal val="visible"/>
                                      </p:to>
                                    </p:set>
                                    <p:animEffect transition="in" filter="blinds(horizontal)">
                                      <p:cBhvr>
                                        <p:cTn id="22" dur="500"/>
                                        <p:tgtEl>
                                          <p:spTgt spid="27">
                                            <p:txEl>
                                              <p:pRg st="3" end="3"/>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6146"/>
                                        </p:tgtEl>
                                        <p:attrNameLst>
                                          <p:attrName>style.visibility</p:attrName>
                                        </p:attrNameLst>
                                      </p:cBhvr>
                                      <p:to>
                                        <p:strVal val="visible"/>
                                      </p:to>
                                    </p:set>
                                    <p:animEffect transition="in" filter="blinds(horizontal)">
                                      <p:cBhvr>
                                        <p:cTn id="25" dur="500"/>
                                        <p:tgtEl>
                                          <p:spTgt spid="6146"/>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27">
                                            <p:txEl>
                                              <p:pRg st="5" end="5"/>
                                            </p:txEl>
                                          </p:spTgt>
                                        </p:tgtEl>
                                        <p:attrNameLst>
                                          <p:attrName>style.visibility</p:attrName>
                                        </p:attrNameLst>
                                      </p:cBhvr>
                                      <p:to>
                                        <p:strVal val="visible"/>
                                      </p:to>
                                    </p:set>
                                    <p:animEffect transition="in" filter="blinds(horizontal)">
                                      <p:cBhvr>
                                        <p:cTn id="30" dur="500"/>
                                        <p:tgtEl>
                                          <p:spTgt spid="27">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27">
                                            <p:txEl>
                                              <p:pRg st="6" end="6"/>
                                            </p:txEl>
                                          </p:spTgt>
                                        </p:tgtEl>
                                        <p:attrNameLst>
                                          <p:attrName>style.visibility</p:attrName>
                                        </p:attrNameLst>
                                      </p:cBhvr>
                                      <p:to>
                                        <p:strVal val="visible"/>
                                      </p:to>
                                    </p:set>
                                    <p:animEffect transition="in" filter="blinds(horizontal)">
                                      <p:cBhvr>
                                        <p:cTn id="35" dur="500"/>
                                        <p:tgtEl>
                                          <p:spTgt spid="27">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27">
                                            <p:txEl>
                                              <p:charRg st="123" end="150"/>
                                            </p:txEl>
                                          </p:spTgt>
                                        </p:tgtEl>
                                        <p:attrNameLst>
                                          <p:attrName>style.visibility</p:attrName>
                                        </p:attrNameLst>
                                      </p:cBhvr>
                                      <p:to>
                                        <p:strVal val="visible"/>
                                      </p:to>
                                    </p:set>
                                    <p:animEffect transition="in" filter="blinds(horizontal)">
                                      <p:cBhvr>
                                        <p:cTn id="40" dur="500"/>
                                        <p:tgtEl>
                                          <p:spTgt spid="27">
                                            <p:txEl>
                                              <p:charRg st="123" end="150"/>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blinds(horizontal)">
                                      <p:cBhvr>
                                        <p:cTn id="43" dur="500"/>
                                        <p:tgtEl>
                                          <p:spTgt spid="2"/>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27">
                                            <p:txEl>
                                              <p:charRg st="150" end="172"/>
                                            </p:txEl>
                                          </p:spTgt>
                                        </p:tgtEl>
                                        <p:attrNameLst>
                                          <p:attrName>style.visibility</p:attrName>
                                        </p:attrNameLst>
                                      </p:cBhvr>
                                      <p:to>
                                        <p:strVal val="visible"/>
                                      </p:to>
                                    </p:set>
                                    <p:animEffect transition="in" filter="blinds(horizontal)">
                                      <p:cBhvr>
                                        <p:cTn id="48" dur="500"/>
                                        <p:tgtEl>
                                          <p:spTgt spid="27">
                                            <p:txEl>
                                              <p:charRg st="150" end="17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6"/>
          <p:cNvSpPr txBox="1">
            <a:spLocks noChangeArrowheads="1"/>
          </p:cNvSpPr>
          <p:nvPr/>
        </p:nvSpPr>
        <p:spPr bwMode="auto">
          <a:xfrm>
            <a:off x="428626" y="428626"/>
            <a:ext cx="18716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800" b="1">
                <a:solidFill>
                  <a:srgbClr val="FF0000"/>
                </a:solidFill>
                <a:latin typeface="黑体" panose="02010609060101010101" pitchFamily="49" charset="-122"/>
                <a:ea typeface="黑体" panose="02010609060101010101" pitchFamily="49" charset="-122"/>
              </a:rPr>
              <a:t>变式一：</a:t>
            </a:r>
          </a:p>
        </p:txBody>
      </p:sp>
      <p:sp>
        <p:nvSpPr>
          <p:cNvPr id="15" name="Text Box 3"/>
          <p:cNvSpPr txBox="1">
            <a:spLocks noChangeArrowheads="1"/>
          </p:cNvSpPr>
          <p:nvPr/>
        </p:nvSpPr>
        <p:spPr bwMode="auto">
          <a:xfrm>
            <a:off x="468313" y="840582"/>
            <a:ext cx="8158162"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spcBef>
                <a:spcPct val="50000"/>
              </a:spcBef>
              <a:buFont typeface="Arial" panose="020B0604020202020204" pitchFamily="34" charset="0"/>
              <a:buNone/>
            </a:pPr>
            <a:r>
              <a:rPr lang="zh-CN" altLang="en-US" sz="2400">
                <a:latin typeface="黑体" panose="02010609060101010101" pitchFamily="49" charset="-122"/>
                <a:ea typeface="黑体" panose="02010609060101010101" pitchFamily="49" charset="-122"/>
              </a:rPr>
              <a:t>如图，</a:t>
            </a:r>
            <a:r>
              <a:rPr lang="en-US" altLang="zh-CN" sz="2400">
                <a:ea typeface="黑体" panose="02010609060101010101" pitchFamily="49" charset="-122"/>
              </a:rPr>
              <a:t>AD</a:t>
            </a:r>
            <a:r>
              <a:rPr lang="zh-CN" altLang="en-US" sz="2400">
                <a:latin typeface="黑体" panose="02010609060101010101" pitchFamily="49" charset="-122"/>
                <a:ea typeface="黑体" panose="02010609060101010101" pitchFamily="49" charset="-122"/>
              </a:rPr>
              <a:t>是</a:t>
            </a:r>
            <a:r>
              <a:rPr lang="el-GR" altLang="zh-CN" sz="2400">
                <a:ea typeface="黑体" panose="02010609060101010101" pitchFamily="49" charset="-122"/>
              </a:rPr>
              <a:t>Δ</a:t>
            </a:r>
            <a:r>
              <a:rPr lang="en-US" altLang="zh-CN" sz="2400">
                <a:ea typeface="黑体" panose="02010609060101010101" pitchFamily="49" charset="-122"/>
              </a:rPr>
              <a:t>ABC</a:t>
            </a:r>
            <a:r>
              <a:rPr lang="zh-CN" altLang="en-US" sz="2400">
                <a:latin typeface="黑体" panose="02010609060101010101" pitchFamily="49" charset="-122"/>
                <a:ea typeface="黑体" panose="02010609060101010101" pitchFamily="49" charset="-122"/>
              </a:rPr>
              <a:t>的高，点</a:t>
            </a:r>
            <a:r>
              <a:rPr lang="en-US" altLang="zh-CN" sz="2400">
                <a:ea typeface="黑体" panose="02010609060101010101" pitchFamily="49" charset="-122"/>
              </a:rPr>
              <a:t>P</a:t>
            </a:r>
            <a:r>
              <a:rPr lang="zh-CN" altLang="en-US" sz="2400">
                <a:ea typeface="黑体" panose="02010609060101010101" pitchFamily="49" charset="-122"/>
              </a:rPr>
              <a:t>，</a:t>
            </a:r>
            <a:r>
              <a:rPr lang="en-US" altLang="zh-CN" sz="2400">
                <a:ea typeface="黑体" panose="02010609060101010101" pitchFamily="49" charset="-122"/>
              </a:rPr>
              <a:t>Q</a:t>
            </a:r>
            <a:r>
              <a:rPr lang="zh-CN" altLang="en-US" sz="2400">
                <a:latin typeface="黑体" panose="02010609060101010101" pitchFamily="49" charset="-122"/>
                <a:ea typeface="黑体" panose="02010609060101010101" pitchFamily="49" charset="-122"/>
              </a:rPr>
              <a:t>在</a:t>
            </a:r>
            <a:r>
              <a:rPr lang="en-US" altLang="zh-CN" sz="2400">
                <a:ea typeface="黑体" panose="02010609060101010101" pitchFamily="49" charset="-122"/>
              </a:rPr>
              <a:t>BC</a:t>
            </a:r>
            <a:r>
              <a:rPr lang="zh-CN" altLang="en-US" sz="2400">
                <a:latin typeface="黑体" panose="02010609060101010101" pitchFamily="49" charset="-122"/>
                <a:ea typeface="黑体" panose="02010609060101010101" pitchFamily="49" charset="-122"/>
              </a:rPr>
              <a:t>边上，点</a:t>
            </a:r>
            <a:r>
              <a:rPr lang="en-US" altLang="zh-CN" sz="2400">
                <a:ea typeface="黑体" panose="02010609060101010101" pitchFamily="49" charset="-122"/>
              </a:rPr>
              <a:t>R</a:t>
            </a:r>
            <a:r>
              <a:rPr lang="zh-CN" altLang="en-US" sz="2400">
                <a:latin typeface="黑体" panose="02010609060101010101" pitchFamily="49" charset="-122"/>
                <a:ea typeface="黑体" panose="02010609060101010101" pitchFamily="49" charset="-122"/>
              </a:rPr>
              <a:t>在</a:t>
            </a:r>
            <a:r>
              <a:rPr lang="en-US" altLang="zh-CN" sz="2400">
                <a:ea typeface="黑体" panose="02010609060101010101" pitchFamily="49" charset="-122"/>
              </a:rPr>
              <a:t>AC</a:t>
            </a:r>
            <a:r>
              <a:rPr lang="zh-CN" altLang="en-US" sz="2400">
                <a:latin typeface="黑体" panose="02010609060101010101" pitchFamily="49" charset="-122"/>
                <a:ea typeface="黑体" panose="02010609060101010101" pitchFamily="49" charset="-122"/>
              </a:rPr>
              <a:t>边上，点</a:t>
            </a:r>
            <a:r>
              <a:rPr lang="en-US" altLang="zh-CN" sz="2400">
                <a:ea typeface="黑体" panose="02010609060101010101" pitchFamily="49" charset="-122"/>
              </a:rPr>
              <a:t>S</a:t>
            </a:r>
            <a:r>
              <a:rPr lang="zh-CN" altLang="en-US" sz="2400">
                <a:latin typeface="黑体" panose="02010609060101010101" pitchFamily="49" charset="-122"/>
                <a:ea typeface="黑体" panose="02010609060101010101" pitchFamily="49" charset="-122"/>
              </a:rPr>
              <a:t>在</a:t>
            </a:r>
            <a:r>
              <a:rPr lang="en-US" altLang="zh-CN" sz="2400">
                <a:ea typeface="黑体" panose="02010609060101010101" pitchFamily="49" charset="-122"/>
              </a:rPr>
              <a:t>AB</a:t>
            </a:r>
            <a:r>
              <a:rPr lang="zh-CN" altLang="en-US" sz="2400">
                <a:latin typeface="黑体" panose="02010609060101010101" pitchFamily="49" charset="-122"/>
                <a:ea typeface="黑体" panose="02010609060101010101" pitchFamily="49" charset="-122"/>
              </a:rPr>
              <a:t>边上，</a:t>
            </a:r>
            <a:r>
              <a:rPr lang="en-US" altLang="zh-CN" sz="2400">
                <a:ea typeface="黑体" panose="02010609060101010101" pitchFamily="49" charset="-122"/>
              </a:rPr>
              <a:t>BC=5cm</a:t>
            </a:r>
            <a:r>
              <a:rPr lang="zh-CN" altLang="en-US" sz="2400">
                <a:ea typeface="黑体" panose="02010609060101010101" pitchFamily="49" charset="-122"/>
              </a:rPr>
              <a:t>，</a:t>
            </a:r>
            <a:r>
              <a:rPr lang="en-US" altLang="zh-CN" sz="2400">
                <a:ea typeface="黑体" panose="02010609060101010101" pitchFamily="49" charset="-122"/>
              </a:rPr>
              <a:t>AD=10cm</a:t>
            </a:r>
            <a:r>
              <a:rPr lang="zh-CN" altLang="en-US" sz="2400">
                <a:latin typeface="黑体" panose="02010609060101010101" pitchFamily="49" charset="-122"/>
                <a:ea typeface="黑体" panose="02010609060101010101" pitchFamily="49" charset="-122"/>
              </a:rPr>
              <a:t>，若矩形</a:t>
            </a:r>
            <a:r>
              <a:rPr lang="en-US" altLang="zh-CN" sz="2400">
                <a:ea typeface="黑体" panose="02010609060101010101" pitchFamily="49" charset="-122"/>
              </a:rPr>
              <a:t>PQRS</a:t>
            </a:r>
            <a:r>
              <a:rPr lang="zh-CN" altLang="en-US" sz="2400">
                <a:latin typeface="黑体" panose="02010609060101010101" pitchFamily="49" charset="-122"/>
                <a:ea typeface="黑体" panose="02010609060101010101" pitchFamily="49" charset="-122"/>
              </a:rPr>
              <a:t>的长是宽的</a:t>
            </a:r>
            <a:r>
              <a:rPr lang="en-US" altLang="zh-CN" sz="2400">
                <a:ea typeface="黑体" panose="02010609060101010101" pitchFamily="49" charset="-122"/>
              </a:rPr>
              <a:t>2</a:t>
            </a:r>
            <a:r>
              <a:rPr lang="zh-CN" altLang="en-US" sz="2400">
                <a:latin typeface="黑体" panose="02010609060101010101" pitchFamily="49" charset="-122"/>
                <a:ea typeface="黑体" panose="02010609060101010101" pitchFamily="49" charset="-122"/>
              </a:rPr>
              <a:t>倍，你能求出这个矩形的面积吗？</a:t>
            </a:r>
          </a:p>
        </p:txBody>
      </p:sp>
      <p:grpSp>
        <p:nvGrpSpPr>
          <p:cNvPr id="20484" name="组合 65"/>
          <p:cNvGrpSpPr/>
          <p:nvPr/>
        </p:nvGrpSpPr>
        <p:grpSpPr bwMode="auto">
          <a:xfrm>
            <a:off x="5867400" y="2010966"/>
            <a:ext cx="1944688" cy="2667000"/>
            <a:chOff x="5580112" y="3287500"/>
            <a:chExt cx="2981325" cy="2642136"/>
          </a:xfrm>
        </p:grpSpPr>
        <p:sp>
          <p:nvSpPr>
            <p:cNvPr id="10" name="矩形 9"/>
            <p:cNvSpPr/>
            <p:nvPr/>
          </p:nvSpPr>
          <p:spPr>
            <a:xfrm>
              <a:off x="6176378" y="4684058"/>
              <a:ext cx="1448071" cy="787923"/>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nvGrpSpPr>
            <p:cNvPr id="20486" name="组合 31"/>
            <p:cNvGrpSpPr/>
            <p:nvPr/>
          </p:nvGrpSpPr>
          <p:grpSpPr bwMode="auto">
            <a:xfrm>
              <a:off x="5580112" y="3287500"/>
              <a:ext cx="2981325" cy="2642136"/>
              <a:chOff x="5580063" y="3058554"/>
              <a:chExt cx="2981325" cy="2642135"/>
            </a:xfrm>
          </p:grpSpPr>
          <p:sp>
            <p:nvSpPr>
              <p:cNvPr id="20487" name="Text Box 13"/>
              <p:cNvSpPr txBox="1">
                <a:spLocks noChangeArrowheads="1"/>
              </p:cNvSpPr>
              <p:nvPr/>
            </p:nvSpPr>
            <p:spPr bwMode="auto">
              <a:xfrm>
                <a:off x="5690523" y="4182404"/>
                <a:ext cx="533338" cy="461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cs typeface="Times New Roman" panose="02020603050405020304" pitchFamily="18" charset="0"/>
                  </a:rPr>
                  <a:t>S</a:t>
                </a:r>
              </a:p>
            </p:txBody>
          </p:sp>
          <p:sp>
            <p:nvSpPr>
              <p:cNvPr id="20488" name="Text Box 14"/>
              <p:cNvSpPr txBox="1">
                <a:spLocks noChangeArrowheads="1"/>
              </p:cNvSpPr>
              <p:nvPr/>
            </p:nvSpPr>
            <p:spPr bwMode="auto">
              <a:xfrm>
                <a:off x="7457887" y="4148865"/>
                <a:ext cx="533338" cy="461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cs typeface="Times New Roman" panose="02020603050405020304" pitchFamily="18" charset="0"/>
                  </a:rPr>
                  <a:t>R</a:t>
                </a:r>
              </a:p>
            </p:txBody>
          </p:sp>
          <p:sp>
            <p:nvSpPr>
              <p:cNvPr id="20489" name="Text Box 15"/>
              <p:cNvSpPr txBox="1">
                <a:spLocks noChangeArrowheads="1"/>
              </p:cNvSpPr>
              <p:nvPr/>
            </p:nvSpPr>
            <p:spPr bwMode="auto">
              <a:xfrm>
                <a:off x="7261423" y="5239016"/>
                <a:ext cx="533338" cy="461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cs typeface="Times New Roman" panose="02020603050405020304" pitchFamily="18" charset="0"/>
                  </a:rPr>
                  <a:t>Q</a:t>
                </a:r>
              </a:p>
            </p:txBody>
          </p:sp>
          <p:sp>
            <p:nvSpPr>
              <p:cNvPr id="20490" name="Text Box 16"/>
              <p:cNvSpPr txBox="1">
                <a:spLocks noChangeArrowheads="1"/>
              </p:cNvSpPr>
              <p:nvPr/>
            </p:nvSpPr>
            <p:spPr bwMode="auto">
              <a:xfrm>
                <a:off x="6156060" y="5239016"/>
                <a:ext cx="533338" cy="461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cs typeface="Times New Roman" panose="02020603050405020304" pitchFamily="18" charset="0"/>
                  </a:rPr>
                  <a:t>P</a:t>
                </a:r>
              </a:p>
            </p:txBody>
          </p:sp>
          <p:sp>
            <p:nvSpPr>
              <p:cNvPr id="20491" name="Text Box 17"/>
              <p:cNvSpPr txBox="1">
                <a:spLocks noChangeArrowheads="1"/>
              </p:cNvSpPr>
              <p:nvPr/>
            </p:nvSpPr>
            <p:spPr bwMode="auto">
              <a:xfrm>
                <a:off x="6574205" y="4148865"/>
                <a:ext cx="317338" cy="461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cs typeface="Times New Roman" panose="02020603050405020304" pitchFamily="18" charset="0"/>
                  </a:rPr>
                  <a:t>E</a:t>
                </a:r>
              </a:p>
            </p:txBody>
          </p:sp>
          <p:sp>
            <p:nvSpPr>
              <p:cNvPr id="20492" name="Text Box 18"/>
              <p:cNvSpPr txBox="1">
                <a:spLocks noChangeArrowheads="1"/>
              </p:cNvSpPr>
              <p:nvPr/>
            </p:nvSpPr>
            <p:spPr bwMode="auto">
              <a:xfrm>
                <a:off x="6588058" y="5239016"/>
                <a:ext cx="533338" cy="461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cs typeface="Times New Roman" panose="02020603050405020304" pitchFamily="18" charset="0"/>
                  </a:rPr>
                  <a:t>D</a:t>
                </a:r>
              </a:p>
            </p:txBody>
          </p:sp>
          <p:sp>
            <p:nvSpPr>
              <p:cNvPr id="20493" name="Text Box 19"/>
              <p:cNvSpPr txBox="1">
                <a:spLocks noChangeArrowheads="1"/>
              </p:cNvSpPr>
              <p:nvPr/>
            </p:nvSpPr>
            <p:spPr bwMode="auto">
              <a:xfrm>
                <a:off x="8028050" y="5186652"/>
                <a:ext cx="533338" cy="461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cs typeface="Times New Roman" panose="02020603050405020304" pitchFamily="18" charset="0"/>
                  </a:rPr>
                  <a:t>C</a:t>
                </a:r>
              </a:p>
            </p:txBody>
          </p:sp>
          <p:sp>
            <p:nvSpPr>
              <p:cNvPr id="20494" name="Text Box 20"/>
              <p:cNvSpPr txBox="1">
                <a:spLocks noChangeArrowheads="1"/>
              </p:cNvSpPr>
              <p:nvPr/>
            </p:nvSpPr>
            <p:spPr bwMode="auto">
              <a:xfrm>
                <a:off x="5580063" y="5239016"/>
                <a:ext cx="533338" cy="461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cs typeface="Times New Roman" panose="02020603050405020304" pitchFamily="18" charset="0"/>
                  </a:rPr>
                  <a:t>B</a:t>
                </a:r>
              </a:p>
            </p:txBody>
          </p:sp>
          <p:sp>
            <p:nvSpPr>
              <p:cNvPr id="20495" name="Text Box 21"/>
              <p:cNvSpPr txBox="1">
                <a:spLocks noChangeArrowheads="1"/>
              </p:cNvSpPr>
              <p:nvPr/>
            </p:nvSpPr>
            <p:spPr bwMode="auto">
              <a:xfrm>
                <a:off x="6516058" y="3058554"/>
                <a:ext cx="533338" cy="461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cs typeface="Times New Roman" panose="02020603050405020304" pitchFamily="18" charset="0"/>
                  </a:rPr>
                  <a:t>A</a:t>
                </a:r>
              </a:p>
            </p:txBody>
          </p:sp>
          <p:grpSp>
            <p:nvGrpSpPr>
              <p:cNvPr id="20496" name="组合 25"/>
              <p:cNvGrpSpPr/>
              <p:nvPr/>
            </p:nvGrpSpPr>
            <p:grpSpPr bwMode="auto">
              <a:xfrm>
                <a:off x="5825402" y="3314411"/>
                <a:ext cx="2447987" cy="1952634"/>
                <a:chOff x="1907704" y="2996952"/>
                <a:chExt cx="2736304" cy="2096616"/>
              </a:xfrm>
            </p:grpSpPr>
            <p:sp>
              <p:nvSpPr>
                <p:cNvPr id="20497" name="Line 11"/>
                <p:cNvSpPr>
                  <a:spLocks noChangeShapeType="1"/>
                </p:cNvSpPr>
                <p:nvPr/>
              </p:nvSpPr>
              <p:spPr bwMode="auto">
                <a:xfrm>
                  <a:off x="2915816" y="4941168"/>
                  <a:ext cx="76200" cy="0"/>
                </a:xfrm>
                <a:prstGeom prst="line">
                  <a:avLst/>
                </a:prstGeom>
                <a:noFill/>
                <a:ln w="28575">
                  <a:solidFill>
                    <a:schemeClr val="accent2"/>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4" name="等腰三角形 23"/>
                <p:cNvSpPr/>
                <p:nvPr/>
              </p:nvSpPr>
              <p:spPr>
                <a:xfrm>
                  <a:off x="1908228" y="2997059"/>
                  <a:ext cx="2736695" cy="2082125"/>
                </a:xfrm>
                <a:prstGeom prst="triangle">
                  <a:avLst>
                    <a:gd name="adj" fmla="val 3568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nvGrpSpPr>
                <p:cNvPr id="20499" name="组合 24"/>
                <p:cNvGrpSpPr/>
                <p:nvPr/>
              </p:nvGrpSpPr>
              <p:grpSpPr bwMode="auto">
                <a:xfrm>
                  <a:off x="2899920" y="2996952"/>
                  <a:ext cx="87904" cy="2096616"/>
                  <a:chOff x="2899920" y="2996952"/>
                  <a:chExt cx="87904" cy="2096616"/>
                </a:xfrm>
              </p:grpSpPr>
              <p:sp>
                <p:nvSpPr>
                  <p:cNvPr id="20500" name="Line 12"/>
                  <p:cNvSpPr>
                    <a:spLocks noChangeShapeType="1"/>
                  </p:cNvSpPr>
                  <p:nvPr/>
                </p:nvSpPr>
                <p:spPr bwMode="auto">
                  <a:xfrm flipH="1">
                    <a:off x="2987824" y="4941168"/>
                    <a:ext cx="0" cy="152400"/>
                  </a:xfrm>
                  <a:prstGeom prst="line">
                    <a:avLst/>
                  </a:prstGeom>
                  <a:noFill/>
                  <a:ln w="28575">
                    <a:solidFill>
                      <a:schemeClr val="accent2"/>
                    </a:solidFill>
                    <a:miter lim="800000"/>
                  </a:ln>
                  <a:extLst>
                    <a:ext uri="{909E8E84-426E-40DD-AFC4-6F175D3DCCD1}">
                      <a14:hiddenFill xmlns:a14="http://schemas.microsoft.com/office/drawing/2010/main">
                        <a:noFill/>
                      </a14:hiddenFill>
                    </a:ext>
                  </a:extLst>
                </p:spPr>
                <p:txBody>
                  <a:bodyPr/>
                  <a:lstStyle/>
                  <a:p>
                    <a:endParaRPr lang="zh-CN" altLang="en-US"/>
                  </a:p>
                </p:txBody>
              </p:sp>
              <p:cxnSp>
                <p:nvCxnSpPr>
                  <p:cNvPr id="27" name="直接连接符 26"/>
                  <p:cNvCxnSpPr/>
                  <p:nvPr/>
                </p:nvCxnSpPr>
                <p:spPr>
                  <a:xfrm>
                    <a:off x="2901164" y="2997059"/>
                    <a:ext cx="0" cy="2082125"/>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gr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611188" y="659607"/>
            <a:ext cx="7848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zh-CN" altLang="en-US" sz="2400">
                <a:latin typeface="黑体" panose="02010609060101010101" pitchFamily="49" charset="-122"/>
                <a:ea typeface="黑体" panose="02010609060101010101" pitchFamily="49" charset="-122"/>
              </a:rPr>
              <a:t>如图，</a:t>
            </a:r>
            <a:r>
              <a:rPr lang="en-US" altLang="zh-CN" sz="2400">
                <a:ea typeface="黑体" panose="02010609060101010101" pitchFamily="49" charset="-122"/>
              </a:rPr>
              <a:t>AD</a:t>
            </a:r>
            <a:r>
              <a:rPr lang="zh-CN" altLang="en-US" sz="2400">
                <a:latin typeface="黑体" panose="02010609060101010101" pitchFamily="49" charset="-122"/>
                <a:ea typeface="黑体" panose="02010609060101010101" pitchFamily="49" charset="-122"/>
              </a:rPr>
              <a:t>是</a:t>
            </a:r>
            <a:r>
              <a:rPr lang="el-GR" altLang="zh-CN" sz="2400">
                <a:ea typeface="黑体" panose="02010609060101010101" pitchFamily="49" charset="-122"/>
              </a:rPr>
              <a:t>Δ</a:t>
            </a:r>
            <a:r>
              <a:rPr lang="en-US" altLang="zh-CN" sz="2400">
                <a:ea typeface="黑体" panose="02010609060101010101" pitchFamily="49" charset="-122"/>
              </a:rPr>
              <a:t>ABC</a:t>
            </a:r>
            <a:r>
              <a:rPr lang="zh-CN" altLang="en-US" sz="2400">
                <a:latin typeface="黑体" panose="02010609060101010101" pitchFamily="49" charset="-122"/>
                <a:ea typeface="黑体" panose="02010609060101010101" pitchFamily="49" charset="-122"/>
              </a:rPr>
              <a:t>的高，</a:t>
            </a:r>
            <a:r>
              <a:rPr lang="en-US" altLang="zh-CN" sz="2400">
                <a:ea typeface="黑体" panose="02010609060101010101" pitchFamily="49" charset="-122"/>
              </a:rPr>
              <a:t>BC=5cm</a:t>
            </a:r>
            <a:r>
              <a:rPr lang="zh-CN" altLang="en-US" sz="2400">
                <a:ea typeface="黑体" panose="02010609060101010101" pitchFamily="49" charset="-122"/>
              </a:rPr>
              <a:t>，</a:t>
            </a:r>
            <a:r>
              <a:rPr lang="en-US" altLang="zh-CN" sz="2400">
                <a:ea typeface="黑体" panose="02010609060101010101" pitchFamily="49" charset="-122"/>
              </a:rPr>
              <a:t>AD=10cm.</a:t>
            </a:r>
          </a:p>
        </p:txBody>
      </p:sp>
      <p:grpSp>
        <p:nvGrpSpPr>
          <p:cNvPr id="2" name="组合 28"/>
          <p:cNvGrpSpPr/>
          <p:nvPr/>
        </p:nvGrpSpPr>
        <p:grpSpPr bwMode="auto">
          <a:xfrm>
            <a:off x="571500" y="1982391"/>
            <a:ext cx="5257800" cy="3108543"/>
            <a:chOff x="971600" y="3066806"/>
            <a:chExt cx="5257800" cy="4146186"/>
          </a:xfrm>
        </p:grpSpPr>
        <p:sp>
          <p:nvSpPr>
            <p:cNvPr id="5149" name="TextBox 3"/>
            <p:cNvSpPr txBox="1">
              <a:spLocks noChangeArrowheads="1"/>
            </p:cNvSpPr>
            <p:nvPr/>
          </p:nvSpPr>
          <p:spPr bwMode="auto">
            <a:xfrm>
              <a:off x="971600" y="3066806"/>
              <a:ext cx="5257800" cy="4146186"/>
            </a:xfrm>
            <a:prstGeom prst="rect">
              <a:avLst/>
            </a:prstGeom>
            <a:noFill/>
            <a:ln w="9525">
              <a:noFill/>
              <a:miter lim="800000"/>
            </a:ln>
          </p:spPr>
          <p:txBody>
            <a:bodyPr>
              <a:spAutoFit/>
            </a:bodyPr>
            <a:lstStyle/>
            <a:p>
              <a:pPr>
                <a:buFont typeface="Arial" panose="020B0604020202020204" pitchFamily="34" charset="0"/>
                <a:buNone/>
              </a:pPr>
              <a:endParaRPr lang="en-US" altLang="zh-CN" sz="2400" b="1">
                <a:solidFill>
                  <a:srgbClr val="FF0000"/>
                </a:solidFill>
              </a:endParaRPr>
            </a:p>
            <a:p>
              <a:pPr>
                <a:lnSpc>
                  <a:spcPct val="150000"/>
                </a:lnSpc>
                <a:buFont typeface="Arial" panose="020B0604020202020204" pitchFamily="34" charset="0"/>
                <a:buNone/>
              </a:pPr>
              <a:r>
                <a:rPr lang="en-US" altLang="zh-CN" sz="2400">
                  <a:solidFill>
                    <a:srgbClr val="FF0000"/>
                  </a:solidFill>
                </a:rPr>
                <a:t>   </a:t>
              </a:r>
              <a:r>
                <a:rPr lang="zh-CN" altLang="en-US" sz="2400">
                  <a:solidFill>
                    <a:srgbClr val="FF0000"/>
                  </a:solidFill>
                  <a:latin typeface="黑体" panose="02010609060101010101" pitchFamily="49" charset="-122"/>
                  <a:ea typeface="黑体" panose="02010609060101010101" pitchFamily="49" charset="-122"/>
                </a:rPr>
                <a:t>设</a:t>
              </a:r>
              <a:r>
                <a:rPr lang="en-US" altLang="zh-CN" sz="2400">
                  <a:solidFill>
                    <a:srgbClr val="FF0000"/>
                  </a:solidFill>
                  <a:ea typeface="黑体" panose="02010609060101010101" pitchFamily="49" charset="-122"/>
                </a:rPr>
                <a:t>SP=xcm</a:t>
              </a:r>
              <a:r>
                <a:rPr lang="zh-CN" altLang="en-US" sz="2400">
                  <a:solidFill>
                    <a:srgbClr val="FF0000"/>
                  </a:solidFill>
                  <a:latin typeface="黑体" panose="02010609060101010101" pitchFamily="49" charset="-122"/>
                  <a:ea typeface="黑体" panose="02010609060101010101" pitchFamily="49" charset="-122"/>
                </a:rPr>
                <a:t>，则</a:t>
              </a:r>
              <a:r>
                <a:rPr lang="en-US" altLang="zh-CN" sz="2400">
                  <a:solidFill>
                    <a:srgbClr val="FF0000"/>
                  </a:solidFill>
                  <a:ea typeface="黑体" panose="02010609060101010101" pitchFamily="49" charset="-122"/>
                </a:rPr>
                <a:t>SR=2xcm</a:t>
              </a:r>
            </a:p>
            <a:p>
              <a:pPr>
                <a:lnSpc>
                  <a:spcPct val="150000"/>
                </a:lnSpc>
                <a:buFont typeface="Arial" panose="020B0604020202020204" pitchFamily="34" charset="0"/>
                <a:buNone/>
              </a:pPr>
              <a:r>
                <a:rPr lang="en-US" altLang="zh-CN" sz="2400">
                  <a:solidFill>
                    <a:srgbClr val="FF0000"/>
                  </a:solidFill>
                  <a:latin typeface="黑体" panose="02010609060101010101" pitchFamily="49" charset="-122"/>
                  <a:ea typeface="黑体" panose="02010609060101010101" pitchFamily="49" charset="-122"/>
                </a:rPr>
                <a:t>  </a:t>
              </a:r>
              <a:r>
                <a:rPr lang="zh-CN" altLang="en-US" sz="2400">
                  <a:solidFill>
                    <a:srgbClr val="FF0000"/>
                  </a:solidFill>
                  <a:latin typeface="黑体" panose="02010609060101010101" pitchFamily="49" charset="-122"/>
                  <a:ea typeface="黑体" panose="02010609060101010101" pitchFamily="49" charset="-122"/>
                </a:rPr>
                <a:t>得到：                              </a:t>
              </a:r>
            </a:p>
            <a:p>
              <a:pPr>
                <a:buFont typeface="Arial" panose="020B0604020202020204" pitchFamily="34" charset="0"/>
                <a:buNone/>
              </a:pPr>
              <a:endParaRPr lang="zh-CN" altLang="en-US" sz="2400">
                <a:solidFill>
                  <a:srgbClr val="FF0000"/>
                </a:solidFill>
                <a:latin typeface="黑体" panose="02010609060101010101" pitchFamily="49" charset="-122"/>
                <a:ea typeface="黑体" panose="02010609060101010101" pitchFamily="49" charset="-122"/>
              </a:endParaRPr>
            </a:p>
            <a:p>
              <a:pPr>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  所以   </a:t>
              </a:r>
              <a:r>
                <a:rPr lang="en-US" altLang="zh-CN" sz="2400">
                  <a:solidFill>
                    <a:srgbClr val="FF0000"/>
                  </a:solidFill>
                  <a:ea typeface="黑体" panose="02010609060101010101" pitchFamily="49" charset="-122"/>
                </a:rPr>
                <a:t>x=2   2x=4</a:t>
              </a:r>
            </a:p>
            <a:p>
              <a:pPr>
                <a:buFont typeface="Arial" panose="020B0604020202020204" pitchFamily="34" charset="0"/>
                <a:buNone/>
              </a:pPr>
              <a:r>
                <a:rPr lang="en-US" altLang="zh-CN" sz="2400">
                  <a:solidFill>
                    <a:srgbClr val="FF0000"/>
                  </a:solidFill>
                  <a:latin typeface="黑体" panose="02010609060101010101" pitchFamily="49" charset="-122"/>
                  <a:ea typeface="黑体" panose="02010609060101010101" pitchFamily="49" charset="-122"/>
                </a:rPr>
                <a:t>  </a:t>
              </a:r>
              <a:r>
                <a:rPr lang="en-US" altLang="zh-CN" sz="2800">
                  <a:solidFill>
                    <a:srgbClr val="FF0000"/>
                  </a:solidFill>
                  <a:latin typeface="黑体" panose="02010609060101010101" pitchFamily="49" charset="-122"/>
                  <a:ea typeface="黑体" panose="02010609060101010101" pitchFamily="49" charset="-122"/>
                </a:rPr>
                <a:t>S</a:t>
              </a:r>
              <a:r>
                <a:rPr lang="zh-CN" altLang="en-US" sz="2000">
                  <a:solidFill>
                    <a:srgbClr val="FF0000"/>
                  </a:solidFill>
                  <a:latin typeface="黑体" panose="02010609060101010101" pitchFamily="49" charset="-122"/>
                  <a:ea typeface="黑体" panose="02010609060101010101" pitchFamily="49" charset="-122"/>
                </a:rPr>
                <a:t>矩形</a:t>
              </a:r>
              <a:r>
                <a:rPr lang="en-US" altLang="zh-CN" sz="2000">
                  <a:solidFill>
                    <a:srgbClr val="FF0000"/>
                  </a:solidFill>
                  <a:latin typeface="黑体" panose="02010609060101010101" pitchFamily="49" charset="-122"/>
                  <a:ea typeface="黑体" panose="02010609060101010101" pitchFamily="49" charset="-122"/>
                </a:rPr>
                <a:t>PQRS</a:t>
              </a:r>
              <a:r>
                <a:rPr lang="en-US" altLang="zh-CN" sz="2400">
                  <a:solidFill>
                    <a:srgbClr val="FF0000"/>
                  </a:solidFill>
                  <a:latin typeface="黑体" panose="02010609060101010101" pitchFamily="49" charset="-122"/>
                  <a:ea typeface="黑体" panose="02010609060101010101" pitchFamily="49" charset="-122"/>
                </a:rPr>
                <a:t>= </a:t>
              </a:r>
              <a:r>
                <a:rPr lang="en-US" altLang="zh-CN" sz="2400">
                  <a:solidFill>
                    <a:srgbClr val="FF0000"/>
                  </a:solidFill>
                  <a:ea typeface="黑体" panose="02010609060101010101" pitchFamily="49" charset="-122"/>
                </a:rPr>
                <a:t>2×4=8cm</a:t>
              </a:r>
              <a:r>
                <a:rPr lang="en-US" altLang="zh-CN" sz="2400" baseline="30000">
                  <a:solidFill>
                    <a:srgbClr val="FF0000"/>
                  </a:solidFill>
                  <a:ea typeface="黑体" panose="02010609060101010101" pitchFamily="49" charset="-122"/>
                </a:rPr>
                <a:t>2</a:t>
              </a:r>
              <a:r>
                <a:rPr lang="en-US" altLang="zh-CN" sz="2400">
                  <a:solidFill>
                    <a:srgbClr val="FF0000"/>
                  </a:solidFill>
                  <a:ea typeface="黑体" panose="02010609060101010101" pitchFamily="49" charset="-122"/>
                </a:rPr>
                <a:t> </a:t>
              </a:r>
            </a:p>
            <a:p>
              <a:pPr>
                <a:buFont typeface="Arial" panose="020B0604020202020204" pitchFamily="34" charset="0"/>
                <a:buNone/>
              </a:pPr>
              <a:endParaRPr lang="en-US" altLang="zh-CN" sz="2400">
                <a:solidFill>
                  <a:srgbClr val="FF0000"/>
                </a:solidFill>
                <a:latin typeface="黑体" panose="02010609060101010101" pitchFamily="49" charset="-122"/>
                <a:ea typeface="黑体" panose="02010609060101010101" pitchFamily="49" charset="-122"/>
              </a:endParaRPr>
            </a:p>
          </p:txBody>
        </p:sp>
        <p:graphicFrame>
          <p:nvGraphicFramePr>
            <p:cNvPr id="21509" name="Object 5"/>
            <p:cNvGraphicFramePr/>
            <p:nvPr/>
          </p:nvGraphicFramePr>
          <p:xfrm>
            <a:off x="2286078" y="4075230"/>
            <a:ext cx="1679575" cy="825791"/>
          </p:xfrm>
          <a:graphic>
            <a:graphicData uri="http://schemas.openxmlformats.org/presentationml/2006/ole">
              <mc:AlternateContent xmlns:mc="http://schemas.openxmlformats.org/markup-compatibility/2006">
                <mc:Choice xmlns:v="urn:schemas-microsoft-com:vml" Requires="v">
                  <p:oleObj spid="_x0000_s21535" r:id="rId3" imgW="799465" imgH="393700" progId="Equation.DSMT4">
                    <p:embed/>
                  </p:oleObj>
                </mc:Choice>
                <mc:Fallback>
                  <p:oleObj r:id="rId3" imgW="799465" imgH="393700" progId="Equation.DSMT4">
                    <p:embed/>
                    <p:pic>
                      <p:nvPicPr>
                        <p:cNvPr id="0" name="Object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78" y="4075230"/>
                          <a:ext cx="1679575" cy="825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grpSp>
        <p:nvGrpSpPr>
          <p:cNvPr id="21510" name="组合 65"/>
          <p:cNvGrpSpPr/>
          <p:nvPr/>
        </p:nvGrpSpPr>
        <p:grpSpPr bwMode="auto">
          <a:xfrm>
            <a:off x="6011864" y="1244204"/>
            <a:ext cx="1868487" cy="2460409"/>
            <a:chOff x="5580112" y="3191928"/>
            <a:chExt cx="2981325" cy="2779310"/>
          </a:xfrm>
        </p:grpSpPr>
        <p:sp>
          <p:nvSpPr>
            <p:cNvPr id="10" name="矩形 9"/>
            <p:cNvSpPr/>
            <p:nvPr/>
          </p:nvSpPr>
          <p:spPr>
            <a:xfrm>
              <a:off x="6058846" y="4996845"/>
              <a:ext cx="1864278" cy="476111"/>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nvGrpSpPr>
            <p:cNvPr id="21512" name="组合 31"/>
            <p:cNvGrpSpPr/>
            <p:nvPr/>
          </p:nvGrpSpPr>
          <p:grpSpPr bwMode="auto">
            <a:xfrm>
              <a:off x="5580112" y="3191928"/>
              <a:ext cx="2981325" cy="2779310"/>
              <a:chOff x="5580063" y="2962982"/>
              <a:chExt cx="2981325" cy="2779309"/>
            </a:xfrm>
          </p:grpSpPr>
          <p:sp>
            <p:nvSpPr>
              <p:cNvPr id="21513" name="Text Box 13"/>
              <p:cNvSpPr txBox="1">
                <a:spLocks noChangeArrowheads="1"/>
              </p:cNvSpPr>
              <p:nvPr/>
            </p:nvSpPr>
            <p:spPr bwMode="auto">
              <a:xfrm>
                <a:off x="5580063" y="4342509"/>
                <a:ext cx="533338" cy="521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cs typeface="Times New Roman" panose="02020603050405020304" pitchFamily="18" charset="0"/>
                  </a:rPr>
                  <a:t>S</a:t>
                </a:r>
              </a:p>
            </p:txBody>
          </p:sp>
          <p:sp>
            <p:nvSpPr>
              <p:cNvPr id="21514" name="Text Box 14"/>
              <p:cNvSpPr txBox="1">
                <a:spLocks noChangeArrowheads="1"/>
              </p:cNvSpPr>
              <p:nvPr/>
            </p:nvSpPr>
            <p:spPr bwMode="auto">
              <a:xfrm>
                <a:off x="7683148" y="4342509"/>
                <a:ext cx="533338" cy="521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cs typeface="Times New Roman" panose="02020603050405020304" pitchFamily="18" charset="0"/>
                  </a:rPr>
                  <a:t>R</a:t>
                </a:r>
              </a:p>
            </p:txBody>
          </p:sp>
          <p:sp>
            <p:nvSpPr>
              <p:cNvPr id="21515" name="Text Box 15"/>
              <p:cNvSpPr txBox="1">
                <a:spLocks noChangeArrowheads="1"/>
              </p:cNvSpPr>
              <p:nvPr/>
            </p:nvSpPr>
            <p:spPr bwMode="auto">
              <a:xfrm>
                <a:off x="7261422" y="5202561"/>
                <a:ext cx="533338" cy="521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cs typeface="Times New Roman" panose="02020603050405020304" pitchFamily="18" charset="0"/>
                  </a:rPr>
                  <a:t>Q</a:t>
                </a:r>
              </a:p>
            </p:txBody>
          </p:sp>
          <p:sp>
            <p:nvSpPr>
              <p:cNvPr id="21516" name="Text Box 16"/>
              <p:cNvSpPr txBox="1">
                <a:spLocks noChangeArrowheads="1"/>
              </p:cNvSpPr>
              <p:nvPr/>
            </p:nvSpPr>
            <p:spPr bwMode="auto">
              <a:xfrm>
                <a:off x="6156060" y="5220788"/>
                <a:ext cx="533338" cy="521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cs typeface="Times New Roman" panose="02020603050405020304" pitchFamily="18" charset="0"/>
                  </a:rPr>
                  <a:t>P</a:t>
                </a:r>
              </a:p>
            </p:txBody>
          </p:sp>
          <p:sp>
            <p:nvSpPr>
              <p:cNvPr id="21517" name="Text Box 17"/>
              <p:cNvSpPr txBox="1">
                <a:spLocks noChangeArrowheads="1"/>
              </p:cNvSpPr>
              <p:nvPr/>
            </p:nvSpPr>
            <p:spPr bwMode="auto">
              <a:xfrm>
                <a:off x="6736760" y="4342509"/>
                <a:ext cx="317339" cy="521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cs typeface="Times New Roman" panose="02020603050405020304" pitchFamily="18" charset="0"/>
                  </a:rPr>
                  <a:t>E</a:t>
                </a:r>
              </a:p>
            </p:txBody>
          </p:sp>
          <p:sp>
            <p:nvSpPr>
              <p:cNvPr id="21518" name="Text Box 18"/>
              <p:cNvSpPr txBox="1">
                <a:spLocks noChangeArrowheads="1"/>
              </p:cNvSpPr>
              <p:nvPr/>
            </p:nvSpPr>
            <p:spPr bwMode="auto">
              <a:xfrm>
                <a:off x="6588058" y="5220788"/>
                <a:ext cx="533338" cy="521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cs typeface="Times New Roman" panose="02020603050405020304" pitchFamily="18" charset="0"/>
                  </a:rPr>
                  <a:t>D</a:t>
                </a:r>
              </a:p>
            </p:txBody>
          </p:sp>
          <p:sp>
            <p:nvSpPr>
              <p:cNvPr id="21519" name="Text Box 19"/>
              <p:cNvSpPr txBox="1">
                <a:spLocks noChangeArrowheads="1"/>
              </p:cNvSpPr>
              <p:nvPr/>
            </p:nvSpPr>
            <p:spPr bwMode="auto">
              <a:xfrm>
                <a:off x="8028050" y="5186652"/>
                <a:ext cx="533338" cy="521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cs typeface="Times New Roman" panose="02020603050405020304" pitchFamily="18" charset="0"/>
                  </a:rPr>
                  <a:t>C</a:t>
                </a:r>
              </a:p>
            </p:txBody>
          </p:sp>
          <p:sp>
            <p:nvSpPr>
              <p:cNvPr id="21520" name="Text Box 20"/>
              <p:cNvSpPr txBox="1">
                <a:spLocks noChangeArrowheads="1"/>
              </p:cNvSpPr>
              <p:nvPr/>
            </p:nvSpPr>
            <p:spPr bwMode="auto">
              <a:xfrm>
                <a:off x="5580063" y="5220788"/>
                <a:ext cx="533338" cy="521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cs typeface="Times New Roman" panose="02020603050405020304" pitchFamily="18" charset="0"/>
                  </a:rPr>
                  <a:t>B</a:t>
                </a:r>
              </a:p>
            </p:txBody>
          </p:sp>
          <p:sp>
            <p:nvSpPr>
              <p:cNvPr id="21521" name="Text Box 21"/>
              <p:cNvSpPr txBox="1">
                <a:spLocks noChangeArrowheads="1"/>
              </p:cNvSpPr>
              <p:nvPr/>
            </p:nvSpPr>
            <p:spPr bwMode="auto">
              <a:xfrm>
                <a:off x="6384610" y="2962982"/>
                <a:ext cx="533338" cy="521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cs typeface="Times New Roman" panose="02020603050405020304" pitchFamily="18" charset="0"/>
                  </a:rPr>
                  <a:t>A</a:t>
                </a:r>
              </a:p>
            </p:txBody>
          </p:sp>
          <p:grpSp>
            <p:nvGrpSpPr>
              <p:cNvPr id="21522" name="组合 25"/>
              <p:cNvGrpSpPr/>
              <p:nvPr/>
            </p:nvGrpSpPr>
            <p:grpSpPr bwMode="auto">
              <a:xfrm>
                <a:off x="5826125" y="3314411"/>
                <a:ext cx="2479721" cy="1952634"/>
                <a:chOff x="1908512" y="2996952"/>
                <a:chExt cx="2771775" cy="2096616"/>
              </a:xfrm>
            </p:grpSpPr>
            <p:sp>
              <p:nvSpPr>
                <p:cNvPr id="21523" name="Line 11"/>
                <p:cNvSpPr>
                  <a:spLocks noChangeShapeType="1"/>
                </p:cNvSpPr>
                <p:nvPr/>
              </p:nvSpPr>
              <p:spPr bwMode="auto">
                <a:xfrm>
                  <a:off x="2915816" y="4941168"/>
                  <a:ext cx="76200" cy="0"/>
                </a:xfrm>
                <a:prstGeom prst="line">
                  <a:avLst/>
                </a:prstGeom>
                <a:noFill/>
                <a:ln w="28575">
                  <a:solidFill>
                    <a:schemeClr val="accent2"/>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3" name="等腰三角形 22"/>
                <p:cNvSpPr/>
                <p:nvPr/>
              </p:nvSpPr>
              <p:spPr>
                <a:xfrm>
                  <a:off x="1908105" y="2996524"/>
                  <a:ext cx="2771857" cy="2083862"/>
                </a:xfrm>
                <a:prstGeom prst="triangle">
                  <a:avLst>
                    <a:gd name="adj" fmla="val 3568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nvGrpSpPr>
                <p:cNvPr id="21525" name="组合 24"/>
                <p:cNvGrpSpPr/>
                <p:nvPr/>
              </p:nvGrpSpPr>
              <p:grpSpPr bwMode="auto">
                <a:xfrm>
                  <a:off x="2899920" y="2996952"/>
                  <a:ext cx="87904" cy="2096616"/>
                  <a:chOff x="2899920" y="2996952"/>
                  <a:chExt cx="87904" cy="2096616"/>
                </a:xfrm>
              </p:grpSpPr>
              <p:sp>
                <p:nvSpPr>
                  <p:cNvPr id="21526" name="Line 12"/>
                  <p:cNvSpPr>
                    <a:spLocks noChangeShapeType="1"/>
                  </p:cNvSpPr>
                  <p:nvPr/>
                </p:nvSpPr>
                <p:spPr bwMode="auto">
                  <a:xfrm flipH="1">
                    <a:off x="2987824" y="4941168"/>
                    <a:ext cx="0" cy="152400"/>
                  </a:xfrm>
                  <a:prstGeom prst="line">
                    <a:avLst/>
                  </a:prstGeom>
                  <a:noFill/>
                  <a:ln w="28575">
                    <a:solidFill>
                      <a:schemeClr val="accent2"/>
                    </a:solidFill>
                    <a:miter lim="800000"/>
                  </a:ln>
                  <a:extLst>
                    <a:ext uri="{909E8E84-426E-40DD-AFC4-6F175D3DCCD1}">
                      <a14:hiddenFill xmlns:a14="http://schemas.microsoft.com/office/drawing/2010/main">
                        <a:noFill/>
                      </a14:hiddenFill>
                    </a:ext>
                  </a:extLst>
                </p:spPr>
                <p:txBody>
                  <a:bodyPr/>
                  <a:lstStyle/>
                  <a:p>
                    <a:endParaRPr lang="zh-CN" altLang="en-US"/>
                  </a:p>
                </p:txBody>
              </p:sp>
              <p:cxnSp>
                <p:nvCxnSpPr>
                  <p:cNvPr id="26" name="直接连接符 25"/>
                  <p:cNvCxnSpPr/>
                  <p:nvPr/>
                </p:nvCxnSpPr>
                <p:spPr>
                  <a:xfrm>
                    <a:off x="2899066" y="2996524"/>
                    <a:ext cx="0" cy="2083862"/>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grpSp>
        </p:grpSp>
      </p:grpSp>
      <p:sp>
        <p:nvSpPr>
          <p:cNvPr id="27" name="TextBox 26"/>
          <p:cNvSpPr txBox="1">
            <a:spLocks noChangeArrowheads="1"/>
          </p:cNvSpPr>
          <p:nvPr/>
        </p:nvSpPr>
        <p:spPr bwMode="auto">
          <a:xfrm>
            <a:off x="928688" y="1232298"/>
            <a:ext cx="439261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分析：</a:t>
            </a:r>
          </a:p>
          <a:p>
            <a:pPr>
              <a:lnSpc>
                <a:spcPct val="150000"/>
              </a:lnSpc>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情况一：</a:t>
            </a:r>
            <a:r>
              <a:rPr lang="en-US" altLang="zh-CN" sz="2400">
                <a:solidFill>
                  <a:srgbClr val="C00000"/>
                </a:solidFill>
                <a:ea typeface="黑体" panose="02010609060101010101" pitchFamily="49" charset="-122"/>
              </a:rPr>
              <a:t>SR=2SP</a:t>
            </a:r>
            <a:endParaRPr lang="en-US" altLang="zh-CN" sz="2400" b="1">
              <a:solidFill>
                <a:srgbClr val="FF0000"/>
              </a:solidFill>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linds(horizontal)">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5"/>
          <p:cNvGrpSpPr/>
          <p:nvPr/>
        </p:nvGrpSpPr>
        <p:grpSpPr bwMode="auto">
          <a:xfrm>
            <a:off x="1187451" y="2139554"/>
            <a:ext cx="4608513" cy="2369880"/>
            <a:chOff x="1331938" y="3789466"/>
            <a:chExt cx="4608512" cy="3159154"/>
          </a:xfrm>
        </p:grpSpPr>
        <p:sp>
          <p:nvSpPr>
            <p:cNvPr id="6177" name="TextBox 3"/>
            <p:cNvSpPr txBox="1">
              <a:spLocks noChangeArrowheads="1"/>
            </p:cNvSpPr>
            <p:nvPr/>
          </p:nvSpPr>
          <p:spPr bwMode="auto">
            <a:xfrm>
              <a:off x="1331938" y="3789466"/>
              <a:ext cx="4608512" cy="3159154"/>
            </a:xfrm>
            <a:prstGeom prst="rect">
              <a:avLst/>
            </a:prstGeom>
            <a:noFill/>
            <a:ln w="9525">
              <a:noFill/>
              <a:miter lim="800000"/>
            </a:ln>
          </p:spPr>
          <p:txBody>
            <a:bodyPr>
              <a:spAutoFit/>
            </a:bodyPr>
            <a:lstStyle/>
            <a:p>
              <a:pPr>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设</a:t>
              </a:r>
              <a:r>
                <a:rPr lang="en-US" altLang="zh-CN" sz="2400">
                  <a:solidFill>
                    <a:srgbClr val="FF0000"/>
                  </a:solidFill>
                  <a:ea typeface="黑体" panose="02010609060101010101" pitchFamily="49" charset="-122"/>
                </a:rPr>
                <a:t>SR=xcm</a:t>
              </a:r>
              <a:r>
                <a:rPr lang="zh-CN" altLang="en-US" sz="2400">
                  <a:solidFill>
                    <a:srgbClr val="FF0000"/>
                  </a:solidFill>
                  <a:ea typeface="黑体" panose="02010609060101010101" pitchFamily="49" charset="-122"/>
                </a:rPr>
                <a:t>，</a:t>
              </a:r>
              <a:r>
                <a:rPr lang="zh-CN" altLang="en-US" sz="2400">
                  <a:solidFill>
                    <a:srgbClr val="FF0000"/>
                  </a:solidFill>
                  <a:latin typeface="黑体" panose="02010609060101010101" pitchFamily="49" charset="-122"/>
                  <a:ea typeface="黑体" panose="02010609060101010101" pitchFamily="49" charset="-122"/>
                </a:rPr>
                <a:t>则</a:t>
              </a:r>
              <a:r>
                <a:rPr lang="en-US" altLang="zh-CN" sz="2400">
                  <a:solidFill>
                    <a:srgbClr val="FF0000"/>
                  </a:solidFill>
                  <a:ea typeface="黑体" panose="02010609060101010101" pitchFamily="49" charset="-122"/>
                </a:rPr>
                <a:t>SP=2xcm</a:t>
              </a:r>
            </a:p>
            <a:p>
              <a:pPr>
                <a:buFont typeface="Arial" panose="020B0604020202020204" pitchFamily="34" charset="0"/>
                <a:buNone/>
              </a:pPr>
              <a:r>
                <a:rPr lang="en-US" altLang="zh-CN" sz="2400" b="1">
                  <a:solidFill>
                    <a:srgbClr val="FF0000"/>
                  </a:solidFill>
                  <a:latin typeface="黑体" panose="02010609060101010101" pitchFamily="49" charset="-122"/>
                  <a:ea typeface="黑体" panose="02010609060101010101" pitchFamily="49" charset="-122"/>
                </a:rPr>
                <a:t>     </a:t>
              </a:r>
            </a:p>
            <a:p>
              <a:pPr>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得到：                              </a:t>
              </a:r>
            </a:p>
            <a:p>
              <a:pPr>
                <a:buFont typeface="Arial" panose="020B0604020202020204" pitchFamily="34" charset="0"/>
                <a:buNone/>
              </a:pPr>
              <a:endParaRPr lang="zh-CN" altLang="en-US" sz="2400">
                <a:solidFill>
                  <a:srgbClr val="FF0000"/>
                </a:solidFill>
                <a:latin typeface="黑体" panose="02010609060101010101" pitchFamily="49" charset="-122"/>
                <a:ea typeface="黑体" panose="02010609060101010101" pitchFamily="49" charset="-122"/>
              </a:endParaRPr>
            </a:p>
            <a:p>
              <a:pPr>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所以   </a:t>
              </a:r>
              <a:r>
                <a:rPr lang="en-US" altLang="zh-CN" sz="2400">
                  <a:solidFill>
                    <a:srgbClr val="FF0000"/>
                  </a:solidFill>
                  <a:ea typeface="黑体" panose="02010609060101010101" pitchFamily="49" charset="-122"/>
                </a:rPr>
                <a:t>x=2.5   2x=5</a:t>
              </a:r>
            </a:p>
            <a:p>
              <a:pPr>
                <a:buFont typeface="Arial" panose="020B0604020202020204" pitchFamily="34" charset="0"/>
                <a:buNone/>
              </a:pPr>
              <a:r>
                <a:rPr lang="en-US" altLang="zh-CN" sz="2800">
                  <a:solidFill>
                    <a:srgbClr val="FF0000"/>
                  </a:solidFill>
                  <a:latin typeface="黑体" panose="02010609060101010101" pitchFamily="49" charset="-122"/>
                  <a:ea typeface="黑体" panose="02010609060101010101" pitchFamily="49" charset="-122"/>
                </a:rPr>
                <a:t>S</a:t>
              </a:r>
              <a:r>
                <a:rPr lang="zh-CN" altLang="en-US" sz="2000">
                  <a:solidFill>
                    <a:srgbClr val="FF0000"/>
                  </a:solidFill>
                  <a:latin typeface="黑体" panose="02010609060101010101" pitchFamily="49" charset="-122"/>
                  <a:ea typeface="黑体" panose="02010609060101010101" pitchFamily="49" charset="-122"/>
                </a:rPr>
                <a:t>矩形</a:t>
              </a:r>
              <a:r>
                <a:rPr lang="en-US" altLang="zh-CN" sz="2000">
                  <a:solidFill>
                    <a:srgbClr val="FF0000"/>
                  </a:solidFill>
                  <a:ea typeface="黑体" panose="02010609060101010101" pitchFamily="49" charset="-122"/>
                </a:rPr>
                <a:t>PQRS</a:t>
              </a:r>
              <a:r>
                <a:rPr lang="en-US" altLang="zh-CN" sz="2400">
                  <a:solidFill>
                    <a:srgbClr val="FF0000"/>
                  </a:solidFill>
                  <a:ea typeface="黑体" panose="02010609060101010101" pitchFamily="49" charset="-122"/>
                </a:rPr>
                <a:t>=2.5×5=12.5cm</a:t>
              </a:r>
              <a:r>
                <a:rPr lang="en-US" altLang="zh-CN" sz="2400" baseline="30000">
                  <a:solidFill>
                    <a:srgbClr val="FF0000"/>
                  </a:solidFill>
                  <a:ea typeface="黑体" panose="02010609060101010101" pitchFamily="49" charset="-122"/>
                </a:rPr>
                <a:t>2</a:t>
              </a:r>
              <a:r>
                <a:rPr lang="en-US" altLang="zh-CN" sz="2400">
                  <a:solidFill>
                    <a:srgbClr val="FF0000"/>
                  </a:solidFill>
                  <a:ea typeface="黑体" panose="02010609060101010101" pitchFamily="49" charset="-122"/>
                </a:rPr>
                <a:t> </a:t>
              </a:r>
            </a:p>
          </p:txBody>
        </p:sp>
        <p:graphicFrame>
          <p:nvGraphicFramePr>
            <p:cNvPr id="22532" name="Object 4"/>
            <p:cNvGraphicFramePr/>
            <p:nvPr/>
          </p:nvGraphicFramePr>
          <p:xfrm>
            <a:off x="2424138" y="4365603"/>
            <a:ext cx="1677988" cy="825321"/>
          </p:xfrm>
          <a:graphic>
            <a:graphicData uri="http://schemas.openxmlformats.org/presentationml/2006/ole">
              <mc:AlternateContent xmlns:mc="http://schemas.openxmlformats.org/markup-compatibility/2006">
                <mc:Choice xmlns:v="urn:schemas-microsoft-com:vml" Requires="v">
                  <p:oleObj spid="_x0000_s22562" r:id="rId3" imgW="799465" imgH="393700" progId="Equation.DSMT4">
                    <p:embed/>
                  </p:oleObj>
                </mc:Choice>
                <mc:Fallback>
                  <p:oleObj r:id="rId3" imgW="799465" imgH="393700" progId="Equation.DSMT4">
                    <p:embed/>
                    <p:pic>
                      <p:nvPicPr>
                        <p:cNvPr id="0" name="Object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4138" y="4365603"/>
                          <a:ext cx="1677988" cy="825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sp>
        <p:nvSpPr>
          <p:cNvPr id="13" name="椭圆形标注 12"/>
          <p:cNvSpPr>
            <a:spLocks noChangeArrowheads="1"/>
          </p:cNvSpPr>
          <p:nvPr/>
        </p:nvSpPr>
        <p:spPr bwMode="auto">
          <a:xfrm>
            <a:off x="5795964" y="3651648"/>
            <a:ext cx="2016125" cy="702469"/>
          </a:xfrm>
          <a:prstGeom prst="wedgeEllipseCallout">
            <a:avLst>
              <a:gd name="adj1" fmla="val 42806"/>
              <a:gd name="adj2" fmla="val -53083"/>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25400">
                <a:solidFill>
                  <a:srgbClr val="BCBCB6"/>
                </a:solidFill>
                <a:round/>
              </a14:hiddenLine>
            </a:ext>
          </a:extLst>
        </p:spPr>
        <p:txBody>
          <a:bodyPr anchor="ctr"/>
          <a:lstStyle/>
          <a:p>
            <a:pPr algn="ctr">
              <a:buFont typeface="Arial" panose="020B0604020202020204" pitchFamily="34" charset="0"/>
              <a:buNone/>
              <a:defRPr/>
            </a:pPr>
            <a:r>
              <a:rPr lang="zh-CN" altLang="en-US" sz="2400" b="1" dirty="0">
                <a:latin typeface="+mn-lt"/>
                <a:ea typeface="+mn-ea"/>
              </a:rPr>
              <a:t>原来是分类思想呀！</a:t>
            </a:r>
          </a:p>
        </p:txBody>
      </p:sp>
      <p:grpSp>
        <p:nvGrpSpPr>
          <p:cNvPr id="22534" name="组合 34"/>
          <p:cNvGrpSpPr/>
          <p:nvPr/>
        </p:nvGrpSpPr>
        <p:grpSpPr bwMode="auto">
          <a:xfrm>
            <a:off x="6011863" y="1059656"/>
            <a:ext cx="1911350" cy="2439017"/>
            <a:chOff x="5741228" y="637872"/>
            <a:chExt cx="2639027" cy="4490427"/>
          </a:xfrm>
        </p:grpSpPr>
        <p:grpSp>
          <p:nvGrpSpPr>
            <p:cNvPr id="22535" name="组合 65"/>
            <p:cNvGrpSpPr/>
            <p:nvPr/>
          </p:nvGrpSpPr>
          <p:grpSpPr bwMode="auto">
            <a:xfrm>
              <a:off x="5741228" y="637872"/>
              <a:ext cx="2639027" cy="4490427"/>
              <a:chOff x="5344798" y="3162576"/>
              <a:chExt cx="3121795" cy="2821158"/>
            </a:xfrm>
          </p:grpSpPr>
          <p:sp>
            <p:nvSpPr>
              <p:cNvPr id="15" name="矩形 14"/>
              <p:cNvSpPr/>
              <p:nvPr/>
            </p:nvSpPr>
            <p:spPr>
              <a:xfrm>
                <a:off x="6366382" y="4411670"/>
                <a:ext cx="930833" cy="1070061"/>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nvGrpSpPr>
              <p:cNvPr id="22537" name="组合 31"/>
              <p:cNvGrpSpPr/>
              <p:nvPr/>
            </p:nvGrpSpPr>
            <p:grpSpPr bwMode="auto">
              <a:xfrm>
                <a:off x="5344798" y="3162576"/>
                <a:ext cx="3121795" cy="2821158"/>
                <a:chOff x="5344749" y="2933630"/>
                <a:chExt cx="3121795" cy="2821157"/>
              </a:xfrm>
            </p:grpSpPr>
            <p:sp>
              <p:nvSpPr>
                <p:cNvPr id="22538" name="Text Box 13"/>
                <p:cNvSpPr txBox="1">
                  <a:spLocks noChangeArrowheads="1"/>
                </p:cNvSpPr>
                <p:nvPr/>
              </p:nvSpPr>
              <p:spPr bwMode="auto">
                <a:xfrm>
                  <a:off x="5815378" y="3808093"/>
                  <a:ext cx="533337" cy="53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cs typeface="Times New Roman" panose="02020603050405020304" pitchFamily="18" charset="0"/>
                    </a:rPr>
                    <a:t>S</a:t>
                  </a:r>
                </a:p>
              </p:txBody>
            </p:sp>
            <p:sp>
              <p:nvSpPr>
                <p:cNvPr id="22539" name="Text Box 14"/>
                <p:cNvSpPr txBox="1">
                  <a:spLocks noChangeArrowheads="1"/>
                </p:cNvSpPr>
                <p:nvPr/>
              </p:nvSpPr>
              <p:spPr bwMode="auto">
                <a:xfrm>
                  <a:off x="7283677" y="3808093"/>
                  <a:ext cx="533337" cy="53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cs typeface="Times New Roman" panose="02020603050405020304" pitchFamily="18" charset="0"/>
                    </a:rPr>
                    <a:t>R</a:t>
                  </a:r>
                </a:p>
              </p:txBody>
            </p:sp>
            <p:sp>
              <p:nvSpPr>
                <p:cNvPr id="22540" name="Text Box 15"/>
                <p:cNvSpPr txBox="1">
                  <a:spLocks noChangeArrowheads="1"/>
                </p:cNvSpPr>
                <p:nvPr/>
              </p:nvSpPr>
              <p:spPr bwMode="auto">
                <a:xfrm>
                  <a:off x="7109606" y="5202559"/>
                  <a:ext cx="533337" cy="53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cs typeface="Times New Roman" panose="02020603050405020304" pitchFamily="18" charset="0"/>
                    </a:rPr>
                    <a:t>Q</a:t>
                  </a:r>
                </a:p>
              </p:txBody>
            </p:sp>
            <p:sp>
              <p:nvSpPr>
                <p:cNvPr id="22541" name="Text Box 16"/>
                <p:cNvSpPr txBox="1">
                  <a:spLocks noChangeArrowheads="1"/>
                </p:cNvSpPr>
                <p:nvPr/>
              </p:nvSpPr>
              <p:spPr bwMode="auto">
                <a:xfrm>
                  <a:off x="5933035" y="5220786"/>
                  <a:ext cx="533337" cy="53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cs typeface="Times New Roman" panose="02020603050405020304" pitchFamily="18" charset="0"/>
                    </a:rPr>
                    <a:t>P</a:t>
                  </a:r>
                </a:p>
              </p:txBody>
            </p:sp>
            <p:sp>
              <p:nvSpPr>
                <p:cNvPr id="22542" name="Text Box 17"/>
                <p:cNvSpPr txBox="1">
                  <a:spLocks noChangeArrowheads="1"/>
                </p:cNvSpPr>
                <p:nvPr/>
              </p:nvSpPr>
              <p:spPr bwMode="auto">
                <a:xfrm>
                  <a:off x="6660056" y="3808092"/>
                  <a:ext cx="317337" cy="53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cs typeface="Times New Roman" panose="02020603050405020304" pitchFamily="18" charset="0"/>
                    </a:rPr>
                    <a:t>E</a:t>
                  </a:r>
                </a:p>
              </p:txBody>
            </p:sp>
            <p:sp>
              <p:nvSpPr>
                <p:cNvPr id="22543" name="Text Box 18"/>
                <p:cNvSpPr txBox="1">
                  <a:spLocks noChangeArrowheads="1"/>
                </p:cNvSpPr>
                <p:nvPr/>
              </p:nvSpPr>
              <p:spPr bwMode="auto">
                <a:xfrm>
                  <a:off x="6588058" y="5220789"/>
                  <a:ext cx="533337" cy="53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cs typeface="Times New Roman" panose="02020603050405020304" pitchFamily="18" charset="0"/>
                    </a:rPr>
                    <a:t>D</a:t>
                  </a:r>
                </a:p>
              </p:txBody>
            </p:sp>
            <p:sp>
              <p:nvSpPr>
                <p:cNvPr id="22544" name="Text Box 19"/>
                <p:cNvSpPr txBox="1">
                  <a:spLocks noChangeArrowheads="1"/>
                </p:cNvSpPr>
                <p:nvPr/>
              </p:nvSpPr>
              <p:spPr bwMode="auto">
                <a:xfrm>
                  <a:off x="7933207" y="5220269"/>
                  <a:ext cx="533337" cy="53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cs typeface="Times New Roman" panose="02020603050405020304" pitchFamily="18" charset="0"/>
                    </a:rPr>
                    <a:t>C</a:t>
                  </a:r>
                </a:p>
              </p:txBody>
            </p:sp>
            <p:sp>
              <p:nvSpPr>
                <p:cNvPr id="22545" name="Text Box 20"/>
                <p:cNvSpPr txBox="1">
                  <a:spLocks noChangeArrowheads="1"/>
                </p:cNvSpPr>
                <p:nvPr/>
              </p:nvSpPr>
              <p:spPr bwMode="auto">
                <a:xfrm>
                  <a:off x="5344749" y="5220786"/>
                  <a:ext cx="533337" cy="53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cs typeface="Times New Roman" panose="02020603050405020304" pitchFamily="18" charset="0"/>
                    </a:rPr>
                    <a:t>B</a:t>
                  </a:r>
                </a:p>
              </p:txBody>
            </p:sp>
            <p:sp>
              <p:nvSpPr>
                <p:cNvPr id="22546" name="Text Box 21"/>
                <p:cNvSpPr txBox="1">
                  <a:spLocks noChangeArrowheads="1"/>
                </p:cNvSpPr>
                <p:nvPr/>
              </p:nvSpPr>
              <p:spPr bwMode="auto">
                <a:xfrm>
                  <a:off x="6403664" y="2933630"/>
                  <a:ext cx="533337" cy="53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b="1">
                      <a:solidFill>
                        <a:srgbClr val="FF0000"/>
                      </a:solidFill>
                      <a:latin typeface="Times New Roman" panose="02020603050405020304" pitchFamily="18" charset="0"/>
                      <a:cs typeface="Times New Roman" panose="02020603050405020304" pitchFamily="18" charset="0"/>
                    </a:rPr>
                    <a:t>A</a:t>
                  </a:r>
                </a:p>
              </p:txBody>
            </p:sp>
            <p:grpSp>
              <p:nvGrpSpPr>
                <p:cNvPr id="22547" name="组合 25"/>
                <p:cNvGrpSpPr/>
                <p:nvPr/>
              </p:nvGrpSpPr>
              <p:grpSpPr bwMode="auto">
                <a:xfrm>
                  <a:off x="5826159" y="3314862"/>
                  <a:ext cx="2395204" cy="1952182"/>
                  <a:chOff x="1908550" y="2997437"/>
                  <a:chExt cx="2677304" cy="2096131"/>
                </a:xfrm>
              </p:grpSpPr>
              <p:sp>
                <p:nvSpPr>
                  <p:cNvPr id="22548" name="Line 11"/>
                  <p:cNvSpPr>
                    <a:spLocks noChangeShapeType="1"/>
                  </p:cNvSpPr>
                  <p:nvPr/>
                </p:nvSpPr>
                <p:spPr bwMode="auto">
                  <a:xfrm>
                    <a:off x="2915816" y="4941168"/>
                    <a:ext cx="76200" cy="0"/>
                  </a:xfrm>
                  <a:prstGeom prst="line">
                    <a:avLst/>
                  </a:prstGeom>
                  <a:noFill/>
                  <a:ln w="28575">
                    <a:solidFill>
                      <a:schemeClr val="accent2"/>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8" name="等腰三角形 27"/>
                  <p:cNvSpPr/>
                  <p:nvPr/>
                </p:nvSpPr>
                <p:spPr>
                  <a:xfrm>
                    <a:off x="1909512" y="2997700"/>
                    <a:ext cx="2675068" cy="2082036"/>
                  </a:xfrm>
                  <a:prstGeom prst="triangle">
                    <a:avLst>
                      <a:gd name="adj" fmla="val 3568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nvGrpSpPr>
                  <p:cNvPr id="22550" name="组合 24"/>
                  <p:cNvGrpSpPr/>
                  <p:nvPr/>
                </p:nvGrpSpPr>
                <p:grpSpPr bwMode="auto">
                  <a:xfrm>
                    <a:off x="2888817" y="2997437"/>
                    <a:ext cx="99007" cy="2096131"/>
                    <a:chOff x="2888817" y="2997437"/>
                    <a:chExt cx="99007" cy="2096131"/>
                  </a:xfrm>
                </p:grpSpPr>
                <p:sp>
                  <p:nvSpPr>
                    <p:cNvPr id="22551" name="Line 12"/>
                    <p:cNvSpPr>
                      <a:spLocks noChangeShapeType="1"/>
                    </p:cNvSpPr>
                    <p:nvPr/>
                  </p:nvSpPr>
                  <p:spPr bwMode="auto">
                    <a:xfrm flipH="1">
                      <a:off x="2987824" y="4941168"/>
                      <a:ext cx="0" cy="152400"/>
                    </a:xfrm>
                    <a:prstGeom prst="line">
                      <a:avLst/>
                    </a:prstGeom>
                    <a:noFill/>
                    <a:ln w="28575">
                      <a:solidFill>
                        <a:schemeClr val="tx1"/>
                      </a:solidFill>
                      <a:miter lim="800000"/>
                    </a:ln>
                    <a:extLst>
                      <a:ext uri="{909E8E84-426E-40DD-AFC4-6F175D3DCCD1}">
                        <a14:hiddenFill xmlns:a14="http://schemas.microsoft.com/office/drawing/2010/main">
                          <a:noFill/>
                        </a14:hiddenFill>
                      </a:ext>
                    </a:extLst>
                  </p:spPr>
                  <p:txBody>
                    <a:bodyPr/>
                    <a:lstStyle/>
                    <a:p>
                      <a:endParaRPr lang="zh-CN" altLang="en-US"/>
                    </a:p>
                  </p:txBody>
                </p:sp>
                <p:cxnSp>
                  <p:nvCxnSpPr>
                    <p:cNvPr id="31" name="直接连接符 30"/>
                    <p:cNvCxnSpPr/>
                    <p:nvPr/>
                  </p:nvCxnSpPr>
                  <p:spPr>
                    <a:xfrm>
                      <a:off x="2889115" y="2997700"/>
                      <a:ext cx="0" cy="2082036"/>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grpSp>
          </p:grpSp>
        </p:grpSp>
        <p:cxnSp>
          <p:nvCxnSpPr>
            <p:cNvPr id="33" name="直接连接符 32"/>
            <p:cNvCxnSpPr/>
            <p:nvPr/>
          </p:nvCxnSpPr>
          <p:spPr>
            <a:xfrm>
              <a:off x="6876623" y="4134172"/>
              <a:ext cx="7233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4" name="TextBox 33"/>
          <p:cNvSpPr txBox="1">
            <a:spLocks noChangeArrowheads="1"/>
          </p:cNvSpPr>
          <p:nvPr/>
        </p:nvSpPr>
        <p:spPr bwMode="auto">
          <a:xfrm>
            <a:off x="1187451" y="1059656"/>
            <a:ext cx="4392613" cy="1200329"/>
          </a:xfrm>
          <a:prstGeom prst="rect">
            <a:avLst/>
          </a:prstGeom>
          <a:noFill/>
          <a:ln w="9525">
            <a:noFill/>
            <a:miter lim="800000"/>
          </a:ln>
        </p:spPr>
        <p:txBody>
          <a:bodyPr>
            <a:spAutoFit/>
          </a:bodyPr>
          <a:lstStyle/>
          <a:p>
            <a:pPr>
              <a:lnSpc>
                <a:spcPct val="150000"/>
              </a:lnSpc>
              <a:buFont typeface="Arial" panose="020B0604020202020204" pitchFamily="34" charset="0"/>
              <a:buNone/>
              <a:defRPr/>
            </a:pPr>
            <a:r>
              <a:rPr lang="zh-CN" altLang="en-US" sz="2400" dirty="0">
                <a:solidFill>
                  <a:srgbClr val="FF0000"/>
                </a:solidFill>
                <a:latin typeface="黑体" panose="02010609060101010101" pitchFamily="49" charset="-122"/>
                <a:ea typeface="黑体" panose="02010609060101010101" pitchFamily="49" charset="-122"/>
              </a:rPr>
              <a:t>分析：</a:t>
            </a:r>
            <a:endParaRPr lang="en-US" altLang="zh-CN" sz="2400" dirty="0">
              <a:solidFill>
                <a:srgbClr val="FF0000"/>
              </a:solidFill>
              <a:latin typeface="黑体" panose="02010609060101010101" pitchFamily="49" charset="-122"/>
              <a:ea typeface="黑体" panose="02010609060101010101" pitchFamily="49" charset="-122"/>
            </a:endParaRPr>
          </a:p>
          <a:p>
            <a:pPr>
              <a:lnSpc>
                <a:spcPct val="150000"/>
              </a:lnSpc>
              <a:buFont typeface="Arial" panose="020B0604020202020204" pitchFamily="34" charset="0"/>
              <a:buNone/>
              <a:defRPr/>
            </a:pPr>
            <a:r>
              <a:rPr lang="zh-CN" altLang="en-US" sz="2400" dirty="0">
                <a:solidFill>
                  <a:srgbClr val="FF0000"/>
                </a:solidFill>
                <a:latin typeface="黑体" panose="02010609060101010101" pitchFamily="49" charset="-122"/>
                <a:ea typeface="黑体" panose="02010609060101010101" pitchFamily="49" charset="-122"/>
              </a:rPr>
              <a:t>情况二：</a:t>
            </a:r>
            <a:r>
              <a:rPr lang="en-US" altLang="zh-CN" sz="2400" dirty="0">
                <a:solidFill>
                  <a:srgbClr val="C00000"/>
                </a:solidFill>
                <a:latin typeface="+mn-lt"/>
                <a:ea typeface="黑体" panose="02010609060101010101" pitchFamily="49" charset="-122"/>
              </a:rPr>
              <a:t>SP=2SR</a:t>
            </a:r>
            <a:endParaRPr lang="zh-CN" altLang="en-US" sz="2400" b="1" dirty="0">
              <a:solidFill>
                <a:srgbClr val="FF0000"/>
              </a:solidFill>
              <a:latin typeface="黑体" panose="02010609060101010101" pitchFamily="49" charset="-122"/>
              <a:ea typeface="黑体" panose="02010609060101010101" pitchFamily="49" charset="-122"/>
            </a:endParaRPr>
          </a:p>
        </p:txBody>
      </p:sp>
      <p:sp>
        <p:nvSpPr>
          <p:cNvPr id="22555" name="Text Box 3"/>
          <p:cNvSpPr txBox="1">
            <a:spLocks noChangeArrowheads="1"/>
          </p:cNvSpPr>
          <p:nvPr/>
        </p:nvSpPr>
        <p:spPr bwMode="auto">
          <a:xfrm>
            <a:off x="611188" y="659607"/>
            <a:ext cx="7848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zh-CN" altLang="en-US" sz="2400">
                <a:latin typeface="黑体" panose="02010609060101010101" pitchFamily="49" charset="-122"/>
                <a:ea typeface="黑体" panose="02010609060101010101" pitchFamily="49" charset="-122"/>
              </a:rPr>
              <a:t>如图，</a:t>
            </a:r>
            <a:r>
              <a:rPr lang="en-US" altLang="zh-CN" sz="2400">
                <a:ea typeface="黑体" panose="02010609060101010101" pitchFamily="49" charset="-122"/>
              </a:rPr>
              <a:t>AD</a:t>
            </a:r>
            <a:r>
              <a:rPr lang="zh-CN" altLang="en-US" sz="2400">
                <a:latin typeface="黑体" panose="02010609060101010101" pitchFamily="49" charset="-122"/>
                <a:ea typeface="黑体" panose="02010609060101010101" pitchFamily="49" charset="-122"/>
              </a:rPr>
              <a:t>是</a:t>
            </a:r>
            <a:r>
              <a:rPr lang="el-GR" altLang="zh-CN" sz="2400">
                <a:ea typeface="黑体" panose="02010609060101010101" pitchFamily="49" charset="-122"/>
              </a:rPr>
              <a:t>Δ</a:t>
            </a:r>
            <a:r>
              <a:rPr lang="en-US" altLang="zh-CN" sz="2400">
                <a:ea typeface="黑体" panose="02010609060101010101" pitchFamily="49" charset="-122"/>
              </a:rPr>
              <a:t>ABC</a:t>
            </a:r>
            <a:r>
              <a:rPr lang="zh-CN" altLang="en-US" sz="2400">
                <a:latin typeface="黑体" panose="02010609060101010101" pitchFamily="49" charset="-122"/>
                <a:ea typeface="黑体" panose="02010609060101010101" pitchFamily="49" charset="-122"/>
              </a:rPr>
              <a:t>的高，</a:t>
            </a:r>
            <a:r>
              <a:rPr lang="en-US" altLang="zh-CN" sz="2400">
                <a:ea typeface="黑体" panose="02010609060101010101" pitchFamily="49" charset="-122"/>
              </a:rPr>
              <a:t>BC=5cm</a:t>
            </a:r>
            <a:r>
              <a:rPr lang="zh-CN" altLang="en-US" sz="2400">
                <a:ea typeface="黑体" panose="02010609060101010101" pitchFamily="49" charset="-122"/>
              </a:rPr>
              <a:t>，</a:t>
            </a:r>
            <a:r>
              <a:rPr lang="en-US" altLang="zh-CN" sz="2400">
                <a:ea typeface="黑体" panose="02010609060101010101" pitchFamily="49" charset="-122"/>
              </a:rPr>
              <a:t>AD=10cm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linds(horizontal)">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组合 6147"/>
          <p:cNvGrpSpPr/>
          <p:nvPr/>
        </p:nvGrpSpPr>
        <p:grpSpPr bwMode="auto">
          <a:xfrm>
            <a:off x="323851" y="303610"/>
            <a:ext cx="8363238" cy="1147165"/>
            <a:chOff x="0" y="0"/>
            <a:chExt cx="13173" cy="2406"/>
          </a:xfrm>
        </p:grpSpPr>
        <p:sp>
          <p:nvSpPr>
            <p:cNvPr id="23555" name="矩形 7"/>
            <p:cNvSpPr>
              <a:spLocks noChangeArrowheads="1"/>
            </p:cNvSpPr>
            <p:nvPr/>
          </p:nvSpPr>
          <p:spPr bwMode="auto">
            <a:xfrm>
              <a:off x="882" y="0"/>
              <a:ext cx="2634" cy="1200"/>
            </a:xfrm>
            <a:custGeom>
              <a:avLst/>
              <a:gdLst>
                <a:gd name="T0" fmla="*/ 0 w 2520280"/>
                <a:gd name="T1" fmla="*/ 1872208 h 1872208"/>
                <a:gd name="T2" fmla="*/ 2520280 w 2520280"/>
                <a:gd name="T3" fmla="*/ 1872208 h 1872208"/>
                <a:gd name="T4" fmla="*/ 0 w 2520280"/>
                <a:gd name="T5" fmla="*/ 1872208 h 1872208"/>
                <a:gd name="T6" fmla="*/ 0 w 2520280"/>
                <a:gd name="T7" fmla="*/ 0 h 1872208"/>
                <a:gd name="T8" fmla="*/ 916 w 2520280"/>
                <a:gd name="T9" fmla="*/ 0 h 1872208"/>
                <a:gd name="T10" fmla="*/ 0 w 2520280"/>
                <a:gd name="T11" fmla="*/ 0 h 1872208"/>
              </a:gdLst>
              <a:ahLst/>
              <a:cxnLst>
                <a:cxn ang="0">
                  <a:pos x="T0" y="T1"/>
                </a:cxn>
                <a:cxn ang="0">
                  <a:pos x="T2" y="T3"/>
                </a:cxn>
                <a:cxn ang="0">
                  <a:pos x="T4" y="T5"/>
                </a:cxn>
                <a:cxn ang="0">
                  <a:pos x="T6" y="T7"/>
                </a:cxn>
                <a:cxn ang="0">
                  <a:pos x="T8" y="T9"/>
                </a:cxn>
                <a:cxn ang="0">
                  <a:pos x="T10" y="T11"/>
                </a:cxn>
              </a:cxnLst>
              <a:rect l="0" t="0" r="r" b="b"/>
              <a:pathLst>
                <a:path w="2520280" h="1872208">
                  <a:moveTo>
                    <a:pt x="0" y="1872208"/>
                  </a:moveTo>
                  <a:lnTo>
                    <a:pt x="2520280" y="1872208"/>
                  </a:lnTo>
                  <a:lnTo>
                    <a:pt x="0" y="1872208"/>
                  </a:lnTo>
                  <a:close/>
                  <a:moveTo>
                    <a:pt x="0" y="0"/>
                  </a:moveTo>
                  <a:lnTo>
                    <a:pt x="916" y="0"/>
                  </a:lnTo>
                  <a:lnTo>
                    <a:pt x="0" y="0"/>
                  </a:lnTo>
                  <a:close/>
                </a:path>
              </a:pathLst>
            </a:custGeom>
            <a:noFill/>
            <a:ln w="12700" cap="sq">
              <a:solidFill>
                <a:srgbClr val="DDDDDD"/>
              </a:solidFill>
              <a:miter lim="800000"/>
            </a:ln>
            <a:extLst>
              <a:ext uri="{909E8E84-426E-40DD-AFC4-6F175D3DCCD1}">
                <a14:hiddenFill xmlns:a14="http://schemas.microsoft.com/office/drawing/2010/main">
                  <a:solidFill>
                    <a:srgbClr val="FFFFFF"/>
                  </a:solidFill>
                </a14:hiddenFill>
              </a:ext>
            </a:extLst>
          </p:spPr>
          <p:txBody>
            <a:bodyPr/>
            <a:lstStyle/>
            <a:p>
              <a:pPr>
                <a:buFont typeface="Arial" panose="020B0604020202020204" pitchFamily="34" charset="0"/>
                <a:buNone/>
              </a:pPr>
              <a:endParaRPr lang="zh-CN" altLang="zh-CN" sz="2400">
                <a:solidFill>
                  <a:srgbClr val="FF0000"/>
                </a:solidFill>
              </a:endParaRPr>
            </a:p>
          </p:txBody>
        </p:sp>
        <p:sp>
          <p:nvSpPr>
            <p:cNvPr id="23556" name="任意多边形 16"/>
            <p:cNvSpPr>
              <a:spLocks noChangeArrowheads="1"/>
            </p:cNvSpPr>
            <p:nvPr/>
          </p:nvSpPr>
          <p:spPr bwMode="auto">
            <a:xfrm>
              <a:off x="0" y="454"/>
              <a:ext cx="826" cy="760"/>
            </a:xfrm>
            <a:custGeom>
              <a:avLst/>
              <a:gdLst>
                <a:gd name="T0" fmla="*/ 0 w 696310"/>
                <a:gd name="T1" fmla="*/ 0 h 696310"/>
                <a:gd name="T2" fmla="*/ 459827 w 696310"/>
                <a:gd name="T3" fmla="*/ 0 h 696310"/>
                <a:gd name="T4" fmla="*/ 459827 w 696310"/>
                <a:gd name="T5" fmla="*/ 236483 h 696310"/>
                <a:gd name="T6" fmla="*/ 696310 w 696310"/>
                <a:gd name="T7" fmla="*/ 236483 h 696310"/>
                <a:gd name="T8" fmla="*/ 696310 w 696310"/>
                <a:gd name="T9" fmla="*/ 696310 h 696310"/>
                <a:gd name="T10" fmla="*/ 0 w 696310"/>
                <a:gd name="T11" fmla="*/ 696310 h 696310"/>
                <a:gd name="T12" fmla="*/ 0 w 696310"/>
                <a:gd name="T13" fmla="*/ 0 h 696310"/>
              </a:gdLst>
              <a:ahLst/>
              <a:cxnLst>
                <a:cxn ang="0">
                  <a:pos x="T0" y="T1"/>
                </a:cxn>
                <a:cxn ang="0">
                  <a:pos x="T2" y="T3"/>
                </a:cxn>
                <a:cxn ang="0">
                  <a:pos x="T4" y="T5"/>
                </a:cxn>
                <a:cxn ang="0">
                  <a:pos x="T6" y="T7"/>
                </a:cxn>
                <a:cxn ang="0">
                  <a:pos x="T8" y="T9"/>
                </a:cxn>
                <a:cxn ang="0">
                  <a:pos x="T10" y="T11"/>
                </a:cxn>
                <a:cxn ang="0">
                  <a:pos x="T12" y="T13"/>
                </a:cxn>
              </a:cxnLst>
              <a:rect l="0" t="0" r="r" b="b"/>
              <a:pathLst>
                <a:path w="696310" h="696310">
                  <a:moveTo>
                    <a:pt x="0" y="0"/>
                  </a:moveTo>
                  <a:lnTo>
                    <a:pt x="459827" y="0"/>
                  </a:lnTo>
                  <a:lnTo>
                    <a:pt x="459827" y="236483"/>
                  </a:lnTo>
                  <a:lnTo>
                    <a:pt x="696310" y="236483"/>
                  </a:lnTo>
                  <a:lnTo>
                    <a:pt x="696310" y="696310"/>
                  </a:lnTo>
                  <a:lnTo>
                    <a:pt x="0" y="696310"/>
                  </a:lnTo>
                  <a:lnTo>
                    <a:pt x="0" y="0"/>
                  </a:lnTo>
                  <a:close/>
                </a:path>
              </a:pathLst>
            </a:custGeom>
            <a:solidFill>
              <a:srgbClr val="008080"/>
            </a:solidFill>
            <a:ln>
              <a:noFill/>
            </a:ln>
            <a:extLst>
              <a:ext uri="{91240B29-F687-4F45-9708-019B960494DF}">
                <a14:hiddenLine xmlns:a14="http://schemas.microsoft.com/office/drawing/2010/main" w="9525">
                  <a:solidFill>
                    <a:srgbClr val="000000"/>
                  </a:solidFill>
                  <a:round/>
                </a14:hiddenLine>
              </a:ext>
            </a:extLst>
          </p:spPr>
          <p:txBody>
            <a:bodyPr/>
            <a:lstStyle/>
            <a:p>
              <a:pPr>
                <a:buFont typeface="Arial" panose="020B0604020202020204" pitchFamily="34" charset="0"/>
                <a:buNone/>
              </a:pPr>
              <a:endParaRPr lang="zh-CN" altLang="zh-CN" sz="2400">
                <a:solidFill>
                  <a:srgbClr val="FF0000"/>
                </a:solidFill>
              </a:endParaRPr>
            </a:p>
          </p:txBody>
        </p:sp>
        <p:sp>
          <p:nvSpPr>
            <p:cNvPr id="23557" name="矩形 17"/>
            <p:cNvSpPr>
              <a:spLocks noChangeArrowheads="1"/>
            </p:cNvSpPr>
            <p:nvPr/>
          </p:nvSpPr>
          <p:spPr bwMode="auto">
            <a:xfrm>
              <a:off x="570" y="374"/>
              <a:ext cx="258" cy="265"/>
            </a:xfrm>
            <a:prstGeom prst="rect">
              <a:avLst/>
            </a:prstGeom>
            <a:solidFill>
              <a:srgbClr val="008080">
                <a:alpha val="5098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215900" rIns="179705" bIns="0" anchor="ctr"/>
            <a:lstStyle/>
            <a:p>
              <a:pPr algn="ctr">
                <a:buFont typeface="Arial" panose="020B0604020202020204" pitchFamily="34" charset="0"/>
                <a:buNone/>
              </a:pPr>
              <a:endParaRPr lang="zh-CN" altLang="zh-CN" sz="400">
                <a:solidFill>
                  <a:srgbClr val="FFFFFF"/>
                </a:solidFill>
                <a:ea typeface="微软雅黑" panose="020B0503020204020204" pitchFamily="34" charset="-122"/>
              </a:endParaRPr>
            </a:p>
          </p:txBody>
        </p:sp>
        <p:sp>
          <p:nvSpPr>
            <p:cNvPr id="23558" name="文本框 6151"/>
            <p:cNvSpPr txBox="1">
              <a:spLocks noChangeArrowheads="1"/>
            </p:cNvSpPr>
            <p:nvPr/>
          </p:nvSpPr>
          <p:spPr bwMode="auto">
            <a:xfrm>
              <a:off x="878" y="432"/>
              <a:ext cx="12295" cy="1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0000"/>
                </a:lnSpc>
                <a:buFont typeface="Arial" panose="020B0604020202020204" pitchFamily="34" charset="0"/>
                <a:buNone/>
              </a:pPr>
              <a:r>
                <a:rPr lang="zh-CN" altLang="en-US" sz="2400" b="1" dirty="0">
                  <a:solidFill>
                    <a:srgbClr val="006666"/>
                  </a:solidFill>
                  <a:latin typeface="微软雅黑" panose="020B0503020204020204" pitchFamily="34" charset="-122"/>
                  <a:ea typeface="微软雅黑" panose="020B0503020204020204" pitchFamily="34" charset="-122"/>
                  <a:sym typeface="宋体" panose="02010600030101010101" pitchFamily="2" charset="-122"/>
                </a:rPr>
                <a:t>相似三角形对应角平分线的比、对应中线的比</a:t>
              </a:r>
              <a:r>
                <a:rPr lang="zh-CN" altLang="en-US" sz="2400" b="1" dirty="0" smtClean="0">
                  <a:solidFill>
                    <a:srgbClr val="006666"/>
                  </a:solidFill>
                  <a:latin typeface="微软雅黑" panose="020B0503020204020204" pitchFamily="34" charset="-122"/>
                  <a:ea typeface="微软雅黑" panose="020B0503020204020204" pitchFamily="34" charset="-122"/>
                  <a:sym typeface="宋体" panose="02010600030101010101" pitchFamily="2" charset="-122"/>
                </a:rPr>
                <a:t>都等</a:t>
              </a:r>
              <a:r>
                <a:rPr lang="zh-CN" altLang="en-US" sz="2400" b="1" dirty="0">
                  <a:solidFill>
                    <a:srgbClr val="006666"/>
                  </a:solidFill>
                  <a:latin typeface="微软雅黑" panose="020B0503020204020204" pitchFamily="34" charset="-122"/>
                  <a:ea typeface="微软雅黑" panose="020B0503020204020204" pitchFamily="34" charset="-122"/>
                  <a:sym typeface="宋体" panose="02010600030101010101" pitchFamily="2" charset="-122"/>
                </a:rPr>
                <a:t>于相似比 </a:t>
              </a:r>
            </a:p>
          </p:txBody>
        </p:sp>
        <p:sp>
          <p:nvSpPr>
            <p:cNvPr id="23559" name="文本框 6152"/>
            <p:cNvSpPr txBox="1">
              <a:spLocks noChangeArrowheads="1"/>
            </p:cNvSpPr>
            <p:nvPr/>
          </p:nvSpPr>
          <p:spPr bwMode="auto">
            <a:xfrm>
              <a:off x="0" y="452"/>
              <a:ext cx="873" cy="1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800">
                  <a:solidFill>
                    <a:schemeClr val="accent1"/>
                  </a:solidFill>
                  <a:ea typeface="微软雅黑" panose="020B0503020204020204" pitchFamily="34" charset="-122"/>
                </a:rPr>
                <a:t>二</a:t>
              </a:r>
            </a:p>
          </p:txBody>
        </p:sp>
      </p:grpSp>
      <p:sp>
        <p:nvSpPr>
          <p:cNvPr id="23560" name="文本框 6413"/>
          <p:cNvSpPr txBox="1">
            <a:spLocks noChangeArrowheads="1"/>
          </p:cNvSpPr>
          <p:nvPr/>
        </p:nvSpPr>
        <p:spPr bwMode="auto">
          <a:xfrm>
            <a:off x="179388" y="1275160"/>
            <a:ext cx="8748712" cy="902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40000"/>
              </a:lnSpc>
              <a:buFont typeface="Arial" panose="020B0604020202020204" pitchFamily="34" charset="0"/>
              <a:buNone/>
            </a:pPr>
            <a:r>
              <a:rPr lang="zh-CN" altLang="en-US" sz="2000" dirty="0">
                <a:solidFill>
                  <a:srgbClr val="008080"/>
                </a:solidFill>
                <a:latin typeface="黑体" panose="02010609060101010101" pitchFamily="49" charset="-122"/>
                <a:ea typeface="黑体" panose="02010609060101010101" pitchFamily="49" charset="-122"/>
              </a:rPr>
              <a:t>问题：</a:t>
            </a:r>
            <a:r>
              <a:rPr lang="zh-CN" altLang="en-US" sz="2000" dirty="0">
                <a:ea typeface="黑体" panose="02010609060101010101" pitchFamily="49" charset="-122"/>
              </a:rPr>
              <a:t>把上图中的高改为中线、角平分线，那么它们对应中线的比，对应角平分线的比等于多少？</a:t>
            </a:r>
          </a:p>
        </p:txBody>
      </p:sp>
      <p:sp>
        <p:nvSpPr>
          <p:cNvPr id="23561" name="矩形 6448"/>
          <p:cNvSpPr>
            <a:spLocks noChangeArrowheads="1"/>
          </p:cNvSpPr>
          <p:nvPr/>
        </p:nvSpPr>
        <p:spPr bwMode="auto">
          <a:xfrm>
            <a:off x="250825" y="2266950"/>
            <a:ext cx="8101013" cy="9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en-US" sz="2000" dirty="0">
                <a:latin typeface="黑体" panose="02010609060101010101" pitchFamily="49" charset="-122"/>
                <a:ea typeface="黑体" panose="02010609060101010101" pitchFamily="49" charset="-122"/>
              </a:rPr>
              <a:t>图中</a:t>
            </a:r>
            <a:r>
              <a:rPr lang="zh-CN" altLang="en-US" sz="2000" dirty="0">
                <a:latin typeface="Times New Roman" panose="02020603050405020304" pitchFamily="18" charset="0"/>
                <a:ea typeface="黑体" panose="02010609060101010101" pitchFamily="49" charset="-122"/>
              </a:rPr>
              <a:t>△</a:t>
            </a:r>
            <a:r>
              <a:rPr lang="en-US" altLang="zh-CN" sz="2000" b="1" i="1" dirty="0">
                <a:latin typeface="Times New Roman" panose="02020603050405020304" pitchFamily="18" charset="0"/>
                <a:ea typeface="黑体" panose="02010609060101010101" pitchFamily="49" charset="-122"/>
              </a:rPr>
              <a:t>ABC</a:t>
            </a:r>
            <a:r>
              <a:rPr lang="zh-CN" altLang="en-US" sz="2000" dirty="0">
                <a:latin typeface="黑体" panose="02010609060101010101" pitchFamily="49" charset="-122"/>
                <a:ea typeface="黑体" panose="02010609060101010101" pitchFamily="49" charset="-122"/>
              </a:rPr>
              <a:t>和</a:t>
            </a:r>
            <a:r>
              <a:rPr lang="zh-CN" altLang="en-US" sz="2000" dirty="0">
                <a:latin typeface="Times New Roman" panose="02020603050405020304" pitchFamily="18" charset="0"/>
                <a:ea typeface="黑体" panose="02010609060101010101" pitchFamily="49" charset="-122"/>
              </a:rPr>
              <a:t>△</a:t>
            </a:r>
            <a:r>
              <a:rPr lang="en-US" altLang="zh-CN" sz="2000" b="1" i="1" dirty="0">
                <a:latin typeface="Times New Roman" panose="02020603050405020304" pitchFamily="18" charset="0"/>
                <a:ea typeface="黑体" panose="02010609060101010101" pitchFamily="49" charset="-122"/>
              </a:rPr>
              <a:t>A′B′C</a:t>
            </a:r>
            <a:r>
              <a:rPr lang="en-US" altLang="zh-CN" sz="2000" i="1" dirty="0">
                <a:latin typeface="Times New Roman" panose="02020603050405020304" pitchFamily="18" charset="0"/>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相似，</a:t>
            </a:r>
            <a:r>
              <a:rPr lang="en-US" altLang="zh-CN" sz="2000" b="1" i="1" dirty="0">
                <a:latin typeface="Times New Roman" panose="02020603050405020304" pitchFamily="18" charset="0"/>
                <a:ea typeface="黑体" panose="02010609060101010101" pitchFamily="49" charset="-122"/>
              </a:rPr>
              <a:t>AD</a:t>
            </a:r>
            <a:r>
              <a:rPr lang="zh-CN" altLang="en-US" sz="2000" i="1" dirty="0">
                <a:latin typeface="Times New Roman" panose="02020603050405020304" pitchFamily="18" charset="0"/>
                <a:ea typeface="黑体" panose="02010609060101010101" pitchFamily="49" charset="-122"/>
              </a:rPr>
              <a:t>、</a:t>
            </a:r>
            <a:r>
              <a:rPr lang="en-US" altLang="zh-CN" sz="2000" b="1" i="1" dirty="0">
                <a:latin typeface="Times New Roman" panose="02020603050405020304" pitchFamily="18" charset="0"/>
                <a:ea typeface="黑体" panose="02010609060101010101" pitchFamily="49" charset="-122"/>
              </a:rPr>
              <a:t>A′D</a:t>
            </a:r>
            <a:r>
              <a:rPr lang="en-US" altLang="zh-CN" sz="2000" i="1" dirty="0">
                <a:latin typeface="Times New Roman" panose="02020603050405020304" pitchFamily="18" charset="0"/>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分别为对应边上的中线，</a:t>
            </a:r>
            <a:r>
              <a:rPr lang="en-US" altLang="zh-CN" sz="2000" b="1" i="1" dirty="0">
                <a:latin typeface="Times New Roman" panose="02020603050405020304" pitchFamily="18" charset="0"/>
                <a:ea typeface="黑体" panose="02010609060101010101" pitchFamily="49" charset="-122"/>
              </a:rPr>
              <a:t>BE</a:t>
            </a:r>
            <a:r>
              <a:rPr lang="zh-CN" altLang="en-US" sz="2000" i="1" dirty="0">
                <a:latin typeface="Times New Roman" panose="02020603050405020304" pitchFamily="18" charset="0"/>
                <a:ea typeface="黑体" panose="02010609060101010101" pitchFamily="49" charset="-122"/>
              </a:rPr>
              <a:t>、</a:t>
            </a:r>
            <a:r>
              <a:rPr lang="en-US" altLang="zh-CN" sz="2000" b="1" i="1" dirty="0">
                <a:latin typeface="Times New Roman" panose="02020603050405020304" pitchFamily="18" charset="0"/>
                <a:ea typeface="黑体" panose="02010609060101010101" pitchFamily="49" charset="-122"/>
              </a:rPr>
              <a:t>B′E</a:t>
            </a:r>
            <a:r>
              <a:rPr lang="en-US" altLang="zh-CN" sz="2000" i="1" dirty="0">
                <a:latin typeface="Times New Roman" panose="02020603050405020304" pitchFamily="18" charset="0"/>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分别为对应角的角平分线，那么它们之间有什么关系呢？</a:t>
            </a:r>
          </a:p>
        </p:txBody>
      </p:sp>
      <p:grpSp>
        <p:nvGrpSpPr>
          <p:cNvPr id="23562" name="组合 21"/>
          <p:cNvGrpSpPr/>
          <p:nvPr/>
        </p:nvGrpSpPr>
        <p:grpSpPr bwMode="auto">
          <a:xfrm>
            <a:off x="1301751" y="3349228"/>
            <a:ext cx="3595369" cy="1563310"/>
            <a:chOff x="2049" y="7032"/>
            <a:chExt cx="5663" cy="3282"/>
          </a:xfrm>
        </p:grpSpPr>
        <p:grpSp>
          <p:nvGrpSpPr>
            <p:cNvPr id="23563" name="组合 16"/>
            <p:cNvGrpSpPr/>
            <p:nvPr/>
          </p:nvGrpSpPr>
          <p:grpSpPr bwMode="auto">
            <a:xfrm>
              <a:off x="2049" y="7032"/>
              <a:ext cx="5663" cy="3282"/>
              <a:chOff x="2273" y="2797"/>
              <a:chExt cx="5663" cy="3282"/>
            </a:xfrm>
          </p:grpSpPr>
          <p:grpSp>
            <p:nvGrpSpPr>
              <p:cNvPr id="23564" name="组合 4"/>
              <p:cNvGrpSpPr/>
              <p:nvPr/>
            </p:nvGrpSpPr>
            <p:grpSpPr bwMode="auto">
              <a:xfrm>
                <a:off x="2908" y="3517"/>
                <a:ext cx="4414" cy="1768"/>
                <a:chOff x="2908" y="3517"/>
                <a:chExt cx="4414" cy="1768"/>
              </a:xfrm>
            </p:grpSpPr>
            <p:sp>
              <p:nvSpPr>
                <p:cNvPr id="23565" name="任意多边形 1"/>
                <p:cNvSpPr>
                  <a:spLocks noChangeArrowheads="1"/>
                </p:cNvSpPr>
                <p:nvPr/>
              </p:nvSpPr>
              <p:spPr bwMode="auto">
                <a:xfrm>
                  <a:off x="2908" y="3517"/>
                  <a:ext cx="4414" cy="1725"/>
                </a:xfrm>
                <a:custGeom>
                  <a:avLst/>
                  <a:gdLst>
                    <a:gd name="T0" fmla="*/ 824865 w 2802890"/>
                    <a:gd name="T1" fmla="*/ 0 h 1095375"/>
                    <a:gd name="T2" fmla="*/ 0 w 2802890"/>
                    <a:gd name="T3" fmla="*/ 1095375 h 1095375"/>
                    <a:gd name="T4" fmla="*/ 2802890 w 2802890"/>
                    <a:gd name="T5" fmla="*/ 1095375 h 1095375"/>
                    <a:gd name="T6" fmla="*/ 824865 w 2802890"/>
                    <a:gd name="T7" fmla="*/ 0 h 1095375"/>
                  </a:gdLst>
                  <a:ahLst/>
                  <a:cxnLst>
                    <a:cxn ang="0">
                      <a:pos x="T0" y="T1"/>
                    </a:cxn>
                    <a:cxn ang="0">
                      <a:pos x="T2" y="T3"/>
                    </a:cxn>
                    <a:cxn ang="0">
                      <a:pos x="T4" y="T5"/>
                    </a:cxn>
                    <a:cxn ang="0">
                      <a:pos x="T6" y="T7"/>
                    </a:cxn>
                  </a:cxnLst>
                  <a:rect l="0" t="0" r="r" b="b"/>
                  <a:pathLst>
                    <a:path w="2802890" h="1095375">
                      <a:moveTo>
                        <a:pt x="824865" y="0"/>
                      </a:moveTo>
                      <a:lnTo>
                        <a:pt x="0" y="1095375"/>
                      </a:lnTo>
                      <a:lnTo>
                        <a:pt x="2802890" y="1095375"/>
                      </a:lnTo>
                      <a:lnTo>
                        <a:pt x="824865" y="0"/>
                      </a:lnTo>
                      <a:close/>
                    </a:path>
                  </a:pathLst>
                </a:custGeom>
                <a:solidFill>
                  <a:schemeClr val="accent1"/>
                </a:solidFill>
                <a:ln w="9525">
                  <a:solidFill>
                    <a:schemeClr val="tx1"/>
                  </a:solidFill>
                  <a:round/>
                </a:ln>
              </p:spPr>
              <p:txBody>
                <a:bodyPr/>
                <a:lstStyle/>
                <a:p>
                  <a:pPr>
                    <a:buFont typeface="Arial" panose="020B0604020202020204" pitchFamily="34" charset="0"/>
                    <a:buNone/>
                  </a:pPr>
                  <a:endParaRPr lang="zh-CN" altLang="zh-CN" sz="2400">
                    <a:solidFill>
                      <a:srgbClr val="FF0000"/>
                    </a:solidFill>
                  </a:endParaRPr>
                </a:p>
              </p:txBody>
            </p:sp>
            <p:cxnSp>
              <p:nvCxnSpPr>
                <p:cNvPr id="23566" name="直接连接符 2"/>
                <p:cNvCxnSpPr>
                  <a:cxnSpLocks noChangeShapeType="1"/>
                  <a:stCxn id="23565" idx="0"/>
                </p:cNvCxnSpPr>
                <p:nvPr/>
              </p:nvCxnSpPr>
              <p:spPr bwMode="auto">
                <a:xfrm>
                  <a:off x="4207" y="3517"/>
                  <a:ext cx="839" cy="1769"/>
                </a:xfrm>
                <a:prstGeom prst="line">
                  <a:avLst/>
                </a:prstGeom>
                <a:noFill/>
                <a:ln w="9525">
                  <a:solidFill>
                    <a:schemeClr val="tx1"/>
                  </a:solidFill>
                  <a:round/>
                </a:ln>
                <a:extLst>
                  <a:ext uri="{909E8E84-426E-40DD-AFC4-6F175D3DCCD1}">
                    <a14:hiddenFill xmlns:a14="http://schemas.microsoft.com/office/drawing/2010/main">
                      <a:noFill/>
                    </a14:hiddenFill>
                  </a:ext>
                </a:extLst>
              </p:spPr>
            </p:cxnSp>
          </p:grpSp>
          <p:sp>
            <p:nvSpPr>
              <p:cNvPr id="23567" name="文本框 8"/>
              <p:cNvSpPr txBox="1">
                <a:spLocks noChangeArrowheads="1"/>
              </p:cNvSpPr>
              <p:nvPr/>
            </p:nvSpPr>
            <p:spPr bwMode="auto">
              <a:xfrm>
                <a:off x="4207" y="2797"/>
                <a:ext cx="586"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rPr>
                  <a:t>A</a:t>
                </a:r>
              </a:p>
            </p:txBody>
          </p:sp>
          <p:sp>
            <p:nvSpPr>
              <p:cNvPr id="23568" name="文本框 9"/>
              <p:cNvSpPr txBox="1">
                <a:spLocks noChangeArrowheads="1"/>
              </p:cNvSpPr>
              <p:nvPr/>
            </p:nvSpPr>
            <p:spPr bwMode="auto">
              <a:xfrm>
                <a:off x="2273" y="4834"/>
                <a:ext cx="586"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rPr>
                  <a:t>B</a:t>
                </a:r>
              </a:p>
            </p:txBody>
          </p:sp>
          <p:sp>
            <p:nvSpPr>
              <p:cNvPr id="23569" name="文本框 10"/>
              <p:cNvSpPr txBox="1">
                <a:spLocks noChangeArrowheads="1"/>
              </p:cNvSpPr>
              <p:nvPr/>
            </p:nvSpPr>
            <p:spPr bwMode="auto">
              <a:xfrm>
                <a:off x="7322" y="4834"/>
                <a:ext cx="614"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rPr>
                  <a:t>C</a:t>
                </a:r>
              </a:p>
            </p:txBody>
          </p:sp>
          <p:sp>
            <p:nvSpPr>
              <p:cNvPr id="23570" name="文本框 11"/>
              <p:cNvSpPr txBox="1">
                <a:spLocks noChangeArrowheads="1"/>
              </p:cNvSpPr>
              <p:nvPr/>
            </p:nvSpPr>
            <p:spPr bwMode="auto">
              <a:xfrm>
                <a:off x="4797" y="5110"/>
                <a:ext cx="642"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rPr>
                  <a:t>D</a:t>
                </a:r>
              </a:p>
            </p:txBody>
          </p:sp>
        </p:grpSp>
        <p:cxnSp>
          <p:nvCxnSpPr>
            <p:cNvPr id="23571" name="直接连接符 3"/>
            <p:cNvCxnSpPr>
              <a:cxnSpLocks noChangeShapeType="1"/>
              <a:stCxn id="23565" idx="0"/>
            </p:cNvCxnSpPr>
            <p:nvPr/>
          </p:nvCxnSpPr>
          <p:spPr bwMode="auto">
            <a:xfrm flipV="1">
              <a:off x="2684" y="8461"/>
              <a:ext cx="2588" cy="1023"/>
            </a:xfrm>
            <a:prstGeom prst="line">
              <a:avLst/>
            </a:prstGeom>
            <a:noFill/>
            <a:ln w="9525">
              <a:solidFill>
                <a:schemeClr val="tx1"/>
              </a:solidFill>
              <a:round/>
            </a:ln>
            <a:extLst>
              <a:ext uri="{909E8E84-426E-40DD-AFC4-6F175D3DCCD1}">
                <a14:hiddenFill xmlns:a14="http://schemas.microsoft.com/office/drawing/2010/main">
                  <a:noFill/>
                </a14:hiddenFill>
              </a:ext>
            </a:extLst>
          </p:spPr>
        </p:cxnSp>
        <p:sp>
          <p:nvSpPr>
            <p:cNvPr id="23572" name="文本框 19"/>
            <p:cNvSpPr txBox="1">
              <a:spLocks noChangeArrowheads="1"/>
            </p:cNvSpPr>
            <p:nvPr/>
          </p:nvSpPr>
          <p:spPr bwMode="auto">
            <a:xfrm>
              <a:off x="5208" y="7931"/>
              <a:ext cx="586"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rPr>
                <a:t>E</a:t>
              </a:r>
            </a:p>
          </p:txBody>
        </p:sp>
      </p:grpSp>
      <p:grpSp>
        <p:nvGrpSpPr>
          <p:cNvPr id="23573" name="组合 22"/>
          <p:cNvGrpSpPr/>
          <p:nvPr/>
        </p:nvGrpSpPr>
        <p:grpSpPr bwMode="auto">
          <a:xfrm>
            <a:off x="5667375" y="3712367"/>
            <a:ext cx="2510156" cy="1262062"/>
            <a:chOff x="8926" y="7796"/>
            <a:chExt cx="3952" cy="2650"/>
          </a:xfrm>
        </p:grpSpPr>
        <p:grpSp>
          <p:nvGrpSpPr>
            <p:cNvPr id="23574" name="组合 17"/>
            <p:cNvGrpSpPr/>
            <p:nvPr/>
          </p:nvGrpSpPr>
          <p:grpSpPr bwMode="auto">
            <a:xfrm>
              <a:off x="8926" y="7796"/>
              <a:ext cx="3952" cy="2650"/>
              <a:chOff x="8836" y="3517"/>
              <a:chExt cx="3952" cy="2650"/>
            </a:xfrm>
          </p:grpSpPr>
          <p:grpSp>
            <p:nvGrpSpPr>
              <p:cNvPr id="23575" name="组合 5"/>
              <p:cNvGrpSpPr/>
              <p:nvPr/>
            </p:nvGrpSpPr>
            <p:grpSpPr bwMode="auto">
              <a:xfrm>
                <a:off x="9358" y="4121"/>
                <a:ext cx="2981" cy="1164"/>
                <a:chOff x="2908" y="3517"/>
                <a:chExt cx="4414" cy="1768"/>
              </a:xfrm>
            </p:grpSpPr>
            <p:sp>
              <p:nvSpPr>
                <p:cNvPr id="23576" name="任意多边形 6"/>
                <p:cNvSpPr>
                  <a:spLocks noChangeArrowheads="1"/>
                </p:cNvSpPr>
                <p:nvPr/>
              </p:nvSpPr>
              <p:spPr bwMode="auto">
                <a:xfrm>
                  <a:off x="2908" y="3517"/>
                  <a:ext cx="4414" cy="1725"/>
                </a:xfrm>
                <a:custGeom>
                  <a:avLst/>
                  <a:gdLst>
                    <a:gd name="T0" fmla="*/ 824865 w 2802890"/>
                    <a:gd name="T1" fmla="*/ 0 h 1095375"/>
                    <a:gd name="T2" fmla="*/ 0 w 2802890"/>
                    <a:gd name="T3" fmla="*/ 1095375 h 1095375"/>
                    <a:gd name="T4" fmla="*/ 2802890 w 2802890"/>
                    <a:gd name="T5" fmla="*/ 1095375 h 1095375"/>
                    <a:gd name="T6" fmla="*/ 824865 w 2802890"/>
                    <a:gd name="T7" fmla="*/ 0 h 1095375"/>
                  </a:gdLst>
                  <a:ahLst/>
                  <a:cxnLst>
                    <a:cxn ang="0">
                      <a:pos x="T0" y="T1"/>
                    </a:cxn>
                    <a:cxn ang="0">
                      <a:pos x="T2" y="T3"/>
                    </a:cxn>
                    <a:cxn ang="0">
                      <a:pos x="T4" y="T5"/>
                    </a:cxn>
                    <a:cxn ang="0">
                      <a:pos x="T6" y="T7"/>
                    </a:cxn>
                  </a:cxnLst>
                  <a:rect l="0" t="0" r="r" b="b"/>
                  <a:pathLst>
                    <a:path w="2802890" h="1095375">
                      <a:moveTo>
                        <a:pt x="824865" y="0"/>
                      </a:moveTo>
                      <a:lnTo>
                        <a:pt x="0" y="1095375"/>
                      </a:lnTo>
                      <a:lnTo>
                        <a:pt x="2802890" y="1095375"/>
                      </a:lnTo>
                      <a:lnTo>
                        <a:pt x="824865" y="0"/>
                      </a:lnTo>
                      <a:close/>
                    </a:path>
                  </a:pathLst>
                </a:custGeom>
                <a:solidFill>
                  <a:schemeClr val="accent1"/>
                </a:solidFill>
                <a:ln w="9525">
                  <a:solidFill>
                    <a:schemeClr val="tx1"/>
                  </a:solidFill>
                  <a:round/>
                </a:ln>
              </p:spPr>
              <p:txBody>
                <a:bodyPr/>
                <a:lstStyle/>
                <a:p>
                  <a:pPr>
                    <a:buFont typeface="Arial" panose="020B0604020202020204" pitchFamily="34" charset="0"/>
                    <a:buNone/>
                  </a:pPr>
                  <a:endParaRPr lang="zh-CN" altLang="zh-CN" sz="2400">
                    <a:solidFill>
                      <a:srgbClr val="FF0000"/>
                    </a:solidFill>
                  </a:endParaRPr>
                </a:p>
              </p:txBody>
            </p:sp>
            <p:cxnSp>
              <p:nvCxnSpPr>
                <p:cNvPr id="23577" name="直接连接符 7"/>
                <p:cNvCxnSpPr>
                  <a:cxnSpLocks noChangeShapeType="1"/>
                  <a:stCxn id="23576" idx="0"/>
                </p:cNvCxnSpPr>
                <p:nvPr/>
              </p:nvCxnSpPr>
              <p:spPr bwMode="auto">
                <a:xfrm>
                  <a:off x="4207" y="3517"/>
                  <a:ext cx="839" cy="1769"/>
                </a:xfrm>
                <a:prstGeom prst="line">
                  <a:avLst/>
                </a:prstGeom>
                <a:noFill/>
                <a:ln w="9525">
                  <a:solidFill>
                    <a:schemeClr val="tx1"/>
                  </a:solidFill>
                  <a:round/>
                </a:ln>
                <a:extLst>
                  <a:ext uri="{909E8E84-426E-40DD-AFC4-6F175D3DCCD1}">
                    <a14:hiddenFill xmlns:a14="http://schemas.microsoft.com/office/drawing/2010/main">
                      <a:noFill/>
                    </a14:hiddenFill>
                  </a:ext>
                </a:extLst>
              </p:spPr>
            </p:cxnSp>
          </p:grpSp>
          <p:sp>
            <p:nvSpPr>
              <p:cNvPr id="23578" name="文本框 12"/>
              <p:cNvSpPr txBox="1">
                <a:spLocks noChangeArrowheads="1"/>
              </p:cNvSpPr>
              <p:nvPr/>
            </p:nvSpPr>
            <p:spPr bwMode="auto">
              <a:xfrm>
                <a:off x="10167" y="3517"/>
                <a:ext cx="689"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rPr>
                  <a:t>A'</a:t>
                </a:r>
              </a:p>
            </p:txBody>
          </p:sp>
          <p:sp>
            <p:nvSpPr>
              <p:cNvPr id="23579" name="文本框 13"/>
              <p:cNvSpPr txBox="1">
                <a:spLocks noChangeArrowheads="1"/>
              </p:cNvSpPr>
              <p:nvPr/>
            </p:nvSpPr>
            <p:spPr bwMode="auto">
              <a:xfrm>
                <a:off x="8836" y="4566"/>
                <a:ext cx="689"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rPr>
                  <a:t>B'</a:t>
                </a:r>
              </a:p>
            </p:txBody>
          </p:sp>
          <p:sp>
            <p:nvSpPr>
              <p:cNvPr id="23580" name="文本框 14"/>
              <p:cNvSpPr txBox="1">
                <a:spLocks noChangeArrowheads="1"/>
              </p:cNvSpPr>
              <p:nvPr/>
            </p:nvSpPr>
            <p:spPr bwMode="auto">
              <a:xfrm>
                <a:off x="10455" y="5198"/>
                <a:ext cx="745"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rPr>
                  <a:t>D'</a:t>
                </a:r>
              </a:p>
            </p:txBody>
          </p:sp>
          <p:sp>
            <p:nvSpPr>
              <p:cNvPr id="23581" name="文本框 15"/>
              <p:cNvSpPr txBox="1">
                <a:spLocks noChangeArrowheads="1"/>
              </p:cNvSpPr>
              <p:nvPr/>
            </p:nvSpPr>
            <p:spPr bwMode="auto">
              <a:xfrm>
                <a:off x="12071" y="4566"/>
                <a:ext cx="717"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rPr>
                  <a:t>C'</a:t>
                </a:r>
              </a:p>
            </p:txBody>
          </p:sp>
        </p:grpSp>
        <p:cxnSp>
          <p:nvCxnSpPr>
            <p:cNvPr id="23582" name="直接连接符 18"/>
            <p:cNvCxnSpPr>
              <a:cxnSpLocks noChangeShapeType="1"/>
              <a:stCxn id="23576" idx="0"/>
            </p:cNvCxnSpPr>
            <p:nvPr/>
          </p:nvCxnSpPr>
          <p:spPr bwMode="auto">
            <a:xfrm flipV="1">
              <a:off x="9448" y="8801"/>
              <a:ext cx="1721" cy="738"/>
            </a:xfrm>
            <a:prstGeom prst="line">
              <a:avLst/>
            </a:prstGeom>
            <a:noFill/>
            <a:ln w="9525">
              <a:solidFill>
                <a:schemeClr val="tx1"/>
              </a:solidFill>
              <a:round/>
            </a:ln>
            <a:extLst>
              <a:ext uri="{909E8E84-426E-40DD-AFC4-6F175D3DCCD1}">
                <a14:hiddenFill xmlns:a14="http://schemas.microsoft.com/office/drawing/2010/main">
                  <a:noFill/>
                </a14:hiddenFill>
              </a:ext>
            </a:extLst>
          </p:spPr>
        </p:cxnSp>
        <p:sp>
          <p:nvSpPr>
            <p:cNvPr id="23583" name="文本框 20"/>
            <p:cNvSpPr txBox="1">
              <a:spLocks noChangeArrowheads="1"/>
            </p:cNvSpPr>
            <p:nvPr/>
          </p:nvSpPr>
          <p:spPr bwMode="auto">
            <a:xfrm>
              <a:off x="10941" y="8254"/>
              <a:ext cx="689"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rPr>
                <a:t>E'</a:t>
              </a: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矩形 65582"/>
          <p:cNvSpPr>
            <a:spLocks noChangeArrowheads="1"/>
          </p:cNvSpPr>
          <p:nvPr/>
        </p:nvSpPr>
        <p:spPr bwMode="auto">
          <a:xfrm>
            <a:off x="228600" y="118998"/>
            <a:ext cx="8610600" cy="48197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lnSpc>
                <a:spcPct val="2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已知：</a:t>
            </a:r>
            <a:r>
              <a:rPr lang="zh-CN" altLang="en-US" sz="2400" dirty="0">
                <a:latin typeface="Times New Roman" panose="02020603050405020304" pitchFamily="18" charset="0"/>
                <a:ea typeface="黑体" panose="02010609060101010101" pitchFamily="49" charset="-122"/>
              </a:rPr>
              <a:t>△</a:t>
            </a:r>
            <a:r>
              <a:rPr lang="en-US" altLang="zh-CN" sz="2400" b="1" i="1" dirty="0">
                <a:latin typeface="Times New Roman" panose="02020603050405020304" pitchFamily="18" charset="0"/>
                <a:ea typeface="黑体" panose="02010609060101010101" pitchFamily="49" charset="-122"/>
              </a:rPr>
              <a:t>ABC</a:t>
            </a:r>
            <a:r>
              <a:rPr lang="en-US" altLang="zh-CN" sz="2400" dirty="0">
                <a:latin typeface="Times New Roman" panose="02020603050405020304" pitchFamily="18" charset="0"/>
                <a:ea typeface="黑体" panose="02010609060101010101" pitchFamily="49" charset="-122"/>
              </a:rPr>
              <a:t>∽△</a:t>
            </a:r>
            <a:r>
              <a:rPr lang="en-US" altLang="zh-CN" sz="2400" b="1" i="1" dirty="0">
                <a:latin typeface="Times New Roman" panose="02020603050405020304" pitchFamily="18" charset="0"/>
                <a:ea typeface="黑体" panose="02010609060101010101" pitchFamily="49" charset="-122"/>
              </a:rPr>
              <a:t>A′B′C</a:t>
            </a:r>
            <a:r>
              <a:rPr lang="en-US" altLang="zh-CN" sz="2400" i="1" dirty="0">
                <a:latin typeface="Times New Roman" panose="02020603050405020304" pitchFamily="18" charset="0"/>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，相似比为</a:t>
            </a:r>
            <a:r>
              <a:rPr lang="en-US" altLang="zh-CN" sz="2400" i="1" dirty="0">
                <a:latin typeface="Times New Roman" panose="02020603050405020304" pitchFamily="18" charset="0"/>
                <a:ea typeface="黑体" panose="02010609060101010101" pitchFamily="49" charset="-122"/>
              </a:rPr>
              <a:t>k</a:t>
            </a:r>
            <a:r>
              <a:rPr lang="zh-CN" altLang="en-US" sz="2400" dirty="0">
                <a:latin typeface="黑体" panose="02010609060101010101" pitchFamily="49" charset="-122"/>
                <a:ea typeface="黑体" panose="02010609060101010101" pitchFamily="49" charset="-122"/>
              </a:rPr>
              <a:t>，即  </a:t>
            </a:r>
          </a:p>
          <a:p>
            <a:pPr algn="just">
              <a:lnSpc>
                <a:spcPct val="2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 求证：</a:t>
            </a:r>
          </a:p>
          <a:p>
            <a:pPr algn="just">
              <a:lnSpc>
                <a:spcPct val="200000"/>
              </a:lnSpc>
              <a:buFont typeface="Arial" panose="020B0604020202020204" pitchFamily="34" charset="0"/>
              <a:buNone/>
            </a:pPr>
            <a:r>
              <a:rPr lang="zh-CN" altLang="en-US" sz="2400" dirty="0">
                <a:solidFill>
                  <a:srgbClr val="FF0000"/>
                </a:solidFill>
                <a:latin typeface="黑体" panose="02010609060101010101" pitchFamily="49" charset="-122"/>
                <a:ea typeface="黑体" panose="02010609060101010101" pitchFamily="49" charset="-122"/>
              </a:rPr>
              <a:t>    证明：∵ </a:t>
            </a:r>
            <a:r>
              <a:rPr lang="zh-CN" altLang="en-US" sz="2400" dirty="0">
                <a:solidFill>
                  <a:srgbClr val="FF0000"/>
                </a:solidFill>
                <a:latin typeface="Times New Roman" panose="02020603050405020304" pitchFamily="18" charset="0"/>
                <a:ea typeface="黑体" panose="02010609060101010101" pitchFamily="49" charset="-122"/>
              </a:rPr>
              <a:t>△</a:t>
            </a:r>
            <a:r>
              <a:rPr lang="en-US" altLang="zh-CN" sz="2400" b="1" i="1" dirty="0">
                <a:solidFill>
                  <a:srgbClr val="FF0000"/>
                </a:solidFill>
                <a:latin typeface="Times New Roman" panose="02020603050405020304" pitchFamily="18" charset="0"/>
                <a:ea typeface="黑体" panose="02010609060101010101" pitchFamily="49" charset="-122"/>
              </a:rPr>
              <a:t>ABC</a:t>
            </a:r>
            <a:r>
              <a:rPr lang="en-US" altLang="zh-CN" sz="2400" dirty="0">
                <a:solidFill>
                  <a:srgbClr val="FF0000"/>
                </a:solidFill>
                <a:latin typeface="Times New Roman" panose="02020603050405020304" pitchFamily="18" charset="0"/>
                <a:ea typeface="黑体" panose="02010609060101010101" pitchFamily="49" charset="-122"/>
              </a:rPr>
              <a:t>∽△</a:t>
            </a:r>
            <a:r>
              <a:rPr lang="en-US" altLang="zh-CN" sz="2400" b="1" i="1" dirty="0">
                <a:solidFill>
                  <a:srgbClr val="FF0000"/>
                </a:solidFill>
                <a:latin typeface="Times New Roman" panose="02020603050405020304" pitchFamily="18" charset="0"/>
                <a:ea typeface="黑体" panose="02010609060101010101" pitchFamily="49" charset="-122"/>
              </a:rPr>
              <a:t>A′B′C</a:t>
            </a:r>
            <a:r>
              <a:rPr lang="en-US" altLang="zh-CN" sz="2400" i="1" dirty="0">
                <a:solidFill>
                  <a:srgbClr val="FF0000"/>
                </a:solidFill>
                <a:latin typeface="Times New Roman" panose="02020603050405020304" pitchFamily="18" charset="0"/>
                <a:ea typeface="黑体" panose="02010609060101010101" pitchFamily="49" charset="-122"/>
              </a:rPr>
              <a:t>′</a:t>
            </a:r>
            <a:r>
              <a:rPr lang="zh-CN" altLang="en-US" sz="2400" i="1" dirty="0">
                <a:solidFill>
                  <a:srgbClr val="FF0000"/>
                </a:solidFill>
                <a:latin typeface="Times New Roman" panose="02020603050405020304" pitchFamily="18" charset="0"/>
                <a:ea typeface="黑体" panose="02010609060101010101" pitchFamily="49" charset="-122"/>
              </a:rPr>
              <a:t>，</a:t>
            </a:r>
          </a:p>
          <a:p>
            <a:pPr algn="just">
              <a:lnSpc>
                <a:spcPct val="200000"/>
              </a:lnSpc>
              <a:buFont typeface="Arial" panose="020B0604020202020204" pitchFamily="34" charset="0"/>
              <a:buNone/>
            </a:pPr>
            <a:r>
              <a:rPr lang="zh-CN" altLang="en-US" sz="2400" dirty="0">
                <a:solidFill>
                  <a:srgbClr val="FF0000"/>
                </a:solidFill>
                <a:latin typeface="黑体" panose="02010609060101010101" pitchFamily="49" charset="-122"/>
                <a:ea typeface="黑体" panose="02010609060101010101" pitchFamily="49" charset="-122"/>
              </a:rPr>
              <a:t>    ∴</a:t>
            </a:r>
            <a:r>
              <a:rPr lang="zh-CN" altLang="en-US" sz="2400" dirty="0">
                <a:solidFill>
                  <a:srgbClr val="FF0000"/>
                </a:solidFill>
                <a:ea typeface="黑体" panose="02010609060101010101" pitchFamily="49" charset="-122"/>
              </a:rPr>
              <a:t> </a:t>
            </a:r>
            <a:r>
              <a:rPr lang="zh-CN" altLang="en-US" sz="2400" dirty="0">
                <a:solidFill>
                  <a:srgbClr val="FF0000"/>
                </a:solidFill>
                <a:latin typeface="Times New Roman" panose="02020603050405020304" pitchFamily="18" charset="0"/>
                <a:ea typeface="黑体" panose="02010609060101010101" pitchFamily="49" charset="-122"/>
              </a:rPr>
              <a:t>∠</a:t>
            </a:r>
            <a:r>
              <a:rPr lang="en-US" altLang="zh-CN" sz="2400" b="1" i="1" dirty="0">
                <a:solidFill>
                  <a:srgbClr val="FF0000"/>
                </a:solidFill>
                <a:latin typeface="Times New Roman" panose="02020603050405020304" pitchFamily="18" charset="0"/>
                <a:ea typeface="黑体" panose="02010609060101010101" pitchFamily="49" charset="-122"/>
              </a:rPr>
              <a:t>A</a:t>
            </a:r>
            <a:r>
              <a:rPr lang="en-US" altLang="zh-CN" sz="2400" b="1" dirty="0">
                <a:solidFill>
                  <a:srgbClr val="FF0000"/>
                </a:solidFill>
                <a:latin typeface="Times New Roman" panose="02020603050405020304" pitchFamily="18" charset="0"/>
                <a:ea typeface="黑体" panose="02010609060101010101" pitchFamily="49" charset="-122"/>
              </a:rPr>
              <a:t>′</a:t>
            </a:r>
            <a:r>
              <a:rPr lang="en-US" altLang="zh-CN" sz="2400" b="1" i="1" dirty="0">
                <a:solidFill>
                  <a:srgbClr val="FF0000"/>
                </a:solidFill>
                <a:latin typeface="Times New Roman" panose="02020603050405020304" pitchFamily="18" charset="0"/>
                <a:ea typeface="黑体" panose="02010609060101010101" pitchFamily="49" charset="-122"/>
              </a:rPr>
              <a:t>B</a:t>
            </a:r>
            <a:r>
              <a:rPr lang="en-US" altLang="zh-CN" sz="2400" b="1" dirty="0">
                <a:solidFill>
                  <a:srgbClr val="FF0000"/>
                </a:solidFill>
                <a:latin typeface="Times New Roman" panose="02020603050405020304" pitchFamily="18" charset="0"/>
                <a:ea typeface="黑体" panose="02010609060101010101" pitchFamily="49" charset="-122"/>
              </a:rPr>
              <a:t>′</a:t>
            </a:r>
            <a:r>
              <a:rPr lang="en-US" altLang="zh-CN" sz="2400" b="1" i="1" dirty="0">
                <a:solidFill>
                  <a:srgbClr val="FF0000"/>
                </a:solidFill>
                <a:latin typeface="Times New Roman" panose="02020603050405020304" pitchFamily="18" charset="0"/>
                <a:ea typeface="黑体" panose="02010609060101010101" pitchFamily="49" charset="-122"/>
              </a:rPr>
              <a:t>C</a:t>
            </a:r>
            <a:r>
              <a:rPr lang="en-US" altLang="zh-CN" sz="2400" dirty="0">
                <a:solidFill>
                  <a:srgbClr val="FF0000"/>
                </a:solidFill>
                <a:latin typeface="Times New Roman" panose="02020603050405020304" pitchFamily="18" charset="0"/>
                <a:ea typeface="黑体" panose="02010609060101010101" pitchFamily="49" charset="-122"/>
              </a:rPr>
              <a:t>′= ∠</a:t>
            </a:r>
            <a:r>
              <a:rPr lang="en-US" altLang="zh-CN" sz="2400" i="1" dirty="0">
                <a:solidFill>
                  <a:srgbClr val="FF0000"/>
                </a:solidFill>
                <a:latin typeface="Times New Roman" panose="02020603050405020304" pitchFamily="18" charset="0"/>
                <a:ea typeface="黑体" panose="02010609060101010101" pitchFamily="49" charset="-122"/>
              </a:rPr>
              <a:t>A</a:t>
            </a:r>
            <a:r>
              <a:rPr lang="en-US" altLang="zh-CN" sz="2400" b="1" i="1" dirty="0">
                <a:solidFill>
                  <a:srgbClr val="FF0000"/>
                </a:solidFill>
                <a:latin typeface="Times New Roman" panose="02020603050405020304" pitchFamily="18" charset="0"/>
                <a:ea typeface="黑体" panose="02010609060101010101" pitchFamily="49" charset="-122"/>
              </a:rPr>
              <a:t>BC</a:t>
            </a:r>
            <a:r>
              <a:rPr lang="en-US" altLang="zh-CN" sz="2400" dirty="0">
                <a:solidFill>
                  <a:srgbClr val="FF0000"/>
                </a:solidFill>
                <a:latin typeface="Times New Roman" panose="02020603050405020304" pitchFamily="18" charset="0"/>
                <a:ea typeface="黑体" panose="02010609060101010101" pitchFamily="49" charset="-122"/>
              </a:rPr>
              <a:t>, ∠</a:t>
            </a:r>
            <a:r>
              <a:rPr lang="en-US" altLang="zh-CN" sz="2400" b="1" i="1" dirty="0">
                <a:solidFill>
                  <a:srgbClr val="FF0000"/>
                </a:solidFill>
                <a:latin typeface="Times New Roman" panose="02020603050405020304" pitchFamily="18" charset="0"/>
                <a:ea typeface="黑体" panose="02010609060101010101" pitchFamily="49" charset="-122"/>
              </a:rPr>
              <a:t>B</a:t>
            </a:r>
            <a:r>
              <a:rPr lang="en-US" altLang="zh-CN" sz="2400" dirty="0">
                <a:solidFill>
                  <a:srgbClr val="FF0000"/>
                </a:solidFill>
                <a:latin typeface="Times New Roman" panose="02020603050405020304" pitchFamily="18" charset="0"/>
                <a:ea typeface="黑体" panose="02010609060101010101" pitchFamily="49" charset="-122"/>
              </a:rPr>
              <a:t>′</a:t>
            </a:r>
            <a:r>
              <a:rPr lang="en-US" altLang="zh-CN" sz="2400" b="1" dirty="0">
                <a:solidFill>
                  <a:srgbClr val="FF0000"/>
                </a:solidFill>
                <a:latin typeface="Times New Roman" panose="02020603050405020304" pitchFamily="18" charset="0"/>
                <a:ea typeface="黑体" panose="02010609060101010101" pitchFamily="49" charset="-122"/>
              </a:rPr>
              <a:t>A′C</a:t>
            </a:r>
            <a:r>
              <a:rPr lang="en-US" altLang="zh-CN" sz="2400" dirty="0">
                <a:solidFill>
                  <a:srgbClr val="FF0000"/>
                </a:solidFill>
                <a:latin typeface="Times New Roman" panose="02020603050405020304" pitchFamily="18" charset="0"/>
                <a:ea typeface="黑体" panose="02010609060101010101" pitchFamily="49" charset="-122"/>
              </a:rPr>
              <a:t>′= ∠</a:t>
            </a:r>
            <a:r>
              <a:rPr lang="en-US" altLang="zh-CN" sz="2400" i="1" dirty="0">
                <a:solidFill>
                  <a:srgbClr val="FF0000"/>
                </a:solidFill>
                <a:latin typeface="Times New Roman" panose="02020603050405020304" pitchFamily="18" charset="0"/>
                <a:ea typeface="黑体" panose="02010609060101010101" pitchFamily="49" charset="-122"/>
              </a:rPr>
              <a:t>B</a:t>
            </a:r>
            <a:r>
              <a:rPr lang="en-US" altLang="zh-CN" sz="2400" b="1" i="1" dirty="0">
                <a:solidFill>
                  <a:srgbClr val="FF0000"/>
                </a:solidFill>
                <a:latin typeface="Times New Roman" panose="02020603050405020304" pitchFamily="18" charset="0"/>
                <a:ea typeface="黑体" panose="02010609060101010101" pitchFamily="49" charset="-122"/>
              </a:rPr>
              <a:t>AC</a:t>
            </a:r>
            <a:r>
              <a:rPr lang="zh-CN" altLang="en-US" sz="2400" dirty="0">
                <a:solidFill>
                  <a:srgbClr val="FF0000"/>
                </a:solidFill>
                <a:latin typeface="Times New Roman" panose="02020603050405020304" pitchFamily="18" charset="0"/>
                <a:ea typeface="黑体" panose="02010609060101010101" pitchFamily="49" charset="-122"/>
              </a:rPr>
              <a:t>．</a:t>
            </a:r>
          </a:p>
          <a:p>
            <a:pPr algn="just">
              <a:lnSpc>
                <a:spcPct val="240000"/>
              </a:lnSpc>
              <a:buFont typeface="Arial" panose="020B0604020202020204" pitchFamily="34" charset="0"/>
              <a:buNone/>
            </a:pPr>
            <a:r>
              <a:rPr lang="zh-CN" altLang="en-US" sz="2400" dirty="0">
                <a:solidFill>
                  <a:srgbClr val="FF0000"/>
                </a:solidFill>
                <a:latin typeface="Times New Roman" panose="02020603050405020304" pitchFamily="18" charset="0"/>
                <a:ea typeface="黑体" panose="02010609060101010101" pitchFamily="49" charset="-122"/>
              </a:rPr>
              <a:t>        又</a:t>
            </a:r>
            <a:r>
              <a:rPr lang="en-US" altLang="zh-CN" sz="2400" b="1" i="1" dirty="0">
                <a:solidFill>
                  <a:srgbClr val="FF0000"/>
                </a:solidFill>
                <a:latin typeface="Times New Roman" panose="02020603050405020304" pitchFamily="18" charset="0"/>
                <a:ea typeface="黑体" panose="02010609060101010101" pitchFamily="49" charset="-122"/>
              </a:rPr>
              <a:t>BE</a:t>
            </a:r>
            <a:r>
              <a:rPr lang="en-US" altLang="zh-CN" sz="2400" dirty="0">
                <a:solidFill>
                  <a:srgbClr val="FF0000"/>
                </a:solidFill>
                <a:latin typeface="Times New Roman" panose="02020603050405020304" pitchFamily="18" charset="0"/>
                <a:ea typeface="黑体" panose="02010609060101010101" pitchFamily="49" charset="-122"/>
              </a:rPr>
              <a:t>,</a:t>
            </a:r>
            <a:r>
              <a:rPr lang="en-US" altLang="zh-CN" sz="2400" b="1" i="1" dirty="0">
                <a:solidFill>
                  <a:srgbClr val="FF0000"/>
                </a:solidFill>
                <a:latin typeface="Times New Roman" panose="02020603050405020304" pitchFamily="18" charset="0"/>
                <a:ea typeface="黑体" panose="02010609060101010101" pitchFamily="49" charset="-122"/>
              </a:rPr>
              <a:t>B'E</a:t>
            </a:r>
            <a:r>
              <a:rPr lang="en-US" altLang="zh-CN" sz="2400" i="1" dirty="0">
                <a:solidFill>
                  <a:srgbClr val="FF0000"/>
                </a:solidFill>
                <a:latin typeface="Times New Roman" panose="02020603050405020304" pitchFamily="18" charset="0"/>
                <a:ea typeface="黑体" panose="02010609060101010101" pitchFamily="49" charset="-122"/>
              </a:rPr>
              <a:t>'</a:t>
            </a:r>
            <a:r>
              <a:rPr lang="zh-CN" altLang="en-US" sz="2400" dirty="0">
                <a:solidFill>
                  <a:srgbClr val="FF0000"/>
                </a:solidFill>
                <a:latin typeface="Times New Roman" panose="02020603050405020304" pitchFamily="18" charset="0"/>
                <a:ea typeface="黑体" panose="02010609060101010101" pitchFamily="49" charset="-122"/>
              </a:rPr>
              <a:t>分别为对应角的平分线，</a:t>
            </a:r>
          </a:p>
          <a:p>
            <a:pPr algn="just">
              <a:lnSpc>
                <a:spcPct val="240000"/>
              </a:lnSpc>
              <a:buFont typeface="Arial" panose="020B0604020202020204" pitchFamily="34" charset="0"/>
              <a:buNone/>
            </a:pPr>
            <a:r>
              <a:rPr lang="zh-CN" altLang="en-US" sz="2400" dirty="0">
                <a:solidFill>
                  <a:srgbClr val="FF0000"/>
                </a:solidFill>
                <a:ea typeface="黑体" panose="02010609060101010101" pitchFamily="49" charset="-122"/>
              </a:rPr>
              <a:t>     ∴ </a:t>
            </a:r>
            <a:r>
              <a:rPr lang="zh-CN" altLang="en-US" sz="2400" dirty="0">
                <a:solidFill>
                  <a:srgbClr val="FF0000"/>
                </a:solidFill>
                <a:latin typeface="Times New Roman" panose="02020603050405020304" pitchFamily="18" charset="0"/>
                <a:ea typeface="黑体" panose="02010609060101010101" pitchFamily="49" charset="-122"/>
              </a:rPr>
              <a:t>△</a:t>
            </a:r>
            <a:r>
              <a:rPr lang="en-US" altLang="zh-CN" sz="2400" b="1" i="1" dirty="0">
                <a:solidFill>
                  <a:srgbClr val="FF0000"/>
                </a:solidFill>
                <a:latin typeface="Times New Roman" panose="02020603050405020304" pitchFamily="18" charset="0"/>
                <a:ea typeface="黑体" panose="02010609060101010101" pitchFamily="49" charset="-122"/>
              </a:rPr>
              <a:t>ABE</a:t>
            </a:r>
            <a:r>
              <a:rPr lang="en-US" altLang="zh-CN" sz="2400" dirty="0">
                <a:solidFill>
                  <a:srgbClr val="FF0000"/>
                </a:solidFill>
                <a:latin typeface="Times New Roman" panose="02020603050405020304" pitchFamily="18" charset="0"/>
                <a:ea typeface="黑体" panose="02010609060101010101" pitchFamily="49" charset="-122"/>
              </a:rPr>
              <a:t>∽△</a:t>
            </a:r>
            <a:r>
              <a:rPr lang="en-US" altLang="zh-CN" sz="2400" b="1" i="1" dirty="0">
                <a:solidFill>
                  <a:srgbClr val="FF0000"/>
                </a:solidFill>
                <a:latin typeface="Times New Roman" panose="02020603050405020304" pitchFamily="18" charset="0"/>
                <a:ea typeface="黑体" panose="02010609060101010101" pitchFamily="49" charset="-122"/>
              </a:rPr>
              <a:t>A′B′E</a:t>
            </a:r>
            <a:r>
              <a:rPr lang="en-US" altLang="zh-CN" sz="2400" i="1" dirty="0">
                <a:solidFill>
                  <a:srgbClr val="FF0000"/>
                </a:solidFill>
                <a:latin typeface="Times New Roman" panose="02020603050405020304" pitchFamily="18" charset="0"/>
                <a:ea typeface="黑体" panose="02010609060101010101" pitchFamily="49" charset="-122"/>
              </a:rPr>
              <a:t>′.</a:t>
            </a:r>
          </a:p>
        </p:txBody>
      </p:sp>
      <p:graphicFrame>
        <p:nvGraphicFramePr>
          <p:cNvPr id="25603" name="对象 65592"/>
          <p:cNvGraphicFramePr/>
          <p:nvPr/>
        </p:nvGraphicFramePr>
        <p:xfrm>
          <a:off x="5922964" y="834629"/>
          <a:ext cx="2954337" cy="558403"/>
        </p:xfrm>
        <a:graphic>
          <a:graphicData uri="http://schemas.openxmlformats.org/presentationml/2006/ole">
            <mc:AlternateContent xmlns:mc="http://schemas.openxmlformats.org/markup-compatibility/2006">
              <mc:Choice xmlns:v="urn:schemas-microsoft-com:vml" Requires="v">
                <p:oleObj spid="_x0000_s25650" r:id="rId3" imgW="1561465" imgH="393700" progId="Equation.DSMT4">
                  <p:embed/>
                </p:oleObj>
              </mc:Choice>
              <mc:Fallback>
                <p:oleObj r:id="rId3" imgW="1561465" imgH="393700" progId="Equation.DSMT4">
                  <p:embed/>
                  <p:pic>
                    <p:nvPicPr>
                      <p:cNvPr id="0" name="对象 6559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22964" y="834629"/>
                        <a:ext cx="2954337" cy="558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5363" name="对象 65596"/>
          <p:cNvGraphicFramePr/>
          <p:nvPr/>
        </p:nvGraphicFramePr>
        <p:xfrm>
          <a:off x="1160464" y="3640932"/>
          <a:ext cx="2484437" cy="273844"/>
        </p:xfrm>
        <a:graphic>
          <a:graphicData uri="http://schemas.openxmlformats.org/presentationml/2006/ole">
            <mc:AlternateContent xmlns:mc="http://schemas.openxmlformats.org/markup-compatibility/2006">
              <mc:Choice xmlns:v="urn:schemas-microsoft-com:vml" Requires="v">
                <p:oleObj spid="_x0000_s25651" r:id="rId5" imgW="1245235" imgH="177800" progId="Equation.3">
                  <p:embed/>
                </p:oleObj>
              </mc:Choice>
              <mc:Fallback>
                <p:oleObj r:id="rId5" imgW="1245235" imgH="177800" progId="Equation.3">
                  <p:embed/>
                  <p:pic>
                    <p:nvPicPr>
                      <p:cNvPr id="0" name="对象 65596"/>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60464" y="3640932"/>
                        <a:ext cx="2484437" cy="273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5364" name="对象 65597"/>
          <p:cNvGraphicFramePr/>
          <p:nvPr/>
        </p:nvGraphicFramePr>
        <p:xfrm>
          <a:off x="4000500" y="3750469"/>
          <a:ext cx="1466850" cy="567929"/>
        </p:xfrm>
        <a:graphic>
          <a:graphicData uri="http://schemas.openxmlformats.org/presentationml/2006/ole">
            <mc:AlternateContent xmlns:mc="http://schemas.openxmlformats.org/markup-compatibility/2006">
              <mc:Choice xmlns:v="urn:schemas-microsoft-com:vml" Requires="v">
                <p:oleObj spid="_x0000_s25652" r:id="rId7" imgW="762000" imgH="393700" progId="Equation.3">
                  <p:embed/>
                </p:oleObj>
              </mc:Choice>
              <mc:Fallback>
                <p:oleObj r:id="rId7" imgW="762000" imgH="393700" progId="Equation.3">
                  <p:embed/>
                  <p:pic>
                    <p:nvPicPr>
                      <p:cNvPr id="0" name="对象 65597"/>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00500" y="3750469"/>
                        <a:ext cx="1466850" cy="567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5606" name="对象 4"/>
          <p:cNvGraphicFramePr/>
          <p:nvPr/>
        </p:nvGraphicFramePr>
        <p:xfrm>
          <a:off x="1357314" y="1393031"/>
          <a:ext cx="1220787" cy="567929"/>
        </p:xfrm>
        <a:graphic>
          <a:graphicData uri="http://schemas.openxmlformats.org/presentationml/2006/ole">
            <mc:AlternateContent xmlns:mc="http://schemas.openxmlformats.org/markup-compatibility/2006">
              <mc:Choice xmlns:v="urn:schemas-microsoft-com:vml" Requires="v">
                <p:oleObj spid="_x0000_s25653" r:id="rId9" imgW="634365" imgH="393700" progId="Equation.DSMT4">
                  <p:embed/>
                </p:oleObj>
              </mc:Choice>
              <mc:Fallback>
                <p:oleObj r:id="rId9" imgW="634365" imgH="393700" progId="Equation.DSMT4">
                  <p:embed/>
                  <p:pic>
                    <p:nvPicPr>
                      <p:cNvPr id="0" name="对象 4"/>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57314" y="1393031"/>
                        <a:ext cx="1220787" cy="567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nvGrpSpPr>
          <p:cNvPr id="25607" name="组合 22"/>
          <p:cNvGrpSpPr/>
          <p:nvPr/>
        </p:nvGrpSpPr>
        <p:grpSpPr bwMode="auto">
          <a:xfrm>
            <a:off x="6127750" y="3489720"/>
            <a:ext cx="2510156" cy="1262062"/>
            <a:chOff x="8926" y="7796"/>
            <a:chExt cx="3952" cy="2650"/>
          </a:xfrm>
        </p:grpSpPr>
        <p:grpSp>
          <p:nvGrpSpPr>
            <p:cNvPr id="25608" name="组合 3"/>
            <p:cNvGrpSpPr/>
            <p:nvPr/>
          </p:nvGrpSpPr>
          <p:grpSpPr bwMode="auto">
            <a:xfrm>
              <a:off x="8926" y="7796"/>
              <a:ext cx="3952" cy="2650"/>
              <a:chOff x="8836" y="3517"/>
              <a:chExt cx="3952" cy="2650"/>
            </a:xfrm>
          </p:grpSpPr>
          <p:grpSp>
            <p:nvGrpSpPr>
              <p:cNvPr id="25609" name="组合 18"/>
              <p:cNvGrpSpPr/>
              <p:nvPr/>
            </p:nvGrpSpPr>
            <p:grpSpPr bwMode="auto">
              <a:xfrm>
                <a:off x="9358" y="4121"/>
                <a:ext cx="2981" cy="1164"/>
                <a:chOff x="2908" y="3517"/>
                <a:chExt cx="4414" cy="1768"/>
              </a:xfrm>
            </p:grpSpPr>
            <p:sp>
              <p:nvSpPr>
                <p:cNvPr id="25610" name="任意多边形 19"/>
                <p:cNvSpPr>
                  <a:spLocks noChangeArrowheads="1"/>
                </p:cNvSpPr>
                <p:nvPr/>
              </p:nvSpPr>
              <p:spPr bwMode="auto">
                <a:xfrm>
                  <a:off x="2908" y="3517"/>
                  <a:ext cx="4414" cy="1725"/>
                </a:xfrm>
                <a:custGeom>
                  <a:avLst/>
                  <a:gdLst>
                    <a:gd name="T0" fmla="*/ 824865 w 2802890"/>
                    <a:gd name="T1" fmla="*/ 0 h 1095375"/>
                    <a:gd name="T2" fmla="*/ 0 w 2802890"/>
                    <a:gd name="T3" fmla="*/ 1095375 h 1095375"/>
                    <a:gd name="T4" fmla="*/ 2802890 w 2802890"/>
                    <a:gd name="T5" fmla="*/ 1095375 h 1095375"/>
                    <a:gd name="T6" fmla="*/ 824865 w 2802890"/>
                    <a:gd name="T7" fmla="*/ 0 h 1095375"/>
                  </a:gdLst>
                  <a:ahLst/>
                  <a:cxnLst>
                    <a:cxn ang="0">
                      <a:pos x="T0" y="T1"/>
                    </a:cxn>
                    <a:cxn ang="0">
                      <a:pos x="T2" y="T3"/>
                    </a:cxn>
                    <a:cxn ang="0">
                      <a:pos x="T4" y="T5"/>
                    </a:cxn>
                    <a:cxn ang="0">
                      <a:pos x="T6" y="T7"/>
                    </a:cxn>
                  </a:cxnLst>
                  <a:rect l="0" t="0" r="r" b="b"/>
                  <a:pathLst>
                    <a:path w="2802890" h="1095375">
                      <a:moveTo>
                        <a:pt x="824865" y="0"/>
                      </a:moveTo>
                      <a:lnTo>
                        <a:pt x="0" y="1095375"/>
                      </a:lnTo>
                      <a:lnTo>
                        <a:pt x="2802890" y="1095375"/>
                      </a:lnTo>
                      <a:lnTo>
                        <a:pt x="824865" y="0"/>
                      </a:lnTo>
                      <a:close/>
                    </a:path>
                  </a:pathLst>
                </a:custGeom>
                <a:solidFill>
                  <a:schemeClr val="accent1"/>
                </a:solidFill>
                <a:ln w="9525">
                  <a:solidFill>
                    <a:schemeClr val="tx1"/>
                  </a:solidFill>
                  <a:round/>
                </a:ln>
              </p:spPr>
              <p:txBody>
                <a:bodyPr/>
                <a:lstStyle/>
                <a:p>
                  <a:pPr>
                    <a:buFont typeface="Arial" panose="020B0604020202020204" pitchFamily="34" charset="0"/>
                    <a:buNone/>
                  </a:pPr>
                  <a:endParaRPr lang="zh-CN" altLang="zh-CN" sz="2400">
                    <a:solidFill>
                      <a:srgbClr val="FF0000"/>
                    </a:solidFill>
                  </a:endParaRPr>
                </a:p>
              </p:txBody>
            </p:sp>
            <p:cxnSp>
              <p:nvCxnSpPr>
                <p:cNvPr id="25611" name="直接连接符 20"/>
                <p:cNvCxnSpPr>
                  <a:cxnSpLocks noChangeShapeType="1"/>
                  <a:stCxn id="25610" idx="0"/>
                </p:cNvCxnSpPr>
                <p:nvPr/>
              </p:nvCxnSpPr>
              <p:spPr bwMode="auto">
                <a:xfrm>
                  <a:off x="4207" y="3517"/>
                  <a:ext cx="839" cy="1769"/>
                </a:xfrm>
                <a:prstGeom prst="line">
                  <a:avLst/>
                </a:prstGeom>
                <a:noFill/>
                <a:ln w="9525">
                  <a:solidFill>
                    <a:schemeClr val="tx1"/>
                  </a:solidFill>
                  <a:round/>
                </a:ln>
                <a:extLst>
                  <a:ext uri="{909E8E84-426E-40DD-AFC4-6F175D3DCCD1}">
                    <a14:hiddenFill xmlns:a14="http://schemas.microsoft.com/office/drawing/2010/main">
                      <a:noFill/>
                    </a14:hiddenFill>
                  </a:ext>
                </a:extLst>
              </p:spPr>
            </p:cxnSp>
          </p:grpSp>
          <p:sp>
            <p:nvSpPr>
              <p:cNvPr id="25612" name="文本框 21"/>
              <p:cNvSpPr txBox="1">
                <a:spLocks noChangeArrowheads="1"/>
              </p:cNvSpPr>
              <p:nvPr/>
            </p:nvSpPr>
            <p:spPr bwMode="auto">
              <a:xfrm>
                <a:off x="10167" y="3517"/>
                <a:ext cx="689"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rPr>
                  <a:t>A'</a:t>
                </a:r>
              </a:p>
            </p:txBody>
          </p:sp>
          <p:sp>
            <p:nvSpPr>
              <p:cNvPr id="25613" name="文本框 23"/>
              <p:cNvSpPr txBox="1">
                <a:spLocks noChangeArrowheads="1"/>
              </p:cNvSpPr>
              <p:nvPr/>
            </p:nvSpPr>
            <p:spPr bwMode="auto">
              <a:xfrm>
                <a:off x="8836" y="4566"/>
                <a:ext cx="689"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rPr>
                  <a:t>B'</a:t>
                </a:r>
              </a:p>
            </p:txBody>
          </p:sp>
          <p:sp>
            <p:nvSpPr>
              <p:cNvPr id="25614" name="文本框 24"/>
              <p:cNvSpPr txBox="1">
                <a:spLocks noChangeArrowheads="1"/>
              </p:cNvSpPr>
              <p:nvPr/>
            </p:nvSpPr>
            <p:spPr bwMode="auto">
              <a:xfrm>
                <a:off x="10455" y="5198"/>
                <a:ext cx="745"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rPr>
                  <a:t>D'</a:t>
                </a:r>
              </a:p>
            </p:txBody>
          </p:sp>
          <p:sp>
            <p:nvSpPr>
              <p:cNvPr id="25615" name="文本框 25"/>
              <p:cNvSpPr txBox="1">
                <a:spLocks noChangeArrowheads="1"/>
              </p:cNvSpPr>
              <p:nvPr/>
            </p:nvSpPr>
            <p:spPr bwMode="auto">
              <a:xfrm>
                <a:off x="12071" y="4566"/>
                <a:ext cx="717"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rPr>
                  <a:t>C'</a:t>
                </a:r>
              </a:p>
            </p:txBody>
          </p:sp>
        </p:grpSp>
        <p:cxnSp>
          <p:nvCxnSpPr>
            <p:cNvPr id="25616" name="直接连接符 26"/>
            <p:cNvCxnSpPr>
              <a:cxnSpLocks noChangeShapeType="1"/>
              <a:stCxn id="25610" idx="0"/>
            </p:cNvCxnSpPr>
            <p:nvPr/>
          </p:nvCxnSpPr>
          <p:spPr bwMode="auto">
            <a:xfrm flipV="1">
              <a:off x="9448" y="8801"/>
              <a:ext cx="1721" cy="738"/>
            </a:xfrm>
            <a:prstGeom prst="line">
              <a:avLst/>
            </a:prstGeom>
            <a:noFill/>
            <a:ln w="9525">
              <a:solidFill>
                <a:schemeClr val="tx1"/>
              </a:solidFill>
              <a:round/>
            </a:ln>
            <a:extLst>
              <a:ext uri="{909E8E84-426E-40DD-AFC4-6F175D3DCCD1}">
                <a14:hiddenFill xmlns:a14="http://schemas.microsoft.com/office/drawing/2010/main">
                  <a:noFill/>
                </a14:hiddenFill>
              </a:ext>
            </a:extLst>
          </p:spPr>
        </p:cxnSp>
        <p:sp>
          <p:nvSpPr>
            <p:cNvPr id="25617" name="文本框 27"/>
            <p:cNvSpPr txBox="1">
              <a:spLocks noChangeArrowheads="1"/>
            </p:cNvSpPr>
            <p:nvPr/>
          </p:nvSpPr>
          <p:spPr bwMode="auto">
            <a:xfrm>
              <a:off x="10941" y="8254"/>
              <a:ext cx="689"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rPr>
                <a:t>E'</a:t>
              </a:r>
            </a:p>
          </p:txBody>
        </p:sp>
      </p:grpSp>
      <p:grpSp>
        <p:nvGrpSpPr>
          <p:cNvPr id="25618" name="组合 28"/>
          <p:cNvGrpSpPr/>
          <p:nvPr/>
        </p:nvGrpSpPr>
        <p:grpSpPr bwMode="auto">
          <a:xfrm>
            <a:off x="5553076" y="2045493"/>
            <a:ext cx="3596959" cy="1563311"/>
            <a:chOff x="2049" y="7032"/>
            <a:chExt cx="5663" cy="3282"/>
          </a:xfrm>
        </p:grpSpPr>
        <p:grpSp>
          <p:nvGrpSpPr>
            <p:cNvPr id="25619" name="组合 29"/>
            <p:cNvGrpSpPr/>
            <p:nvPr/>
          </p:nvGrpSpPr>
          <p:grpSpPr bwMode="auto">
            <a:xfrm>
              <a:off x="2049" y="7032"/>
              <a:ext cx="5663" cy="3282"/>
              <a:chOff x="2273" y="2797"/>
              <a:chExt cx="5663" cy="3282"/>
            </a:xfrm>
          </p:grpSpPr>
          <p:grpSp>
            <p:nvGrpSpPr>
              <p:cNvPr id="25620" name="组合 30"/>
              <p:cNvGrpSpPr/>
              <p:nvPr/>
            </p:nvGrpSpPr>
            <p:grpSpPr bwMode="auto">
              <a:xfrm>
                <a:off x="2908" y="3517"/>
                <a:ext cx="4414" cy="1768"/>
                <a:chOff x="2908" y="3517"/>
                <a:chExt cx="4414" cy="1768"/>
              </a:xfrm>
            </p:grpSpPr>
            <p:sp>
              <p:nvSpPr>
                <p:cNvPr id="25621" name="任意多边形 31"/>
                <p:cNvSpPr>
                  <a:spLocks noChangeArrowheads="1"/>
                </p:cNvSpPr>
                <p:nvPr/>
              </p:nvSpPr>
              <p:spPr bwMode="auto">
                <a:xfrm>
                  <a:off x="2908" y="3517"/>
                  <a:ext cx="4414" cy="1725"/>
                </a:xfrm>
                <a:custGeom>
                  <a:avLst/>
                  <a:gdLst>
                    <a:gd name="T0" fmla="*/ 824865 w 2802890"/>
                    <a:gd name="T1" fmla="*/ 0 h 1095375"/>
                    <a:gd name="T2" fmla="*/ 0 w 2802890"/>
                    <a:gd name="T3" fmla="*/ 1095375 h 1095375"/>
                    <a:gd name="T4" fmla="*/ 2802890 w 2802890"/>
                    <a:gd name="T5" fmla="*/ 1095375 h 1095375"/>
                    <a:gd name="T6" fmla="*/ 824865 w 2802890"/>
                    <a:gd name="T7" fmla="*/ 0 h 1095375"/>
                  </a:gdLst>
                  <a:ahLst/>
                  <a:cxnLst>
                    <a:cxn ang="0">
                      <a:pos x="T0" y="T1"/>
                    </a:cxn>
                    <a:cxn ang="0">
                      <a:pos x="T2" y="T3"/>
                    </a:cxn>
                    <a:cxn ang="0">
                      <a:pos x="T4" y="T5"/>
                    </a:cxn>
                    <a:cxn ang="0">
                      <a:pos x="T6" y="T7"/>
                    </a:cxn>
                  </a:cxnLst>
                  <a:rect l="0" t="0" r="r" b="b"/>
                  <a:pathLst>
                    <a:path w="2802890" h="1095375">
                      <a:moveTo>
                        <a:pt x="824865" y="0"/>
                      </a:moveTo>
                      <a:lnTo>
                        <a:pt x="0" y="1095375"/>
                      </a:lnTo>
                      <a:lnTo>
                        <a:pt x="2802890" y="1095375"/>
                      </a:lnTo>
                      <a:lnTo>
                        <a:pt x="824865" y="0"/>
                      </a:lnTo>
                      <a:close/>
                    </a:path>
                  </a:pathLst>
                </a:custGeom>
                <a:solidFill>
                  <a:schemeClr val="accent1"/>
                </a:solidFill>
                <a:ln w="9525">
                  <a:solidFill>
                    <a:schemeClr val="tx1"/>
                  </a:solidFill>
                  <a:round/>
                </a:ln>
              </p:spPr>
              <p:txBody>
                <a:bodyPr/>
                <a:lstStyle/>
                <a:p>
                  <a:pPr>
                    <a:buFont typeface="Arial" panose="020B0604020202020204" pitchFamily="34" charset="0"/>
                    <a:buNone/>
                  </a:pPr>
                  <a:endParaRPr lang="zh-CN" altLang="zh-CN" sz="2400">
                    <a:solidFill>
                      <a:srgbClr val="FF0000"/>
                    </a:solidFill>
                  </a:endParaRPr>
                </a:p>
              </p:txBody>
            </p:sp>
            <p:cxnSp>
              <p:nvCxnSpPr>
                <p:cNvPr id="25622" name="直接连接符 32"/>
                <p:cNvCxnSpPr>
                  <a:cxnSpLocks noChangeShapeType="1"/>
                  <a:stCxn id="25621" idx="0"/>
                </p:cNvCxnSpPr>
                <p:nvPr/>
              </p:nvCxnSpPr>
              <p:spPr bwMode="auto">
                <a:xfrm>
                  <a:off x="4207" y="3517"/>
                  <a:ext cx="839" cy="1769"/>
                </a:xfrm>
                <a:prstGeom prst="line">
                  <a:avLst/>
                </a:prstGeom>
                <a:noFill/>
                <a:ln w="9525">
                  <a:solidFill>
                    <a:schemeClr val="tx1"/>
                  </a:solidFill>
                  <a:round/>
                </a:ln>
                <a:extLst>
                  <a:ext uri="{909E8E84-426E-40DD-AFC4-6F175D3DCCD1}">
                    <a14:hiddenFill xmlns:a14="http://schemas.microsoft.com/office/drawing/2010/main">
                      <a:noFill/>
                    </a14:hiddenFill>
                  </a:ext>
                </a:extLst>
              </p:spPr>
            </p:cxnSp>
          </p:grpSp>
          <p:sp>
            <p:nvSpPr>
              <p:cNvPr id="25623" name="文本框 33"/>
              <p:cNvSpPr txBox="1">
                <a:spLocks noChangeArrowheads="1"/>
              </p:cNvSpPr>
              <p:nvPr/>
            </p:nvSpPr>
            <p:spPr bwMode="auto">
              <a:xfrm>
                <a:off x="4207" y="2797"/>
                <a:ext cx="586"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rPr>
                  <a:t>A</a:t>
                </a:r>
              </a:p>
            </p:txBody>
          </p:sp>
          <p:sp>
            <p:nvSpPr>
              <p:cNvPr id="25624" name="文本框 34"/>
              <p:cNvSpPr txBox="1">
                <a:spLocks noChangeArrowheads="1"/>
              </p:cNvSpPr>
              <p:nvPr/>
            </p:nvSpPr>
            <p:spPr bwMode="auto">
              <a:xfrm>
                <a:off x="2273" y="4834"/>
                <a:ext cx="586"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rPr>
                  <a:t>B</a:t>
                </a:r>
              </a:p>
            </p:txBody>
          </p:sp>
          <p:sp>
            <p:nvSpPr>
              <p:cNvPr id="25625" name="文本框 35"/>
              <p:cNvSpPr txBox="1">
                <a:spLocks noChangeArrowheads="1"/>
              </p:cNvSpPr>
              <p:nvPr/>
            </p:nvSpPr>
            <p:spPr bwMode="auto">
              <a:xfrm>
                <a:off x="7322" y="4834"/>
                <a:ext cx="614"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rPr>
                  <a:t>C</a:t>
                </a:r>
              </a:p>
            </p:txBody>
          </p:sp>
          <p:sp>
            <p:nvSpPr>
              <p:cNvPr id="25626" name="文本框 36"/>
              <p:cNvSpPr txBox="1">
                <a:spLocks noChangeArrowheads="1"/>
              </p:cNvSpPr>
              <p:nvPr/>
            </p:nvSpPr>
            <p:spPr bwMode="auto">
              <a:xfrm>
                <a:off x="4797" y="5110"/>
                <a:ext cx="642"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rPr>
                  <a:t>D</a:t>
                </a:r>
              </a:p>
            </p:txBody>
          </p:sp>
        </p:grpSp>
        <p:cxnSp>
          <p:nvCxnSpPr>
            <p:cNvPr id="25627" name="直接连接符 37"/>
            <p:cNvCxnSpPr>
              <a:cxnSpLocks noChangeShapeType="1"/>
              <a:stCxn id="25621" idx="0"/>
            </p:cNvCxnSpPr>
            <p:nvPr/>
          </p:nvCxnSpPr>
          <p:spPr bwMode="auto">
            <a:xfrm flipV="1">
              <a:off x="2684" y="8461"/>
              <a:ext cx="2588" cy="1023"/>
            </a:xfrm>
            <a:prstGeom prst="line">
              <a:avLst/>
            </a:prstGeom>
            <a:noFill/>
            <a:ln w="9525">
              <a:solidFill>
                <a:schemeClr val="tx1"/>
              </a:solidFill>
              <a:round/>
            </a:ln>
            <a:extLst>
              <a:ext uri="{909E8E84-426E-40DD-AFC4-6F175D3DCCD1}">
                <a14:hiddenFill xmlns:a14="http://schemas.microsoft.com/office/drawing/2010/main">
                  <a:noFill/>
                </a14:hiddenFill>
              </a:ext>
            </a:extLst>
          </p:spPr>
        </p:cxnSp>
        <p:sp>
          <p:nvSpPr>
            <p:cNvPr id="25628" name="文本框 38"/>
            <p:cNvSpPr txBox="1">
              <a:spLocks noChangeArrowheads="1"/>
            </p:cNvSpPr>
            <p:nvPr/>
          </p:nvSpPr>
          <p:spPr bwMode="auto">
            <a:xfrm>
              <a:off x="5208" y="7931"/>
              <a:ext cx="586"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rPr>
                <a:t>E</a:t>
              </a:r>
            </a:p>
          </p:txBody>
        </p:sp>
      </p:grpSp>
      <p:grpSp>
        <p:nvGrpSpPr>
          <p:cNvPr id="25629" name="组合 17"/>
          <p:cNvGrpSpPr/>
          <p:nvPr/>
        </p:nvGrpSpPr>
        <p:grpSpPr bwMode="auto">
          <a:xfrm>
            <a:off x="285751" y="375047"/>
            <a:ext cx="1928813" cy="499703"/>
            <a:chOff x="0" y="1"/>
            <a:chExt cx="4104456" cy="640216"/>
          </a:xfrm>
        </p:grpSpPr>
        <p:sp>
          <p:nvSpPr>
            <p:cNvPr id="25630" name="圆角矩形 31"/>
            <p:cNvSpPr>
              <a:spLocks noChangeArrowheads="1"/>
            </p:cNvSpPr>
            <p:nvPr/>
          </p:nvSpPr>
          <p:spPr bwMode="auto">
            <a:xfrm>
              <a:off x="0" y="1"/>
              <a:ext cx="4104456" cy="469395"/>
            </a:xfrm>
            <a:prstGeom prst="roundRect">
              <a:avLst>
                <a:gd name="adj" fmla="val 16667"/>
              </a:avLst>
            </a:prstGeom>
            <a:solidFill>
              <a:srgbClr val="FFFFD9"/>
            </a:solidFill>
            <a:ln w="25400">
              <a:solidFill>
                <a:srgbClr val="0099FF"/>
              </a:solidFill>
              <a:round/>
            </a:ln>
          </p:spPr>
          <p:txBody>
            <a:bodyPr/>
            <a:lstStyle/>
            <a:p>
              <a:pPr algn="ctr" eaLnBrk="0" hangingPunct="0">
                <a:buFont typeface="Arial" panose="020B0604020202020204" pitchFamily="34" charset="0"/>
                <a:buNone/>
              </a:pPr>
              <a:endParaRPr lang="zh-CN" altLang="zh-CN" sz="2400" b="1">
                <a:latin typeface="宋体" panose="02010600030101010101" pitchFamily="2" charset="-122"/>
                <a:sym typeface="宋体" panose="02010600030101010101" pitchFamily="2" charset="-122"/>
              </a:endParaRPr>
            </a:p>
          </p:txBody>
        </p:sp>
        <p:sp>
          <p:nvSpPr>
            <p:cNvPr id="25631" name="文本框 19"/>
            <p:cNvSpPr>
              <a:spLocks noChangeArrowheads="1"/>
            </p:cNvSpPr>
            <p:nvPr/>
          </p:nvSpPr>
          <p:spPr bwMode="auto">
            <a:xfrm>
              <a:off x="76524" y="48735"/>
              <a:ext cx="4027932" cy="591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Font typeface="Arial" panose="020B0604020202020204" pitchFamily="34" charset="0"/>
                <a:buNone/>
              </a:pPr>
              <a:r>
                <a:rPr lang="zh-CN" altLang="en-US" sz="2400" b="1">
                  <a:latin typeface="微软雅黑" panose="020B0503020204020204" pitchFamily="34" charset="-122"/>
                  <a:ea typeface="微软雅黑" panose="020B0503020204020204" pitchFamily="34" charset="-122"/>
                  <a:sym typeface="微软雅黑" panose="020B0503020204020204" pitchFamily="34" charset="-122"/>
                </a:rPr>
                <a:t>验证猜想</a:t>
              </a:r>
              <a:r>
                <a:rPr lang="en-US" altLang="zh-CN" sz="2400" b="1">
                  <a:latin typeface="微软雅黑" panose="020B0503020204020204" pitchFamily="34" charset="-122"/>
                  <a:ea typeface="微软雅黑" panose="020B0503020204020204" pitchFamily="34" charset="-122"/>
                  <a:sym typeface="微软雅黑" panose="020B0503020204020204" pitchFamily="34" charset="-122"/>
                </a:rPr>
                <a:t>1</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15361">
                                            <p:txEl>
                                              <p:charRg st="31" end="53"/>
                                            </p:txEl>
                                          </p:spTgt>
                                        </p:tgtEl>
                                        <p:attrNameLst>
                                          <p:attrName>style.visibility</p:attrName>
                                        </p:attrNameLst>
                                      </p:cBhvr>
                                      <p:to>
                                        <p:strVal val="visible"/>
                                      </p:to>
                                    </p:set>
                                    <p:anim calcmode="lin" valueType="num">
                                      <p:cBhvr>
                                        <p:cTn id="7" dur="500" fill="hold"/>
                                        <p:tgtEl>
                                          <p:spTgt spid="15361">
                                            <p:txEl>
                                              <p:charRg st="31" end="53"/>
                                            </p:txEl>
                                          </p:spTgt>
                                        </p:tgtEl>
                                        <p:attrNameLst>
                                          <p:attrName>ppt_w</p:attrName>
                                        </p:attrNameLst>
                                      </p:cBhvr>
                                      <p:tavLst>
                                        <p:tav tm="0">
                                          <p:val>
                                            <p:strVal val="#ppt_w*0.05"/>
                                          </p:val>
                                        </p:tav>
                                        <p:tav tm="100000">
                                          <p:val>
                                            <p:strVal val="#ppt_w"/>
                                          </p:val>
                                        </p:tav>
                                      </p:tavLst>
                                    </p:anim>
                                    <p:anim calcmode="lin" valueType="num">
                                      <p:cBhvr>
                                        <p:cTn id="8" dur="500" fill="hold"/>
                                        <p:tgtEl>
                                          <p:spTgt spid="15361">
                                            <p:txEl>
                                              <p:charRg st="31" end="53"/>
                                            </p:txEl>
                                          </p:spTgt>
                                        </p:tgtEl>
                                        <p:attrNameLst>
                                          <p:attrName>ppt_h</p:attrName>
                                        </p:attrNameLst>
                                      </p:cBhvr>
                                      <p:tavLst>
                                        <p:tav tm="0">
                                          <p:val>
                                            <p:strVal val="#ppt_h"/>
                                          </p:val>
                                        </p:tav>
                                        <p:tav tm="100000">
                                          <p:val>
                                            <p:strVal val="#ppt_h"/>
                                          </p:val>
                                        </p:tav>
                                      </p:tavLst>
                                    </p:anim>
                                    <p:anim calcmode="lin" valueType="num">
                                      <p:cBhvr>
                                        <p:cTn id="9" dur="500" fill="hold"/>
                                        <p:tgtEl>
                                          <p:spTgt spid="15361">
                                            <p:txEl>
                                              <p:charRg st="31" end="53"/>
                                            </p:txEl>
                                          </p:spTgt>
                                        </p:tgtEl>
                                        <p:attrNameLst>
                                          <p:attrName>ppt_x</p:attrName>
                                        </p:attrNameLst>
                                      </p:cBhvr>
                                      <p:tavLst>
                                        <p:tav tm="0">
                                          <p:val>
                                            <p:strVal val="#ppt_x-.2"/>
                                          </p:val>
                                        </p:tav>
                                        <p:tav tm="100000">
                                          <p:val>
                                            <p:strVal val="#ppt_x"/>
                                          </p:val>
                                        </p:tav>
                                      </p:tavLst>
                                    </p:anim>
                                    <p:anim calcmode="lin" valueType="num">
                                      <p:cBhvr>
                                        <p:cTn id="10" dur="500" fill="hold"/>
                                        <p:tgtEl>
                                          <p:spTgt spid="15361">
                                            <p:txEl>
                                              <p:charRg st="31" end="53"/>
                                            </p:txEl>
                                          </p:spTgt>
                                        </p:tgtEl>
                                        <p:attrNameLst>
                                          <p:attrName>ppt_y</p:attrName>
                                        </p:attrNameLst>
                                      </p:cBhvr>
                                      <p:tavLst>
                                        <p:tav tm="0">
                                          <p:val>
                                            <p:strVal val="#ppt_y"/>
                                          </p:val>
                                        </p:tav>
                                        <p:tav tm="100000">
                                          <p:val>
                                            <p:strVal val="#ppt_y"/>
                                          </p:val>
                                        </p:tav>
                                      </p:tavLst>
                                    </p:anim>
                                    <p:animEffect transition="in" filter="fade">
                                      <p:cBhvr>
                                        <p:cTn id="11" dur="500"/>
                                        <p:tgtEl>
                                          <p:spTgt spid="15361">
                                            <p:txEl>
                                              <p:charRg st="31" end="5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15361">
                                            <p:txEl>
                                              <p:charRg st="53" end="83"/>
                                            </p:txEl>
                                          </p:spTgt>
                                        </p:tgtEl>
                                        <p:attrNameLst>
                                          <p:attrName>style.visibility</p:attrName>
                                        </p:attrNameLst>
                                      </p:cBhvr>
                                      <p:to>
                                        <p:strVal val="visible"/>
                                      </p:to>
                                    </p:set>
                                    <p:anim calcmode="lin" valueType="num">
                                      <p:cBhvr>
                                        <p:cTn id="16" dur="500" fill="hold"/>
                                        <p:tgtEl>
                                          <p:spTgt spid="15361">
                                            <p:txEl>
                                              <p:charRg st="53" end="83"/>
                                            </p:txEl>
                                          </p:spTgt>
                                        </p:tgtEl>
                                        <p:attrNameLst>
                                          <p:attrName>ppt_w</p:attrName>
                                        </p:attrNameLst>
                                      </p:cBhvr>
                                      <p:tavLst>
                                        <p:tav tm="0">
                                          <p:val>
                                            <p:strVal val="#ppt_w*0.05"/>
                                          </p:val>
                                        </p:tav>
                                        <p:tav tm="100000">
                                          <p:val>
                                            <p:strVal val="#ppt_w"/>
                                          </p:val>
                                        </p:tav>
                                      </p:tavLst>
                                    </p:anim>
                                    <p:anim calcmode="lin" valueType="num">
                                      <p:cBhvr>
                                        <p:cTn id="17" dur="500" fill="hold"/>
                                        <p:tgtEl>
                                          <p:spTgt spid="15361">
                                            <p:txEl>
                                              <p:charRg st="53" end="83"/>
                                            </p:txEl>
                                          </p:spTgt>
                                        </p:tgtEl>
                                        <p:attrNameLst>
                                          <p:attrName>ppt_h</p:attrName>
                                        </p:attrNameLst>
                                      </p:cBhvr>
                                      <p:tavLst>
                                        <p:tav tm="0">
                                          <p:val>
                                            <p:strVal val="#ppt_h"/>
                                          </p:val>
                                        </p:tav>
                                        <p:tav tm="100000">
                                          <p:val>
                                            <p:strVal val="#ppt_h"/>
                                          </p:val>
                                        </p:tav>
                                      </p:tavLst>
                                    </p:anim>
                                    <p:anim calcmode="lin" valueType="num">
                                      <p:cBhvr>
                                        <p:cTn id="18" dur="500" fill="hold"/>
                                        <p:tgtEl>
                                          <p:spTgt spid="15361">
                                            <p:txEl>
                                              <p:charRg st="53" end="83"/>
                                            </p:txEl>
                                          </p:spTgt>
                                        </p:tgtEl>
                                        <p:attrNameLst>
                                          <p:attrName>ppt_x</p:attrName>
                                        </p:attrNameLst>
                                      </p:cBhvr>
                                      <p:tavLst>
                                        <p:tav tm="0">
                                          <p:val>
                                            <p:strVal val="#ppt_x-.2"/>
                                          </p:val>
                                        </p:tav>
                                        <p:tav tm="100000">
                                          <p:val>
                                            <p:strVal val="#ppt_x"/>
                                          </p:val>
                                        </p:tav>
                                      </p:tavLst>
                                    </p:anim>
                                    <p:anim calcmode="lin" valueType="num">
                                      <p:cBhvr>
                                        <p:cTn id="19" dur="500" fill="hold"/>
                                        <p:tgtEl>
                                          <p:spTgt spid="15361">
                                            <p:txEl>
                                              <p:charRg st="53" end="83"/>
                                            </p:txEl>
                                          </p:spTgt>
                                        </p:tgtEl>
                                        <p:attrNameLst>
                                          <p:attrName>ppt_y</p:attrName>
                                        </p:attrNameLst>
                                      </p:cBhvr>
                                      <p:tavLst>
                                        <p:tav tm="0">
                                          <p:val>
                                            <p:strVal val="#ppt_y"/>
                                          </p:val>
                                        </p:tav>
                                        <p:tav tm="100000">
                                          <p:val>
                                            <p:strVal val="#ppt_y"/>
                                          </p:val>
                                        </p:tav>
                                      </p:tavLst>
                                    </p:anim>
                                    <p:animEffect transition="in" filter="fade">
                                      <p:cBhvr>
                                        <p:cTn id="20" dur="500"/>
                                        <p:tgtEl>
                                          <p:spTgt spid="15361">
                                            <p:txEl>
                                              <p:charRg st="53" end="8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15361">
                                            <p:txEl>
                                              <p:charRg st="83" end="109"/>
                                            </p:txEl>
                                          </p:spTgt>
                                        </p:tgtEl>
                                        <p:attrNameLst>
                                          <p:attrName>style.visibility</p:attrName>
                                        </p:attrNameLst>
                                      </p:cBhvr>
                                      <p:to>
                                        <p:strVal val="visible"/>
                                      </p:to>
                                    </p:set>
                                    <p:anim calcmode="lin" valueType="num">
                                      <p:cBhvr>
                                        <p:cTn id="25" dur="500" fill="hold"/>
                                        <p:tgtEl>
                                          <p:spTgt spid="15361">
                                            <p:txEl>
                                              <p:charRg st="83" end="109"/>
                                            </p:txEl>
                                          </p:spTgt>
                                        </p:tgtEl>
                                        <p:attrNameLst>
                                          <p:attrName>ppt_w</p:attrName>
                                        </p:attrNameLst>
                                      </p:cBhvr>
                                      <p:tavLst>
                                        <p:tav tm="0">
                                          <p:val>
                                            <p:strVal val="#ppt_w*0.05"/>
                                          </p:val>
                                        </p:tav>
                                        <p:tav tm="100000">
                                          <p:val>
                                            <p:strVal val="#ppt_w"/>
                                          </p:val>
                                        </p:tav>
                                      </p:tavLst>
                                    </p:anim>
                                    <p:anim calcmode="lin" valueType="num">
                                      <p:cBhvr>
                                        <p:cTn id="26" dur="500" fill="hold"/>
                                        <p:tgtEl>
                                          <p:spTgt spid="15361">
                                            <p:txEl>
                                              <p:charRg st="83" end="109"/>
                                            </p:txEl>
                                          </p:spTgt>
                                        </p:tgtEl>
                                        <p:attrNameLst>
                                          <p:attrName>ppt_h</p:attrName>
                                        </p:attrNameLst>
                                      </p:cBhvr>
                                      <p:tavLst>
                                        <p:tav tm="0">
                                          <p:val>
                                            <p:strVal val="#ppt_h"/>
                                          </p:val>
                                        </p:tav>
                                        <p:tav tm="100000">
                                          <p:val>
                                            <p:strVal val="#ppt_h"/>
                                          </p:val>
                                        </p:tav>
                                      </p:tavLst>
                                    </p:anim>
                                    <p:anim calcmode="lin" valueType="num">
                                      <p:cBhvr>
                                        <p:cTn id="27" dur="500" fill="hold"/>
                                        <p:tgtEl>
                                          <p:spTgt spid="15361">
                                            <p:txEl>
                                              <p:charRg st="83" end="109"/>
                                            </p:txEl>
                                          </p:spTgt>
                                        </p:tgtEl>
                                        <p:attrNameLst>
                                          <p:attrName>ppt_x</p:attrName>
                                        </p:attrNameLst>
                                      </p:cBhvr>
                                      <p:tavLst>
                                        <p:tav tm="0">
                                          <p:val>
                                            <p:strVal val="#ppt_x-.2"/>
                                          </p:val>
                                        </p:tav>
                                        <p:tav tm="100000">
                                          <p:val>
                                            <p:strVal val="#ppt_x"/>
                                          </p:val>
                                        </p:tav>
                                      </p:tavLst>
                                    </p:anim>
                                    <p:anim calcmode="lin" valueType="num">
                                      <p:cBhvr>
                                        <p:cTn id="28" dur="500" fill="hold"/>
                                        <p:tgtEl>
                                          <p:spTgt spid="15361">
                                            <p:txEl>
                                              <p:charRg st="83" end="109"/>
                                            </p:txEl>
                                          </p:spTgt>
                                        </p:tgtEl>
                                        <p:attrNameLst>
                                          <p:attrName>ppt_y</p:attrName>
                                        </p:attrNameLst>
                                      </p:cBhvr>
                                      <p:tavLst>
                                        <p:tav tm="0">
                                          <p:val>
                                            <p:strVal val="#ppt_y"/>
                                          </p:val>
                                        </p:tav>
                                        <p:tav tm="100000">
                                          <p:val>
                                            <p:strVal val="#ppt_y"/>
                                          </p:val>
                                        </p:tav>
                                      </p:tavLst>
                                    </p:anim>
                                    <p:animEffect transition="in" filter="fade">
                                      <p:cBhvr>
                                        <p:cTn id="29" dur="500"/>
                                        <p:tgtEl>
                                          <p:spTgt spid="15361">
                                            <p:txEl>
                                              <p:charRg st="83" end="109"/>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nodeType="clickEffect">
                                  <p:stCondLst>
                                    <p:cond delay="0"/>
                                  </p:stCondLst>
                                  <p:childTnLst>
                                    <p:set>
                                      <p:cBhvr>
                                        <p:cTn id="33" dur="1" fill="hold">
                                          <p:stCondLst>
                                            <p:cond delay="0"/>
                                          </p:stCondLst>
                                        </p:cTn>
                                        <p:tgtEl>
                                          <p:spTgt spid="15363"/>
                                        </p:tgtEl>
                                        <p:attrNameLst>
                                          <p:attrName>style.visibility</p:attrName>
                                        </p:attrNameLst>
                                      </p:cBhvr>
                                      <p:to>
                                        <p:strVal val="visible"/>
                                      </p:to>
                                    </p:set>
                                    <p:anim calcmode="lin" valueType="num">
                                      <p:cBhvr>
                                        <p:cTn id="34" dur="500" fill="hold"/>
                                        <p:tgtEl>
                                          <p:spTgt spid="15363"/>
                                        </p:tgtEl>
                                        <p:attrNameLst>
                                          <p:attrName>ppt_w</p:attrName>
                                        </p:attrNameLst>
                                      </p:cBhvr>
                                      <p:tavLst>
                                        <p:tav tm="0">
                                          <p:val>
                                            <p:strVal val="#ppt_w*0.05"/>
                                          </p:val>
                                        </p:tav>
                                        <p:tav tm="100000">
                                          <p:val>
                                            <p:strVal val="#ppt_w"/>
                                          </p:val>
                                        </p:tav>
                                      </p:tavLst>
                                    </p:anim>
                                    <p:anim calcmode="lin" valueType="num">
                                      <p:cBhvr>
                                        <p:cTn id="35" dur="500" fill="hold"/>
                                        <p:tgtEl>
                                          <p:spTgt spid="15363"/>
                                        </p:tgtEl>
                                        <p:attrNameLst>
                                          <p:attrName>ppt_h</p:attrName>
                                        </p:attrNameLst>
                                      </p:cBhvr>
                                      <p:tavLst>
                                        <p:tav tm="0">
                                          <p:val>
                                            <p:strVal val="#ppt_h"/>
                                          </p:val>
                                        </p:tav>
                                        <p:tav tm="100000">
                                          <p:val>
                                            <p:strVal val="#ppt_h"/>
                                          </p:val>
                                        </p:tav>
                                      </p:tavLst>
                                    </p:anim>
                                    <p:anim calcmode="lin" valueType="num">
                                      <p:cBhvr>
                                        <p:cTn id="36" dur="500" fill="hold"/>
                                        <p:tgtEl>
                                          <p:spTgt spid="15363"/>
                                        </p:tgtEl>
                                        <p:attrNameLst>
                                          <p:attrName>ppt_x</p:attrName>
                                        </p:attrNameLst>
                                      </p:cBhvr>
                                      <p:tavLst>
                                        <p:tav tm="0">
                                          <p:val>
                                            <p:strVal val="#ppt_x-.2"/>
                                          </p:val>
                                        </p:tav>
                                        <p:tav tm="100000">
                                          <p:val>
                                            <p:strVal val="#ppt_x"/>
                                          </p:val>
                                        </p:tav>
                                      </p:tavLst>
                                    </p:anim>
                                    <p:anim calcmode="lin" valueType="num">
                                      <p:cBhvr>
                                        <p:cTn id="37" dur="500" fill="hold"/>
                                        <p:tgtEl>
                                          <p:spTgt spid="15363"/>
                                        </p:tgtEl>
                                        <p:attrNameLst>
                                          <p:attrName>ppt_y</p:attrName>
                                        </p:attrNameLst>
                                      </p:cBhvr>
                                      <p:tavLst>
                                        <p:tav tm="0">
                                          <p:val>
                                            <p:strVal val="#ppt_y"/>
                                          </p:val>
                                        </p:tav>
                                        <p:tav tm="100000">
                                          <p:val>
                                            <p:strVal val="#ppt_y"/>
                                          </p:val>
                                        </p:tav>
                                      </p:tavLst>
                                    </p:anim>
                                    <p:animEffect transition="in" filter="fade">
                                      <p:cBhvr>
                                        <p:cTn id="38" dur="500"/>
                                        <p:tgtEl>
                                          <p:spTgt spid="15363"/>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15361">
                                            <p:txEl>
                                              <p:charRg st="109" end="130"/>
                                            </p:txEl>
                                          </p:spTgt>
                                        </p:tgtEl>
                                        <p:attrNameLst>
                                          <p:attrName>style.visibility</p:attrName>
                                        </p:attrNameLst>
                                      </p:cBhvr>
                                      <p:to>
                                        <p:strVal val="visible"/>
                                      </p:to>
                                    </p:set>
                                    <p:anim calcmode="lin" valueType="num">
                                      <p:cBhvr>
                                        <p:cTn id="43" dur="500" fill="hold"/>
                                        <p:tgtEl>
                                          <p:spTgt spid="15361">
                                            <p:txEl>
                                              <p:charRg st="109" end="130"/>
                                            </p:txEl>
                                          </p:spTgt>
                                        </p:tgtEl>
                                        <p:attrNameLst>
                                          <p:attrName>ppt_w</p:attrName>
                                        </p:attrNameLst>
                                      </p:cBhvr>
                                      <p:tavLst>
                                        <p:tav tm="0">
                                          <p:val>
                                            <p:strVal val="#ppt_w*0.05"/>
                                          </p:val>
                                        </p:tav>
                                        <p:tav tm="100000">
                                          <p:val>
                                            <p:strVal val="#ppt_w"/>
                                          </p:val>
                                        </p:tav>
                                      </p:tavLst>
                                    </p:anim>
                                    <p:anim calcmode="lin" valueType="num">
                                      <p:cBhvr>
                                        <p:cTn id="44" dur="500" fill="hold"/>
                                        <p:tgtEl>
                                          <p:spTgt spid="15361">
                                            <p:txEl>
                                              <p:charRg st="109" end="130"/>
                                            </p:txEl>
                                          </p:spTgt>
                                        </p:tgtEl>
                                        <p:attrNameLst>
                                          <p:attrName>ppt_h</p:attrName>
                                        </p:attrNameLst>
                                      </p:cBhvr>
                                      <p:tavLst>
                                        <p:tav tm="0">
                                          <p:val>
                                            <p:strVal val="#ppt_h"/>
                                          </p:val>
                                        </p:tav>
                                        <p:tav tm="100000">
                                          <p:val>
                                            <p:strVal val="#ppt_h"/>
                                          </p:val>
                                        </p:tav>
                                      </p:tavLst>
                                    </p:anim>
                                    <p:anim calcmode="lin" valueType="num">
                                      <p:cBhvr>
                                        <p:cTn id="45" dur="500" fill="hold"/>
                                        <p:tgtEl>
                                          <p:spTgt spid="15361">
                                            <p:txEl>
                                              <p:charRg st="109" end="130"/>
                                            </p:txEl>
                                          </p:spTgt>
                                        </p:tgtEl>
                                        <p:attrNameLst>
                                          <p:attrName>ppt_x</p:attrName>
                                        </p:attrNameLst>
                                      </p:cBhvr>
                                      <p:tavLst>
                                        <p:tav tm="0">
                                          <p:val>
                                            <p:strVal val="#ppt_x-.2"/>
                                          </p:val>
                                        </p:tav>
                                        <p:tav tm="100000">
                                          <p:val>
                                            <p:strVal val="#ppt_x"/>
                                          </p:val>
                                        </p:tav>
                                      </p:tavLst>
                                    </p:anim>
                                    <p:anim calcmode="lin" valueType="num">
                                      <p:cBhvr>
                                        <p:cTn id="46" dur="500" fill="hold"/>
                                        <p:tgtEl>
                                          <p:spTgt spid="15361">
                                            <p:txEl>
                                              <p:charRg st="109" end="130"/>
                                            </p:txEl>
                                          </p:spTgt>
                                        </p:tgtEl>
                                        <p:attrNameLst>
                                          <p:attrName>ppt_y</p:attrName>
                                        </p:attrNameLst>
                                      </p:cBhvr>
                                      <p:tavLst>
                                        <p:tav tm="0">
                                          <p:val>
                                            <p:strVal val="#ppt_y"/>
                                          </p:val>
                                        </p:tav>
                                        <p:tav tm="100000">
                                          <p:val>
                                            <p:strVal val="#ppt_y"/>
                                          </p:val>
                                        </p:tav>
                                      </p:tavLst>
                                    </p:anim>
                                    <p:animEffect transition="in" filter="fade">
                                      <p:cBhvr>
                                        <p:cTn id="47" dur="500"/>
                                        <p:tgtEl>
                                          <p:spTgt spid="15361">
                                            <p:txEl>
                                              <p:charRg st="109" end="13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4" presetClass="entr" presetSubtype="0" accel="100000" fill="hold" nodeType="clickEffect">
                                  <p:stCondLst>
                                    <p:cond delay="0"/>
                                  </p:stCondLst>
                                  <p:childTnLst>
                                    <p:set>
                                      <p:cBhvr>
                                        <p:cTn id="51" dur="1" fill="hold">
                                          <p:stCondLst>
                                            <p:cond delay="0"/>
                                          </p:stCondLst>
                                        </p:cTn>
                                        <p:tgtEl>
                                          <p:spTgt spid="15364"/>
                                        </p:tgtEl>
                                        <p:attrNameLst>
                                          <p:attrName>style.visibility</p:attrName>
                                        </p:attrNameLst>
                                      </p:cBhvr>
                                      <p:to>
                                        <p:strVal val="visible"/>
                                      </p:to>
                                    </p:set>
                                    <p:anim calcmode="lin" valueType="num">
                                      <p:cBhvr>
                                        <p:cTn id="52" dur="500" fill="hold"/>
                                        <p:tgtEl>
                                          <p:spTgt spid="15364"/>
                                        </p:tgtEl>
                                        <p:attrNameLst>
                                          <p:attrName>ppt_w</p:attrName>
                                        </p:attrNameLst>
                                      </p:cBhvr>
                                      <p:tavLst>
                                        <p:tav tm="0">
                                          <p:val>
                                            <p:strVal val="#ppt_w*0.05"/>
                                          </p:val>
                                        </p:tav>
                                        <p:tav tm="100000">
                                          <p:val>
                                            <p:strVal val="#ppt_w"/>
                                          </p:val>
                                        </p:tav>
                                      </p:tavLst>
                                    </p:anim>
                                    <p:anim calcmode="lin" valueType="num">
                                      <p:cBhvr>
                                        <p:cTn id="53" dur="500" fill="hold"/>
                                        <p:tgtEl>
                                          <p:spTgt spid="15364"/>
                                        </p:tgtEl>
                                        <p:attrNameLst>
                                          <p:attrName>ppt_h</p:attrName>
                                        </p:attrNameLst>
                                      </p:cBhvr>
                                      <p:tavLst>
                                        <p:tav tm="0">
                                          <p:val>
                                            <p:strVal val="#ppt_h"/>
                                          </p:val>
                                        </p:tav>
                                        <p:tav tm="100000">
                                          <p:val>
                                            <p:strVal val="#ppt_h"/>
                                          </p:val>
                                        </p:tav>
                                      </p:tavLst>
                                    </p:anim>
                                    <p:anim calcmode="lin" valueType="num">
                                      <p:cBhvr>
                                        <p:cTn id="54" dur="500" fill="hold"/>
                                        <p:tgtEl>
                                          <p:spTgt spid="15364"/>
                                        </p:tgtEl>
                                        <p:attrNameLst>
                                          <p:attrName>ppt_x</p:attrName>
                                        </p:attrNameLst>
                                      </p:cBhvr>
                                      <p:tavLst>
                                        <p:tav tm="0">
                                          <p:val>
                                            <p:strVal val="#ppt_x-.2"/>
                                          </p:val>
                                        </p:tav>
                                        <p:tav tm="100000">
                                          <p:val>
                                            <p:strVal val="#ppt_x"/>
                                          </p:val>
                                        </p:tav>
                                      </p:tavLst>
                                    </p:anim>
                                    <p:anim calcmode="lin" valueType="num">
                                      <p:cBhvr>
                                        <p:cTn id="55" dur="500" fill="hold"/>
                                        <p:tgtEl>
                                          <p:spTgt spid="15364"/>
                                        </p:tgtEl>
                                        <p:attrNameLst>
                                          <p:attrName>ppt_y</p:attrName>
                                        </p:attrNameLst>
                                      </p:cBhvr>
                                      <p:tavLst>
                                        <p:tav tm="0">
                                          <p:val>
                                            <p:strVal val="#ppt_y"/>
                                          </p:val>
                                        </p:tav>
                                        <p:tav tm="100000">
                                          <p:val>
                                            <p:strVal val="#ppt_y"/>
                                          </p:val>
                                        </p:tav>
                                      </p:tavLst>
                                    </p:anim>
                                    <p:animEffect transition="in" filter="fade">
                                      <p:cBhvr>
                                        <p:cTn id="56" dur="5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1"/>
          <p:cNvSpPr>
            <a:spLocks noChangeArrowheads="1"/>
          </p:cNvSpPr>
          <p:nvPr/>
        </p:nvSpPr>
        <p:spPr bwMode="auto">
          <a:xfrm>
            <a:off x="419746" y="1866729"/>
            <a:ext cx="8571853" cy="1778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indent="200025" algn="just" eaLnBrk="0" hangingPunct="0">
              <a:lnSpc>
                <a:spcPct val="150000"/>
              </a:lnSpc>
              <a:buFont typeface="Arial" panose="020B0604020202020204" pitchFamily="34" charset="0"/>
              <a:buNone/>
            </a:pPr>
            <a:r>
              <a:rPr lang="en-US" altLang="zh-CN" sz="2400" dirty="0">
                <a:solidFill>
                  <a:srgbClr val="000000"/>
                </a:solidFill>
                <a:latin typeface="黑体" panose="02010609060101010101" pitchFamily="49" charset="-122"/>
                <a:ea typeface="黑体" panose="02010609060101010101" pitchFamily="49" charset="-122"/>
              </a:rPr>
              <a:t>1.</a:t>
            </a:r>
            <a:r>
              <a:rPr lang="zh-CN" altLang="en-US" sz="2400" dirty="0">
                <a:solidFill>
                  <a:srgbClr val="000000"/>
                </a:solidFill>
                <a:latin typeface="黑体" panose="02010609060101010101" pitchFamily="49" charset="-122"/>
                <a:ea typeface="黑体" panose="02010609060101010101" pitchFamily="49" charset="-122"/>
              </a:rPr>
              <a:t>明确相似三角形中对应线段与相似比的关系</a:t>
            </a:r>
            <a:r>
              <a:rPr lang="en-US" altLang="zh-CN" sz="2400" dirty="0">
                <a:solidFill>
                  <a:srgbClr val="000000"/>
                </a:solidFill>
                <a:latin typeface="黑体" panose="02010609060101010101" pitchFamily="49" charset="-122"/>
                <a:ea typeface="黑体" panose="02010609060101010101" pitchFamily="49" charset="-122"/>
              </a:rPr>
              <a:t>.</a:t>
            </a:r>
          </a:p>
          <a:p>
            <a:pPr indent="200025" algn="just" eaLnBrk="0" hangingPunct="0">
              <a:lnSpc>
                <a:spcPct val="150000"/>
              </a:lnSpc>
              <a:buFont typeface="Arial" panose="020B0604020202020204" pitchFamily="34" charset="0"/>
              <a:buNone/>
            </a:pPr>
            <a:r>
              <a:rPr lang="zh-CN" altLang="en-US" sz="2400" dirty="0">
                <a:solidFill>
                  <a:srgbClr val="000000"/>
                </a:solidFill>
                <a:latin typeface="黑体" panose="02010609060101010101" pitchFamily="49" charset="-122"/>
                <a:ea typeface="黑体" panose="02010609060101010101" pitchFamily="49" charset="-122"/>
              </a:rPr>
              <a:t>（重点）</a:t>
            </a:r>
          </a:p>
          <a:p>
            <a:pPr indent="200025" algn="just" eaLnBrk="0" hangingPunct="0">
              <a:lnSpc>
                <a:spcPct val="150000"/>
              </a:lnSpc>
              <a:spcBef>
                <a:spcPct val="30000"/>
              </a:spcBef>
              <a:buFont typeface="Arial" panose="020B0604020202020204" pitchFamily="34" charset="0"/>
              <a:buNone/>
            </a:pPr>
            <a:r>
              <a:rPr lang="en-US" altLang="zh-CN" sz="2400" dirty="0">
                <a:solidFill>
                  <a:srgbClr val="000000"/>
                </a:solidFill>
                <a:latin typeface="黑体" panose="02010609060101010101" pitchFamily="49" charset="-122"/>
                <a:ea typeface="黑体" panose="02010609060101010101" pitchFamily="49" charset="-122"/>
              </a:rPr>
              <a:t>2.</a:t>
            </a:r>
            <a:r>
              <a:rPr lang="zh-CN" altLang="en-US" sz="2400" dirty="0">
                <a:solidFill>
                  <a:srgbClr val="000000"/>
                </a:solidFill>
                <a:latin typeface="黑体" panose="02010609060101010101" pitchFamily="49" charset="-122"/>
                <a:ea typeface="黑体" panose="02010609060101010101" pitchFamily="49" charset="-122"/>
              </a:rPr>
              <a:t>能熟练运用相似三角形的性质解决实际问题．（难点）</a:t>
            </a:r>
          </a:p>
        </p:txBody>
      </p:sp>
      <p:sp>
        <p:nvSpPr>
          <p:cNvPr id="5123" name="MH_SubTitle_4"/>
          <p:cNvSpPr txBox="1">
            <a:spLocks noChangeArrowheads="1"/>
          </p:cNvSpPr>
          <p:nvPr/>
        </p:nvSpPr>
        <p:spPr bwMode="auto">
          <a:xfrm>
            <a:off x="3500439" y="535782"/>
            <a:ext cx="2435225" cy="47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170" tIns="46990" rIns="90170" bIns="46990" anchor="ctr"/>
          <a:lstStyle/>
          <a:p>
            <a:pPr>
              <a:lnSpc>
                <a:spcPct val="110000"/>
              </a:lnSpc>
              <a:buFont typeface="Arial" panose="020B0604020202020204" pitchFamily="34" charset="0"/>
              <a:buNone/>
            </a:pPr>
            <a:r>
              <a:rPr lang="zh-CN" altLang="en-US" sz="2800" b="1" dirty="0">
                <a:solidFill>
                  <a:schemeClr val="tx2"/>
                </a:solidFill>
                <a:latin typeface="微软雅黑" panose="020B0503020204020204" pitchFamily="34" charset="-122"/>
                <a:ea typeface="微软雅黑" panose="020B0503020204020204" pitchFamily="34" charset="-122"/>
              </a:rPr>
              <a:t>学习目标</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wipe(down)">
                                      <p:cBhvr>
                                        <p:cTn id="7" dur="5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折角形 67587"/>
          <p:cNvSpPr>
            <a:spLocks noChangeArrowheads="1"/>
          </p:cNvSpPr>
          <p:nvPr/>
        </p:nvSpPr>
        <p:spPr bwMode="auto">
          <a:xfrm>
            <a:off x="1460501" y="1025129"/>
            <a:ext cx="6626225" cy="1551384"/>
          </a:xfrm>
          <a:prstGeom prst="foldedCorner">
            <a:avLst>
              <a:gd name="adj" fmla="val 12500"/>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round/>
              </a14:hiddenLine>
            </a:ext>
          </a:extLst>
        </p:spPr>
        <p:txBody>
          <a:bodyPr/>
          <a:lstStyle/>
          <a:p>
            <a:pPr>
              <a:buFont typeface="Arial" panose="020B0604020202020204" pitchFamily="34" charset="0"/>
              <a:buNone/>
            </a:pPr>
            <a:endParaRPr lang="zh-CN" altLang="zh-CN" sz="2400">
              <a:solidFill>
                <a:srgbClr val="FF0000"/>
              </a:solidFill>
            </a:endParaRPr>
          </a:p>
        </p:txBody>
      </p:sp>
      <p:sp>
        <p:nvSpPr>
          <p:cNvPr id="14338" name="Rectangle 4"/>
          <p:cNvSpPr>
            <a:spLocks noChangeArrowheads="1"/>
          </p:cNvSpPr>
          <p:nvPr/>
        </p:nvSpPr>
        <p:spPr bwMode="auto">
          <a:xfrm>
            <a:off x="1460500" y="1025129"/>
            <a:ext cx="6624638" cy="2289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4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由此得到：</a:t>
            </a:r>
          </a:p>
          <a:p>
            <a:pPr>
              <a:lnSpc>
                <a:spcPct val="140000"/>
              </a:lnSpc>
              <a:buFont typeface="Arial" panose="020B0604020202020204" pitchFamily="34" charset="0"/>
              <a:buNone/>
            </a:pPr>
            <a:r>
              <a:rPr lang="zh-CN" altLang="en-US" sz="2600" dirty="0">
                <a:solidFill>
                  <a:srgbClr val="FF0000"/>
                </a:solidFill>
                <a:latin typeface="黑体" panose="02010609060101010101" pitchFamily="49" charset="-122"/>
                <a:ea typeface="黑体" panose="02010609060101010101" pitchFamily="49" charset="-122"/>
              </a:rPr>
              <a:t>    </a:t>
            </a:r>
          </a:p>
          <a:p>
            <a:pPr>
              <a:lnSpc>
                <a:spcPct val="140000"/>
              </a:lnSpc>
              <a:buFont typeface="Arial" panose="020B0604020202020204" pitchFamily="34" charset="0"/>
              <a:buNone/>
            </a:pPr>
            <a:r>
              <a:rPr lang="zh-CN" altLang="en-US" sz="2600" dirty="0">
                <a:solidFill>
                  <a:srgbClr val="FF0000"/>
                </a:solidFill>
                <a:latin typeface="黑体" panose="02010609060101010101" pitchFamily="49" charset="-122"/>
                <a:ea typeface="黑体" panose="02010609060101010101" pitchFamily="49" charset="-122"/>
              </a:rPr>
              <a:t>相似三角形对应的中线的比也等于相似比．</a:t>
            </a:r>
          </a:p>
          <a:p>
            <a:pPr>
              <a:lnSpc>
                <a:spcPct val="140000"/>
              </a:lnSpc>
              <a:buFont typeface="Arial" panose="020B0604020202020204" pitchFamily="34" charset="0"/>
              <a:buNone/>
            </a:pPr>
            <a:endParaRPr lang="en-US" altLang="zh-CN" sz="2600" dirty="0">
              <a:solidFill>
                <a:srgbClr val="FF0000"/>
              </a:solidFill>
              <a:latin typeface="黑体" panose="02010609060101010101" pitchFamily="49" charset="-122"/>
              <a:ea typeface="黑体" panose="02010609060101010101" pitchFamily="49" charset="-122"/>
            </a:endParaRPr>
          </a:p>
        </p:txBody>
      </p:sp>
      <p:pic>
        <p:nvPicPr>
          <p:cNvPr id="67591" name="Picture 14" descr="未标题-5"/>
          <p:cNvPicPr>
            <a:picLocks noChangeAspect="1" noChangeArrowheads="1"/>
          </p:cNvPicPr>
          <p:nvPr/>
        </p:nvPicPr>
        <p:blipFill>
          <a:blip r:embed="rId2" cstate="email"/>
          <a:srcRect/>
          <a:stretch>
            <a:fillRect/>
          </a:stretch>
        </p:blipFill>
        <p:spPr bwMode="auto">
          <a:xfrm>
            <a:off x="109538" y="2857500"/>
            <a:ext cx="3382962" cy="1820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92" name="矩形标注 67591"/>
          <p:cNvSpPr>
            <a:spLocks noChangeArrowheads="1"/>
          </p:cNvSpPr>
          <p:nvPr/>
        </p:nvSpPr>
        <p:spPr bwMode="auto">
          <a:xfrm>
            <a:off x="3635376" y="3002756"/>
            <a:ext cx="4608513" cy="1134666"/>
          </a:xfrm>
          <a:prstGeom prst="wedgeRectCallout">
            <a:avLst>
              <a:gd name="adj1" fmla="val -43750"/>
              <a:gd name="adj2" fmla="val 70000"/>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nSpc>
                <a:spcPct val="130000"/>
              </a:lnSpc>
              <a:buFont typeface="Arial" panose="020B0604020202020204" pitchFamily="34" charset="0"/>
              <a:buNone/>
            </a:pPr>
            <a:r>
              <a:rPr lang="zh-CN" altLang="en-US" sz="2400">
                <a:ea typeface="黑体" panose="02010609060101010101" pitchFamily="49" charset="-122"/>
              </a:rPr>
              <a:t>同学们可以试着自己用同样的方法求证三角形对应边上的角平分中线的比等于相似比．</a:t>
            </a:r>
          </a:p>
        </p:txBody>
      </p:sp>
      <p:grpSp>
        <p:nvGrpSpPr>
          <p:cNvPr id="26630" name="组合 17"/>
          <p:cNvGrpSpPr/>
          <p:nvPr/>
        </p:nvGrpSpPr>
        <p:grpSpPr bwMode="auto">
          <a:xfrm>
            <a:off x="457201" y="495300"/>
            <a:ext cx="1533525" cy="499720"/>
            <a:chOff x="0" y="1"/>
            <a:chExt cx="4104456" cy="639951"/>
          </a:xfrm>
        </p:grpSpPr>
        <p:sp>
          <p:nvSpPr>
            <p:cNvPr id="26631" name="圆角矩形 31"/>
            <p:cNvSpPr>
              <a:spLocks noChangeArrowheads="1"/>
            </p:cNvSpPr>
            <p:nvPr/>
          </p:nvSpPr>
          <p:spPr bwMode="auto">
            <a:xfrm>
              <a:off x="0" y="1"/>
              <a:ext cx="4104456" cy="469395"/>
            </a:xfrm>
            <a:prstGeom prst="roundRect">
              <a:avLst>
                <a:gd name="adj" fmla="val 16667"/>
              </a:avLst>
            </a:prstGeom>
            <a:solidFill>
              <a:srgbClr val="FFFFD9"/>
            </a:solidFill>
            <a:ln w="25400">
              <a:solidFill>
                <a:srgbClr val="0099FF"/>
              </a:solidFill>
              <a:round/>
            </a:ln>
          </p:spPr>
          <p:txBody>
            <a:bodyPr/>
            <a:lstStyle/>
            <a:p>
              <a:pPr algn="ctr" eaLnBrk="0" hangingPunct="0">
                <a:buFont typeface="Arial" panose="020B0604020202020204" pitchFamily="34" charset="0"/>
                <a:buNone/>
              </a:pPr>
              <a:endParaRPr lang="zh-CN" altLang="zh-CN" sz="2400" b="1">
                <a:latin typeface="宋体" panose="02010600030101010101" pitchFamily="2" charset="-122"/>
                <a:sym typeface="宋体" panose="02010600030101010101" pitchFamily="2" charset="-122"/>
              </a:endParaRPr>
            </a:p>
          </p:txBody>
        </p:sp>
        <p:sp>
          <p:nvSpPr>
            <p:cNvPr id="26632" name="文本框 19"/>
            <p:cNvSpPr>
              <a:spLocks noChangeArrowheads="1"/>
            </p:cNvSpPr>
            <p:nvPr/>
          </p:nvSpPr>
          <p:spPr bwMode="auto">
            <a:xfrm>
              <a:off x="76523" y="48735"/>
              <a:ext cx="4027933" cy="591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Font typeface="Arial" panose="020B0604020202020204" pitchFamily="34" charset="0"/>
                <a:buNone/>
              </a:pPr>
              <a:r>
                <a:rPr lang="zh-CN" altLang="en-US" sz="2400" b="1">
                  <a:latin typeface="微软雅黑" panose="020B0503020204020204" pitchFamily="34" charset="-122"/>
                  <a:ea typeface="微软雅黑" panose="020B0503020204020204" pitchFamily="34" charset="-122"/>
                  <a:sym typeface="微软雅黑" panose="020B0503020204020204" pitchFamily="34" charset="-122"/>
                </a:rPr>
                <a:t>归纳总结</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slide(fromBottom)">
                                      <p:cBhvr>
                                        <p:cTn id="7" dur="500"/>
                                        <p:tgtEl>
                                          <p:spTgt spid="14338"/>
                                        </p:tgtEl>
                                      </p:cBhvr>
                                    </p:animEffect>
                                  </p:childTnLst>
                                </p:cTn>
                              </p:par>
                              <p:par>
                                <p:cTn id="8" presetID="12" presetClass="entr" presetSubtype="4" fill="hold" nodeType="withEffect">
                                  <p:stCondLst>
                                    <p:cond delay="0"/>
                                  </p:stCondLst>
                                  <p:childTnLst>
                                    <p:set>
                                      <p:cBhvr>
                                        <p:cTn id="9" dur="1" fill="hold">
                                          <p:stCondLst>
                                            <p:cond delay="0"/>
                                          </p:stCondLst>
                                        </p:cTn>
                                        <p:tgtEl>
                                          <p:spTgt spid="67588"/>
                                        </p:tgtEl>
                                        <p:attrNameLst>
                                          <p:attrName>style.visibility</p:attrName>
                                        </p:attrNameLst>
                                      </p:cBhvr>
                                      <p:to>
                                        <p:strVal val="visible"/>
                                      </p:to>
                                    </p:set>
                                    <p:animEffect transition="in" filter="slide(fromBottom)">
                                      <p:cBhvr>
                                        <p:cTn id="10" dur="500"/>
                                        <p:tgtEl>
                                          <p:spTgt spid="67588"/>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67591"/>
                                        </p:tgtEl>
                                        <p:attrNameLst>
                                          <p:attrName>style.visibility</p:attrName>
                                        </p:attrNameLst>
                                      </p:cBhvr>
                                      <p:to>
                                        <p:strVal val="visible"/>
                                      </p:to>
                                    </p:set>
                                    <p:anim calcmode="lin" valueType="num">
                                      <p:cBhvr additive="base">
                                        <p:cTn id="15" dur="500" fill="hold"/>
                                        <p:tgtEl>
                                          <p:spTgt spid="67591"/>
                                        </p:tgtEl>
                                        <p:attrNameLst>
                                          <p:attrName>ppt_x</p:attrName>
                                        </p:attrNameLst>
                                      </p:cBhvr>
                                      <p:tavLst>
                                        <p:tav tm="0">
                                          <p:val>
                                            <p:strVal val="0-#ppt_w/2"/>
                                          </p:val>
                                        </p:tav>
                                        <p:tav tm="100000">
                                          <p:val>
                                            <p:strVal val="#ppt_x"/>
                                          </p:val>
                                        </p:tav>
                                      </p:tavLst>
                                    </p:anim>
                                    <p:anim calcmode="lin" valueType="num">
                                      <p:cBhvr additive="base">
                                        <p:cTn id="16" dur="500" fill="hold"/>
                                        <p:tgtEl>
                                          <p:spTgt spid="67591"/>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67592"/>
                                        </p:tgtEl>
                                        <p:attrNameLst>
                                          <p:attrName>style.visibility</p:attrName>
                                        </p:attrNameLst>
                                      </p:cBhvr>
                                      <p:to>
                                        <p:strVal val="visible"/>
                                      </p:to>
                                    </p:set>
                                    <p:animEffect transition="in" filter="dissolve">
                                      <p:cBhvr>
                                        <p:cTn id="21" dur="500"/>
                                        <p:tgtEl>
                                          <p:spTgt spid="675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6759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矩形 65582"/>
          <p:cNvSpPr>
            <a:spLocks noChangeArrowheads="1"/>
          </p:cNvSpPr>
          <p:nvPr/>
        </p:nvSpPr>
        <p:spPr bwMode="auto">
          <a:xfrm>
            <a:off x="123825" y="529707"/>
            <a:ext cx="8610600" cy="4304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lnSpc>
                <a:spcPct val="200000"/>
              </a:lnSpc>
              <a:buFont typeface="Arial" panose="020B0604020202020204" pitchFamily="34" charset="0"/>
              <a:buNone/>
            </a:pPr>
            <a:r>
              <a:rPr lang="zh-CN" altLang="en-US" sz="2000" dirty="0">
                <a:latin typeface="黑体" panose="02010609060101010101" pitchFamily="49" charset="-122"/>
                <a:ea typeface="黑体" panose="02010609060101010101" pitchFamily="49" charset="-122"/>
              </a:rPr>
              <a:t>已知：</a:t>
            </a:r>
            <a:r>
              <a:rPr lang="zh-CN" altLang="en-US" sz="2000" dirty="0">
                <a:latin typeface="Times New Roman" panose="02020603050405020304" pitchFamily="18" charset="0"/>
                <a:ea typeface="黑体" panose="02010609060101010101" pitchFamily="49" charset="-122"/>
              </a:rPr>
              <a:t>△</a:t>
            </a:r>
            <a:r>
              <a:rPr lang="en-US" altLang="zh-CN" sz="2000" b="1" i="1" dirty="0">
                <a:latin typeface="Times New Roman" panose="02020603050405020304" pitchFamily="18" charset="0"/>
                <a:ea typeface="黑体" panose="02010609060101010101" pitchFamily="49" charset="-122"/>
              </a:rPr>
              <a:t>ABC</a:t>
            </a:r>
            <a:r>
              <a:rPr lang="en-US" altLang="zh-CN" sz="2000" dirty="0">
                <a:latin typeface="Times New Roman" panose="02020603050405020304" pitchFamily="18" charset="0"/>
                <a:ea typeface="黑体" panose="02010609060101010101" pitchFamily="49" charset="-122"/>
              </a:rPr>
              <a:t>∽△</a:t>
            </a:r>
            <a:r>
              <a:rPr lang="en-US" altLang="zh-CN" sz="2000" b="1" i="1" dirty="0">
                <a:latin typeface="Times New Roman" panose="02020603050405020304" pitchFamily="18" charset="0"/>
                <a:ea typeface="黑体" panose="02010609060101010101" pitchFamily="49" charset="-122"/>
              </a:rPr>
              <a:t>A′B′C</a:t>
            </a:r>
            <a:r>
              <a:rPr lang="en-US" altLang="zh-CN" sz="2000" i="1" dirty="0">
                <a:latin typeface="Times New Roman" panose="02020603050405020304" pitchFamily="18" charset="0"/>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，相似比为</a:t>
            </a:r>
            <a:r>
              <a:rPr lang="en-US" altLang="zh-CN" sz="2000" i="1" dirty="0">
                <a:latin typeface="Times New Roman" panose="02020603050405020304" pitchFamily="18" charset="0"/>
                <a:ea typeface="黑体" panose="02010609060101010101" pitchFamily="49" charset="-122"/>
              </a:rPr>
              <a:t>k</a:t>
            </a:r>
            <a:r>
              <a:rPr lang="zh-CN" altLang="en-US" sz="2000" dirty="0">
                <a:latin typeface="黑体" panose="02010609060101010101" pitchFamily="49" charset="-122"/>
                <a:ea typeface="黑体" panose="02010609060101010101" pitchFamily="49" charset="-122"/>
              </a:rPr>
              <a:t>，即  </a:t>
            </a:r>
          </a:p>
          <a:p>
            <a:pPr algn="just">
              <a:lnSpc>
                <a:spcPct val="200000"/>
              </a:lnSpc>
              <a:buFont typeface="Arial" panose="020B0604020202020204" pitchFamily="34" charset="0"/>
              <a:buNone/>
            </a:pPr>
            <a:r>
              <a:rPr lang="zh-CN" altLang="en-US" sz="2000" dirty="0">
                <a:latin typeface="黑体" panose="02010609060101010101" pitchFamily="49" charset="-122"/>
                <a:ea typeface="黑体" panose="02010609060101010101" pitchFamily="49" charset="-122"/>
              </a:rPr>
              <a:t>求证：</a:t>
            </a:r>
          </a:p>
          <a:p>
            <a:pPr algn="just">
              <a:lnSpc>
                <a:spcPct val="200000"/>
              </a:lnSpc>
              <a:buFont typeface="Arial" panose="020B0604020202020204" pitchFamily="34" charset="0"/>
              <a:buNone/>
            </a:pPr>
            <a:r>
              <a:rPr lang="zh-CN" altLang="en-US" sz="2000" dirty="0">
                <a:solidFill>
                  <a:srgbClr val="FF0000"/>
                </a:solidFill>
                <a:latin typeface="黑体" panose="02010609060101010101" pitchFamily="49" charset="-122"/>
                <a:ea typeface="黑体" panose="02010609060101010101" pitchFamily="49" charset="-122"/>
              </a:rPr>
              <a:t>    证明：∵ </a:t>
            </a:r>
            <a:r>
              <a:rPr lang="zh-CN" altLang="en-US" sz="2000" dirty="0">
                <a:solidFill>
                  <a:srgbClr val="FF0000"/>
                </a:solidFill>
                <a:latin typeface="Times New Roman" panose="02020603050405020304" pitchFamily="18" charset="0"/>
                <a:ea typeface="黑体" panose="02010609060101010101" pitchFamily="49" charset="-122"/>
              </a:rPr>
              <a:t>△</a:t>
            </a:r>
            <a:r>
              <a:rPr lang="en-US" altLang="zh-CN" sz="2000" b="1" i="1" dirty="0">
                <a:solidFill>
                  <a:srgbClr val="FF0000"/>
                </a:solidFill>
                <a:latin typeface="Times New Roman" panose="02020603050405020304" pitchFamily="18" charset="0"/>
                <a:ea typeface="黑体" panose="02010609060101010101" pitchFamily="49" charset="-122"/>
              </a:rPr>
              <a:t>ABC</a:t>
            </a:r>
            <a:r>
              <a:rPr lang="en-US" altLang="zh-CN" sz="2000" dirty="0">
                <a:solidFill>
                  <a:srgbClr val="FF0000"/>
                </a:solidFill>
                <a:latin typeface="Times New Roman" panose="02020603050405020304" pitchFamily="18" charset="0"/>
                <a:ea typeface="黑体" panose="02010609060101010101" pitchFamily="49" charset="-122"/>
              </a:rPr>
              <a:t>∽△</a:t>
            </a:r>
            <a:r>
              <a:rPr lang="en-US" altLang="zh-CN" sz="2000" b="1" i="1" dirty="0">
                <a:solidFill>
                  <a:srgbClr val="FF0000"/>
                </a:solidFill>
                <a:latin typeface="Times New Roman" panose="02020603050405020304" pitchFamily="18" charset="0"/>
                <a:ea typeface="黑体" panose="02010609060101010101" pitchFamily="49" charset="-122"/>
              </a:rPr>
              <a:t>A′B′C</a:t>
            </a:r>
            <a:r>
              <a:rPr lang="en-US" altLang="zh-CN" sz="2000" i="1" dirty="0">
                <a:solidFill>
                  <a:srgbClr val="FF0000"/>
                </a:solidFill>
                <a:latin typeface="Times New Roman" panose="02020603050405020304" pitchFamily="18" charset="0"/>
                <a:ea typeface="黑体" panose="02010609060101010101" pitchFamily="49" charset="-122"/>
              </a:rPr>
              <a:t>′.</a:t>
            </a:r>
            <a:endParaRPr lang="en-US" altLang="zh-CN" sz="2000" dirty="0">
              <a:solidFill>
                <a:srgbClr val="FF0000"/>
              </a:solidFill>
              <a:latin typeface="Times New Roman" panose="02020603050405020304" pitchFamily="18" charset="0"/>
              <a:ea typeface="黑体" panose="02010609060101010101" pitchFamily="49" charset="-122"/>
            </a:endParaRPr>
          </a:p>
          <a:p>
            <a:pPr algn="just">
              <a:lnSpc>
                <a:spcPct val="200000"/>
              </a:lnSpc>
              <a:buFont typeface="Arial" panose="020B0604020202020204" pitchFamily="34" charset="0"/>
              <a:buNone/>
            </a:pPr>
            <a:r>
              <a:rPr lang="en-US" altLang="zh-CN" sz="2000" dirty="0">
                <a:solidFill>
                  <a:srgbClr val="FF0000"/>
                </a:solidFill>
                <a:latin typeface="黑体" panose="02010609060101010101" pitchFamily="49" charset="-122"/>
                <a:ea typeface="黑体" panose="02010609060101010101" pitchFamily="49" charset="-122"/>
              </a:rPr>
              <a:t>    ∴</a:t>
            </a:r>
            <a:r>
              <a:rPr lang="en-US" altLang="zh-CN" sz="2000" dirty="0">
                <a:solidFill>
                  <a:srgbClr val="FF0000"/>
                </a:solidFill>
                <a:ea typeface="黑体" panose="02010609060101010101" pitchFamily="49" charset="-122"/>
              </a:rPr>
              <a:t> </a:t>
            </a:r>
            <a:r>
              <a:rPr lang="en-US" altLang="zh-CN" sz="2000" dirty="0">
                <a:solidFill>
                  <a:srgbClr val="FF0000"/>
                </a:solidFill>
                <a:latin typeface="Times New Roman" panose="02020603050405020304" pitchFamily="18" charset="0"/>
                <a:ea typeface="黑体" panose="02010609060101010101" pitchFamily="49" charset="-122"/>
              </a:rPr>
              <a:t>∠</a:t>
            </a:r>
            <a:r>
              <a:rPr lang="en-US" altLang="zh-CN" sz="2000" b="1" i="1" dirty="0">
                <a:solidFill>
                  <a:srgbClr val="FF0000"/>
                </a:solidFill>
                <a:latin typeface="Times New Roman" panose="02020603050405020304" pitchFamily="18" charset="0"/>
                <a:ea typeface="黑体" panose="02010609060101010101" pitchFamily="49" charset="-122"/>
                <a:sym typeface="宋体" panose="02010600030101010101" pitchFamily="2" charset="-122"/>
              </a:rPr>
              <a:t>A</a:t>
            </a:r>
            <a:r>
              <a:rPr lang="en-US" altLang="zh-CN" sz="2000" b="1" dirty="0">
                <a:solidFill>
                  <a:srgbClr val="FF0000"/>
                </a:solidFill>
                <a:latin typeface="Times New Roman" panose="02020603050405020304" pitchFamily="18" charset="0"/>
                <a:ea typeface="黑体" panose="02010609060101010101" pitchFamily="49" charset="-122"/>
                <a:sym typeface="宋体" panose="02010600030101010101" pitchFamily="2" charset="-122"/>
              </a:rPr>
              <a:t>′</a:t>
            </a:r>
            <a:r>
              <a:rPr lang="en-US" altLang="zh-CN" sz="2000" b="1" i="1" dirty="0">
                <a:solidFill>
                  <a:srgbClr val="FF0000"/>
                </a:solidFill>
                <a:latin typeface="Times New Roman" panose="02020603050405020304" pitchFamily="18" charset="0"/>
                <a:ea typeface="黑体" panose="02010609060101010101" pitchFamily="49" charset="-122"/>
              </a:rPr>
              <a:t>B</a:t>
            </a:r>
            <a:r>
              <a:rPr lang="en-US" altLang="zh-CN" sz="2000" b="1" dirty="0">
                <a:solidFill>
                  <a:srgbClr val="FF0000"/>
                </a:solidFill>
                <a:latin typeface="Times New Roman" panose="02020603050405020304" pitchFamily="18" charset="0"/>
                <a:ea typeface="黑体" panose="02010609060101010101" pitchFamily="49" charset="-122"/>
              </a:rPr>
              <a:t>′</a:t>
            </a:r>
            <a:r>
              <a:rPr lang="en-US" altLang="zh-CN" sz="2000" b="1" i="1" dirty="0">
                <a:solidFill>
                  <a:srgbClr val="FF0000"/>
                </a:solidFill>
                <a:latin typeface="Times New Roman" panose="02020603050405020304" pitchFamily="18" charset="0"/>
                <a:ea typeface="黑体" panose="02010609060101010101" pitchFamily="49" charset="-122"/>
                <a:sym typeface="宋体" panose="02010600030101010101" pitchFamily="2" charset="-122"/>
              </a:rPr>
              <a:t>C</a:t>
            </a:r>
            <a:r>
              <a:rPr lang="en-US" altLang="zh-CN" sz="2000" dirty="0">
                <a:solidFill>
                  <a:srgbClr val="FF0000"/>
                </a:solidFill>
                <a:latin typeface="Times New Roman" panose="02020603050405020304" pitchFamily="18" charset="0"/>
                <a:ea typeface="黑体" panose="02010609060101010101" pitchFamily="49" charset="-122"/>
                <a:sym typeface="宋体" panose="02010600030101010101" pitchFamily="2" charset="-122"/>
              </a:rPr>
              <a:t>′</a:t>
            </a:r>
            <a:r>
              <a:rPr lang="en-US" altLang="zh-CN" sz="2000" dirty="0">
                <a:solidFill>
                  <a:srgbClr val="FF0000"/>
                </a:solidFill>
                <a:latin typeface="Times New Roman" panose="02020603050405020304" pitchFamily="18" charset="0"/>
                <a:ea typeface="黑体" panose="02010609060101010101" pitchFamily="49" charset="-122"/>
              </a:rPr>
              <a:t>= ∠</a:t>
            </a:r>
            <a:r>
              <a:rPr lang="en-US" altLang="zh-CN" sz="2000" i="1" dirty="0">
                <a:solidFill>
                  <a:srgbClr val="FF0000"/>
                </a:solidFill>
                <a:latin typeface="Times New Roman" panose="02020603050405020304" pitchFamily="18" charset="0"/>
                <a:ea typeface="黑体" panose="02010609060101010101" pitchFamily="49" charset="-122"/>
              </a:rPr>
              <a:t>A</a:t>
            </a:r>
            <a:r>
              <a:rPr lang="en-US" altLang="zh-CN" sz="2000" b="1" i="1" dirty="0">
                <a:solidFill>
                  <a:srgbClr val="FF0000"/>
                </a:solidFill>
                <a:latin typeface="Times New Roman" panose="02020603050405020304" pitchFamily="18" charset="0"/>
                <a:ea typeface="黑体" panose="02010609060101010101" pitchFamily="49" charset="-122"/>
              </a:rPr>
              <a:t>BC</a:t>
            </a:r>
            <a:r>
              <a:rPr lang="en-US" altLang="zh-CN" sz="2000" dirty="0">
                <a:solidFill>
                  <a:srgbClr val="FF0000"/>
                </a:solidFill>
                <a:latin typeface="Times New Roman" panose="02020603050405020304" pitchFamily="18" charset="0"/>
                <a:ea typeface="黑体" panose="02010609060101010101" pitchFamily="49" charset="-122"/>
              </a:rPr>
              <a:t>,                      </a:t>
            </a:r>
            <a:r>
              <a:rPr lang="zh-CN" altLang="en-US" sz="2000" dirty="0">
                <a:solidFill>
                  <a:srgbClr val="FF0000"/>
                </a:solidFill>
                <a:latin typeface="Times New Roman" panose="02020603050405020304" pitchFamily="18" charset="0"/>
                <a:ea typeface="黑体" panose="02010609060101010101" pitchFamily="49" charset="-122"/>
              </a:rPr>
              <a:t>．</a:t>
            </a:r>
          </a:p>
          <a:p>
            <a:pPr algn="just">
              <a:lnSpc>
                <a:spcPct val="200000"/>
              </a:lnSpc>
              <a:buFont typeface="Arial" panose="020B0604020202020204" pitchFamily="34" charset="0"/>
              <a:buNone/>
            </a:pPr>
            <a:r>
              <a:rPr lang="zh-CN" altLang="en-US" sz="2000" dirty="0">
                <a:solidFill>
                  <a:srgbClr val="FF0000"/>
                </a:solidFill>
                <a:latin typeface="Times New Roman" panose="02020603050405020304" pitchFamily="18" charset="0"/>
                <a:ea typeface="黑体" panose="02010609060101010101" pitchFamily="49" charset="-122"/>
              </a:rPr>
              <a:t>        又</a:t>
            </a:r>
            <a:r>
              <a:rPr lang="en-US" altLang="zh-CN" sz="2000" b="1" i="1" dirty="0">
                <a:solidFill>
                  <a:srgbClr val="FF0000"/>
                </a:solidFill>
                <a:latin typeface="Times New Roman" panose="02020603050405020304" pitchFamily="18" charset="0"/>
                <a:ea typeface="黑体" panose="02010609060101010101" pitchFamily="49" charset="-122"/>
              </a:rPr>
              <a:t>AD</a:t>
            </a:r>
            <a:r>
              <a:rPr lang="en-US" altLang="zh-CN" sz="2000" dirty="0">
                <a:solidFill>
                  <a:srgbClr val="FF0000"/>
                </a:solidFill>
                <a:latin typeface="Times New Roman" panose="02020603050405020304" pitchFamily="18" charset="0"/>
                <a:ea typeface="黑体" panose="02010609060101010101" pitchFamily="49" charset="-122"/>
              </a:rPr>
              <a:t>,</a:t>
            </a:r>
            <a:r>
              <a:rPr lang="en-US" altLang="zh-CN" sz="2000" b="1" i="1" dirty="0">
                <a:solidFill>
                  <a:srgbClr val="FF0000"/>
                </a:solidFill>
                <a:latin typeface="Times New Roman" panose="02020603050405020304" pitchFamily="18" charset="0"/>
                <a:ea typeface="黑体" panose="02010609060101010101" pitchFamily="49" charset="-122"/>
              </a:rPr>
              <a:t>AD</a:t>
            </a:r>
            <a:r>
              <a:rPr lang="en-US" altLang="zh-CN" sz="2000" i="1" dirty="0">
                <a:solidFill>
                  <a:srgbClr val="FF0000"/>
                </a:solidFill>
                <a:latin typeface="Times New Roman" panose="02020603050405020304" pitchFamily="18" charset="0"/>
                <a:ea typeface="黑体" panose="02010609060101010101" pitchFamily="49" charset="-122"/>
              </a:rPr>
              <a:t>′</a:t>
            </a:r>
            <a:r>
              <a:rPr lang="zh-CN" altLang="en-US" sz="2000" dirty="0">
                <a:solidFill>
                  <a:srgbClr val="FF0000"/>
                </a:solidFill>
                <a:latin typeface="Times New Roman" panose="02020603050405020304" pitchFamily="18" charset="0"/>
                <a:ea typeface="黑体" panose="02010609060101010101" pitchFamily="49" charset="-122"/>
              </a:rPr>
              <a:t>分别为对应边的中线</a:t>
            </a:r>
            <a:r>
              <a:rPr lang="en-US" altLang="zh-CN" sz="2000" dirty="0">
                <a:solidFill>
                  <a:srgbClr val="FF0000"/>
                </a:solidFill>
                <a:latin typeface="Times New Roman" panose="02020603050405020304" pitchFamily="18" charset="0"/>
                <a:ea typeface="黑体" panose="02010609060101010101" pitchFamily="49" charset="-122"/>
              </a:rPr>
              <a:t>.</a:t>
            </a:r>
          </a:p>
          <a:p>
            <a:pPr algn="just">
              <a:lnSpc>
                <a:spcPct val="200000"/>
              </a:lnSpc>
              <a:buFont typeface="Arial" panose="020B0604020202020204" pitchFamily="34" charset="0"/>
              <a:buNone/>
            </a:pPr>
            <a:endParaRPr lang="en-US" altLang="zh-CN" sz="2000" dirty="0">
              <a:solidFill>
                <a:srgbClr val="FF0000"/>
              </a:solidFill>
              <a:latin typeface="Times New Roman" panose="02020603050405020304" pitchFamily="18" charset="0"/>
              <a:ea typeface="黑体" panose="02010609060101010101" pitchFamily="49" charset="-122"/>
            </a:endParaRPr>
          </a:p>
          <a:p>
            <a:pPr algn="just">
              <a:lnSpc>
                <a:spcPct val="200000"/>
              </a:lnSpc>
              <a:buFont typeface="Arial" panose="020B0604020202020204" pitchFamily="34" charset="0"/>
              <a:buNone/>
            </a:pPr>
            <a:r>
              <a:rPr lang="en-US" altLang="zh-CN" sz="2000" dirty="0">
                <a:solidFill>
                  <a:srgbClr val="FF0000"/>
                </a:solidFill>
                <a:latin typeface="黑体" panose="02010609060101010101" pitchFamily="49" charset="-122"/>
                <a:ea typeface="黑体" panose="02010609060101010101" pitchFamily="49" charset="-122"/>
              </a:rPr>
              <a:t>    </a:t>
            </a:r>
            <a:r>
              <a:rPr lang="en-US" altLang="zh-CN" sz="2000" dirty="0">
                <a:solidFill>
                  <a:srgbClr val="FF0000"/>
                </a:solidFill>
                <a:ea typeface="黑体" panose="02010609060101010101" pitchFamily="49" charset="-122"/>
              </a:rPr>
              <a:t>∴ </a:t>
            </a:r>
            <a:r>
              <a:rPr lang="en-US" altLang="zh-CN" sz="2000" dirty="0">
                <a:solidFill>
                  <a:srgbClr val="FF0000"/>
                </a:solidFill>
                <a:latin typeface="Times New Roman" panose="02020603050405020304" pitchFamily="18" charset="0"/>
                <a:ea typeface="黑体" panose="02010609060101010101" pitchFamily="49" charset="-122"/>
              </a:rPr>
              <a:t>△</a:t>
            </a:r>
            <a:r>
              <a:rPr lang="en-US" altLang="zh-CN" sz="2000" b="1" i="1" dirty="0">
                <a:solidFill>
                  <a:srgbClr val="FF0000"/>
                </a:solidFill>
                <a:latin typeface="Times New Roman" panose="02020603050405020304" pitchFamily="18" charset="0"/>
                <a:ea typeface="黑体" panose="02010609060101010101" pitchFamily="49" charset="-122"/>
              </a:rPr>
              <a:t>ABD</a:t>
            </a:r>
            <a:r>
              <a:rPr lang="en-US" altLang="zh-CN" sz="2000" dirty="0">
                <a:solidFill>
                  <a:srgbClr val="FF0000"/>
                </a:solidFill>
                <a:latin typeface="Times New Roman" panose="02020603050405020304" pitchFamily="18" charset="0"/>
                <a:ea typeface="黑体" panose="02010609060101010101" pitchFamily="49" charset="-122"/>
              </a:rPr>
              <a:t>∽△</a:t>
            </a:r>
            <a:r>
              <a:rPr lang="en-US" altLang="zh-CN" sz="2000" b="1" i="1" dirty="0">
                <a:solidFill>
                  <a:srgbClr val="FF0000"/>
                </a:solidFill>
                <a:latin typeface="Times New Roman" panose="02020603050405020304" pitchFamily="18" charset="0"/>
                <a:ea typeface="黑体" panose="02010609060101010101" pitchFamily="49" charset="-122"/>
              </a:rPr>
              <a:t>A′B′D</a:t>
            </a:r>
            <a:r>
              <a:rPr lang="en-US" altLang="zh-CN" sz="2000" i="1" dirty="0">
                <a:solidFill>
                  <a:srgbClr val="FF0000"/>
                </a:solidFill>
                <a:latin typeface="Times New Roman" panose="02020603050405020304" pitchFamily="18" charset="0"/>
                <a:ea typeface="黑体" panose="02010609060101010101" pitchFamily="49" charset="-122"/>
              </a:rPr>
              <a:t>′.</a:t>
            </a:r>
          </a:p>
        </p:txBody>
      </p:sp>
      <p:graphicFrame>
        <p:nvGraphicFramePr>
          <p:cNvPr id="27651" name="对象 65592"/>
          <p:cNvGraphicFramePr/>
          <p:nvPr/>
        </p:nvGraphicFramePr>
        <p:xfrm>
          <a:off x="5929313" y="642937"/>
          <a:ext cx="2493962" cy="491729"/>
        </p:xfrm>
        <a:graphic>
          <a:graphicData uri="http://schemas.openxmlformats.org/presentationml/2006/ole">
            <mc:AlternateContent xmlns:mc="http://schemas.openxmlformats.org/markup-compatibility/2006">
              <mc:Choice xmlns:v="urn:schemas-microsoft-com:vml" Requires="v">
                <p:oleObj spid="_x0000_s27703" r:id="rId3" imgW="1561465" imgH="393700" progId="Equation.DSMT4">
                  <p:embed/>
                </p:oleObj>
              </mc:Choice>
              <mc:Fallback>
                <p:oleObj r:id="rId3" imgW="1561465" imgH="393700" progId="Equation.DSMT4">
                  <p:embed/>
                  <p:pic>
                    <p:nvPicPr>
                      <p:cNvPr id="0" name="对象 6559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29313" y="642937"/>
                        <a:ext cx="2493962" cy="491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7652" name="对象 65593"/>
          <p:cNvGraphicFramePr/>
          <p:nvPr/>
        </p:nvGraphicFramePr>
        <p:xfrm>
          <a:off x="1143001" y="1178719"/>
          <a:ext cx="1177925" cy="558404"/>
        </p:xfrm>
        <a:graphic>
          <a:graphicData uri="http://schemas.openxmlformats.org/presentationml/2006/ole">
            <mc:AlternateContent xmlns:mc="http://schemas.openxmlformats.org/markup-compatibility/2006">
              <mc:Choice xmlns:v="urn:schemas-microsoft-com:vml" Requires="v">
                <p:oleObj spid="_x0000_s27704" r:id="rId5" imgW="622300" imgH="393700" progId="Equation.DSMT4">
                  <p:embed/>
                </p:oleObj>
              </mc:Choice>
              <mc:Fallback>
                <p:oleObj r:id="rId5" imgW="622300" imgH="393700" progId="Equation.DSMT4">
                  <p:embed/>
                  <p:pic>
                    <p:nvPicPr>
                      <p:cNvPr id="0" name="对象 65593"/>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1" y="1178719"/>
                        <a:ext cx="1177925" cy="558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3316" name="对象 65597"/>
          <p:cNvGraphicFramePr/>
          <p:nvPr/>
        </p:nvGraphicFramePr>
        <p:xfrm>
          <a:off x="3929064" y="3911204"/>
          <a:ext cx="1489075" cy="567928"/>
        </p:xfrm>
        <a:graphic>
          <a:graphicData uri="http://schemas.openxmlformats.org/presentationml/2006/ole">
            <mc:AlternateContent xmlns:mc="http://schemas.openxmlformats.org/markup-compatibility/2006">
              <mc:Choice xmlns:v="urn:schemas-microsoft-com:vml" Requires="v">
                <p:oleObj spid="_x0000_s27705" r:id="rId7" imgW="774700" imgH="393700" progId="Equation.3">
                  <p:embed/>
                </p:oleObj>
              </mc:Choice>
              <mc:Fallback>
                <p:oleObj r:id="rId7" imgW="774700" imgH="393700" progId="Equation.3">
                  <p:embed/>
                  <p:pic>
                    <p:nvPicPr>
                      <p:cNvPr id="0" name="对象 65597"/>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29064" y="3911204"/>
                        <a:ext cx="1489075" cy="567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3317" name="对象 1"/>
          <p:cNvGraphicFramePr/>
          <p:nvPr/>
        </p:nvGraphicFramePr>
        <p:xfrm>
          <a:off x="3613150" y="2313385"/>
          <a:ext cx="1631950" cy="558403"/>
        </p:xfrm>
        <a:graphic>
          <a:graphicData uri="http://schemas.openxmlformats.org/presentationml/2006/ole">
            <mc:AlternateContent xmlns:mc="http://schemas.openxmlformats.org/markup-compatibility/2006">
              <mc:Choice xmlns:v="urn:schemas-microsoft-com:vml" Requires="v">
                <p:oleObj spid="_x0000_s27706" r:id="rId9" imgW="863600" imgH="393700" progId="Equation.3">
                  <p:embed/>
                </p:oleObj>
              </mc:Choice>
              <mc:Fallback>
                <p:oleObj r:id="rId9" imgW="863600" imgH="393700" progId="Equation.3">
                  <p:embed/>
                  <p:pic>
                    <p:nvPicPr>
                      <p:cNvPr id="0" name="对象 1"/>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13150" y="2313385"/>
                        <a:ext cx="1631950" cy="558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3318" name="对象 3"/>
          <p:cNvGraphicFramePr/>
          <p:nvPr/>
        </p:nvGraphicFramePr>
        <p:xfrm>
          <a:off x="1000125" y="3377804"/>
          <a:ext cx="1970088" cy="558403"/>
        </p:xfrm>
        <a:graphic>
          <a:graphicData uri="http://schemas.openxmlformats.org/presentationml/2006/ole">
            <mc:AlternateContent xmlns:mc="http://schemas.openxmlformats.org/markup-compatibility/2006">
              <mc:Choice xmlns:v="urn:schemas-microsoft-com:vml" Requires="v">
                <p:oleObj spid="_x0000_s27707" r:id="rId11" imgW="1041400" imgH="393700" progId="Equation.3">
                  <p:embed/>
                </p:oleObj>
              </mc:Choice>
              <mc:Fallback>
                <p:oleObj r:id="rId11" imgW="1041400" imgH="393700" progId="Equation.3">
                  <p:embed/>
                  <p:pic>
                    <p:nvPicPr>
                      <p:cNvPr id="0" name="对象 3"/>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00125" y="3377804"/>
                        <a:ext cx="1970088" cy="558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nvGrpSpPr>
          <p:cNvPr id="27656" name="组合 22"/>
          <p:cNvGrpSpPr/>
          <p:nvPr/>
        </p:nvGrpSpPr>
        <p:grpSpPr bwMode="auto">
          <a:xfrm>
            <a:off x="5556250" y="2817017"/>
            <a:ext cx="2510156" cy="1262062"/>
            <a:chOff x="8926" y="7796"/>
            <a:chExt cx="3952" cy="2650"/>
          </a:xfrm>
        </p:grpSpPr>
        <p:grpSp>
          <p:nvGrpSpPr>
            <p:cNvPr id="27657" name="组合 3"/>
            <p:cNvGrpSpPr/>
            <p:nvPr/>
          </p:nvGrpSpPr>
          <p:grpSpPr bwMode="auto">
            <a:xfrm>
              <a:off x="8926" y="7796"/>
              <a:ext cx="3952" cy="2650"/>
              <a:chOff x="8836" y="3517"/>
              <a:chExt cx="3952" cy="2650"/>
            </a:xfrm>
          </p:grpSpPr>
          <p:grpSp>
            <p:nvGrpSpPr>
              <p:cNvPr id="27658" name="组合 18"/>
              <p:cNvGrpSpPr/>
              <p:nvPr/>
            </p:nvGrpSpPr>
            <p:grpSpPr bwMode="auto">
              <a:xfrm>
                <a:off x="9358" y="4121"/>
                <a:ext cx="2981" cy="1164"/>
                <a:chOff x="2908" y="3517"/>
                <a:chExt cx="4414" cy="1768"/>
              </a:xfrm>
            </p:grpSpPr>
            <p:sp>
              <p:nvSpPr>
                <p:cNvPr id="27659" name="任意多边形 19"/>
                <p:cNvSpPr>
                  <a:spLocks noChangeArrowheads="1"/>
                </p:cNvSpPr>
                <p:nvPr/>
              </p:nvSpPr>
              <p:spPr bwMode="auto">
                <a:xfrm>
                  <a:off x="2908" y="3517"/>
                  <a:ext cx="4414" cy="1725"/>
                </a:xfrm>
                <a:custGeom>
                  <a:avLst/>
                  <a:gdLst>
                    <a:gd name="T0" fmla="*/ 824865 w 2802890"/>
                    <a:gd name="T1" fmla="*/ 0 h 1095375"/>
                    <a:gd name="T2" fmla="*/ 0 w 2802890"/>
                    <a:gd name="T3" fmla="*/ 1095375 h 1095375"/>
                    <a:gd name="T4" fmla="*/ 2802890 w 2802890"/>
                    <a:gd name="T5" fmla="*/ 1095375 h 1095375"/>
                    <a:gd name="T6" fmla="*/ 824865 w 2802890"/>
                    <a:gd name="T7" fmla="*/ 0 h 1095375"/>
                  </a:gdLst>
                  <a:ahLst/>
                  <a:cxnLst>
                    <a:cxn ang="0">
                      <a:pos x="T0" y="T1"/>
                    </a:cxn>
                    <a:cxn ang="0">
                      <a:pos x="T2" y="T3"/>
                    </a:cxn>
                    <a:cxn ang="0">
                      <a:pos x="T4" y="T5"/>
                    </a:cxn>
                    <a:cxn ang="0">
                      <a:pos x="T6" y="T7"/>
                    </a:cxn>
                  </a:cxnLst>
                  <a:rect l="0" t="0" r="r" b="b"/>
                  <a:pathLst>
                    <a:path w="2802890" h="1095375">
                      <a:moveTo>
                        <a:pt x="824865" y="0"/>
                      </a:moveTo>
                      <a:lnTo>
                        <a:pt x="0" y="1095375"/>
                      </a:lnTo>
                      <a:lnTo>
                        <a:pt x="2802890" y="1095375"/>
                      </a:lnTo>
                      <a:lnTo>
                        <a:pt x="824865" y="0"/>
                      </a:lnTo>
                      <a:close/>
                    </a:path>
                  </a:pathLst>
                </a:custGeom>
                <a:solidFill>
                  <a:schemeClr val="accent1"/>
                </a:solidFill>
                <a:ln w="9525">
                  <a:solidFill>
                    <a:schemeClr val="tx1"/>
                  </a:solidFill>
                  <a:round/>
                </a:ln>
              </p:spPr>
              <p:txBody>
                <a:bodyPr/>
                <a:lstStyle/>
                <a:p>
                  <a:pPr>
                    <a:buFont typeface="Arial" panose="020B0604020202020204" pitchFamily="34" charset="0"/>
                    <a:buNone/>
                  </a:pPr>
                  <a:endParaRPr lang="zh-CN" altLang="zh-CN" sz="2400">
                    <a:solidFill>
                      <a:srgbClr val="FF0000"/>
                    </a:solidFill>
                  </a:endParaRPr>
                </a:p>
              </p:txBody>
            </p:sp>
            <p:cxnSp>
              <p:nvCxnSpPr>
                <p:cNvPr id="27660" name="直接连接符 20"/>
                <p:cNvCxnSpPr>
                  <a:cxnSpLocks noChangeShapeType="1"/>
                  <a:stCxn id="27659" idx="0"/>
                </p:cNvCxnSpPr>
                <p:nvPr/>
              </p:nvCxnSpPr>
              <p:spPr bwMode="auto">
                <a:xfrm>
                  <a:off x="4207" y="3517"/>
                  <a:ext cx="839" cy="1769"/>
                </a:xfrm>
                <a:prstGeom prst="line">
                  <a:avLst/>
                </a:prstGeom>
                <a:noFill/>
                <a:ln w="9525">
                  <a:solidFill>
                    <a:schemeClr val="tx1"/>
                  </a:solidFill>
                  <a:round/>
                </a:ln>
                <a:extLst>
                  <a:ext uri="{909E8E84-426E-40DD-AFC4-6F175D3DCCD1}">
                    <a14:hiddenFill xmlns:a14="http://schemas.microsoft.com/office/drawing/2010/main">
                      <a:noFill/>
                    </a14:hiddenFill>
                  </a:ext>
                </a:extLst>
              </p:spPr>
            </p:cxnSp>
          </p:grpSp>
          <p:sp>
            <p:nvSpPr>
              <p:cNvPr id="27661" name="文本框 21"/>
              <p:cNvSpPr txBox="1">
                <a:spLocks noChangeArrowheads="1"/>
              </p:cNvSpPr>
              <p:nvPr/>
            </p:nvSpPr>
            <p:spPr bwMode="auto">
              <a:xfrm>
                <a:off x="10167" y="3517"/>
                <a:ext cx="689"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rPr>
                  <a:t>A'</a:t>
                </a:r>
              </a:p>
            </p:txBody>
          </p:sp>
          <p:sp>
            <p:nvSpPr>
              <p:cNvPr id="27662" name="文本框 23"/>
              <p:cNvSpPr txBox="1">
                <a:spLocks noChangeArrowheads="1"/>
              </p:cNvSpPr>
              <p:nvPr/>
            </p:nvSpPr>
            <p:spPr bwMode="auto">
              <a:xfrm>
                <a:off x="8836" y="4566"/>
                <a:ext cx="689"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rPr>
                  <a:t>B'</a:t>
                </a:r>
              </a:p>
            </p:txBody>
          </p:sp>
          <p:sp>
            <p:nvSpPr>
              <p:cNvPr id="27663" name="文本框 24"/>
              <p:cNvSpPr txBox="1">
                <a:spLocks noChangeArrowheads="1"/>
              </p:cNvSpPr>
              <p:nvPr/>
            </p:nvSpPr>
            <p:spPr bwMode="auto">
              <a:xfrm>
                <a:off x="10455" y="5198"/>
                <a:ext cx="745"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rPr>
                  <a:t>D'</a:t>
                </a:r>
              </a:p>
            </p:txBody>
          </p:sp>
          <p:sp>
            <p:nvSpPr>
              <p:cNvPr id="27664" name="文本框 25"/>
              <p:cNvSpPr txBox="1">
                <a:spLocks noChangeArrowheads="1"/>
              </p:cNvSpPr>
              <p:nvPr/>
            </p:nvSpPr>
            <p:spPr bwMode="auto">
              <a:xfrm>
                <a:off x="12071" y="4566"/>
                <a:ext cx="717"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rPr>
                  <a:t>C'</a:t>
                </a:r>
              </a:p>
            </p:txBody>
          </p:sp>
        </p:grpSp>
        <p:cxnSp>
          <p:nvCxnSpPr>
            <p:cNvPr id="27665" name="直接连接符 26"/>
            <p:cNvCxnSpPr>
              <a:cxnSpLocks noChangeShapeType="1"/>
              <a:stCxn id="27659" idx="0"/>
            </p:cNvCxnSpPr>
            <p:nvPr/>
          </p:nvCxnSpPr>
          <p:spPr bwMode="auto">
            <a:xfrm flipV="1">
              <a:off x="9448" y="8801"/>
              <a:ext cx="1721" cy="738"/>
            </a:xfrm>
            <a:prstGeom prst="line">
              <a:avLst/>
            </a:prstGeom>
            <a:noFill/>
            <a:ln w="9525">
              <a:solidFill>
                <a:schemeClr val="tx1"/>
              </a:solidFill>
              <a:round/>
            </a:ln>
            <a:extLst>
              <a:ext uri="{909E8E84-426E-40DD-AFC4-6F175D3DCCD1}">
                <a14:hiddenFill xmlns:a14="http://schemas.microsoft.com/office/drawing/2010/main">
                  <a:noFill/>
                </a14:hiddenFill>
              </a:ext>
            </a:extLst>
          </p:spPr>
        </p:cxnSp>
        <p:sp>
          <p:nvSpPr>
            <p:cNvPr id="27666" name="文本框 27"/>
            <p:cNvSpPr txBox="1">
              <a:spLocks noChangeArrowheads="1"/>
            </p:cNvSpPr>
            <p:nvPr/>
          </p:nvSpPr>
          <p:spPr bwMode="auto">
            <a:xfrm>
              <a:off x="10941" y="8254"/>
              <a:ext cx="689"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rPr>
                <a:t>E'</a:t>
              </a:r>
            </a:p>
          </p:txBody>
        </p:sp>
      </p:grpSp>
      <p:grpSp>
        <p:nvGrpSpPr>
          <p:cNvPr id="27667" name="组合 28"/>
          <p:cNvGrpSpPr/>
          <p:nvPr/>
        </p:nvGrpSpPr>
        <p:grpSpPr bwMode="auto">
          <a:xfrm>
            <a:off x="5141913" y="1127522"/>
            <a:ext cx="3596958" cy="1563310"/>
            <a:chOff x="2049" y="7032"/>
            <a:chExt cx="5663" cy="3282"/>
          </a:xfrm>
        </p:grpSpPr>
        <p:grpSp>
          <p:nvGrpSpPr>
            <p:cNvPr id="27668" name="组合 29"/>
            <p:cNvGrpSpPr/>
            <p:nvPr/>
          </p:nvGrpSpPr>
          <p:grpSpPr bwMode="auto">
            <a:xfrm>
              <a:off x="2049" y="7032"/>
              <a:ext cx="5663" cy="3282"/>
              <a:chOff x="2273" y="2797"/>
              <a:chExt cx="5663" cy="3282"/>
            </a:xfrm>
          </p:grpSpPr>
          <p:grpSp>
            <p:nvGrpSpPr>
              <p:cNvPr id="27669" name="组合 30"/>
              <p:cNvGrpSpPr/>
              <p:nvPr/>
            </p:nvGrpSpPr>
            <p:grpSpPr bwMode="auto">
              <a:xfrm>
                <a:off x="2908" y="3517"/>
                <a:ext cx="4414" cy="1768"/>
                <a:chOff x="2908" y="3517"/>
                <a:chExt cx="4414" cy="1768"/>
              </a:xfrm>
            </p:grpSpPr>
            <p:sp>
              <p:nvSpPr>
                <p:cNvPr id="27670" name="任意多边形 31"/>
                <p:cNvSpPr>
                  <a:spLocks noChangeArrowheads="1"/>
                </p:cNvSpPr>
                <p:nvPr/>
              </p:nvSpPr>
              <p:spPr bwMode="auto">
                <a:xfrm>
                  <a:off x="2908" y="3517"/>
                  <a:ext cx="4414" cy="1725"/>
                </a:xfrm>
                <a:custGeom>
                  <a:avLst/>
                  <a:gdLst>
                    <a:gd name="T0" fmla="*/ 824865 w 2802890"/>
                    <a:gd name="T1" fmla="*/ 0 h 1095375"/>
                    <a:gd name="T2" fmla="*/ 0 w 2802890"/>
                    <a:gd name="T3" fmla="*/ 1095375 h 1095375"/>
                    <a:gd name="T4" fmla="*/ 2802890 w 2802890"/>
                    <a:gd name="T5" fmla="*/ 1095375 h 1095375"/>
                    <a:gd name="T6" fmla="*/ 824865 w 2802890"/>
                    <a:gd name="T7" fmla="*/ 0 h 1095375"/>
                  </a:gdLst>
                  <a:ahLst/>
                  <a:cxnLst>
                    <a:cxn ang="0">
                      <a:pos x="T0" y="T1"/>
                    </a:cxn>
                    <a:cxn ang="0">
                      <a:pos x="T2" y="T3"/>
                    </a:cxn>
                    <a:cxn ang="0">
                      <a:pos x="T4" y="T5"/>
                    </a:cxn>
                    <a:cxn ang="0">
                      <a:pos x="T6" y="T7"/>
                    </a:cxn>
                  </a:cxnLst>
                  <a:rect l="0" t="0" r="r" b="b"/>
                  <a:pathLst>
                    <a:path w="2802890" h="1095375">
                      <a:moveTo>
                        <a:pt x="824865" y="0"/>
                      </a:moveTo>
                      <a:lnTo>
                        <a:pt x="0" y="1095375"/>
                      </a:lnTo>
                      <a:lnTo>
                        <a:pt x="2802890" y="1095375"/>
                      </a:lnTo>
                      <a:lnTo>
                        <a:pt x="824865" y="0"/>
                      </a:lnTo>
                      <a:close/>
                    </a:path>
                  </a:pathLst>
                </a:custGeom>
                <a:solidFill>
                  <a:schemeClr val="accent1"/>
                </a:solidFill>
                <a:ln w="9525">
                  <a:solidFill>
                    <a:schemeClr val="tx1"/>
                  </a:solidFill>
                  <a:round/>
                </a:ln>
              </p:spPr>
              <p:txBody>
                <a:bodyPr/>
                <a:lstStyle/>
                <a:p>
                  <a:pPr>
                    <a:buFont typeface="Arial" panose="020B0604020202020204" pitchFamily="34" charset="0"/>
                    <a:buNone/>
                  </a:pPr>
                  <a:endParaRPr lang="zh-CN" altLang="zh-CN" sz="2400">
                    <a:solidFill>
                      <a:srgbClr val="FF0000"/>
                    </a:solidFill>
                  </a:endParaRPr>
                </a:p>
              </p:txBody>
            </p:sp>
            <p:cxnSp>
              <p:nvCxnSpPr>
                <p:cNvPr id="27671" name="直接连接符 32"/>
                <p:cNvCxnSpPr>
                  <a:cxnSpLocks noChangeShapeType="1"/>
                  <a:stCxn id="27670" idx="0"/>
                </p:cNvCxnSpPr>
                <p:nvPr/>
              </p:nvCxnSpPr>
              <p:spPr bwMode="auto">
                <a:xfrm>
                  <a:off x="4207" y="3517"/>
                  <a:ext cx="839" cy="1769"/>
                </a:xfrm>
                <a:prstGeom prst="line">
                  <a:avLst/>
                </a:prstGeom>
                <a:noFill/>
                <a:ln w="9525">
                  <a:solidFill>
                    <a:schemeClr val="tx1"/>
                  </a:solidFill>
                  <a:round/>
                </a:ln>
                <a:extLst>
                  <a:ext uri="{909E8E84-426E-40DD-AFC4-6F175D3DCCD1}">
                    <a14:hiddenFill xmlns:a14="http://schemas.microsoft.com/office/drawing/2010/main">
                      <a:noFill/>
                    </a14:hiddenFill>
                  </a:ext>
                </a:extLst>
              </p:spPr>
            </p:cxnSp>
          </p:grpSp>
          <p:sp>
            <p:nvSpPr>
              <p:cNvPr id="27672" name="文本框 33"/>
              <p:cNvSpPr txBox="1">
                <a:spLocks noChangeArrowheads="1"/>
              </p:cNvSpPr>
              <p:nvPr/>
            </p:nvSpPr>
            <p:spPr bwMode="auto">
              <a:xfrm>
                <a:off x="4207" y="2797"/>
                <a:ext cx="586"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rPr>
                  <a:t>A</a:t>
                </a:r>
              </a:p>
            </p:txBody>
          </p:sp>
          <p:sp>
            <p:nvSpPr>
              <p:cNvPr id="27673" name="文本框 34"/>
              <p:cNvSpPr txBox="1">
                <a:spLocks noChangeArrowheads="1"/>
              </p:cNvSpPr>
              <p:nvPr/>
            </p:nvSpPr>
            <p:spPr bwMode="auto">
              <a:xfrm>
                <a:off x="2273" y="4834"/>
                <a:ext cx="586"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rPr>
                  <a:t>B</a:t>
                </a:r>
              </a:p>
            </p:txBody>
          </p:sp>
          <p:sp>
            <p:nvSpPr>
              <p:cNvPr id="27674" name="文本框 35"/>
              <p:cNvSpPr txBox="1">
                <a:spLocks noChangeArrowheads="1"/>
              </p:cNvSpPr>
              <p:nvPr/>
            </p:nvSpPr>
            <p:spPr bwMode="auto">
              <a:xfrm>
                <a:off x="7322" y="4834"/>
                <a:ext cx="614"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rPr>
                  <a:t>C</a:t>
                </a:r>
              </a:p>
            </p:txBody>
          </p:sp>
          <p:sp>
            <p:nvSpPr>
              <p:cNvPr id="27675" name="文本框 36"/>
              <p:cNvSpPr txBox="1">
                <a:spLocks noChangeArrowheads="1"/>
              </p:cNvSpPr>
              <p:nvPr/>
            </p:nvSpPr>
            <p:spPr bwMode="auto">
              <a:xfrm>
                <a:off x="4797" y="5110"/>
                <a:ext cx="642"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rPr>
                  <a:t>D</a:t>
                </a:r>
              </a:p>
            </p:txBody>
          </p:sp>
        </p:grpSp>
        <p:cxnSp>
          <p:nvCxnSpPr>
            <p:cNvPr id="27676" name="直接连接符 37"/>
            <p:cNvCxnSpPr>
              <a:cxnSpLocks noChangeShapeType="1"/>
              <a:stCxn id="27670" idx="0"/>
            </p:cNvCxnSpPr>
            <p:nvPr/>
          </p:nvCxnSpPr>
          <p:spPr bwMode="auto">
            <a:xfrm flipV="1">
              <a:off x="2684" y="8461"/>
              <a:ext cx="2588" cy="1023"/>
            </a:xfrm>
            <a:prstGeom prst="line">
              <a:avLst/>
            </a:prstGeom>
            <a:noFill/>
            <a:ln w="9525">
              <a:solidFill>
                <a:schemeClr val="tx1"/>
              </a:solidFill>
              <a:round/>
            </a:ln>
            <a:extLst>
              <a:ext uri="{909E8E84-426E-40DD-AFC4-6F175D3DCCD1}">
                <a14:hiddenFill xmlns:a14="http://schemas.microsoft.com/office/drawing/2010/main">
                  <a:noFill/>
                </a14:hiddenFill>
              </a:ext>
            </a:extLst>
          </p:spPr>
        </p:cxnSp>
        <p:sp>
          <p:nvSpPr>
            <p:cNvPr id="27677" name="文本框 38"/>
            <p:cNvSpPr txBox="1">
              <a:spLocks noChangeArrowheads="1"/>
            </p:cNvSpPr>
            <p:nvPr/>
          </p:nvSpPr>
          <p:spPr bwMode="auto">
            <a:xfrm>
              <a:off x="5208" y="7931"/>
              <a:ext cx="586"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rPr>
                <a:t>E</a:t>
              </a:r>
            </a:p>
          </p:txBody>
        </p:sp>
      </p:grpSp>
      <p:grpSp>
        <p:nvGrpSpPr>
          <p:cNvPr id="27678" name="组合 17"/>
          <p:cNvGrpSpPr/>
          <p:nvPr/>
        </p:nvGrpSpPr>
        <p:grpSpPr bwMode="auto">
          <a:xfrm>
            <a:off x="285751" y="375047"/>
            <a:ext cx="1928813" cy="499652"/>
            <a:chOff x="0" y="1"/>
            <a:chExt cx="4104456" cy="640999"/>
          </a:xfrm>
        </p:grpSpPr>
        <p:sp>
          <p:nvSpPr>
            <p:cNvPr id="27679" name="圆角矩形 31"/>
            <p:cNvSpPr>
              <a:spLocks noChangeArrowheads="1"/>
            </p:cNvSpPr>
            <p:nvPr/>
          </p:nvSpPr>
          <p:spPr bwMode="auto">
            <a:xfrm>
              <a:off x="0" y="1"/>
              <a:ext cx="4104456" cy="469395"/>
            </a:xfrm>
            <a:prstGeom prst="roundRect">
              <a:avLst>
                <a:gd name="adj" fmla="val 16667"/>
              </a:avLst>
            </a:prstGeom>
            <a:solidFill>
              <a:srgbClr val="FFFFD9"/>
            </a:solidFill>
            <a:ln w="25400">
              <a:solidFill>
                <a:srgbClr val="0099FF"/>
              </a:solidFill>
              <a:round/>
            </a:ln>
          </p:spPr>
          <p:txBody>
            <a:bodyPr/>
            <a:lstStyle/>
            <a:p>
              <a:pPr algn="ctr" eaLnBrk="0" hangingPunct="0">
                <a:buFont typeface="Arial" panose="020B0604020202020204" pitchFamily="34" charset="0"/>
                <a:buNone/>
              </a:pPr>
              <a:endParaRPr lang="zh-CN" altLang="zh-CN" sz="2400" b="1">
                <a:latin typeface="宋体" panose="02010600030101010101" pitchFamily="2" charset="-122"/>
                <a:sym typeface="宋体" panose="02010600030101010101" pitchFamily="2" charset="-122"/>
              </a:endParaRPr>
            </a:p>
          </p:txBody>
        </p:sp>
        <p:sp>
          <p:nvSpPr>
            <p:cNvPr id="27680" name="文本框 19"/>
            <p:cNvSpPr>
              <a:spLocks noChangeArrowheads="1"/>
            </p:cNvSpPr>
            <p:nvPr/>
          </p:nvSpPr>
          <p:spPr bwMode="auto">
            <a:xfrm>
              <a:off x="76524" y="48735"/>
              <a:ext cx="4027932" cy="592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Font typeface="Arial" panose="020B0604020202020204" pitchFamily="34" charset="0"/>
                <a:buNone/>
              </a:pPr>
              <a:r>
                <a:rPr lang="zh-CN" altLang="en-US" sz="2400" b="1">
                  <a:latin typeface="微软雅黑" panose="020B0503020204020204" pitchFamily="34" charset="-122"/>
                  <a:ea typeface="微软雅黑" panose="020B0503020204020204" pitchFamily="34" charset="-122"/>
                  <a:sym typeface="微软雅黑" panose="020B0503020204020204" pitchFamily="34" charset="-122"/>
                </a:rPr>
                <a:t>验证猜想</a:t>
              </a:r>
              <a:r>
                <a:rPr lang="en-US" altLang="zh-CN" sz="2400" b="1">
                  <a:latin typeface="微软雅黑" panose="020B0503020204020204" pitchFamily="34" charset="-122"/>
                  <a:ea typeface="微软雅黑" panose="020B0503020204020204" pitchFamily="34" charset="-122"/>
                  <a:sym typeface="微软雅黑" panose="020B0503020204020204" pitchFamily="34" charset="-122"/>
                </a:rPr>
                <a:t>2</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13313">
                                            <p:txEl>
                                              <p:pRg st="2" end="2"/>
                                            </p:txEl>
                                          </p:spTgt>
                                        </p:tgtEl>
                                        <p:attrNameLst>
                                          <p:attrName>style.visibility</p:attrName>
                                        </p:attrNameLst>
                                      </p:cBhvr>
                                      <p:to>
                                        <p:strVal val="visible"/>
                                      </p:to>
                                    </p:set>
                                    <p:anim calcmode="lin" valueType="num">
                                      <p:cBhvr>
                                        <p:cTn id="7" dur="500" fill="hold"/>
                                        <p:tgtEl>
                                          <p:spTgt spid="13313">
                                            <p:txEl>
                                              <p:pRg st="2" end="2"/>
                                            </p:txEl>
                                          </p:spTgt>
                                        </p:tgtEl>
                                        <p:attrNameLst>
                                          <p:attrName>ppt_w</p:attrName>
                                        </p:attrNameLst>
                                      </p:cBhvr>
                                      <p:tavLst>
                                        <p:tav tm="0">
                                          <p:val>
                                            <p:strVal val="#ppt_w*0.05"/>
                                          </p:val>
                                        </p:tav>
                                        <p:tav tm="100000">
                                          <p:val>
                                            <p:strVal val="#ppt_w"/>
                                          </p:val>
                                        </p:tav>
                                      </p:tavLst>
                                    </p:anim>
                                    <p:anim calcmode="lin" valueType="num">
                                      <p:cBhvr>
                                        <p:cTn id="8" dur="500" fill="hold"/>
                                        <p:tgtEl>
                                          <p:spTgt spid="13313">
                                            <p:txEl>
                                              <p:pRg st="2" end="2"/>
                                            </p:txEl>
                                          </p:spTgt>
                                        </p:tgtEl>
                                        <p:attrNameLst>
                                          <p:attrName>ppt_h</p:attrName>
                                        </p:attrNameLst>
                                      </p:cBhvr>
                                      <p:tavLst>
                                        <p:tav tm="0">
                                          <p:val>
                                            <p:strVal val="#ppt_h"/>
                                          </p:val>
                                        </p:tav>
                                        <p:tav tm="100000">
                                          <p:val>
                                            <p:strVal val="#ppt_h"/>
                                          </p:val>
                                        </p:tav>
                                      </p:tavLst>
                                    </p:anim>
                                    <p:anim calcmode="lin" valueType="num">
                                      <p:cBhvr>
                                        <p:cTn id="9" dur="500" fill="hold"/>
                                        <p:tgtEl>
                                          <p:spTgt spid="13313">
                                            <p:txEl>
                                              <p:pRg st="2" end="2"/>
                                            </p:txEl>
                                          </p:spTgt>
                                        </p:tgtEl>
                                        <p:attrNameLst>
                                          <p:attrName>ppt_x</p:attrName>
                                        </p:attrNameLst>
                                      </p:cBhvr>
                                      <p:tavLst>
                                        <p:tav tm="0">
                                          <p:val>
                                            <p:strVal val="#ppt_x-.2"/>
                                          </p:val>
                                        </p:tav>
                                        <p:tav tm="100000">
                                          <p:val>
                                            <p:strVal val="#ppt_x"/>
                                          </p:val>
                                        </p:tav>
                                      </p:tavLst>
                                    </p:anim>
                                    <p:anim calcmode="lin" valueType="num">
                                      <p:cBhvr>
                                        <p:cTn id="10" dur="500" fill="hold"/>
                                        <p:tgtEl>
                                          <p:spTgt spid="13313">
                                            <p:txEl>
                                              <p:pRg st="2" end="2"/>
                                            </p:txEl>
                                          </p:spTgt>
                                        </p:tgtEl>
                                        <p:attrNameLst>
                                          <p:attrName>ppt_y</p:attrName>
                                        </p:attrNameLst>
                                      </p:cBhvr>
                                      <p:tavLst>
                                        <p:tav tm="0">
                                          <p:val>
                                            <p:strVal val="#ppt_y"/>
                                          </p:val>
                                        </p:tav>
                                        <p:tav tm="100000">
                                          <p:val>
                                            <p:strVal val="#ppt_y"/>
                                          </p:val>
                                        </p:tav>
                                      </p:tavLst>
                                    </p:anim>
                                    <p:animEffect transition="in" filter="fade">
                                      <p:cBhvr>
                                        <p:cTn id="11" dur="500"/>
                                        <p:tgtEl>
                                          <p:spTgt spid="1331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13313">
                                            <p:txEl>
                                              <p:charRg st="53" end="91"/>
                                            </p:txEl>
                                          </p:spTgt>
                                        </p:tgtEl>
                                        <p:attrNameLst>
                                          <p:attrName>style.visibility</p:attrName>
                                        </p:attrNameLst>
                                      </p:cBhvr>
                                      <p:to>
                                        <p:strVal val="visible"/>
                                      </p:to>
                                    </p:set>
                                    <p:anim calcmode="lin" valueType="num">
                                      <p:cBhvr>
                                        <p:cTn id="16" dur="500" fill="hold"/>
                                        <p:tgtEl>
                                          <p:spTgt spid="13313">
                                            <p:txEl>
                                              <p:charRg st="53" end="91"/>
                                            </p:txEl>
                                          </p:spTgt>
                                        </p:tgtEl>
                                        <p:attrNameLst>
                                          <p:attrName>ppt_w</p:attrName>
                                        </p:attrNameLst>
                                      </p:cBhvr>
                                      <p:tavLst>
                                        <p:tav tm="0">
                                          <p:val>
                                            <p:strVal val="#ppt_w*0.05"/>
                                          </p:val>
                                        </p:tav>
                                        <p:tav tm="100000">
                                          <p:val>
                                            <p:strVal val="#ppt_w"/>
                                          </p:val>
                                        </p:tav>
                                      </p:tavLst>
                                    </p:anim>
                                    <p:anim calcmode="lin" valueType="num">
                                      <p:cBhvr>
                                        <p:cTn id="17" dur="500" fill="hold"/>
                                        <p:tgtEl>
                                          <p:spTgt spid="13313">
                                            <p:txEl>
                                              <p:charRg st="53" end="91"/>
                                            </p:txEl>
                                          </p:spTgt>
                                        </p:tgtEl>
                                        <p:attrNameLst>
                                          <p:attrName>ppt_h</p:attrName>
                                        </p:attrNameLst>
                                      </p:cBhvr>
                                      <p:tavLst>
                                        <p:tav tm="0">
                                          <p:val>
                                            <p:strVal val="#ppt_h"/>
                                          </p:val>
                                        </p:tav>
                                        <p:tav tm="100000">
                                          <p:val>
                                            <p:strVal val="#ppt_h"/>
                                          </p:val>
                                        </p:tav>
                                      </p:tavLst>
                                    </p:anim>
                                    <p:anim calcmode="lin" valueType="num">
                                      <p:cBhvr>
                                        <p:cTn id="18" dur="500" fill="hold"/>
                                        <p:tgtEl>
                                          <p:spTgt spid="13313">
                                            <p:txEl>
                                              <p:charRg st="53" end="91"/>
                                            </p:txEl>
                                          </p:spTgt>
                                        </p:tgtEl>
                                        <p:attrNameLst>
                                          <p:attrName>ppt_x</p:attrName>
                                        </p:attrNameLst>
                                      </p:cBhvr>
                                      <p:tavLst>
                                        <p:tav tm="0">
                                          <p:val>
                                            <p:strVal val="#ppt_x-.2"/>
                                          </p:val>
                                        </p:tav>
                                        <p:tav tm="100000">
                                          <p:val>
                                            <p:strVal val="#ppt_x"/>
                                          </p:val>
                                        </p:tav>
                                      </p:tavLst>
                                    </p:anim>
                                    <p:anim calcmode="lin" valueType="num">
                                      <p:cBhvr>
                                        <p:cTn id="19" dur="500" fill="hold"/>
                                        <p:tgtEl>
                                          <p:spTgt spid="13313">
                                            <p:txEl>
                                              <p:charRg st="53" end="91"/>
                                            </p:txEl>
                                          </p:spTgt>
                                        </p:tgtEl>
                                        <p:attrNameLst>
                                          <p:attrName>ppt_y</p:attrName>
                                        </p:attrNameLst>
                                      </p:cBhvr>
                                      <p:tavLst>
                                        <p:tav tm="0">
                                          <p:val>
                                            <p:strVal val="#ppt_y"/>
                                          </p:val>
                                        </p:tav>
                                        <p:tav tm="100000">
                                          <p:val>
                                            <p:strVal val="#ppt_y"/>
                                          </p:val>
                                        </p:tav>
                                      </p:tavLst>
                                    </p:anim>
                                    <p:animEffect transition="in" filter="fade">
                                      <p:cBhvr>
                                        <p:cTn id="20" dur="500"/>
                                        <p:tgtEl>
                                          <p:spTgt spid="13313">
                                            <p:txEl>
                                              <p:charRg st="53" end="91"/>
                                            </p:txEl>
                                          </p:spTgt>
                                        </p:tgtEl>
                                      </p:cBhvr>
                                    </p:animEffect>
                                  </p:childTnLst>
                                </p:cTn>
                              </p:par>
                              <p:par>
                                <p:cTn id="21" presetID="54" presetClass="entr" presetSubtype="0" accel="100000" fill="hold" nodeType="withEffect">
                                  <p:stCondLst>
                                    <p:cond delay="0"/>
                                  </p:stCondLst>
                                  <p:childTnLst>
                                    <p:set>
                                      <p:cBhvr>
                                        <p:cTn id="22" dur="1" fill="hold">
                                          <p:stCondLst>
                                            <p:cond delay="0"/>
                                          </p:stCondLst>
                                        </p:cTn>
                                        <p:tgtEl>
                                          <p:spTgt spid="13317"/>
                                        </p:tgtEl>
                                        <p:attrNameLst>
                                          <p:attrName>style.visibility</p:attrName>
                                        </p:attrNameLst>
                                      </p:cBhvr>
                                      <p:to>
                                        <p:strVal val="visible"/>
                                      </p:to>
                                    </p:set>
                                    <p:anim calcmode="lin" valueType="num">
                                      <p:cBhvr>
                                        <p:cTn id="23" dur="500" fill="hold"/>
                                        <p:tgtEl>
                                          <p:spTgt spid="13317"/>
                                        </p:tgtEl>
                                        <p:attrNameLst>
                                          <p:attrName>ppt_w</p:attrName>
                                        </p:attrNameLst>
                                      </p:cBhvr>
                                      <p:tavLst>
                                        <p:tav tm="0">
                                          <p:val>
                                            <p:strVal val="#ppt_w*0.05"/>
                                          </p:val>
                                        </p:tav>
                                        <p:tav tm="100000">
                                          <p:val>
                                            <p:strVal val="#ppt_w"/>
                                          </p:val>
                                        </p:tav>
                                      </p:tavLst>
                                    </p:anim>
                                    <p:anim calcmode="lin" valueType="num">
                                      <p:cBhvr>
                                        <p:cTn id="24" dur="500" fill="hold"/>
                                        <p:tgtEl>
                                          <p:spTgt spid="13317"/>
                                        </p:tgtEl>
                                        <p:attrNameLst>
                                          <p:attrName>ppt_h</p:attrName>
                                        </p:attrNameLst>
                                      </p:cBhvr>
                                      <p:tavLst>
                                        <p:tav tm="0">
                                          <p:val>
                                            <p:strVal val="#ppt_h"/>
                                          </p:val>
                                        </p:tav>
                                        <p:tav tm="100000">
                                          <p:val>
                                            <p:strVal val="#ppt_h"/>
                                          </p:val>
                                        </p:tav>
                                      </p:tavLst>
                                    </p:anim>
                                    <p:anim calcmode="lin" valueType="num">
                                      <p:cBhvr>
                                        <p:cTn id="25" dur="500" fill="hold"/>
                                        <p:tgtEl>
                                          <p:spTgt spid="13317"/>
                                        </p:tgtEl>
                                        <p:attrNameLst>
                                          <p:attrName>ppt_x</p:attrName>
                                        </p:attrNameLst>
                                      </p:cBhvr>
                                      <p:tavLst>
                                        <p:tav tm="0">
                                          <p:val>
                                            <p:strVal val="#ppt_x-.2"/>
                                          </p:val>
                                        </p:tav>
                                        <p:tav tm="100000">
                                          <p:val>
                                            <p:strVal val="#ppt_x"/>
                                          </p:val>
                                        </p:tav>
                                      </p:tavLst>
                                    </p:anim>
                                    <p:anim calcmode="lin" valueType="num">
                                      <p:cBhvr>
                                        <p:cTn id="26" dur="500" fill="hold"/>
                                        <p:tgtEl>
                                          <p:spTgt spid="13317"/>
                                        </p:tgtEl>
                                        <p:attrNameLst>
                                          <p:attrName>ppt_y</p:attrName>
                                        </p:attrNameLst>
                                      </p:cBhvr>
                                      <p:tavLst>
                                        <p:tav tm="0">
                                          <p:val>
                                            <p:strVal val="#ppt_y"/>
                                          </p:val>
                                        </p:tav>
                                        <p:tav tm="100000">
                                          <p:val>
                                            <p:strVal val="#ppt_y"/>
                                          </p:val>
                                        </p:tav>
                                      </p:tavLst>
                                    </p:anim>
                                    <p:animEffect transition="in" filter="fade">
                                      <p:cBhvr>
                                        <p:cTn id="27" dur="500"/>
                                        <p:tgtEl>
                                          <p:spTgt spid="13317"/>
                                        </p:tgtEl>
                                      </p:cBhvr>
                                    </p:animEffect>
                                  </p:childTnLst>
                                </p:cTn>
                              </p:par>
                            </p:childTnLst>
                          </p:cTn>
                        </p:par>
                      </p:childTnLst>
                    </p:cTn>
                  </p:par>
                  <p:par>
                    <p:cTn id="28" fill="hold">
                      <p:stCondLst>
                        <p:cond delay="indefinite"/>
                      </p:stCondLst>
                      <p:childTnLst>
                        <p:par>
                          <p:cTn id="29" fill="hold">
                            <p:stCondLst>
                              <p:cond delay="0"/>
                            </p:stCondLst>
                            <p:childTnLst>
                              <p:par>
                                <p:cTn id="30" presetID="54" presetClass="entr" presetSubtype="0" accel="100000" fill="hold" nodeType="clickEffect">
                                  <p:stCondLst>
                                    <p:cond delay="0"/>
                                  </p:stCondLst>
                                  <p:childTnLst>
                                    <p:set>
                                      <p:cBhvr>
                                        <p:cTn id="31" dur="1" fill="hold">
                                          <p:stCondLst>
                                            <p:cond delay="0"/>
                                          </p:stCondLst>
                                        </p:cTn>
                                        <p:tgtEl>
                                          <p:spTgt spid="13313">
                                            <p:txEl>
                                              <p:charRg st="91" end="117"/>
                                            </p:txEl>
                                          </p:spTgt>
                                        </p:tgtEl>
                                        <p:attrNameLst>
                                          <p:attrName>style.visibility</p:attrName>
                                        </p:attrNameLst>
                                      </p:cBhvr>
                                      <p:to>
                                        <p:strVal val="visible"/>
                                      </p:to>
                                    </p:set>
                                    <p:anim calcmode="lin" valueType="num">
                                      <p:cBhvr>
                                        <p:cTn id="32" dur="500" fill="hold"/>
                                        <p:tgtEl>
                                          <p:spTgt spid="13313">
                                            <p:txEl>
                                              <p:charRg st="91" end="117"/>
                                            </p:txEl>
                                          </p:spTgt>
                                        </p:tgtEl>
                                        <p:attrNameLst>
                                          <p:attrName>ppt_w</p:attrName>
                                        </p:attrNameLst>
                                      </p:cBhvr>
                                      <p:tavLst>
                                        <p:tav tm="0">
                                          <p:val>
                                            <p:strVal val="#ppt_w*0.05"/>
                                          </p:val>
                                        </p:tav>
                                        <p:tav tm="100000">
                                          <p:val>
                                            <p:strVal val="#ppt_w"/>
                                          </p:val>
                                        </p:tav>
                                      </p:tavLst>
                                    </p:anim>
                                    <p:anim calcmode="lin" valueType="num">
                                      <p:cBhvr>
                                        <p:cTn id="33" dur="500" fill="hold"/>
                                        <p:tgtEl>
                                          <p:spTgt spid="13313">
                                            <p:txEl>
                                              <p:charRg st="91" end="117"/>
                                            </p:txEl>
                                          </p:spTgt>
                                        </p:tgtEl>
                                        <p:attrNameLst>
                                          <p:attrName>ppt_h</p:attrName>
                                        </p:attrNameLst>
                                      </p:cBhvr>
                                      <p:tavLst>
                                        <p:tav tm="0">
                                          <p:val>
                                            <p:strVal val="#ppt_h"/>
                                          </p:val>
                                        </p:tav>
                                        <p:tav tm="100000">
                                          <p:val>
                                            <p:strVal val="#ppt_h"/>
                                          </p:val>
                                        </p:tav>
                                      </p:tavLst>
                                    </p:anim>
                                    <p:anim calcmode="lin" valueType="num">
                                      <p:cBhvr>
                                        <p:cTn id="34" dur="500" fill="hold"/>
                                        <p:tgtEl>
                                          <p:spTgt spid="13313">
                                            <p:txEl>
                                              <p:charRg st="91" end="117"/>
                                            </p:txEl>
                                          </p:spTgt>
                                        </p:tgtEl>
                                        <p:attrNameLst>
                                          <p:attrName>ppt_x</p:attrName>
                                        </p:attrNameLst>
                                      </p:cBhvr>
                                      <p:tavLst>
                                        <p:tav tm="0">
                                          <p:val>
                                            <p:strVal val="#ppt_x-.2"/>
                                          </p:val>
                                        </p:tav>
                                        <p:tav tm="100000">
                                          <p:val>
                                            <p:strVal val="#ppt_x"/>
                                          </p:val>
                                        </p:tav>
                                      </p:tavLst>
                                    </p:anim>
                                    <p:anim calcmode="lin" valueType="num">
                                      <p:cBhvr>
                                        <p:cTn id="35" dur="500" fill="hold"/>
                                        <p:tgtEl>
                                          <p:spTgt spid="13313">
                                            <p:txEl>
                                              <p:charRg st="91" end="117"/>
                                            </p:txEl>
                                          </p:spTgt>
                                        </p:tgtEl>
                                        <p:attrNameLst>
                                          <p:attrName>ppt_y</p:attrName>
                                        </p:attrNameLst>
                                      </p:cBhvr>
                                      <p:tavLst>
                                        <p:tav tm="0">
                                          <p:val>
                                            <p:strVal val="#ppt_y"/>
                                          </p:val>
                                        </p:tav>
                                        <p:tav tm="100000">
                                          <p:val>
                                            <p:strVal val="#ppt_y"/>
                                          </p:val>
                                        </p:tav>
                                      </p:tavLst>
                                    </p:anim>
                                    <p:animEffect transition="in" filter="fade">
                                      <p:cBhvr>
                                        <p:cTn id="36" dur="500"/>
                                        <p:tgtEl>
                                          <p:spTgt spid="13313">
                                            <p:txEl>
                                              <p:charRg st="91" end="11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4" presetClass="entr" presetSubtype="0" accel="100000" fill="hold" nodeType="clickEffect">
                                  <p:stCondLst>
                                    <p:cond delay="0"/>
                                  </p:stCondLst>
                                  <p:childTnLst>
                                    <p:set>
                                      <p:cBhvr>
                                        <p:cTn id="40" dur="1" fill="hold">
                                          <p:stCondLst>
                                            <p:cond delay="0"/>
                                          </p:stCondLst>
                                        </p:cTn>
                                        <p:tgtEl>
                                          <p:spTgt spid="13318"/>
                                        </p:tgtEl>
                                        <p:attrNameLst>
                                          <p:attrName>style.visibility</p:attrName>
                                        </p:attrNameLst>
                                      </p:cBhvr>
                                      <p:to>
                                        <p:strVal val="visible"/>
                                      </p:to>
                                    </p:set>
                                    <p:anim calcmode="lin" valueType="num">
                                      <p:cBhvr>
                                        <p:cTn id="41" dur="500" fill="hold"/>
                                        <p:tgtEl>
                                          <p:spTgt spid="13318"/>
                                        </p:tgtEl>
                                        <p:attrNameLst>
                                          <p:attrName>ppt_w</p:attrName>
                                        </p:attrNameLst>
                                      </p:cBhvr>
                                      <p:tavLst>
                                        <p:tav tm="0">
                                          <p:val>
                                            <p:strVal val="#ppt_w*0.05"/>
                                          </p:val>
                                        </p:tav>
                                        <p:tav tm="100000">
                                          <p:val>
                                            <p:strVal val="#ppt_w"/>
                                          </p:val>
                                        </p:tav>
                                      </p:tavLst>
                                    </p:anim>
                                    <p:anim calcmode="lin" valueType="num">
                                      <p:cBhvr>
                                        <p:cTn id="42" dur="500" fill="hold"/>
                                        <p:tgtEl>
                                          <p:spTgt spid="13318"/>
                                        </p:tgtEl>
                                        <p:attrNameLst>
                                          <p:attrName>ppt_h</p:attrName>
                                        </p:attrNameLst>
                                      </p:cBhvr>
                                      <p:tavLst>
                                        <p:tav tm="0">
                                          <p:val>
                                            <p:strVal val="#ppt_h"/>
                                          </p:val>
                                        </p:tav>
                                        <p:tav tm="100000">
                                          <p:val>
                                            <p:strVal val="#ppt_h"/>
                                          </p:val>
                                        </p:tav>
                                      </p:tavLst>
                                    </p:anim>
                                    <p:anim calcmode="lin" valueType="num">
                                      <p:cBhvr>
                                        <p:cTn id="43" dur="500" fill="hold"/>
                                        <p:tgtEl>
                                          <p:spTgt spid="13318"/>
                                        </p:tgtEl>
                                        <p:attrNameLst>
                                          <p:attrName>ppt_x</p:attrName>
                                        </p:attrNameLst>
                                      </p:cBhvr>
                                      <p:tavLst>
                                        <p:tav tm="0">
                                          <p:val>
                                            <p:strVal val="#ppt_x-.2"/>
                                          </p:val>
                                        </p:tav>
                                        <p:tav tm="100000">
                                          <p:val>
                                            <p:strVal val="#ppt_x"/>
                                          </p:val>
                                        </p:tav>
                                      </p:tavLst>
                                    </p:anim>
                                    <p:anim calcmode="lin" valueType="num">
                                      <p:cBhvr>
                                        <p:cTn id="44" dur="500" fill="hold"/>
                                        <p:tgtEl>
                                          <p:spTgt spid="13318"/>
                                        </p:tgtEl>
                                        <p:attrNameLst>
                                          <p:attrName>ppt_y</p:attrName>
                                        </p:attrNameLst>
                                      </p:cBhvr>
                                      <p:tavLst>
                                        <p:tav tm="0">
                                          <p:val>
                                            <p:strVal val="#ppt_y"/>
                                          </p:val>
                                        </p:tav>
                                        <p:tav tm="100000">
                                          <p:val>
                                            <p:strVal val="#ppt_y"/>
                                          </p:val>
                                        </p:tav>
                                      </p:tavLst>
                                    </p:anim>
                                    <p:animEffect transition="in" filter="fade">
                                      <p:cBhvr>
                                        <p:cTn id="45" dur="500"/>
                                        <p:tgtEl>
                                          <p:spTgt spid="13318"/>
                                        </p:tgtEl>
                                      </p:cBhvr>
                                    </p:animEffect>
                                  </p:childTnLst>
                                </p:cTn>
                              </p:par>
                            </p:childTnLst>
                          </p:cTn>
                        </p:par>
                      </p:childTnLst>
                    </p:cTn>
                  </p:par>
                  <p:par>
                    <p:cTn id="46" fill="hold">
                      <p:stCondLst>
                        <p:cond delay="indefinite"/>
                      </p:stCondLst>
                      <p:childTnLst>
                        <p:par>
                          <p:cTn id="47" fill="hold">
                            <p:stCondLst>
                              <p:cond delay="0"/>
                            </p:stCondLst>
                            <p:childTnLst>
                              <p:par>
                                <p:cTn id="48" presetID="54" presetClass="entr" presetSubtype="0" accel="100000" fill="hold" nodeType="clickEffect">
                                  <p:stCondLst>
                                    <p:cond delay="0"/>
                                  </p:stCondLst>
                                  <p:childTnLst>
                                    <p:set>
                                      <p:cBhvr>
                                        <p:cTn id="49" dur="1" fill="hold">
                                          <p:stCondLst>
                                            <p:cond delay="0"/>
                                          </p:stCondLst>
                                        </p:cTn>
                                        <p:tgtEl>
                                          <p:spTgt spid="13313">
                                            <p:txEl>
                                              <p:charRg st="118" end="138"/>
                                            </p:txEl>
                                          </p:spTgt>
                                        </p:tgtEl>
                                        <p:attrNameLst>
                                          <p:attrName>style.visibility</p:attrName>
                                        </p:attrNameLst>
                                      </p:cBhvr>
                                      <p:to>
                                        <p:strVal val="visible"/>
                                      </p:to>
                                    </p:set>
                                    <p:anim calcmode="lin" valueType="num">
                                      <p:cBhvr>
                                        <p:cTn id="50" dur="500" fill="hold"/>
                                        <p:tgtEl>
                                          <p:spTgt spid="13313">
                                            <p:txEl>
                                              <p:charRg st="118" end="138"/>
                                            </p:txEl>
                                          </p:spTgt>
                                        </p:tgtEl>
                                        <p:attrNameLst>
                                          <p:attrName>ppt_w</p:attrName>
                                        </p:attrNameLst>
                                      </p:cBhvr>
                                      <p:tavLst>
                                        <p:tav tm="0">
                                          <p:val>
                                            <p:strVal val="#ppt_w*0.05"/>
                                          </p:val>
                                        </p:tav>
                                        <p:tav tm="100000">
                                          <p:val>
                                            <p:strVal val="#ppt_w"/>
                                          </p:val>
                                        </p:tav>
                                      </p:tavLst>
                                    </p:anim>
                                    <p:anim calcmode="lin" valueType="num">
                                      <p:cBhvr>
                                        <p:cTn id="51" dur="500" fill="hold"/>
                                        <p:tgtEl>
                                          <p:spTgt spid="13313">
                                            <p:txEl>
                                              <p:charRg st="118" end="138"/>
                                            </p:txEl>
                                          </p:spTgt>
                                        </p:tgtEl>
                                        <p:attrNameLst>
                                          <p:attrName>ppt_h</p:attrName>
                                        </p:attrNameLst>
                                      </p:cBhvr>
                                      <p:tavLst>
                                        <p:tav tm="0">
                                          <p:val>
                                            <p:strVal val="#ppt_h"/>
                                          </p:val>
                                        </p:tav>
                                        <p:tav tm="100000">
                                          <p:val>
                                            <p:strVal val="#ppt_h"/>
                                          </p:val>
                                        </p:tav>
                                      </p:tavLst>
                                    </p:anim>
                                    <p:anim calcmode="lin" valueType="num">
                                      <p:cBhvr>
                                        <p:cTn id="52" dur="500" fill="hold"/>
                                        <p:tgtEl>
                                          <p:spTgt spid="13313">
                                            <p:txEl>
                                              <p:charRg st="118" end="138"/>
                                            </p:txEl>
                                          </p:spTgt>
                                        </p:tgtEl>
                                        <p:attrNameLst>
                                          <p:attrName>ppt_x</p:attrName>
                                        </p:attrNameLst>
                                      </p:cBhvr>
                                      <p:tavLst>
                                        <p:tav tm="0">
                                          <p:val>
                                            <p:strVal val="#ppt_x-.2"/>
                                          </p:val>
                                        </p:tav>
                                        <p:tav tm="100000">
                                          <p:val>
                                            <p:strVal val="#ppt_x"/>
                                          </p:val>
                                        </p:tav>
                                      </p:tavLst>
                                    </p:anim>
                                    <p:anim calcmode="lin" valueType="num">
                                      <p:cBhvr>
                                        <p:cTn id="53" dur="500" fill="hold"/>
                                        <p:tgtEl>
                                          <p:spTgt spid="13313">
                                            <p:txEl>
                                              <p:charRg st="118" end="138"/>
                                            </p:txEl>
                                          </p:spTgt>
                                        </p:tgtEl>
                                        <p:attrNameLst>
                                          <p:attrName>ppt_y</p:attrName>
                                        </p:attrNameLst>
                                      </p:cBhvr>
                                      <p:tavLst>
                                        <p:tav tm="0">
                                          <p:val>
                                            <p:strVal val="#ppt_y"/>
                                          </p:val>
                                        </p:tav>
                                        <p:tav tm="100000">
                                          <p:val>
                                            <p:strVal val="#ppt_y"/>
                                          </p:val>
                                        </p:tav>
                                      </p:tavLst>
                                    </p:anim>
                                    <p:animEffect transition="in" filter="fade">
                                      <p:cBhvr>
                                        <p:cTn id="54" dur="500"/>
                                        <p:tgtEl>
                                          <p:spTgt spid="13313">
                                            <p:txEl>
                                              <p:charRg st="118" end="138"/>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4" presetClass="entr" presetSubtype="0" accel="100000" fill="hold" nodeType="clickEffect">
                                  <p:stCondLst>
                                    <p:cond delay="0"/>
                                  </p:stCondLst>
                                  <p:childTnLst>
                                    <p:set>
                                      <p:cBhvr>
                                        <p:cTn id="58" dur="1" fill="hold">
                                          <p:stCondLst>
                                            <p:cond delay="0"/>
                                          </p:stCondLst>
                                        </p:cTn>
                                        <p:tgtEl>
                                          <p:spTgt spid="13316"/>
                                        </p:tgtEl>
                                        <p:attrNameLst>
                                          <p:attrName>style.visibility</p:attrName>
                                        </p:attrNameLst>
                                      </p:cBhvr>
                                      <p:to>
                                        <p:strVal val="visible"/>
                                      </p:to>
                                    </p:set>
                                    <p:anim calcmode="lin" valueType="num">
                                      <p:cBhvr>
                                        <p:cTn id="59" dur="500" fill="hold"/>
                                        <p:tgtEl>
                                          <p:spTgt spid="13316"/>
                                        </p:tgtEl>
                                        <p:attrNameLst>
                                          <p:attrName>ppt_w</p:attrName>
                                        </p:attrNameLst>
                                      </p:cBhvr>
                                      <p:tavLst>
                                        <p:tav tm="0">
                                          <p:val>
                                            <p:strVal val="#ppt_w*0.05"/>
                                          </p:val>
                                        </p:tav>
                                        <p:tav tm="100000">
                                          <p:val>
                                            <p:strVal val="#ppt_w"/>
                                          </p:val>
                                        </p:tav>
                                      </p:tavLst>
                                    </p:anim>
                                    <p:anim calcmode="lin" valueType="num">
                                      <p:cBhvr>
                                        <p:cTn id="60" dur="500" fill="hold"/>
                                        <p:tgtEl>
                                          <p:spTgt spid="13316"/>
                                        </p:tgtEl>
                                        <p:attrNameLst>
                                          <p:attrName>ppt_h</p:attrName>
                                        </p:attrNameLst>
                                      </p:cBhvr>
                                      <p:tavLst>
                                        <p:tav tm="0">
                                          <p:val>
                                            <p:strVal val="#ppt_h"/>
                                          </p:val>
                                        </p:tav>
                                        <p:tav tm="100000">
                                          <p:val>
                                            <p:strVal val="#ppt_h"/>
                                          </p:val>
                                        </p:tav>
                                      </p:tavLst>
                                    </p:anim>
                                    <p:anim calcmode="lin" valueType="num">
                                      <p:cBhvr>
                                        <p:cTn id="61" dur="500" fill="hold"/>
                                        <p:tgtEl>
                                          <p:spTgt spid="13316"/>
                                        </p:tgtEl>
                                        <p:attrNameLst>
                                          <p:attrName>ppt_x</p:attrName>
                                        </p:attrNameLst>
                                      </p:cBhvr>
                                      <p:tavLst>
                                        <p:tav tm="0">
                                          <p:val>
                                            <p:strVal val="#ppt_x-.2"/>
                                          </p:val>
                                        </p:tav>
                                        <p:tav tm="100000">
                                          <p:val>
                                            <p:strVal val="#ppt_x"/>
                                          </p:val>
                                        </p:tav>
                                      </p:tavLst>
                                    </p:anim>
                                    <p:anim calcmode="lin" valueType="num">
                                      <p:cBhvr>
                                        <p:cTn id="62" dur="500" fill="hold"/>
                                        <p:tgtEl>
                                          <p:spTgt spid="13316"/>
                                        </p:tgtEl>
                                        <p:attrNameLst>
                                          <p:attrName>ppt_y</p:attrName>
                                        </p:attrNameLst>
                                      </p:cBhvr>
                                      <p:tavLst>
                                        <p:tav tm="0">
                                          <p:val>
                                            <p:strVal val="#ppt_y"/>
                                          </p:val>
                                        </p:tav>
                                        <p:tav tm="100000">
                                          <p:val>
                                            <p:strVal val="#ppt_y"/>
                                          </p:val>
                                        </p:tav>
                                      </p:tavLst>
                                    </p:anim>
                                    <p:animEffect transition="in" filter="fade">
                                      <p:cBhvr>
                                        <p:cTn id="63" dur="5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折角形 67587"/>
          <p:cNvSpPr>
            <a:spLocks noChangeArrowheads="1"/>
          </p:cNvSpPr>
          <p:nvPr/>
        </p:nvSpPr>
        <p:spPr bwMode="auto">
          <a:xfrm>
            <a:off x="1547814" y="2494360"/>
            <a:ext cx="6624637" cy="1007269"/>
          </a:xfrm>
          <a:prstGeom prst="foldedCorner">
            <a:avLst>
              <a:gd name="adj" fmla="val 12500"/>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round/>
              </a14:hiddenLine>
            </a:ext>
          </a:extLst>
        </p:spPr>
        <p:txBody>
          <a:bodyPr/>
          <a:lstStyle/>
          <a:p>
            <a:pPr>
              <a:buFont typeface="Arial" panose="020B0604020202020204" pitchFamily="34" charset="0"/>
              <a:buNone/>
            </a:pPr>
            <a:endParaRPr lang="zh-CN" altLang="zh-CN" sz="2400">
              <a:solidFill>
                <a:srgbClr val="FF0000"/>
              </a:solidFill>
            </a:endParaRPr>
          </a:p>
        </p:txBody>
      </p:sp>
      <p:sp>
        <p:nvSpPr>
          <p:cNvPr id="14338" name="Rectangle 4"/>
          <p:cNvSpPr>
            <a:spLocks noChangeArrowheads="1"/>
          </p:cNvSpPr>
          <p:nvPr/>
        </p:nvSpPr>
        <p:spPr bwMode="auto">
          <a:xfrm>
            <a:off x="1546225" y="2494360"/>
            <a:ext cx="6624638" cy="1772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40000"/>
              </a:lnSpc>
              <a:buFont typeface="Arial" panose="020B0604020202020204" pitchFamily="34" charset="0"/>
              <a:buNone/>
            </a:pPr>
            <a:r>
              <a:rPr lang="zh-CN" altLang="en-US" sz="2600" dirty="0">
                <a:solidFill>
                  <a:srgbClr val="FF0000"/>
                </a:solidFill>
                <a:latin typeface="黑体" panose="02010609060101010101" pitchFamily="49" charset="-122"/>
                <a:ea typeface="黑体" panose="02010609060101010101" pitchFamily="49" charset="-122"/>
              </a:rPr>
              <a:t>相似三角形对应高的比、对应角平分线的比、对应中线的比都等于相似比．</a:t>
            </a:r>
          </a:p>
          <a:p>
            <a:pPr>
              <a:lnSpc>
                <a:spcPct val="140000"/>
              </a:lnSpc>
              <a:buFont typeface="Arial" panose="020B0604020202020204" pitchFamily="34" charset="0"/>
              <a:buNone/>
            </a:pPr>
            <a:endParaRPr lang="en-US" altLang="zh-CN" sz="2600" dirty="0">
              <a:solidFill>
                <a:srgbClr val="FF0000"/>
              </a:solidFill>
              <a:latin typeface="黑体" panose="02010609060101010101" pitchFamily="49" charset="-122"/>
              <a:ea typeface="黑体" panose="02010609060101010101" pitchFamily="49" charset="-122"/>
            </a:endParaRPr>
          </a:p>
        </p:txBody>
      </p:sp>
      <p:grpSp>
        <p:nvGrpSpPr>
          <p:cNvPr id="28676" name="组合 17"/>
          <p:cNvGrpSpPr/>
          <p:nvPr/>
        </p:nvGrpSpPr>
        <p:grpSpPr bwMode="auto">
          <a:xfrm>
            <a:off x="744538" y="1302544"/>
            <a:ext cx="1533525" cy="499720"/>
            <a:chOff x="0" y="1"/>
            <a:chExt cx="4104456" cy="639951"/>
          </a:xfrm>
        </p:grpSpPr>
        <p:sp>
          <p:nvSpPr>
            <p:cNvPr id="28677" name="圆角矩形 31"/>
            <p:cNvSpPr>
              <a:spLocks noChangeArrowheads="1"/>
            </p:cNvSpPr>
            <p:nvPr/>
          </p:nvSpPr>
          <p:spPr bwMode="auto">
            <a:xfrm>
              <a:off x="0" y="1"/>
              <a:ext cx="4104456" cy="469395"/>
            </a:xfrm>
            <a:prstGeom prst="roundRect">
              <a:avLst>
                <a:gd name="adj" fmla="val 16667"/>
              </a:avLst>
            </a:prstGeom>
            <a:solidFill>
              <a:srgbClr val="FFFFD9"/>
            </a:solidFill>
            <a:ln w="25400">
              <a:solidFill>
                <a:srgbClr val="0099FF"/>
              </a:solidFill>
              <a:round/>
            </a:ln>
          </p:spPr>
          <p:txBody>
            <a:bodyPr/>
            <a:lstStyle/>
            <a:p>
              <a:pPr algn="ctr" eaLnBrk="0" hangingPunct="0">
                <a:buFont typeface="Arial" panose="020B0604020202020204" pitchFamily="34" charset="0"/>
                <a:buNone/>
              </a:pPr>
              <a:endParaRPr lang="zh-CN" altLang="zh-CN" sz="2400" b="1">
                <a:latin typeface="宋体" panose="02010600030101010101" pitchFamily="2" charset="-122"/>
                <a:sym typeface="宋体" panose="02010600030101010101" pitchFamily="2" charset="-122"/>
              </a:endParaRPr>
            </a:p>
          </p:txBody>
        </p:sp>
        <p:sp>
          <p:nvSpPr>
            <p:cNvPr id="28678" name="文本框 19"/>
            <p:cNvSpPr>
              <a:spLocks noChangeArrowheads="1"/>
            </p:cNvSpPr>
            <p:nvPr/>
          </p:nvSpPr>
          <p:spPr bwMode="auto">
            <a:xfrm>
              <a:off x="76523" y="48735"/>
              <a:ext cx="4027933" cy="591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Font typeface="Arial" panose="020B0604020202020204" pitchFamily="34" charset="0"/>
                <a:buNone/>
              </a:pPr>
              <a:r>
                <a:rPr lang="zh-CN" altLang="en-US" sz="2400" b="1">
                  <a:latin typeface="微软雅黑" panose="020B0503020204020204" pitchFamily="34" charset="-122"/>
                  <a:ea typeface="微软雅黑" panose="020B0503020204020204" pitchFamily="34" charset="-122"/>
                  <a:sym typeface="微软雅黑" panose="020B0503020204020204" pitchFamily="34" charset="-122"/>
                </a:rPr>
                <a:t>归纳总结</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slide(fromBottom)">
                                      <p:cBhvr>
                                        <p:cTn id="7" dur="500"/>
                                        <p:tgtEl>
                                          <p:spTgt spid="14338"/>
                                        </p:tgtEl>
                                      </p:cBhvr>
                                    </p:animEffect>
                                  </p:childTnLst>
                                </p:cTn>
                              </p:par>
                              <p:par>
                                <p:cTn id="8" presetID="12" presetClass="entr" presetSubtype="4" fill="hold" nodeType="withEffect">
                                  <p:stCondLst>
                                    <p:cond delay="0"/>
                                  </p:stCondLst>
                                  <p:childTnLst>
                                    <p:set>
                                      <p:cBhvr>
                                        <p:cTn id="9" dur="1" fill="hold">
                                          <p:stCondLst>
                                            <p:cond delay="0"/>
                                          </p:stCondLst>
                                        </p:cTn>
                                        <p:tgtEl>
                                          <p:spTgt spid="67588"/>
                                        </p:tgtEl>
                                        <p:attrNameLst>
                                          <p:attrName>style.visibility</p:attrName>
                                        </p:attrNameLst>
                                      </p:cBhvr>
                                      <p:to>
                                        <p:strVal val="visible"/>
                                      </p:to>
                                    </p:set>
                                    <p:animEffect transition="in" filter="slide(fromBottom)">
                                      <p:cBhvr>
                                        <p:cTn id="10" dur="500"/>
                                        <p:tgtEl>
                                          <p:spTgt spid="675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8" name="组合 17"/>
          <p:cNvGrpSpPr/>
          <p:nvPr/>
        </p:nvGrpSpPr>
        <p:grpSpPr bwMode="auto">
          <a:xfrm>
            <a:off x="457201" y="495300"/>
            <a:ext cx="1533525" cy="499747"/>
            <a:chOff x="0" y="1"/>
            <a:chExt cx="4104456" cy="639540"/>
          </a:xfrm>
        </p:grpSpPr>
        <p:sp>
          <p:nvSpPr>
            <p:cNvPr id="29699" name="圆角矩形 31"/>
            <p:cNvSpPr>
              <a:spLocks noChangeArrowheads="1"/>
            </p:cNvSpPr>
            <p:nvPr/>
          </p:nvSpPr>
          <p:spPr bwMode="auto">
            <a:xfrm>
              <a:off x="0" y="1"/>
              <a:ext cx="4104456" cy="469395"/>
            </a:xfrm>
            <a:prstGeom prst="roundRect">
              <a:avLst>
                <a:gd name="adj" fmla="val 16667"/>
              </a:avLst>
            </a:prstGeom>
            <a:solidFill>
              <a:srgbClr val="FFFFD9"/>
            </a:solidFill>
            <a:ln w="25400">
              <a:solidFill>
                <a:srgbClr val="0099FF"/>
              </a:solidFill>
              <a:round/>
            </a:ln>
          </p:spPr>
          <p:txBody>
            <a:bodyPr/>
            <a:lstStyle/>
            <a:p>
              <a:pPr algn="ctr" eaLnBrk="0" hangingPunct="0">
                <a:buFont typeface="Arial" panose="020B0604020202020204" pitchFamily="34" charset="0"/>
                <a:buNone/>
              </a:pPr>
              <a:endParaRPr lang="zh-CN" altLang="zh-CN" sz="2400" b="1">
                <a:latin typeface="宋体" panose="02010600030101010101" pitchFamily="2" charset="-122"/>
                <a:sym typeface="宋体" panose="02010600030101010101" pitchFamily="2" charset="-122"/>
              </a:endParaRPr>
            </a:p>
          </p:txBody>
        </p:sp>
        <p:sp>
          <p:nvSpPr>
            <p:cNvPr id="29700" name="文本框 19"/>
            <p:cNvSpPr>
              <a:spLocks noChangeArrowheads="1"/>
            </p:cNvSpPr>
            <p:nvPr/>
          </p:nvSpPr>
          <p:spPr bwMode="auto">
            <a:xfrm>
              <a:off x="76523" y="48736"/>
              <a:ext cx="4027933" cy="590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Font typeface="Arial" panose="020B0604020202020204" pitchFamily="34" charset="0"/>
                <a:buNone/>
              </a:pPr>
              <a:r>
                <a:rPr lang="zh-CN" altLang="en-US" sz="2400" b="1">
                  <a:latin typeface="微软雅黑" panose="020B0503020204020204" pitchFamily="34" charset="-122"/>
                  <a:ea typeface="微软雅黑" panose="020B0503020204020204" pitchFamily="34" charset="-122"/>
                  <a:sym typeface="微软雅黑" panose="020B0503020204020204" pitchFamily="34" charset="-122"/>
                </a:rPr>
                <a:t>典例精析</a:t>
              </a:r>
            </a:p>
          </p:txBody>
        </p:sp>
      </p:grpSp>
      <p:sp>
        <p:nvSpPr>
          <p:cNvPr id="29701" name="文本框 6413"/>
          <p:cNvSpPr txBox="1">
            <a:spLocks noChangeArrowheads="1"/>
          </p:cNvSpPr>
          <p:nvPr/>
        </p:nvSpPr>
        <p:spPr bwMode="auto">
          <a:xfrm>
            <a:off x="395289" y="1071563"/>
            <a:ext cx="8034337" cy="1334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40000"/>
              </a:lnSpc>
              <a:buFont typeface="Arial" panose="020B0604020202020204" pitchFamily="34" charset="0"/>
              <a:buNone/>
            </a:pPr>
            <a:r>
              <a:rPr lang="zh-CN" altLang="en-US" sz="2000" dirty="0">
                <a:solidFill>
                  <a:srgbClr val="008080"/>
                </a:solidFill>
                <a:latin typeface="Times New Roman" panose="02020603050405020304" pitchFamily="18" charset="0"/>
                <a:ea typeface="黑体" panose="02010609060101010101" pitchFamily="49" charset="-122"/>
              </a:rPr>
              <a:t>例</a:t>
            </a:r>
            <a:r>
              <a:rPr lang="en-US" altLang="zh-CN" sz="2000" dirty="0">
                <a:solidFill>
                  <a:srgbClr val="008080"/>
                </a:solidFill>
                <a:latin typeface="Times New Roman" panose="02020603050405020304" pitchFamily="18" charset="0"/>
                <a:ea typeface="黑体" panose="02010609060101010101" pitchFamily="49" charset="-122"/>
              </a:rPr>
              <a:t>2</a:t>
            </a:r>
            <a:r>
              <a:rPr lang="zh-CN" altLang="en-US" sz="2000" dirty="0">
                <a:solidFill>
                  <a:srgbClr val="008080"/>
                </a:solidFill>
                <a:latin typeface="Times New Roman" panose="02020603050405020304" pitchFamily="18" charset="0"/>
                <a:ea typeface="黑体" panose="02010609060101010101" pitchFamily="49" charset="-122"/>
              </a:rPr>
              <a:t>：</a:t>
            </a:r>
            <a:r>
              <a:rPr lang="zh-CN" altLang="zh-CN" sz="2000" dirty="0">
                <a:latin typeface="Times New Roman" panose="02020603050405020304" pitchFamily="18" charset="0"/>
                <a:ea typeface="黑体" panose="02010609060101010101" pitchFamily="49" charset="-122"/>
              </a:rPr>
              <a:t>两个相似三角形的两条对应边的长分别是</a:t>
            </a:r>
            <a:r>
              <a:rPr lang="en-US" altLang="zh-CN" sz="2000" dirty="0">
                <a:latin typeface="Times New Roman" panose="02020603050405020304" pitchFamily="18" charset="0"/>
                <a:ea typeface="黑体" panose="02010609060101010101" pitchFamily="49" charset="-122"/>
              </a:rPr>
              <a:t>6cm</a:t>
            </a:r>
            <a:r>
              <a:rPr lang="zh-CN" altLang="zh-CN" sz="2000" dirty="0">
                <a:latin typeface="Times New Roman" panose="02020603050405020304" pitchFamily="18" charset="0"/>
                <a:ea typeface="黑体" panose="02010609060101010101" pitchFamily="49" charset="-122"/>
              </a:rPr>
              <a:t>和</a:t>
            </a:r>
            <a:r>
              <a:rPr lang="en-US" altLang="zh-CN" sz="2000" dirty="0">
                <a:latin typeface="Times New Roman" panose="02020603050405020304" pitchFamily="18" charset="0"/>
                <a:ea typeface="黑体" panose="02010609060101010101" pitchFamily="49" charset="-122"/>
              </a:rPr>
              <a:t>8cm</a:t>
            </a:r>
            <a:r>
              <a:rPr lang="zh-CN" altLang="zh-CN" sz="2000" dirty="0">
                <a:latin typeface="Times New Roman" panose="02020603050405020304" pitchFamily="18" charset="0"/>
                <a:ea typeface="黑体" panose="02010609060101010101" pitchFamily="49" charset="-122"/>
              </a:rPr>
              <a:t>，如果它们对应的两条角平分线的和为</a:t>
            </a:r>
            <a:r>
              <a:rPr lang="en-US" altLang="zh-CN" sz="2000" dirty="0">
                <a:latin typeface="Times New Roman" panose="02020603050405020304" pitchFamily="18" charset="0"/>
                <a:ea typeface="黑体" panose="02010609060101010101" pitchFamily="49" charset="-122"/>
              </a:rPr>
              <a:t>42cm</a:t>
            </a:r>
            <a:r>
              <a:rPr lang="zh-CN" altLang="zh-CN" sz="2000" dirty="0">
                <a:latin typeface="Times New Roman" panose="02020603050405020304" pitchFamily="18" charset="0"/>
                <a:ea typeface="黑体" panose="02010609060101010101" pitchFamily="49" charset="-122"/>
              </a:rPr>
              <a:t>，那么这两条角平分线的长分别是多少？</a:t>
            </a:r>
            <a:endParaRPr lang="zh-CN" altLang="en-US" sz="2000" dirty="0">
              <a:latin typeface="Times New Roman" panose="02020603050405020304" pitchFamily="18" charset="0"/>
              <a:ea typeface="黑体" panose="02010609060101010101" pitchFamily="49" charset="-122"/>
            </a:endParaRPr>
          </a:p>
        </p:txBody>
      </p:sp>
      <p:sp>
        <p:nvSpPr>
          <p:cNvPr id="31749" name="文本框 6413"/>
          <p:cNvSpPr txBox="1">
            <a:spLocks noChangeArrowheads="1"/>
          </p:cNvSpPr>
          <p:nvPr/>
        </p:nvSpPr>
        <p:spPr bwMode="auto">
          <a:xfrm>
            <a:off x="501651" y="2281178"/>
            <a:ext cx="7927975"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en-US" sz="2400" dirty="0">
                <a:solidFill>
                  <a:srgbClr val="FF0000"/>
                </a:solidFill>
                <a:latin typeface="Times New Roman" panose="02020603050405020304" pitchFamily="18" charset="0"/>
                <a:ea typeface="黑体" panose="02010609060101010101" pitchFamily="49" charset="-122"/>
              </a:rPr>
              <a:t>解：</a:t>
            </a:r>
            <a:r>
              <a:rPr lang="zh-CN" altLang="zh-CN" sz="2400" dirty="0">
                <a:solidFill>
                  <a:srgbClr val="FF0000"/>
                </a:solidFill>
                <a:latin typeface="Times New Roman" panose="02020603050405020304" pitchFamily="18" charset="0"/>
                <a:ea typeface="黑体" panose="02010609060101010101" pitchFamily="49" charset="-122"/>
              </a:rPr>
              <a:t>设较短的角平分线长为</a:t>
            </a:r>
            <a:r>
              <a:rPr lang="en-US" altLang="zh-CN" sz="2400" i="1" dirty="0" err="1">
                <a:solidFill>
                  <a:srgbClr val="FF0000"/>
                </a:solidFill>
                <a:latin typeface="Times New Roman" panose="02020603050405020304" pitchFamily="18" charset="0"/>
                <a:ea typeface="黑体" panose="02010609060101010101" pitchFamily="49" charset="-122"/>
              </a:rPr>
              <a:t>x</a:t>
            </a:r>
            <a:r>
              <a:rPr lang="en-US" altLang="zh-CN" sz="2400" dirty="0" err="1">
                <a:solidFill>
                  <a:srgbClr val="FF0000"/>
                </a:solidFill>
                <a:latin typeface="Times New Roman" panose="02020603050405020304" pitchFamily="18" charset="0"/>
                <a:ea typeface="黑体" panose="02010609060101010101" pitchFamily="49" charset="-122"/>
              </a:rPr>
              <a:t>cm</a:t>
            </a:r>
            <a:r>
              <a:rPr lang="zh-CN" altLang="zh-CN" sz="2400" dirty="0">
                <a:solidFill>
                  <a:srgbClr val="FF0000"/>
                </a:solidFill>
                <a:latin typeface="Times New Roman" panose="02020603050405020304" pitchFamily="18" charset="0"/>
                <a:ea typeface="黑体" panose="02010609060101010101" pitchFamily="49" charset="-122"/>
              </a:rPr>
              <a:t>，</a:t>
            </a:r>
            <a:endParaRPr lang="zh-CN" altLang="en-US" sz="2400" dirty="0">
              <a:solidFill>
                <a:srgbClr val="FF0000"/>
              </a:solidFill>
              <a:latin typeface="Times New Roman" panose="02020603050405020304" pitchFamily="18" charset="0"/>
              <a:ea typeface="黑体" panose="02010609060101010101" pitchFamily="49" charset="-122"/>
            </a:endParaRPr>
          </a:p>
          <a:p>
            <a:pPr>
              <a:lnSpc>
                <a:spcPct val="150000"/>
              </a:lnSpc>
              <a:buFont typeface="Arial" panose="020B0604020202020204" pitchFamily="34" charset="0"/>
              <a:buNone/>
            </a:pPr>
            <a:r>
              <a:rPr lang="zh-CN" altLang="zh-CN" sz="2400" dirty="0">
                <a:solidFill>
                  <a:srgbClr val="FF0000"/>
                </a:solidFill>
                <a:latin typeface="Times New Roman" panose="02020603050405020304" pitchFamily="18" charset="0"/>
                <a:ea typeface="黑体" panose="02010609060101010101" pitchFamily="49" charset="-122"/>
              </a:rPr>
              <a:t>则由相似性质有</a:t>
            </a:r>
          </a:p>
          <a:p>
            <a:pPr>
              <a:lnSpc>
                <a:spcPct val="150000"/>
              </a:lnSpc>
              <a:buFont typeface="Arial" panose="020B0604020202020204" pitchFamily="34" charset="0"/>
              <a:buNone/>
            </a:pPr>
            <a:r>
              <a:rPr lang="zh-CN" altLang="zh-CN" sz="2400" dirty="0">
                <a:solidFill>
                  <a:srgbClr val="FF0000"/>
                </a:solidFill>
                <a:latin typeface="Times New Roman" panose="02020603050405020304" pitchFamily="18" charset="0"/>
                <a:ea typeface="黑体" panose="02010609060101010101" pitchFamily="49" charset="-122"/>
              </a:rPr>
              <a:t>解得</a:t>
            </a:r>
            <a:r>
              <a:rPr lang="en-US" altLang="zh-CN" sz="2400" i="1" dirty="0">
                <a:solidFill>
                  <a:srgbClr val="FF0000"/>
                </a:solidFill>
                <a:latin typeface="Times New Roman" panose="02020603050405020304" pitchFamily="18" charset="0"/>
                <a:ea typeface="黑体" panose="02010609060101010101" pitchFamily="49" charset="-122"/>
              </a:rPr>
              <a:t>x</a:t>
            </a:r>
            <a:r>
              <a:rPr lang="zh-CN" altLang="zh-CN" sz="2400" dirty="0">
                <a:solidFill>
                  <a:srgbClr val="FF0000"/>
                </a:solidFill>
                <a:latin typeface="Times New Roman" panose="02020603050405020304" pitchFamily="18" charset="0"/>
                <a:ea typeface="黑体" panose="02010609060101010101" pitchFamily="49" charset="-122"/>
              </a:rPr>
              <a:t>＝</a:t>
            </a:r>
            <a:r>
              <a:rPr lang="en-US" altLang="zh-CN" sz="2400" dirty="0">
                <a:solidFill>
                  <a:srgbClr val="FF0000"/>
                </a:solidFill>
                <a:latin typeface="Times New Roman" panose="02020603050405020304" pitchFamily="18" charset="0"/>
                <a:ea typeface="黑体" panose="02010609060101010101" pitchFamily="49" charset="-122"/>
              </a:rPr>
              <a:t>18.</a:t>
            </a:r>
          </a:p>
          <a:p>
            <a:pPr>
              <a:lnSpc>
                <a:spcPct val="150000"/>
              </a:lnSpc>
              <a:buFont typeface="Arial" panose="020B0604020202020204" pitchFamily="34" charset="0"/>
              <a:buNone/>
            </a:pPr>
            <a:r>
              <a:rPr lang="zh-CN" altLang="zh-CN" sz="2400" dirty="0">
                <a:solidFill>
                  <a:srgbClr val="FF0000"/>
                </a:solidFill>
                <a:latin typeface="Times New Roman" panose="02020603050405020304" pitchFamily="18" charset="0"/>
                <a:ea typeface="黑体" panose="02010609060101010101" pitchFamily="49" charset="-122"/>
              </a:rPr>
              <a:t>较长的角平分线长为</a:t>
            </a:r>
            <a:r>
              <a:rPr lang="en-US" altLang="zh-CN" sz="2400" dirty="0">
                <a:solidFill>
                  <a:srgbClr val="FF0000"/>
                </a:solidFill>
                <a:latin typeface="Times New Roman" panose="02020603050405020304" pitchFamily="18" charset="0"/>
                <a:ea typeface="黑体" panose="02010609060101010101" pitchFamily="49" charset="-122"/>
              </a:rPr>
              <a:t>24cm.</a:t>
            </a:r>
            <a:endParaRPr lang="zh-CN" altLang="zh-CN" sz="2400" dirty="0">
              <a:solidFill>
                <a:srgbClr val="FF0000"/>
              </a:solidFill>
              <a:latin typeface="Times New Roman" panose="02020603050405020304" pitchFamily="18" charset="0"/>
              <a:ea typeface="黑体" panose="02010609060101010101" pitchFamily="49" charset="-122"/>
            </a:endParaRPr>
          </a:p>
          <a:p>
            <a:pPr>
              <a:lnSpc>
                <a:spcPct val="150000"/>
              </a:lnSpc>
              <a:buFont typeface="Arial" panose="020B0604020202020204" pitchFamily="34" charset="0"/>
              <a:buNone/>
            </a:pPr>
            <a:r>
              <a:rPr lang="zh-CN" altLang="zh-CN" sz="2400" dirty="0">
                <a:solidFill>
                  <a:srgbClr val="FF0000"/>
                </a:solidFill>
                <a:latin typeface="Times New Roman" panose="02020603050405020304" pitchFamily="18" charset="0"/>
                <a:ea typeface="黑体" panose="02010609060101010101" pitchFamily="49" charset="-122"/>
              </a:rPr>
              <a:t>故这两条角平分线的长分别为</a:t>
            </a:r>
            <a:r>
              <a:rPr lang="en-US" altLang="zh-CN" sz="2400" dirty="0">
                <a:solidFill>
                  <a:srgbClr val="FF0000"/>
                </a:solidFill>
                <a:latin typeface="Times New Roman" panose="02020603050405020304" pitchFamily="18" charset="0"/>
                <a:ea typeface="黑体" panose="02010609060101010101" pitchFamily="49" charset="-122"/>
              </a:rPr>
              <a:t>18cm</a:t>
            </a:r>
            <a:r>
              <a:rPr lang="zh-CN" altLang="zh-CN" sz="2400" dirty="0">
                <a:solidFill>
                  <a:srgbClr val="FF0000"/>
                </a:solidFill>
                <a:latin typeface="Times New Roman" panose="02020603050405020304" pitchFamily="18" charset="0"/>
                <a:ea typeface="黑体" panose="02010609060101010101" pitchFamily="49" charset="-122"/>
              </a:rPr>
              <a:t>，</a:t>
            </a:r>
            <a:r>
              <a:rPr lang="en-US" altLang="zh-CN" sz="2400" dirty="0">
                <a:solidFill>
                  <a:srgbClr val="FF0000"/>
                </a:solidFill>
                <a:latin typeface="Times New Roman" panose="02020603050405020304" pitchFamily="18" charset="0"/>
                <a:ea typeface="黑体" panose="02010609060101010101" pitchFamily="49" charset="-122"/>
              </a:rPr>
              <a:t>24cm.</a:t>
            </a:r>
            <a:endParaRPr lang="zh-CN" altLang="zh-CN" sz="2400" dirty="0">
              <a:solidFill>
                <a:srgbClr val="FF0000"/>
              </a:solidFill>
              <a:latin typeface="Times New Roman" panose="02020603050405020304" pitchFamily="18" charset="0"/>
              <a:ea typeface="黑体" panose="02010609060101010101" pitchFamily="49" charset="-122"/>
            </a:endParaRPr>
          </a:p>
        </p:txBody>
      </p:sp>
      <p:graphicFrame>
        <p:nvGraphicFramePr>
          <p:cNvPr id="41127" name="对象 41126"/>
          <p:cNvGraphicFramePr/>
          <p:nvPr/>
        </p:nvGraphicFramePr>
        <p:xfrm>
          <a:off x="2798763" y="2852738"/>
          <a:ext cx="1657350" cy="654844"/>
        </p:xfrm>
        <a:graphic>
          <a:graphicData uri="http://schemas.openxmlformats.org/presentationml/2006/ole">
            <mc:AlternateContent xmlns:mc="http://schemas.openxmlformats.org/markup-compatibility/2006">
              <mc:Choice xmlns:v="urn:schemas-microsoft-com:vml" Requires="v">
                <p:oleObj spid="_x0000_s29710" r:id="rId3" imgW="749300" imgH="393700" progId="Equation.DSMT4">
                  <p:embed/>
                </p:oleObj>
              </mc:Choice>
              <mc:Fallback>
                <p:oleObj r:id="rId3" imgW="749300" imgH="393700" progId="Equation.DSMT4">
                  <p:embed/>
                  <p:pic>
                    <p:nvPicPr>
                      <p:cNvPr id="0" name="对象 4112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8763" y="2852738"/>
                        <a:ext cx="1657350" cy="654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1749">
                                            <p:txEl>
                                              <p:pRg st="0" end="0"/>
                                            </p:txEl>
                                          </p:spTgt>
                                        </p:tgtEl>
                                        <p:attrNameLst>
                                          <p:attrName>style.visibility</p:attrName>
                                        </p:attrNameLst>
                                      </p:cBhvr>
                                      <p:to>
                                        <p:strVal val="visible"/>
                                      </p:to>
                                    </p:set>
                                    <p:animEffect transition="in" filter="blinds(horizontal)">
                                      <p:cBhvr>
                                        <p:cTn id="7" dur="500"/>
                                        <p:tgtEl>
                                          <p:spTgt spid="317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1749">
                                            <p:txEl>
                                              <p:charRg st="17" end="36"/>
                                            </p:txEl>
                                          </p:spTgt>
                                        </p:tgtEl>
                                        <p:attrNameLst>
                                          <p:attrName>style.visibility</p:attrName>
                                        </p:attrNameLst>
                                      </p:cBhvr>
                                      <p:to>
                                        <p:strVal val="visible"/>
                                      </p:to>
                                    </p:set>
                                    <p:animEffect transition="in" filter="blinds(horizontal)">
                                      <p:cBhvr>
                                        <p:cTn id="12" dur="500"/>
                                        <p:tgtEl>
                                          <p:spTgt spid="31749">
                                            <p:txEl>
                                              <p:charRg st="17" end="3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1749">
                                            <p:txEl>
                                              <p:pRg st="2" end="2"/>
                                            </p:txEl>
                                          </p:spTgt>
                                        </p:tgtEl>
                                        <p:attrNameLst>
                                          <p:attrName>style.visibility</p:attrName>
                                        </p:attrNameLst>
                                      </p:cBhvr>
                                      <p:to>
                                        <p:strVal val="visible"/>
                                      </p:to>
                                    </p:set>
                                    <p:animEffect transition="in" filter="blinds(horizontal)">
                                      <p:cBhvr>
                                        <p:cTn id="17" dur="500"/>
                                        <p:tgtEl>
                                          <p:spTgt spid="31749">
                                            <p:txEl>
                                              <p:pRg st="2" end="2"/>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41127"/>
                                        </p:tgtEl>
                                        <p:attrNameLst>
                                          <p:attrName>style.visibility</p:attrName>
                                        </p:attrNameLst>
                                      </p:cBhvr>
                                      <p:to>
                                        <p:strVal val="visible"/>
                                      </p:to>
                                    </p:set>
                                    <p:animEffect transition="in" filter="dissolve">
                                      <p:cBhvr>
                                        <p:cTn id="20" dur="500"/>
                                        <p:tgtEl>
                                          <p:spTgt spid="41127"/>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1749">
                                            <p:txEl>
                                              <p:charRg st="44" end="59"/>
                                            </p:txEl>
                                          </p:spTgt>
                                        </p:tgtEl>
                                        <p:attrNameLst>
                                          <p:attrName>style.visibility</p:attrName>
                                        </p:attrNameLst>
                                      </p:cBhvr>
                                      <p:to>
                                        <p:strVal val="visible"/>
                                      </p:to>
                                    </p:set>
                                    <p:animEffect transition="in" filter="blinds(horizontal)">
                                      <p:cBhvr>
                                        <p:cTn id="25" dur="500"/>
                                        <p:tgtEl>
                                          <p:spTgt spid="31749">
                                            <p:txEl>
                                              <p:charRg st="44" end="59"/>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1749">
                                            <p:txEl>
                                              <p:charRg st="59" end="72"/>
                                            </p:txEl>
                                          </p:spTgt>
                                        </p:tgtEl>
                                        <p:attrNameLst>
                                          <p:attrName>style.visibility</p:attrName>
                                        </p:attrNameLst>
                                      </p:cBhvr>
                                      <p:to>
                                        <p:strVal val="visible"/>
                                      </p:to>
                                    </p:set>
                                    <p:animEffect transition="in" filter="blinds(horizontal)">
                                      <p:cBhvr>
                                        <p:cTn id="30" dur="500"/>
                                        <p:tgtEl>
                                          <p:spTgt spid="31749">
                                            <p:txEl>
                                              <p:charRg st="59" end="7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18"/>
          <p:cNvSpPr txBox="1">
            <a:spLocks noChangeArrowheads="1"/>
          </p:cNvSpPr>
          <p:nvPr/>
        </p:nvSpPr>
        <p:spPr bwMode="auto">
          <a:xfrm>
            <a:off x="571501" y="964406"/>
            <a:ext cx="7929563"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200000"/>
              </a:lnSpc>
              <a:buFont typeface="Arial" panose="020B0604020202020204" pitchFamily="34" charset="0"/>
              <a:buAutoNum type="arabicPeriod"/>
            </a:pPr>
            <a:r>
              <a:rPr lang="el-GR" altLang="zh-CN" sz="2800" dirty="0">
                <a:latin typeface="Times New Roman" panose="02020603050405020304" pitchFamily="18" charset="0"/>
                <a:ea typeface="黑体" panose="02010609060101010101" pitchFamily="49" charset="-122"/>
              </a:rPr>
              <a:t>Δ</a:t>
            </a:r>
            <a:r>
              <a:rPr lang="en-US" altLang="zh-CN" sz="2800" dirty="0">
                <a:latin typeface="Times New Roman" panose="02020603050405020304" pitchFamily="18" charset="0"/>
                <a:ea typeface="黑体" panose="02010609060101010101" pitchFamily="49" charset="-122"/>
              </a:rPr>
              <a:t>ABC∽</a:t>
            </a:r>
            <a:r>
              <a:rPr lang="el-GR" altLang="zh-CN" sz="2800" dirty="0">
                <a:latin typeface="Times New Roman" panose="02020603050405020304" pitchFamily="18" charset="0"/>
                <a:ea typeface="黑体" panose="02010609060101010101" pitchFamily="49" charset="-122"/>
              </a:rPr>
              <a:t> Δ</a:t>
            </a:r>
            <a:r>
              <a:rPr lang="en-US" altLang="zh-CN" sz="2800" dirty="0">
                <a:latin typeface="Times New Roman" panose="02020603050405020304" pitchFamily="18" charset="0"/>
                <a:ea typeface="黑体" panose="02010609060101010101" pitchFamily="49" charset="-122"/>
              </a:rPr>
              <a:t>A</a:t>
            </a:r>
            <a:r>
              <a:rPr lang="en-US" altLang="zh-CN" sz="2800" baseline="-25000" dirty="0">
                <a:latin typeface="Times New Roman" panose="02020603050405020304" pitchFamily="18" charset="0"/>
                <a:ea typeface="黑体" panose="02010609060101010101" pitchFamily="49" charset="-122"/>
              </a:rPr>
              <a:t>1</a:t>
            </a:r>
            <a:r>
              <a:rPr lang="en-US" altLang="zh-CN" sz="2800" dirty="0">
                <a:latin typeface="Times New Roman" panose="02020603050405020304" pitchFamily="18" charset="0"/>
                <a:ea typeface="黑体" panose="02010609060101010101" pitchFamily="49" charset="-122"/>
              </a:rPr>
              <a:t>B</a:t>
            </a:r>
            <a:r>
              <a:rPr lang="en-US" altLang="zh-CN" sz="2800" baseline="-25000" dirty="0">
                <a:latin typeface="Times New Roman" panose="02020603050405020304" pitchFamily="18" charset="0"/>
                <a:ea typeface="黑体" panose="02010609060101010101" pitchFamily="49" charset="-122"/>
              </a:rPr>
              <a:t>1</a:t>
            </a:r>
            <a:r>
              <a:rPr lang="en-US" altLang="zh-CN" sz="2800" dirty="0">
                <a:latin typeface="Times New Roman" panose="02020603050405020304" pitchFamily="18" charset="0"/>
                <a:ea typeface="黑体" panose="02010609060101010101" pitchFamily="49" charset="-122"/>
              </a:rPr>
              <a:t>C</a:t>
            </a:r>
            <a:r>
              <a:rPr lang="en-US" altLang="zh-CN" sz="2800" baseline="-25000" dirty="0">
                <a:latin typeface="Times New Roman" panose="02020603050405020304" pitchFamily="18" charset="0"/>
                <a:ea typeface="黑体" panose="02010609060101010101" pitchFamily="49" charset="-122"/>
              </a:rPr>
              <a:t>1 </a:t>
            </a:r>
            <a:r>
              <a:rPr lang="zh-CN" altLang="en-US" sz="2800" dirty="0">
                <a:latin typeface="Times New Roman" panose="02020603050405020304" pitchFamily="18" charset="0"/>
                <a:ea typeface="黑体" panose="02010609060101010101" pitchFamily="49" charset="-122"/>
              </a:rPr>
              <a:t>，</a:t>
            </a:r>
            <a:r>
              <a:rPr lang="en-US" altLang="zh-CN" sz="2800" dirty="0">
                <a:latin typeface="Times New Roman" panose="02020603050405020304" pitchFamily="18" charset="0"/>
                <a:ea typeface="黑体" panose="02010609060101010101" pitchFamily="49" charset="-122"/>
              </a:rPr>
              <a:t>BD</a:t>
            </a:r>
            <a:r>
              <a:rPr lang="zh-CN" altLang="en-US" sz="2800" dirty="0">
                <a:latin typeface="Times New Roman" panose="02020603050405020304" pitchFamily="18" charset="0"/>
                <a:ea typeface="黑体" panose="02010609060101010101" pitchFamily="49" charset="-122"/>
              </a:rPr>
              <a:t>和</a:t>
            </a:r>
            <a:r>
              <a:rPr lang="en-US" altLang="zh-CN" sz="2800" dirty="0">
                <a:latin typeface="Times New Roman" panose="02020603050405020304" pitchFamily="18" charset="0"/>
                <a:ea typeface="黑体" panose="02010609060101010101" pitchFamily="49" charset="-122"/>
              </a:rPr>
              <a:t>B</a:t>
            </a:r>
            <a:r>
              <a:rPr lang="en-US" altLang="zh-CN" sz="2800" baseline="-25000" dirty="0">
                <a:latin typeface="Times New Roman" panose="02020603050405020304" pitchFamily="18" charset="0"/>
                <a:ea typeface="黑体" panose="02010609060101010101" pitchFamily="49" charset="-122"/>
              </a:rPr>
              <a:t>1</a:t>
            </a:r>
            <a:r>
              <a:rPr lang="en-US" altLang="zh-CN" sz="2800" dirty="0">
                <a:latin typeface="Times New Roman" panose="02020603050405020304" pitchFamily="18" charset="0"/>
                <a:ea typeface="黑体" panose="02010609060101010101" pitchFamily="49" charset="-122"/>
              </a:rPr>
              <a:t>D</a:t>
            </a:r>
            <a:r>
              <a:rPr lang="en-US" altLang="zh-CN" sz="2800" baseline="-25000" dirty="0">
                <a:latin typeface="Times New Roman" panose="02020603050405020304" pitchFamily="18" charset="0"/>
                <a:ea typeface="黑体" panose="02010609060101010101" pitchFamily="49" charset="-122"/>
              </a:rPr>
              <a:t>1</a:t>
            </a:r>
            <a:r>
              <a:rPr lang="zh-CN" altLang="en-US" sz="2800" dirty="0">
                <a:latin typeface="Times New Roman" panose="02020603050405020304" pitchFamily="18" charset="0"/>
                <a:ea typeface="黑体" panose="02010609060101010101" pitchFamily="49" charset="-122"/>
              </a:rPr>
              <a:t>是它们的中线，</a:t>
            </a:r>
          </a:p>
          <a:p>
            <a:pPr>
              <a:lnSpc>
                <a:spcPct val="200000"/>
              </a:lnSpc>
              <a:buFont typeface="Arial" panose="020B0604020202020204" pitchFamily="34" charset="0"/>
              <a:buNone/>
            </a:pPr>
            <a:r>
              <a:rPr lang="zh-CN" altLang="en-US" sz="2800" dirty="0">
                <a:latin typeface="Times New Roman" panose="02020603050405020304" pitchFamily="18" charset="0"/>
                <a:ea typeface="黑体" panose="02010609060101010101" pitchFamily="49" charset="-122"/>
              </a:rPr>
              <a:t>  已知             </a:t>
            </a:r>
            <a:r>
              <a:rPr lang="en-US" altLang="zh-CN" sz="2800" dirty="0">
                <a:latin typeface="Times New Roman" panose="02020603050405020304" pitchFamily="18" charset="0"/>
                <a:ea typeface="黑体" panose="02010609060101010101" pitchFamily="49" charset="-122"/>
              </a:rPr>
              <a:t>,B</a:t>
            </a:r>
            <a:r>
              <a:rPr lang="en-US" altLang="zh-CN" sz="2800" baseline="-25000" dirty="0">
                <a:latin typeface="Times New Roman" panose="02020603050405020304" pitchFamily="18" charset="0"/>
                <a:ea typeface="黑体" panose="02010609060101010101" pitchFamily="49" charset="-122"/>
              </a:rPr>
              <a:t>1</a:t>
            </a:r>
            <a:r>
              <a:rPr lang="en-US" altLang="zh-CN" sz="2800" dirty="0">
                <a:latin typeface="Times New Roman" panose="02020603050405020304" pitchFamily="18" charset="0"/>
                <a:ea typeface="黑体" panose="02010609060101010101" pitchFamily="49" charset="-122"/>
              </a:rPr>
              <a:t>D</a:t>
            </a:r>
            <a:r>
              <a:rPr lang="en-US" altLang="zh-CN" sz="2800" baseline="-25000" dirty="0">
                <a:latin typeface="Times New Roman" panose="02020603050405020304" pitchFamily="18" charset="0"/>
                <a:ea typeface="黑体" panose="02010609060101010101" pitchFamily="49" charset="-122"/>
              </a:rPr>
              <a:t>1</a:t>
            </a:r>
            <a:r>
              <a:rPr lang="en-US" altLang="zh-CN" sz="2800" dirty="0">
                <a:latin typeface="Times New Roman" panose="02020603050405020304" pitchFamily="18" charset="0"/>
                <a:ea typeface="黑体" panose="02010609060101010101" pitchFamily="49" charset="-122"/>
              </a:rPr>
              <a:t> =4cm</a:t>
            </a:r>
            <a:r>
              <a:rPr lang="zh-CN" altLang="en-US" sz="2800" dirty="0">
                <a:latin typeface="Times New Roman" panose="02020603050405020304" pitchFamily="18" charset="0"/>
                <a:ea typeface="黑体" panose="02010609060101010101" pitchFamily="49" charset="-122"/>
              </a:rPr>
              <a:t>，则</a:t>
            </a:r>
            <a:r>
              <a:rPr lang="en-US" altLang="zh-CN" sz="2800" dirty="0">
                <a:latin typeface="Times New Roman" panose="02020603050405020304" pitchFamily="18" charset="0"/>
                <a:ea typeface="黑体" panose="02010609060101010101" pitchFamily="49" charset="-122"/>
              </a:rPr>
              <a:t>BD=</a:t>
            </a:r>
            <a:r>
              <a:rPr lang="en-US" altLang="zh-CN" sz="2800" u="sng" dirty="0">
                <a:latin typeface="Times New Roman" panose="02020603050405020304" pitchFamily="18" charset="0"/>
                <a:ea typeface="黑体" panose="02010609060101010101" pitchFamily="49" charset="-122"/>
              </a:rPr>
              <a:t>             </a:t>
            </a:r>
            <a:r>
              <a:rPr lang="en-US" altLang="zh-CN" sz="2800" dirty="0">
                <a:latin typeface="Times New Roman" panose="02020603050405020304" pitchFamily="18" charset="0"/>
                <a:ea typeface="黑体" panose="02010609060101010101" pitchFamily="49" charset="-122"/>
              </a:rPr>
              <a:t>cm.</a:t>
            </a:r>
          </a:p>
        </p:txBody>
      </p:sp>
      <p:graphicFrame>
        <p:nvGraphicFramePr>
          <p:cNvPr id="30723" name="Object 5"/>
          <p:cNvGraphicFramePr/>
          <p:nvPr/>
        </p:nvGraphicFramePr>
        <p:xfrm>
          <a:off x="1600200" y="1957973"/>
          <a:ext cx="1179513" cy="615554"/>
        </p:xfrm>
        <a:graphic>
          <a:graphicData uri="http://schemas.openxmlformats.org/presentationml/2006/ole">
            <mc:AlternateContent xmlns:mc="http://schemas.openxmlformats.org/markup-compatibility/2006">
              <mc:Choice xmlns:v="urn:schemas-microsoft-com:vml" Requires="v">
                <p:oleObj spid="_x0000_s30736" r:id="rId3" imgW="660400" imgH="431800" progId="Equation.3">
                  <p:embed/>
                </p:oleObj>
              </mc:Choice>
              <mc:Fallback>
                <p:oleObj r:id="rId3" imgW="660400" imgH="431800" progId="Equation.3">
                  <p:embed/>
                  <p:pic>
                    <p:nvPicPr>
                      <p:cNvPr id="0" name="Object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1957973"/>
                        <a:ext cx="1179513" cy="615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2" name="TextBox 7"/>
          <p:cNvSpPr txBox="1">
            <a:spLocks noChangeArrowheads="1"/>
          </p:cNvSpPr>
          <p:nvPr/>
        </p:nvSpPr>
        <p:spPr bwMode="auto">
          <a:xfrm>
            <a:off x="6046789" y="1826419"/>
            <a:ext cx="6429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800" b="1">
                <a:solidFill>
                  <a:srgbClr val="FF0000"/>
                </a:solidFill>
                <a:latin typeface="Times New Roman" panose="02020603050405020304" pitchFamily="18" charset="0"/>
                <a:ea typeface="黑体" panose="02010609060101010101" pitchFamily="49" charset="-122"/>
              </a:rPr>
              <a:t>6</a:t>
            </a:r>
          </a:p>
        </p:txBody>
      </p:sp>
      <p:sp>
        <p:nvSpPr>
          <p:cNvPr id="30725" name="TextBox 5"/>
          <p:cNvSpPr txBox="1">
            <a:spLocks noChangeArrowheads="1"/>
          </p:cNvSpPr>
          <p:nvPr/>
        </p:nvSpPr>
        <p:spPr bwMode="auto">
          <a:xfrm>
            <a:off x="714375" y="2571750"/>
            <a:ext cx="74168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en-US" altLang="zh-CN" sz="2800">
                <a:latin typeface="Times New Roman" panose="02020603050405020304" pitchFamily="18" charset="0"/>
                <a:ea typeface="黑体" panose="02010609060101010101" pitchFamily="49" charset="-122"/>
              </a:rPr>
              <a:t>2.</a:t>
            </a:r>
            <a:r>
              <a:rPr lang="el-GR" altLang="zh-CN" sz="2800">
                <a:latin typeface="Times New Roman" panose="02020603050405020304" pitchFamily="18" charset="0"/>
                <a:ea typeface="黑体" panose="02010609060101010101" pitchFamily="49" charset="-122"/>
              </a:rPr>
              <a:t>Δ</a:t>
            </a:r>
            <a:r>
              <a:rPr lang="en-US" altLang="zh-CN" sz="2800">
                <a:latin typeface="Times New Roman" panose="02020603050405020304" pitchFamily="18" charset="0"/>
                <a:ea typeface="黑体" panose="02010609060101010101" pitchFamily="49" charset="-122"/>
              </a:rPr>
              <a:t>ABC∽</a:t>
            </a:r>
            <a:r>
              <a:rPr lang="el-GR" altLang="zh-CN" sz="2800">
                <a:latin typeface="Times New Roman" panose="02020603050405020304" pitchFamily="18" charset="0"/>
                <a:ea typeface="黑体" panose="02010609060101010101" pitchFamily="49" charset="-122"/>
              </a:rPr>
              <a:t> Δ</a:t>
            </a:r>
            <a:r>
              <a:rPr lang="en-US" altLang="zh-CN" sz="2800">
                <a:latin typeface="Times New Roman" panose="02020603050405020304" pitchFamily="18" charset="0"/>
                <a:ea typeface="黑体" panose="02010609060101010101" pitchFamily="49" charset="-122"/>
              </a:rPr>
              <a:t>A</a:t>
            </a:r>
            <a:r>
              <a:rPr lang="en-US" altLang="zh-CN" sz="2800" baseline="-25000">
                <a:latin typeface="Times New Roman" panose="02020603050405020304" pitchFamily="18" charset="0"/>
                <a:ea typeface="黑体" panose="02010609060101010101" pitchFamily="49" charset="-122"/>
              </a:rPr>
              <a:t>1</a:t>
            </a:r>
            <a:r>
              <a:rPr lang="en-US" altLang="zh-CN" sz="2800">
                <a:latin typeface="Times New Roman" panose="02020603050405020304" pitchFamily="18" charset="0"/>
                <a:ea typeface="黑体" panose="02010609060101010101" pitchFamily="49" charset="-122"/>
              </a:rPr>
              <a:t>B</a:t>
            </a:r>
            <a:r>
              <a:rPr lang="en-US" altLang="zh-CN" sz="2800" baseline="-25000">
                <a:latin typeface="Times New Roman" panose="02020603050405020304" pitchFamily="18" charset="0"/>
                <a:ea typeface="黑体" panose="02010609060101010101" pitchFamily="49" charset="-122"/>
              </a:rPr>
              <a:t>1</a:t>
            </a:r>
            <a:r>
              <a:rPr lang="en-US" altLang="zh-CN" sz="2800">
                <a:latin typeface="Times New Roman" panose="02020603050405020304" pitchFamily="18" charset="0"/>
                <a:ea typeface="黑体" panose="02010609060101010101" pitchFamily="49" charset="-122"/>
              </a:rPr>
              <a:t>C</a:t>
            </a:r>
            <a:r>
              <a:rPr lang="en-US" altLang="zh-CN" sz="2800" baseline="-25000">
                <a:latin typeface="Times New Roman" panose="02020603050405020304" pitchFamily="18" charset="0"/>
                <a:ea typeface="黑体" panose="02010609060101010101" pitchFamily="49" charset="-122"/>
              </a:rPr>
              <a:t>1,</a:t>
            </a:r>
            <a:r>
              <a:rPr lang="en-US" altLang="zh-CN" sz="2800">
                <a:latin typeface="Times New Roman" panose="02020603050405020304" pitchFamily="18" charset="0"/>
                <a:ea typeface="黑体" panose="02010609060101010101" pitchFamily="49" charset="-122"/>
              </a:rPr>
              <a:t> AD</a:t>
            </a:r>
            <a:r>
              <a:rPr lang="zh-CN" altLang="en-US" sz="2800">
                <a:latin typeface="Times New Roman" panose="02020603050405020304" pitchFamily="18" charset="0"/>
                <a:ea typeface="黑体" panose="02010609060101010101" pitchFamily="49" charset="-122"/>
              </a:rPr>
              <a:t>和</a:t>
            </a:r>
            <a:r>
              <a:rPr lang="en-US" altLang="zh-CN" sz="2800">
                <a:latin typeface="Times New Roman" panose="02020603050405020304" pitchFamily="18" charset="0"/>
                <a:ea typeface="黑体" panose="02010609060101010101" pitchFamily="49" charset="-122"/>
              </a:rPr>
              <a:t>A</a:t>
            </a:r>
            <a:r>
              <a:rPr lang="en-US" altLang="zh-CN" sz="2800" baseline="-25000">
                <a:latin typeface="Times New Roman" panose="02020603050405020304" pitchFamily="18" charset="0"/>
                <a:ea typeface="黑体" panose="02010609060101010101" pitchFamily="49" charset="-122"/>
              </a:rPr>
              <a:t>1</a:t>
            </a:r>
            <a:r>
              <a:rPr lang="en-US" altLang="zh-CN" sz="2800">
                <a:latin typeface="Times New Roman" panose="02020603050405020304" pitchFamily="18" charset="0"/>
                <a:ea typeface="黑体" panose="02010609060101010101" pitchFamily="49" charset="-122"/>
              </a:rPr>
              <a:t>D</a:t>
            </a:r>
            <a:r>
              <a:rPr lang="en-US" altLang="zh-CN" sz="2800" baseline="-25000">
                <a:latin typeface="Times New Roman" panose="02020603050405020304" pitchFamily="18" charset="0"/>
                <a:ea typeface="黑体" panose="02010609060101010101" pitchFamily="49" charset="-122"/>
              </a:rPr>
              <a:t>1</a:t>
            </a:r>
            <a:r>
              <a:rPr lang="zh-CN" altLang="en-US" sz="2800">
                <a:latin typeface="Times New Roman" panose="02020603050405020304" pitchFamily="18" charset="0"/>
                <a:ea typeface="黑体" panose="02010609060101010101" pitchFamily="49" charset="-122"/>
              </a:rPr>
              <a:t>是对应角平分</a:t>
            </a:r>
          </a:p>
          <a:p>
            <a:pPr>
              <a:lnSpc>
                <a:spcPct val="150000"/>
              </a:lnSpc>
              <a:buFont typeface="Arial" panose="020B0604020202020204" pitchFamily="34" charset="0"/>
              <a:buNone/>
            </a:pPr>
            <a:r>
              <a:rPr lang="zh-CN" altLang="en-US" sz="2800">
                <a:latin typeface="Times New Roman" panose="02020603050405020304" pitchFamily="18" charset="0"/>
                <a:ea typeface="黑体" panose="02010609060101010101" pitchFamily="49" charset="-122"/>
              </a:rPr>
              <a:t>  线，已知</a:t>
            </a:r>
            <a:r>
              <a:rPr lang="en-US" altLang="zh-CN" sz="2800">
                <a:latin typeface="Times New Roman" panose="02020603050405020304" pitchFamily="18" charset="0"/>
                <a:ea typeface="黑体" panose="02010609060101010101" pitchFamily="49" charset="-122"/>
              </a:rPr>
              <a:t>AD=8cm</a:t>
            </a:r>
            <a:r>
              <a:rPr lang="zh-CN" altLang="en-US" sz="2800">
                <a:latin typeface="Times New Roman" panose="02020603050405020304" pitchFamily="18" charset="0"/>
                <a:ea typeface="黑体" panose="02010609060101010101" pitchFamily="49" charset="-122"/>
              </a:rPr>
              <a:t>， </a:t>
            </a:r>
            <a:r>
              <a:rPr lang="en-US" altLang="zh-CN" sz="2800">
                <a:latin typeface="Times New Roman" panose="02020603050405020304" pitchFamily="18" charset="0"/>
                <a:ea typeface="黑体" panose="02010609060101010101" pitchFamily="49" charset="-122"/>
              </a:rPr>
              <a:t>A</a:t>
            </a:r>
            <a:r>
              <a:rPr lang="en-US" altLang="zh-CN" sz="2800" baseline="-25000">
                <a:latin typeface="Times New Roman" panose="02020603050405020304" pitchFamily="18" charset="0"/>
                <a:ea typeface="黑体" panose="02010609060101010101" pitchFamily="49" charset="-122"/>
              </a:rPr>
              <a:t>1</a:t>
            </a:r>
            <a:r>
              <a:rPr lang="en-US" altLang="zh-CN" sz="2800">
                <a:latin typeface="Times New Roman" panose="02020603050405020304" pitchFamily="18" charset="0"/>
                <a:ea typeface="黑体" panose="02010609060101010101" pitchFamily="49" charset="-122"/>
              </a:rPr>
              <a:t>D</a:t>
            </a:r>
            <a:r>
              <a:rPr lang="en-US" altLang="zh-CN" sz="2800" baseline="-25000">
                <a:latin typeface="Times New Roman" panose="02020603050405020304" pitchFamily="18" charset="0"/>
                <a:ea typeface="黑体" panose="02010609060101010101" pitchFamily="49" charset="-122"/>
              </a:rPr>
              <a:t>1</a:t>
            </a:r>
            <a:r>
              <a:rPr lang="en-US" altLang="zh-CN" sz="2800">
                <a:latin typeface="Times New Roman" panose="02020603050405020304" pitchFamily="18" charset="0"/>
                <a:ea typeface="黑体" panose="02010609060101010101" pitchFamily="49" charset="-122"/>
              </a:rPr>
              <a:t>=3cm ,</a:t>
            </a:r>
            <a:r>
              <a:rPr lang="zh-CN" altLang="en-US" sz="2800">
                <a:latin typeface="Times New Roman" panose="02020603050405020304" pitchFamily="18" charset="0"/>
                <a:ea typeface="黑体" panose="02010609060101010101" pitchFamily="49" charset="-122"/>
              </a:rPr>
              <a:t>则</a:t>
            </a:r>
            <a:r>
              <a:rPr lang="el-GR" altLang="zh-CN" sz="2800">
                <a:latin typeface="Times New Roman" panose="02020603050405020304" pitchFamily="18" charset="0"/>
                <a:ea typeface="黑体" panose="02010609060101010101" pitchFamily="49" charset="-122"/>
              </a:rPr>
              <a:t> Δ</a:t>
            </a:r>
            <a:r>
              <a:rPr lang="en-US" altLang="zh-CN" sz="2800">
                <a:latin typeface="Times New Roman" panose="02020603050405020304" pitchFamily="18" charset="0"/>
                <a:ea typeface="黑体" panose="02010609060101010101" pitchFamily="49" charset="-122"/>
              </a:rPr>
              <a:t>ABC</a:t>
            </a:r>
            <a:r>
              <a:rPr lang="zh-CN" altLang="en-US" sz="2800">
                <a:latin typeface="Times New Roman" panose="02020603050405020304" pitchFamily="18" charset="0"/>
                <a:ea typeface="黑体" panose="02010609060101010101" pitchFamily="49" charset="-122"/>
              </a:rPr>
              <a:t>与</a:t>
            </a:r>
          </a:p>
          <a:p>
            <a:pPr>
              <a:lnSpc>
                <a:spcPct val="150000"/>
              </a:lnSpc>
              <a:buFont typeface="Arial" panose="020B0604020202020204" pitchFamily="34" charset="0"/>
              <a:buNone/>
            </a:pPr>
            <a:r>
              <a:rPr lang="zh-CN" altLang="en-US" sz="2800">
                <a:latin typeface="Times New Roman" panose="02020603050405020304" pitchFamily="18" charset="0"/>
                <a:ea typeface="黑体" panose="02010609060101010101" pitchFamily="49" charset="-122"/>
              </a:rPr>
              <a:t>  </a:t>
            </a:r>
            <a:r>
              <a:rPr lang="el-GR" altLang="zh-CN" sz="2800">
                <a:latin typeface="Times New Roman" panose="02020603050405020304" pitchFamily="18" charset="0"/>
                <a:ea typeface="黑体" panose="02010609060101010101" pitchFamily="49" charset="-122"/>
              </a:rPr>
              <a:t>Δ</a:t>
            </a:r>
            <a:r>
              <a:rPr lang="en-US" altLang="zh-CN" sz="2800">
                <a:latin typeface="Times New Roman" panose="02020603050405020304" pitchFamily="18" charset="0"/>
                <a:ea typeface="黑体" panose="02010609060101010101" pitchFamily="49" charset="-122"/>
              </a:rPr>
              <a:t>A</a:t>
            </a:r>
            <a:r>
              <a:rPr lang="en-US" altLang="zh-CN" sz="2800" baseline="-25000">
                <a:latin typeface="Times New Roman" panose="02020603050405020304" pitchFamily="18" charset="0"/>
                <a:ea typeface="黑体" panose="02010609060101010101" pitchFamily="49" charset="-122"/>
              </a:rPr>
              <a:t>1</a:t>
            </a:r>
            <a:r>
              <a:rPr lang="en-US" altLang="zh-CN" sz="2800">
                <a:latin typeface="Times New Roman" panose="02020603050405020304" pitchFamily="18" charset="0"/>
                <a:ea typeface="黑体" panose="02010609060101010101" pitchFamily="49" charset="-122"/>
              </a:rPr>
              <a:t>B</a:t>
            </a:r>
            <a:r>
              <a:rPr lang="en-US" altLang="zh-CN" sz="2800" baseline="-25000">
                <a:latin typeface="Times New Roman" panose="02020603050405020304" pitchFamily="18" charset="0"/>
                <a:ea typeface="黑体" panose="02010609060101010101" pitchFamily="49" charset="-122"/>
              </a:rPr>
              <a:t>1</a:t>
            </a:r>
            <a:r>
              <a:rPr lang="en-US" altLang="zh-CN" sz="2800">
                <a:latin typeface="Times New Roman" panose="02020603050405020304" pitchFamily="18" charset="0"/>
                <a:ea typeface="黑体" panose="02010609060101010101" pitchFamily="49" charset="-122"/>
              </a:rPr>
              <a:t>C</a:t>
            </a:r>
            <a:r>
              <a:rPr lang="en-US" altLang="zh-CN" sz="2800" baseline="-25000">
                <a:latin typeface="Times New Roman" panose="02020603050405020304" pitchFamily="18" charset="0"/>
                <a:ea typeface="黑体" panose="02010609060101010101" pitchFamily="49" charset="-122"/>
              </a:rPr>
              <a:t>1</a:t>
            </a:r>
            <a:r>
              <a:rPr lang="zh-CN" altLang="en-US" sz="2800">
                <a:latin typeface="Times New Roman" panose="02020603050405020304" pitchFamily="18" charset="0"/>
                <a:ea typeface="黑体" panose="02010609060101010101" pitchFamily="49" charset="-122"/>
              </a:rPr>
              <a:t>的对应高之比为</a:t>
            </a:r>
            <a:r>
              <a:rPr lang="zh-CN" altLang="en-US" sz="2800" u="sng">
                <a:latin typeface="Times New Roman" panose="02020603050405020304" pitchFamily="18" charset="0"/>
                <a:ea typeface="黑体" panose="02010609060101010101" pitchFamily="49" charset="-122"/>
              </a:rPr>
              <a:t>              </a:t>
            </a:r>
            <a:r>
              <a:rPr lang="en-US" altLang="zh-CN" sz="2800">
                <a:latin typeface="Times New Roman" panose="02020603050405020304" pitchFamily="18" charset="0"/>
                <a:ea typeface="黑体" panose="02010609060101010101" pitchFamily="49" charset="-122"/>
              </a:rPr>
              <a:t>.</a:t>
            </a:r>
          </a:p>
        </p:txBody>
      </p:sp>
      <p:sp>
        <p:nvSpPr>
          <p:cNvPr id="7" name="TextBox 6"/>
          <p:cNvSpPr txBox="1">
            <a:spLocks noChangeArrowheads="1"/>
          </p:cNvSpPr>
          <p:nvPr/>
        </p:nvSpPr>
        <p:spPr bwMode="auto">
          <a:xfrm>
            <a:off x="5137151" y="3649267"/>
            <a:ext cx="10080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800" b="1">
                <a:solidFill>
                  <a:srgbClr val="FF0000"/>
                </a:solidFill>
                <a:latin typeface="Times New Roman" panose="02020603050405020304" pitchFamily="18" charset="0"/>
                <a:ea typeface="黑体" panose="02010609060101010101" pitchFamily="49" charset="-122"/>
              </a:rPr>
              <a:t>8:3</a:t>
            </a:r>
          </a:p>
        </p:txBody>
      </p:sp>
      <p:grpSp>
        <p:nvGrpSpPr>
          <p:cNvPr id="30727" name="组合 17"/>
          <p:cNvGrpSpPr/>
          <p:nvPr/>
        </p:nvGrpSpPr>
        <p:grpSpPr bwMode="auto">
          <a:xfrm>
            <a:off x="457201" y="495300"/>
            <a:ext cx="1533525" cy="499679"/>
            <a:chOff x="0" y="1"/>
            <a:chExt cx="4104456" cy="640588"/>
          </a:xfrm>
        </p:grpSpPr>
        <p:sp>
          <p:nvSpPr>
            <p:cNvPr id="30728" name="圆角矩形 31"/>
            <p:cNvSpPr>
              <a:spLocks noChangeArrowheads="1"/>
            </p:cNvSpPr>
            <p:nvPr/>
          </p:nvSpPr>
          <p:spPr bwMode="auto">
            <a:xfrm>
              <a:off x="0" y="1"/>
              <a:ext cx="4104456" cy="469395"/>
            </a:xfrm>
            <a:prstGeom prst="roundRect">
              <a:avLst>
                <a:gd name="adj" fmla="val 16667"/>
              </a:avLst>
            </a:prstGeom>
            <a:solidFill>
              <a:srgbClr val="FFFFD9"/>
            </a:solidFill>
            <a:ln w="25400">
              <a:solidFill>
                <a:srgbClr val="0099FF"/>
              </a:solidFill>
              <a:round/>
            </a:ln>
          </p:spPr>
          <p:txBody>
            <a:bodyPr/>
            <a:lstStyle/>
            <a:p>
              <a:pPr algn="ctr" eaLnBrk="0" hangingPunct="0">
                <a:buFont typeface="Arial" panose="020B0604020202020204" pitchFamily="34" charset="0"/>
                <a:buNone/>
              </a:pPr>
              <a:endParaRPr lang="zh-CN" altLang="zh-CN" sz="2400" b="1">
                <a:latin typeface="宋体" panose="02010600030101010101" pitchFamily="2" charset="-122"/>
                <a:sym typeface="宋体" panose="02010600030101010101" pitchFamily="2" charset="-122"/>
              </a:endParaRPr>
            </a:p>
          </p:txBody>
        </p:sp>
        <p:sp>
          <p:nvSpPr>
            <p:cNvPr id="30729" name="文本框 19"/>
            <p:cNvSpPr>
              <a:spLocks noChangeArrowheads="1"/>
            </p:cNvSpPr>
            <p:nvPr/>
          </p:nvSpPr>
          <p:spPr bwMode="auto">
            <a:xfrm>
              <a:off x="76523" y="48735"/>
              <a:ext cx="4027933" cy="591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Font typeface="Arial" panose="020B0604020202020204" pitchFamily="34" charset="0"/>
                <a:buNone/>
              </a:pPr>
              <a:r>
                <a:rPr lang="zh-CN" altLang="en-US" sz="2400" b="1">
                  <a:latin typeface="微软雅黑" panose="020B0503020204020204" pitchFamily="34" charset="-122"/>
                  <a:ea typeface="微软雅黑" panose="020B0503020204020204" pitchFamily="34" charset="-122"/>
                  <a:sym typeface="微软雅黑" panose="020B0503020204020204" pitchFamily="34" charset="-122"/>
                </a:rPr>
                <a:t>练一练</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矩形 10357"/>
          <p:cNvSpPr>
            <a:spLocks noChangeArrowheads="1"/>
          </p:cNvSpPr>
          <p:nvPr/>
        </p:nvSpPr>
        <p:spPr bwMode="auto">
          <a:xfrm>
            <a:off x="539750" y="2950369"/>
            <a:ext cx="8172450" cy="1348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60000"/>
              </a:lnSpc>
              <a:spcBef>
                <a:spcPct val="20000"/>
              </a:spcBef>
              <a:buClr>
                <a:schemeClr val="accent1"/>
              </a:buClr>
              <a:buSzPct val="80000"/>
              <a:buFont typeface="Wingdings" panose="05000000000000000000" pitchFamily="2" charset="2"/>
              <a:buNone/>
            </a:pPr>
            <a:r>
              <a:rPr lang="en-US" altLang="zh-CN" sz="2400" dirty="0">
                <a:latin typeface="黑体" panose="02010609060101010101" pitchFamily="49" charset="-122"/>
                <a:ea typeface="黑体" panose="02010609060101010101" pitchFamily="49" charset="-122"/>
              </a:rPr>
              <a:t>3</a:t>
            </a:r>
            <a:r>
              <a:rPr lang="zh-CN" altLang="en-US" sz="2400" dirty="0">
                <a:latin typeface="黑体" panose="02010609060101010101" pitchFamily="49" charset="-122"/>
                <a:ea typeface="黑体" panose="02010609060101010101" pitchFamily="49" charset="-122"/>
              </a:rPr>
              <a:t>．两个相似三角形对应中线的比为   ，</a:t>
            </a:r>
          </a:p>
          <a:p>
            <a:pPr>
              <a:lnSpc>
                <a:spcPct val="160000"/>
              </a:lnSpc>
              <a:spcBef>
                <a:spcPct val="20000"/>
              </a:spcBef>
              <a:buClr>
                <a:schemeClr val="accent1"/>
              </a:buClr>
              <a:buSzPct val="80000"/>
              <a:buFont typeface="Wingdings" panose="05000000000000000000" pitchFamily="2" charset="2"/>
              <a:buNone/>
            </a:pPr>
            <a:r>
              <a:rPr lang="zh-CN" altLang="en-US" sz="2400" dirty="0">
                <a:latin typeface="黑体" panose="02010609060101010101" pitchFamily="49" charset="-122"/>
                <a:ea typeface="黑体" panose="02010609060101010101" pitchFamily="49" charset="-122"/>
              </a:rPr>
              <a:t>则对应高的比为</a:t>
            </a:r>
            <a:r>
              <a:rPr lang="en-US" altLang="zh-CN" sz="2400" dirty="0">
                <a:latin typeface="黑体" panose="02010609060101010101" pitchFamily="49" charset="-122"/>
                <a:ea typeface="黑体" panose="02010609060101010101" pitchFamily="49" charset="-122"/>
              </a:rPr>
              <a:t>______ .</a:t>
            </a:r>
          </a:p>
        </p:txBody>
      </p:sp>
      <p:sp>
        <p:nvSpPr>
          <p:cNvPr id="31747" name="矩形 80"/>
          <p:cNvSpPr>
            <a:spLocks noChangeArrowheads="1"/>
          </p:cNvSpPr>
          <p:nvPr/>
        </p:nvSpPr>
        <p:spPr bwMode="auto">
          <a:xfrm>
            <a:off x="82550" y="28575"/>
            <a:ext cx="11144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zh-CN" altLang="en-US" b="1" dirty="0">
                <a:solidFill>
                  <a:srgbClr val="228B8B"/>
                </a:solidFill>
                <a:ea typeface="方正姚体" panose="02010601030101010101" pitchFamily="2" charset="-122"/>
              </a:rPr>
              <a:t>当堂练习</a:t>
            </a:r>
            <a:endParaRPr lang="zh-CN" altLang="en-US" dirty="0">
              <a:solidFill>
                <a:srgbClr val="228B8B"/>
              </a:solidFill>
              <a:ea typeface="方正姚体" panose="02010601030101010101" pitchFamily="2" charset="-122"/>
            </a:endParaRPr>
          </a:p>
        </p:txBody>
      </p:sp>
      <p:sp>
        <p:nvSpPr>
          <p:cNvPr id="31748" name="矩形 10352"/>
          <p:cNvSpPr>
            <a:spLocks noChangeArrowheads="1"/>
          </p:cNvSpPr>
          <p:nvPr/>
        </p:nvSpPr>
        <p:spPr bwMode="auto">
          <a:xfrm>
            <a:off x="563564" y="1869282"/>
            <a:ext cx="7680325" cy="1274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60000"/>
              </a:lnSpc>
              <a:spcBef>
                <a:spcPct val="20000"/>
              </a:spcBef>
              <a:buClr>
                <a:schemeClr val="accent1"/>
              </a:buClr>
              <a:buSzPct val="80000"/>
              <a:buFont typeface="Wingdings" panose="05000000000000000000" pitchFamily="2" charset="2"/>
              <a:buNone/>
            </a:pPr>
            <a:r>
              <a:rPr lang="en-US" altLang="zh-CN" sz="2400" dirty="0">
                <a:latin typeface="黑体" panose="02010609060101010101" pitchFamily="49" charset="-122"/>
                <a:ea typeface="黑体" panose="02010609060101010101" pitchFamily="49" charset="-122"/>
              </a:rPr>
              <a:t>2.</a:t>
            </a:r>
            <a:r>
              <a:rPr lang="zh-CN" altLang="en-US" sz="2400" dirty="0">
                <a:latin typeface="黑体" panose="02010609060101010101" pitchFamily="49" charset="-122"/>
                <a:ea typeface="黑体" panose="02010609060101010101" pitchFamily="49" charset="-122"/>
              </a:rPr>
              <a:t>相似三角形对应边的比为</a:t>
            </a:r>
            <a:r>
              <a:rPr lang="en-US" altLang="zh-CN" sz="2400" dirty="0">
                <a:latin typeface="Times New Roman" panose="02020603050405020304" pitchFamily="18" charset="0"/>
                <a:ea typeface="黑体" panose="02010609060101010101" pitchFamily="49" charset="-122"/>
              </a:rPr>
              <a:t>2∶3</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那么对应角的角平分线的比为</a:t>
            </a:r>
            <a:r>
              <a:rPr lang="en-US" altLang="zh-CN" sz="2400" dirty="0">
                <a:latin typeface="黑体" panose="02010609060101010101" pitchFamily="49" charset="-122"/>
                <a:ea typeface="黑体" panose="02010609060101010101" pitchFamily="49" charset="-122"/>
              </a:rPr>
              <a:t>______.</a:t>
            </a:r>
          </a:p>
        </p:txBody>
      </p:sp>
      <p:sp>
        <p:nvSpPr>
          <p:cNvPr id="10354" name="文本框 10353"/>
          <p:cNvSpPr txBox="1">
            <a:spLocks noChangeArrowheads="1"/>
          </p:cNvSpPr>
          <p:nvPr/>
        </p:nvSpPr>
        <p:spPr bwMode="auto">
          <a:xfrm>
            <a:off x="1547813" y="2301479"/>
            <a:ext cx="1655762"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60000"/>
              </a:lnSpc>
              <a:buFont typeface="Arial" panose="020B0604020202020204" pitchFamily="34" charset="0"/>
              <a:buNone/>
            </a:pPr>
            <a:r>
              <a:rPr lang="en-US" altLang="zh-CN" sz="2400">
                <a:solidFill>
                  <a:srgbClr val="FF0000"/>
                </a:solidFill>
                <a:latin typeface="Times New Roman" panose="02020603050405020304" pitchFamily="18" charset="0"/>
                <a:ea typeface="黑体" panose="02010609060101010101" pitchFamily="49" charset="-122"/>
              </a:rPr>
              <a:t>2∶ 3</a:t>
            </a:r>
          </a:p>
        </p:txBody>
      </p:sp>
      <p:sp>
        <p:nvSpPr>
          <p:cNvPr id="31750" name="矩形 10354"/>
          <p:cNvSpPr>
            <a:spLocks noChangeArrowheads="1"/>
          </p:cNvSpPr>
          <p:nvPr/>
        </p:nvSpPr>
        <p:spPr bwMode="auto">
          <a:xfrm>
            <a:off x="539750" y="789385"/>
            <a:ext cx="7772400" cy="1274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60000"/>
              </a:lnSpc>
              <a:spcBef>
                <a:spcPct val="20000"/>
              </a:spcBef>
              <a:buClr>
                <a:schemeClr val="accent1"/>
              </a:buClr>
              <a:buSzPct val="80000"/>
              <a:buFont typeface="Wingdings" panose="05000000000000000000" pitchFamily="2" charset="2"/>
              <a:buNone/>
            </a:pPr>
            <a:r>
              <a:rPr lang="en-US" altLang="zh-CN" sz="2400" dirty="0">
                <a:latin typeface="黑体" panose="02010609060101010101" pitchFamily="49" charset="-122"/>
                <a:ea typeface="黑体" panose="02010609060101010101" pitchFamily="49" charset="-122"/>
              </a:rPr>
              <a:t>1</a:t>
            </a:r>
            <a:r>
              <a:rPr lang="zh-CN" altLang="en-US" sz="2400" dirty="0">
                <a:latin typeface="黑体" panose="02010609060101010101" pitchFamily="49" charset="-122"/>
                <a:ea typeface="黑体" panose="02010609060101010101" pitchFamily="49" charset="-122"/>
              </a:rPr>
              <a:t>．两个相似三角形的相似比为    </a:t>
            </a:r>
            <a:r>
              <a:rPr lang="en-US" altLang="zh-CN" sz="2400" dirty="0">
                <a:latin typeface="黑体" panose="02010609060101010101" pitchFamily="49" charset="-122"/>
                <a:ea typeface="黑体" panose="02010609060101010101" pitchFamily="49" charset="-122"/>
              </a:rPr>
              <a:t>,  </a:t>
            </a:r>
            <a:r>
              <a:rPr lang="zh-CN" altLang="en-US" sz="2400" dirty="0">
                <a:latin typeface="黑体" panose="02010609060101010101" pitchFamily="49" charset="-122"/>
                <a:ea typeface="黑体" panose="02010609060101010101" pitchFamily="49" charset="-122"/>
              </a:rPr>
              <a:t>则对应高的比为</a:t>
            </a:r>
            <a:r>
              <a:rPr lang="en-US" altLang="zh-CN" sz="2400" dirty="0">
                <a:latin typeface="黑体" panose="02010609060101010101" pitchFamily="49" charset="-122"/>
                <a:ea typeface="黑体" panose="02010609060101010101" pitchFamily="49" charset="-122"/>
              </a:rPr>
              <a:t>_________, </a:t>
            </a:r>
            <a:r>
              <a:rPr lang="zh-CN" altLang="en-US" sz="2400" dirty="0">
                <a:latin typeface="黑体" panose="02010609060101010101" pitchFamily="49" charset="-122"/>
                <a:ea typeface="黑体" panose="02010609060101010101" pitchFamily="49" charset="-122"/>
              </a:rPr>
              <a:t>则对应中线的比为</a:t>
            </a:r>
            <a:r>
              <a:rPr lang="en-US" altLang="zh-CN" sz="2400" dirty="0">
                <a:latin typeface="黑体" panose="02010609060101010101" pitchFamily="49" charset="-122"/>
                <a:ea typeface="黑体" panose="02010609060101010101" pitchFamily="49" charset="-122"/>
              </a:rPr>
              <a:t>_________.</a:t>
            </a:r>
          </a:p>
        </p:txBody>
      </p:sp>
      <p:graphicFrame>
        <p:nvGraphicFramePr>
          <p:cNvPr id="31751" name="对象 10364"/>
          <p:cNvGraphicFramePr/>
          <p:nvPr/>
        </p:nvGraphicFramePr>
        <p:xfrm>
          <a:off x="4932363" y="735807"/>
          <a:ext cx="271462" cy="527447"/>
        </p:xfrm>
        <a:graphic>
          <a:graphicData uri="http://schemas.openxmlformats.org/presentationml/2006/ole">
            <mc:AlternateContent xmlns:mc="http://schemas.openxmlformats.org/markup-compatibility/2006">
              <mc:Choice xmlns:v="urn:schemas-microsoft-com:vml" Requires="v">
                <p:oleObj spid="_x0000_s31778" r:id="rId4" imgW="152400" imgH="393700" progId="Equation.3">
                  <p:embed/>
                </p:oleObj>
              </mc:Choice>
              <mc:Fallback>
                <p:oleObj r:id="rId4" imgW="152400" imgH="393700" progId="Equation.3">
                  <p:embed/>
                  <p:pic>
                    <p:nvPicPr>
                      <p:cNvPr id="0" name="对象 1036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32363" y="735807"/>
                        <a:ext cx="271462" cy="52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0366" name="对象 10365"/>
          <p:cNvGraphicFramePr/>
          <p:nvPr/>
        </p:nvGraphicFramePr>
        <p:xfrm>
          <a:off x="1476376" y="1181101"/>
          <a:ext cx="271463" cy="526256"/>
        </p:xfrm>
        <a:graphic>
          <a:graphicData uri="http://schemas.openxmlformats.org/presentationml/2006/ole">
            <mc:AlternateContent xmlns:mc="http://schemas.openxmlformats.org/markup-compatibility/2006">
              <mc:Choice xmlns:v="urn:schemas-microsoft-com:vml" Requires="v">
                <p:oleObj spid="_x0000_s31779" r:id="rId6" imgW="203200" imgH="520700" progId="Equation.3">
                  <p:embed/>
                </p:oleObj>
              </mc:Choice>
              <mc:Fallback>
                <p:oleObj r:id="rId6" imgW="203200" imgH="520700" progId="Equation.3">
                  <p:embed/>
                  <p:pic>
                    <p:nvPicPr>
                      <p:cNvPr id="0" name="对象 10365"/>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76376" y="1181101"/>
                        <a:ext cx="271463" cy="526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0367" name="对象 10366"/>
          <p:cNvGraphicFramePr/>
          <p:nvPr/>
        </p:nvGraphicFramePr>
        <p:xfrm>
          <a:off x="5524501" y="1181101"/>
          <a:ext cx="271463" cy="526256"/>
        </p:xfrm>
        <a:graphic>
          <a:graphicData uri="http://schemas.openxmlformats.org/presentationml/2006/ole">
            <mc:AlternateContent xmlns:mc="http://schemas.openxmlformats.org/markup-compatibility/2006">
              <mc:Choice xmlns:v="urn:schemas-microsoft-com:vml" Requires="v">
                <p:oleObj spid="_x0000_s31780" r:id="rId8" imgW="203200" imgH="520700" progId="Equation.3">
                  <p:embed/>
                </p:oleObj>
              </mc:Choice>
              <mc:Fallback>
                <p:oleObj r:id="rId8" imgW="203200" imgH="520700" progId="Equation.3">
                  <p:embed/>
                  <p:pic>
                    <p:nvPicPr>
                      <p:cNvPr id="0" name="对象 10366"/>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24501" y="1181101"/>
                        <a:ext cx="271463" cy="526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31754" name="对象 10367"/>
          <p:cNvGraphicFramePr/>
          <p:nvPr/>
        </p:nvGraphicFramePr>
        <p:xfrm>
          <a:off x="5435601" y="2950369"/>
          <a:ext cx="271463" cy="526256"/>
        </p:xfrm>
        <a:graphic>
          <a:graphicData uri="http://schemas.openxmlformats.org/presentationml/2006/ole">
            <mc:AlternateContent xmlns:mc="http://schemas.openxmlformats.org/markup-compatibility/2006">
              <mc:Choice xmlns:v="urn:schemas-microsoft-com:vml" Requires="v">
                <p:oleObj spid="_x0000_s31781" r:id="rId10" imgW="203200" imgH="520700" progId="Equation.3">
                  <p:embed/>
                </p:oleObj>
              </mc:Choice>
              <mc:Fallback>
                <p:oleObj r:id="rId10" imgW="203200" imgH="520700" progId="Equation.3">
                  <p:embed/>
                  <p:pic>
                    <p:nvPicPr>
                      <p:cNvPr id="0" name="对象 10367"/>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435601" y="2950369"/>
                        <a:ext cx="271463" cy="526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0369" name="对象 10368"/>
          <p:cNvGraphicFramePr/>
          <p:nvPr/>
        </p:nvGraphicFramePr>
        <p:xfrm>
          <a:off x="2987676" y="3381376"/>
          <a:ext cx="271463" cy="526256"/>
        </p:xfrm>
        <a:graphic>
          <a:graphicData uri="http://schemas.openxmlformats.org/presentationml/2006/ole">
            <mc:AlternateContent xmlns:mc="http://schemas.openxmlformats.org/markup-compatibility/2006">
              <mc:Choice xmlns:v="urn:schemas-microsoft-com:vml" Requires="v">
                <p:oleObj spid="_x0000_s31782" r:id="rId12" imgW="203200" imgH="520700" progId="Equation.3">
                  <p:embed/>
                </p:oleObj>
              </mc:Choice>
              <mc:Fallback>
                <p:oleObj r:id="rId12" imgW="203200" imgH="520700" progId="Equation.3">
                  <p:embed/>
                  <p:pic>
                    <p:nvPicPr>
                      <p:cNvPr id="0" name="对象 10368"/>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987676" y="3381376"/>
                        <a:ext cx="271463" cy="526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366"/>
                                        </p:tgtEl>
                                        <p:attrNameLst>
                                          <p:attrName>style.visibility</p:attrName>
                                        </p:attrNameLst>
                                      </p:cBhvr>
                                      <p:to>
                                        <p:strVal val="visible"/>
                                      </p:to>
                                    </p:set>
                                    <p:animEffect transition="in" filter="dissolve">
                                      <p:cBhvr>
                                        <p:cTn id="7" dur="500"/>
                                        <p:tgtEl>
                                          <p:spTgt spid="1036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367"/>
                                        </p:tgtEl>
                                        <p:attrNameLst>
                                          <p:attrName>style.visibility</p:attrName>
                                        </p:attrNameLst>
                                      </p:cBhvr>
                                      <p:to>
                                        <p:strVal val="visible"/>
                                      </p:to>
                                    </p:set>
                                    <p:animEffect transition="in" filter="dissolve">
                                      <p:cBhvr>
                                        <p:cTn id="12" dur="500"/>
                                        <p:tgtEl>
                                          <p:spTgt spid="1036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354"/>
                                        </p:tgtEl>
                                        <p:attrNameLst>
                                          <p:attrName>style.visibility</p:attrName>
                                        </p:attrNameLst>
                                      </p:cBhvr>
                                      <p:to>
                                        <p:strVal val="visible"/>
                                      </p:to>
                                    </p:set>
                                    <p:animEffect transition="in" filter="dissolve">
                                      <p:cBhvr>
                                        <p:cTn id="17" dur="500"/>
                                        <p:tgtEl>
                                          <p:spTgt spid="1035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0369"/>
                                        </p:tgtEl>
                                        <p:attrNameLst>
                                          <p:attrName>style.visibility</p:attrName>
                                        </p:attrNameLst>
                                      </p:cBhvr>
                                      <p:to>
                                        <p:strVal val="visible"/>
                                      </p:to>
                                    </p:set>
                                    <p:animEffect transition="in" filter="dissolve">
                                      <p:cBhvr>
                                        <p:cTn id="22" dur="500"/>
                                        <p:tgtEl>
                                          <p:spTgt spid="103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99" name="文本框 41098"/>
          <p:cNvSpPr txBox="1">
            <a:spLocks noChangeArrowheads="1"/>
          </p:cNvSpPr>
          <p:nvPr/>
        </p:nvSpPr>
        <p:spPr bwMode="auto">
          <a:xfrm>
            <a:off x="1116013" y="1743075"/>
            <a:ext cx="5791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解：∵ △</a:t>
            </a:r>
            <a:r>
              <a:rPr lang="en-US" altLang="zh-CN" sz="2400" b="1" i="1">
                <a:solidFill>
                  <a:srgbClr val="FF0000"/>
                </a:solidFill>
                <a:latin typeface="Times New Roman" panose="02020603050405020304" pitchFamily="18" charset="0"/>
                <a:ea typeface="黑体" panose="02010609060101010101" pitchFamily="49" charset="-122"/>
              </a:rPr>
              <a:t>ABC</a:t>
            </a:r>
            <a:r>
              <a:rPr lang="en-US" altLang="zh-CN" sz="2400">
                <a:solidFill>
                  <a:srgbClr val="FF0000"/>
                </a:solidFill>
                <a:latin typeface="黑体" panose="02010609060101010101" pitchFamily="49" charset="-122"/>
                <a:ea typeface="黑体" panose="02010609060101010101" pitchFamily="49" charset="-122"/>
              </a:rPr>
              <a:t>∽△</a:t>
            </a:r>
            <a:r>
              <a:rPr lang="en-US" altLang="zh-CN" sz="2400" b="1" i="1">
                <a:solidFill>
                  <a:srgbClr val="FF0000"/>
                </a:solidFill>
                <a:latin typeface="Times New Roman" panose="02020603050405020304" pitchFamily="18" charset="0"/>
                <a:ea typeface="黑体" panose="02010609060101010101" pitchFamily="49" charset="-122"/>
              </a:rPr>
              <a:t>DEF</a:t>
            </a:r>
            <a:r>
              <a:rPr lang="zh-CN" altLang="en-US" sz="2400">
                <a:solidFill>
                  <a:srgbClr val="FF0000"/>
                </a:solidFill>
                <a:latin typeface="黑体" panose="02010609060101010101" pitchFamily="49" charset="-122"/>
                <a:ea typeface="黑体" panose="02010609060101010101" pitchFamily="49" charset="-122"/>
              </a:rPr>
              <a:t>，</a:t>
            </a:r>
            <a:r>
              <a:rPr lang="en-US" sz="2400">
                <a:latin typeface="黑体" panose="02010609060101010101" pitchFamily="49" charset="-122"/>
                <a:ea typeface="黑体" panose="02010609060101010101" pitchFamily="49" charset="-122"/>
              </a:rPr>
              <a:t> </a:t>
            </a:r>
            <a:r>
              <a:rPr lang="zh-CN" altLang="en-US" sz="2400">
                <a:solidFill>
                  <a:srgbClr val="FF0000"/>
                </a:solidFill>
                <a:latin typeface="黑体" panose="02010609060101010101" pitchFamily="49" charset="-122"/>
                <a:ea typeface="黑体" panose="02010609060101010101" pitchFamily="49" charset="-122"/>
              </a:rPr>
              <a:t>　</a:t>
            </a:r>
          </a:p>
        </p:txBody>
      </p:sp>
      <p:sp>
        <p:nvSpPr>
          <p:cNvPr id="41100" name="文本框 41099"/>
          <p:cNvSpPr txBox="1">
            <a:spLocks noChangeArrowheads="1"/>
          </p:cNvSpPr>
          <p:nvPr/>
        </p:nvSpPr>
        <p:spPr bwMode="auto">
          <a:xfrm>
            <a:off x="1692276" y="3794522"/>
            <a:ext cx="40989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解得</a:t>
            </a:r>
            <a:r>
              <a:rPr lang="en-US" altLang="zh-CN" sz="2400">
                <a:solidFill>
                  <a:srgbClr val="FF0000"/>
                </a:solidFill>
                <a:latin typeface="黑体" panose="02010609060101010101" pitchFamily="49" charset="-122"/>
                <a:ea typeface="黑体" panose="02010609060101010101" pitchFamily="49" charset="-122"/>
              </a:rPr>
              <a:t>,</a:t>
            </a:r>
            <a:r>
              <a:rPr lang="en-US" altLang="zh-CN" sz="2400" b="1" i="1">
                <a:solidFill>
                  <a:srgbClr val="FF0000"/>
                </a:solidFill>
                <a:latin typeface="Times New Roman" panose="02020603050405020304" pitchFamily="18" charset="0"/>
                <a:ea typeface="黑体" panose="02010609060101010101" pitchFamily="49" charset="-122"/>
              </a:rPr>
              <a:t>EH</a:t>
            </a:r>
            <a:r>
              <a:rPr lang="zh-CN" altLang="en-US" sz="2400">
                <a:solidFill>
                  <a:srgbClr val="FF0000"/>
                </a:solidFill>
                <a:latin typeface="Times New Roman" panose="02020603050405020304" pitchFamily="18" charset="0"/>
                <a:ea typeface="黑体" panose="02010609060101010101" pitchFamily="49" charset="-122"/>
              </a:rPr>
              <a:t>＝</a:t>
            </a:r>
            <a:r>
              <a:rPr lang="en-US" altLang="zh-CN" sz="2400">
                <a:solidFill>
                  <a:srgbClr val="FF0000"/>
                </a:solidFill>
                <a:latin typeface="Times New Roman" panose="02020603050405020304" pitchFamily="18" charset="0"/>
                <a:ea typeface="黑体" panose="02010609060101010101" pitchFamily="49" charset="-122"/>
              </a:rPr>
              <a:t>3.2(cm)</a:t>
            </a:r>
            <a:r>
              <a:rPr lang="en-US" altLang="zh-CN" sz="2400">
                <a:solidFill>
                  <a:srgbClr val="FF0000"/>
                </a:solidFill>
                <a:latin typeface="黑体" panose="02010609060101010101" pitchFamily="49" charset="-122"/>
                <a:ea typeface="黑体" panose="02010609060101010101" pitchFamily="49" charset="-122"/>
              </a:rPr>
              <a:t>.</a:t>
            </a:r>
          </a:p>
        </p:txBody>
      </p:sp>
      <p:sp>
        <p:nvSpPr>
          <p:cNvPr id="41101" name="文本框 41100"/>
          <p:cNvSpPr txBox="1">
            <a:spLocks noChangeArrowheads="1"/>
          </p:cNvSpPr>
          <p:nvPr/>
        </p:nvSpPr>
        <p:spPr bwMode="auto">
          <a:xfrm>
            <a:off x="1462088" y="4226719"/>
            <a:ext cx="5486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答：</a:t>
            </a:r>
            <a:r>
              <a:rPr lang="en-US" altLang="zh-CN" sz="2400" b="1" i="1">
                <a:solidFill>
                  <a:srgbClr val="FF0000"/>
                </a:solidFill>
                <a:latin typeface="Times New Roman" panose="02020603050405020304" pitchFamily="18" charset="0"/>
                <a:ea typeface="黑体" panose="02010609060101010101" pitchFamily="49" charset="-122"/>
              </a:rPr>
              <a:t>EH</a:t>
            </a:r>
            <a:r>
              <a:rPr lang="zh-CN" altLang="en-US" sz="2400">
                <a:solidFill>
                  <a:srgbClr val="FF0000"/>
                </a:solidFill>
                <a:latin typeface="黑体" panose="02010609060101010101" pitchFamily="49" charset="-122"/>
                <a:ea typeface="黑体" panose="02010609060101010101" pitchFamily="49" charset="-122"/>
              </a:rPr>
              <a:t>的长为</a:t>
            </a:r>
            <a:r>
              <a:rPr lang="en-US" altLang="zh-CN" sz="2400">
                <a:solidFill>
                  <a:srgbClr val="FF0000"/>
                </a:solidFill>
                <a:latin typeface="Times New Roman" panose="02020603050405020304" pitchFamily="18" charset="0"/>
                <a:ea typeface="黑体" panose="02010609060101010101" pitchFamily="49" charset="-122"/>
              </a:rPr>
              <a:t>3.2cm.</a:t>
            </a:r>
          </a:p>
        </p:txBody>
      </p:sp>
      <p:grpSp>
        <p:nvGrpSpPr>
          <p:cNvPr id="33797" name="组合 41101"/>
          <p:cNvGrpSpPr/>
          <p:nvPr/>
        </p:nvGrpSpPr>
        <p:grpSpPr bwMode="auto">
          <a:xfrm>
            <a:off x="6300788" y="1438275"/>
            <a:ext cx="3048000" cy="1662113"/>
            <a:chOff x="0" y="0"/>
            <a:chExt cx="1920" cy="1396"/>
          </a:xfrm>
        </p:grpSpPr>
        <p:grpSp>
          <p:nvGrpSpPr>
            <p:cNvPr id="33798" name="组合 41102"/>
            <p:cNvGrpSpPr/>
            <p:nvPr/>
          </p:nvGrpSpPr>
          <p:grpSpPr bwMode="auto">
            <a:xfrm>
              <a:off x="336" y="288"/>
              <a:ext cx="1200" cy="912"/>
              <a:chOff x="0" y="0"/>
              <a:chExt cx="1248" cy="1008"/>
            </a:xfrm>
          </p:grpSpPr>
          <p:sp>
            <p:nvSpPr>
              <p:cNvPr id="33799" name="直接连接符 41103"/>
              <p:cNvSpPr>
                <a:spLocks noChangeShapeType="1"/>
              </p:cNvSpPr>
              <p:nvPr/>
            </p:nvSpPr>
            <p:spPr bwMode="auto">
              <a:xfrm flipH="1">
                <a:off x="0" y="0"/>
                <a:ext cx="720" cy="100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33800" name="直接连接符 41104"/>
              <p:cNvSpPr>
                <a:spLocks noChangeShapeType="1"/>
              </p:cNvSpPr>
              <p:nvPr/>
            </p:nvSpPr>
            <p:spPr bwMode="auto">
              <a:xfrm>
                <a:off x="0" y="1008"/>
                <a:ext cx="1248"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33801" name="直接连接符 41105"/>
              <p:cNvSpPr>
                <a:spLocks noChangeShapeType="1"/>
              </p:cNvSpPr>
              <p:nvPr/>
            </p:nvSpPr>
            <p:spPr bwMode="auto">
              <a:xfrm>
                <a:off x="720" y="0"/>
                <a:ext cx="528" cy="100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33802" name="直接连接符 41106"/>
              <p:cNvSpPr>
                <a:spLocks noChangeShapeType="1"/>
              </p:cNvSpPr>
              <p:nvPr/>
            </p:nvSpPr>
            <p:spPr bwMode="auto">
              <a:xfrm flipV="1">
                <a:off x="0" y="480"/>
                <a:ext cx="960" cy="52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33803" name="文本框 41107"/>
            <p:cNvSpPr txBox="1">
              <a:spLocks noChangeArrowheads="1"/>
            </p:cNvSpPr>
            <p:nvPr/>
          </p:nvSpPr>
          <p:spPr bwMode="auto">
            <a:xfrm>
              <a:off x="816" y="0"/>
              <a:ext cx="432"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buFont typeface="Arial" panose="020B0604020202020204" pitchFamily="34" charset="0"/>
                <a:buNone/>
              </a:pPr>
              <a:r>
                <a:rPr lang="en-US" altLang="zh-CN" sz="2400" b="1" i="1">
                  <a:latin typeface="Times New Roman" panose="02020603050405020304" pitchFamily="18" charset="0"/>
                  <a:ea typeface="黑体" panose="02010609060101010101" pitchFamily="49" charset="-122"/>
                </a:rPr>
                <a:t>A</a:t>
              </a:r>
            </a:p>
          </p:txBody>
        </p:sp>
        <p:sp>
          <p:nvSpPr>
            <p:cNvPr id="33804" name="文本框 41108"/>
            <p:cNvSpPr txBox="1">
              <a:spLocks noChangeArrowheads="1"/>
            </p:cNvSpPr>
            <p:nvPr/>
          </p:nvSpPr>
          <p:spPr bwMode="auto">
            <a:xfrm>
              <a:off x="1200" y="528"/>
              <a:ext cx="336"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buFont typeface="Arial" panose="020B0604020202020204" pitchFamily="34" charset="0"/>
                <a:buNone/>
              </a:pPr>
              <a:r>
                <a:rPr lang="en-US" altLang="zh-CN" sz="2400" b="1" i="1">
                  <a:latin typeface="Times New Roman" panose="02020603050405020304" pitchFamily="18" charset="0"/>
                  <a:ea typeface="黑体" panose="02010609060101010101" pitchFamily="49" charset="-122"/>
                </a:rPr>
                <a:t>G</a:t>
              </a:r>
            </a:p>
          </p:txBody>
        </p:sp>
        <p:sp>
          <p:nvSpPr>
            <p:cNvPr id="33805" name="文本框 41109"/>
            <p:cNvSpPr txBox="1">
              <a:spLocks noChangeArrowheads="1"/>
            </p:cNvSpPr>
            <p:nvPr/>
          </p:nvSpPr>
          <p:spPr bwMode="auto">
            <a:xfrm>
              <a:off x="0" y="1008"/>
              <a:ext cx="480"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buFont typeface="Arial" panose="020B0604020202020204" pitchFamily="34" charset="0"/>
                <a:buNone/>
              </a:pPr>
              <a:r>
                <a:rPr lang="en-US" altLang="zh-CN" sz="2400" b="1" i="1">
                  <a:latin typeface="Times New Roman" panose="02020603050405020304" pitchFamily="18" charset="0"/>
                  <a:ea typeface="黑体" panose="02010609060101010101" pitchFamily="49" charset="-122"/>
                </a:rPr>
                <a:t>B</a:t>
              </a:r>
            </a:p>
          </p:txBody>
        </p:sp>
        <p:sp>
          <p:nvSpPr>
            <p:cNvPr id="33806" name="文本框 41110"/>
            <p:cNvSpPr txBox="1">
              <a:spLocks noChangeArrowheads="1"/>
            </p:cNvSpPr>
            <p:nvPr/>
          </p:nvSpPr>
          <p:spPr bwMode="auto">
            <a:xfrm>
              <a:off x="1392" y="1008"/>
              <a:ext cx="528"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buFont typeface="Arial" panose="020B0604020202020204" pitchFamily="34" charset="0"/>
                <a:buNone/>
              </a:pPr>
              <a:r>
                <a:rPr lang="en-US" altLang="zh-CN" sz="2400" b="1" i="1">
                  <a:latin typeface="Times New Roman" panose="02020603050405020304" pitchFamily="18" charset="0"/>
                  <a:ea typeface="黑体" panose="02010609060101010101" pitchFamily="49" charset="-122"/>
                </a:rPr>
                <a:t>C</a:t>
              </a:r>
            </a:p>
          </p:txBody>
        </p:sp>
      </p:grpSp>
      <p:grpSp>
        <p:nvGrpSpPr>
          <p:cNvPr id="33807" name="组合 41111"/>
          <p:cNvGrpSpPr/>
          <p:nvPr/>
        </p:nvGrpSpPr>
        <p:grpSpPr bwMode="auto">
          <a:xfrm>
            <a:off x="6276975" y="3108722"/>
            <a:ext cx="2514600" cy="1433513"/>
            <a:chOff x="0" y="0"/>
            <a:chExt cx="1584" cy="1204"/>
          </a:xfrm>
        </p:grpSpPr>
        <p:grpSp>
          <p:nvGrpSpPr>
            <p:cNvPr id="33808" name="组合 41112"/>
            <p:cNvGrpSpPr/>
            <p:nvPr/>
          </p:nvGrpSpPr>
          <p:grpSpPr bwMode="auto">
            <a:xfrm>
              <a:off x="336" y="288"/>
              <a:ext cx="960" cy="720"/>
              <a:chOff x="0" y="0"/>
              <a:chExt cx="1248" cy="1008"/>
            </a:xfrm>
          </p:grpSpPr>
          <p:sp>
            <p:nvSpPr>
              <p:cNvPr id="33809" name="直接连接符 41113"/>
              <p:cNvSpPr>
                <a:spLocks noChangeShapeType="1"/>
              </p:cNvSpPr>
              <p:nvPr/>
            </p:nvSpPr>
            <p:spPr bwMode="auto">
              <a:xfrm flipH="1">
                <a:off x="0" y="0"/>
                <a:ext cx="720" cy="100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33810" name="直接连接符 41114"/>
              <p:cNvSpPr>
                <a:spLocks noChangeShapeType="1"/>
              </p:cNvSpPr>
              <p:nvPr/>
            </p:nvSpPr>
            <p:spPr bwMode="auto">
              <a:xfrm>
                <a:off x="0" y="1008"/>
                <a:ext cx="1248"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33811" name="直接连接符 41115"/>
              <p:cNvSpPr>
                <a:spLocks noChangeShapeType="1"/>
              </p:cNvSpPr>
              <p:nvPr/>
            </p:nvSpPr>
            <p:spPr bwMode="auto">
              <a:xfrm>
                <a:off x="720" y="0"/>
                <a:ext cx="528" cy="100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33812" name="直接连接符 41116"/>
              <p:cNvSpPr>
                <a:spLocks noChangeShapeType="1"/>
              </p:cNvSpPr>
              <p:nvPr/>
            </p:nvSpPr>
            <p:spPr bwMode="auto">
              <a:xfrm flipV="1">
                <a:off x="0" y="480"/>
                <a:ext cx="960" cy="528"/>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33813" name="文本框 41117"/>
            <p:cNvSpPr txBox="1">
              <a:spLocks noChangeArrowheads="1"/>
            </p:cNvSpPr>
            <p:nvPr/>
          </p:nvSpPr>
          <p:spPr bwMode="auto">
            <a:xfrm>
              <a:off x="624" y="0"/>
              <a:ext cx="528"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buFont typeface="Arial" panose="020B0604020202020204" pitchFamily="34" charset="0"/>
                <a:buNone/>
              </a:pPr>
              <a:r>
                <a:rPr lang="en-US" altLang="zh-CN" sz="2400" b="1" i="1">
                  <a:latin typeface="Times New Roman" panose="02020603050405020304" pitchFamily="18" charset="0"/>
                  <a:ea typeface="黑体" panose="02010609060101010101" pitchFamily="49" charset="-122"/>
                </a:rPr>
                <a:t>D</a:t>
              </a:r>
            </a:p>
          </p:txBody>
        </p:sp>
        <p:sp>
          <p:nvSpPr>
            <p:cNvPr id="33814" name="文本框 41118"/>
            <p:cNvSpPr txBox="1">
              <a:spLocks noChangeArrowheads="1"/>
            </p:cNvSpPr>
            <p:nvPr/>
          </p:nvSpPr>
          <p:spPr bwMode="auto">
            <a:xfrm>
              <a:off x="0" y="816"/>
              <a:ext cx="432"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buFont typeface="Arial" panose="020B0604020202020204" pitchFamily="34" charset="0"/>
                <a:buNone/>
              </a:pPr>
              <a:r>
                <a:rPr lang="en-US" altLang="zh-CN" sz="2400" b="1" i="1">
                  <a:latin typeface="Times New Roman" panose="02020603050405020304" pitchFamily="18" charset="0"/>
                  <a:ea typeface="黑体" panose="02010609060101010101" pitchFamily="49" charset="-122"/>
                </a:rPr>
                <a:t>E</a:t>
              </a:r>
            </a:p>
          </p:txBody>
        </p:sp>
        <p:sp>
          <p:nvSpPr>
            <p:cNvPr id="33815" name="文本框 41119"/>
            <p:cNvSpPr txBox="1">
              <a:spLocks noChangeArrowheads="1"/>
            </p:cNvSpPr>
            <p:nvPr/>
          </p:nvSpPr>
          <p:spPr bwMode="auto">
            <a:xfrm>
              <a:off x="1248" y="816"/>
              <a:ext cx="336"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buFont typeface="Arial" panose="020B0604020202020204" pitchFamily="34" charset="0"/>
                <a:buNone/>
              </a:pPr>
              <a:r>
                <a:rPr lang="en-US" altLang="zh-CN" sz="2400" b="1" i="1">
                  <a:latin typeface="Times New Roman" panose="02020603050405020304" pitchFamily="18" charset="0"/>
                  <a:ea typeface="黑体" panose="02010609060101010101" pitchFamily="49" charset="-122"/>
                </a:rPr>
                <a:t>F</a:t>
              </a:r>
            </a:p>
          </p:txBody>
        </p:sp>
        <p:sp>
          <p:nvSpPr>
            <p:cNvPr id="33816" name="文本框 41120"/>
            <p:cNvSpPr txBox="1">
              <a:spLocks noChangeArrowheads="1"/>
            </p:cNvSpPr>
            <p:nvPr/>
          </p:nvSpPr>
          <p:spPr bwMode="auto">
            <a:xfrm>
              <a:off x="960" y="432"/>
              <a:ext cx="528"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buFont typeface="Arial" panose="020B0604020202020204" pitchFamily="34" charset="0"/>
                <a:buNone/>
              </a:pPr>
              <a:r>
                <a:rPr lang="en-US" altLang="zh-CN" sz="2400" b="1" i="1">
                  <a:latin typeface="Times New Roman" panose="02020603050405020304" pitchFamily="18" charset="0"/>
                  <a:ea typeface="黑体" panose="02010609060101010101" pitchFamily="49" charset="-122"/>
                </a:rPr>
                <a:t>H</a:t>
              </a:r>
            </a:p>
          </p:txBody>
        </p:sp>
      </p:grpSp>
      <p:sp>
        <p:nvSpPr>
          <p:cNvPr id="41124" name="文本框 41123"/>
          <p:cNvSpPr txBox="1">
            <a:spLocks noChangeArrowheads="1"/>
          </p:cNvSpPr>
          <p:nvPr/>
        </p:nvSpPr>
        <p:spPr bwMode="auto">
          <a:xfrm>
            <a:off x="2916238" y="2249092"/>
            <a:ext cx="393541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（相似三角形对应角平</a:t>
            </a:r>
          </a:p>
          <a:p>
            <a:pPr algn="ctr">
              <a:spcBef>
                <a:spcPct val="50000"/>
              </a:spcBef>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线的比等于相似比），</a:t>
            </a:r>
          </a:p>
        </p:txBody>
      </p:sp>
      <p:sp>
        <p:nvSpPr>
          <p:cNvPr id="33818" name="矩形 41124"/>
          <p:cNvSpPr>
            <a:spLocks noChangeArrowheads="1"/>
          </p:cNvSpPr>
          <p:nvPr/>
        </p:nvSpPr>
        <p:spPr bwMode="auto">
          <a:xfrm>
            <a:off x="611188" y="654844"/>
            <a:ext cx="799306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spcBef>
                <a:spcPct val="50000"/>
              </a:spcBef>
              <a:buFont typeface="Arial" panose="020B0604020202020204" pitchFamily="34" charset="0"/>
              <a:buNone/>
            </a:pPr>
            <a:r>
              <a:rPr lang="en-US" altLang="zh-CN" sz="2400" dirty="0">
                <a:ea typeface="黑体" panose="02010609060101010101" pitchFamily="49" charset="-122"/>
              </a:rPr>
              <a:t>4.</a:t>
            </a:r>
            <a:r>
              <a:rPr lang="zh-CN" altLang="en-US" sz="2400" dirty="0">
                <a:ea typeface="黑体" panose="02010609060101010101" pitchFamily="49" charset="-122"/>
              </a:rPr>
              <a:t>已知</a:t>
            </a:r>
            <a:r>
              <a:rPr lang="zh-CN" altLang="en-US" sz="2400" dirty="0">
                <a:latin typeface="Times New Roman" panose="02020603050405020304" pitchFamily="18" charset="0"/>
                <a:ea typeface="黑体" panose="02010609060101010101" pitchFamily="49" charset="-122"/>
              </a:rPr>
              <a:t>△</a:t>
            </a:r>
            <a:r>
              <a:rPr lang="en-US" altLang="zh-CN" sz="2400" b="1" i="1" dirty="0">
                <a:latin typeface="Times New Roman" panose="02020603050405020304" pitchFamily="18" charset="0"/>
                <a:ea typeface="黑体" panose="02010609060101010101" pitchFamily="49" charset="-122"/>
              </a:rPr>
              <a:t>ABC</a:t>
            </a:r>
            <a:r>
              <a:rPr lang="en-US" altLang="zh-CN" sz="2400" dirty="0">
                <a:latin typeface="Times New Roman" panose="02020603050405020304" pitchFamily="18" charset="0"/>
                <a:ea typeface="黑体" panose="02010609060101010101" pitchFamily="49" charset="-122"/>
              </a:rPr>
              <a:t>∽△</a:t>
            </a:r>
            <a:r>
              <a:rPr lang="en-US" altLang="zh-CN" sz="2400" b="1" i="1" dirty="0">
                <a:latin typeface="Times New Roman" panose="02020603050405020304" pitchFamily="18" charset="0"/>
                <a:ea typeface="黑体" panose="02010609060101010101" pitchFamily="49" charset="-122"/>
              </a:rPr>
              <a:t>DEF</a:t>
            </a:r>
            <a:r>
              <a:rPr lang="zh-CN" altLang="en-US" sz="2400" dirty="0">
                <a:latin typeface="Times New Roman" panose="02020603050405020304" pitchFamily="18" charset="0"/>
                <a:ea typeface="黑体" panose="02010609060101010101" pitchFamily="49" charset="-122"/>
              </a:rPr>
              <a:t>，</a:t>
            </a:r>
            <a:r>
              <a:rPr lang="en-US" altLang="zh-CN" sz="2400" b="1" i="1" dirty="0">
                <a:latin typeface="Times New Roman" panose="02020603050405020304" pitchFamily="18" charset="0"/>
                <a:ea typeface="黑体" panose="02010609060101010101" pitchFamily="49" charset="-122"/>
              </a:rPr>
              <a:t>BG</a:t>
            </a:r>
            <a:r>
              <a:rPr lang="zh-CN" altLang="en-US" sz="2400" i="1" dirty="0">
                <a:latin typeface="Times New Roman" panose="02020603050405020304" pitchFamily="18" charset="0"/>
                <a:ea typeface="黑体" panose="02010609060101010101" pitchFamily="49" charset="-122"/>
              </a:rPr>
              <a:t>、</a:t>
            </a:r>
            <a:r>
              <a:rPr lang="en-US" altLang="zh-CN" sz="2400" b="1" i="1" dirty="0">
                <a:latin typeface="Times New Roman" panose="02020603050405020304" pitchFamily="18" charset="0"/>
                <a:ea typeface="黑体" panose="02010609060101010101" pitchFamily="49" charset="-122"/>
              </a:rPr>
              <a:t>EH</a:t>
            </a:r>
            <a:r>
              <a:rPr lang="zh-CN" altLang="en-US" sz="2400" dirty="0">
                <a:ea typeface="黑体" panose="02010609060101010101" pitchFamily="49" charset="-122"/>
              </a:rPr>
              <a:t>分△</a:t>
            </a:r>
            <a:r>
              <a:rPr lang="en-US" altLang="zh-CN" sz="2400" b="1" i="1" dirty="0">
                <a:latin typeface="Times New Roman" panose="02020603050405020304" pitchFamily="18" charset="0"/>
                <a:ea typeface="黑体" panose="02010609060101010101" pitchFamily="49" charset="-122"/>
              </a:rPr>
              <a:t>ABC</a:t>
            </a:r>
            <a:r>
              <a:rPr lang="zh-CN" altLang="en-US" sz="2400" dirty="0">
                <a:ea typeface="黑体" panose="02010609060101010101" pitchFamily="49" charset="-122"/>
              </a:rPr>
              <a:t>和△</a:t>
            </a:r>
            <a:r>
              <a:rPr lang="en-US" altLang="zh-CN" sz="2400" b="1" i="1" dirty="0">
                <a:latin typeface="Times New Roman" panose="02020603050405020304" pitchFamily="18" charset="0"/>
                <a:ea typeface="黑体" panose="02010609060101010101" pitchFamily="49" charset="-122"/>
              </a:rPr>
              <a:t>DEF</a:t>
            </a:r>
            <a:r>
              <a:rPr lang="zh-CN" altLang="en-US" sz="2400" dirty="0">
                <a:ea typeface="黑体" panose="02010609060101010101" pitchFamily="49" charset="-122"/>
              </a:rPr>
              <a:t>的角平分线，</a:t>
            </a:r>
            <a:r>
              <a:rPr lang="en-US" altLang="zh-CN" sz="2400" b="1" i="1" dirty="0">
                <a:latin typeface="Times New Roman" panose="02020603050405020304" pitchFamily="18" charset="0"/>
                <a:ea typeface="黑体" panose="02010609060101010101" pitchFamily="49" charset="-122"/>
              </a:rPr>
              <a:t>BC</a:t>
            </a:r>
            <a:r>
              <a:rPr lang="en-US" altLang="zh-CN" sz="2400" dirty="0">
                <a:latin typeface="Times New Roman" panose="02020603050405020304" pitchFamily="18" charset="0"/>
                <a:ea typeface="黑体" panose="02010609060101010101" pitchFamily="49" charset="-122"/>
              </a:rPr>
              <a:t>=6cm,</a:t>
            </a:r>
            <a:r>
              <a:rPr lang="en-US" altLang="zh-CN" sz="2400" b="1" i="1" dirty="0">
                <a:latin typeface="Times New Roman" panose="02020603050405020304" pitchFamily="18" charset="0"/>
                <a:ea typeface="黑体" panose="02010609060101010101" pitchFamily="49" charset="-122"/>
              </a:rPr>
              <a:t>EF</a:t>
            </a:r>
            <a:r>
              <a:rPr lang="en-US" altLang="zh-CN" sz="2400" dirty="0">
                <a:latin typeface="Times New Roman" panose="02020603050405020304" pitchFamily="18" charset="0"/>
                <a:ea typeface="黑体" panose="02010609060101010101" pitchFamily="49" charset="-122"/>
              </a:rPr>
              <a:t>=4cm,</a:t>
            </a:r>
            <a:r>
              <a:rPr lang="en-US" altLang="zh-CN" sz="2400" b="1" i="1" dirty="0">
                <a:latin typeface="Times New Roman" panose="02020603050405020304" pitchFamily="18" charset="0"/>
                <a:ea typeface="黑体" panose="02010609060101010101" pitchFamily="49" charset="-122"/>
              </a:rPr>
              <a:t>BG</a:t>
            </a:r>
            <a:r>
              <a:rPr lang="en-US" altLang="zh-CN" sz="2400" dirty="0">
                <a:latin typeface="Times New Roman" panose="02020603050405020304" pitchFamily="18" charset="0"/>
                <a:ea typeface="黑体" panose="02010609060101010101" pitchFamily="49" charset="-122"/>
              </a:rPr>
              <a:t>=4.8cm</a:t>
            </a:r>
            <a:r>
              <a:rPr lang="en-US" altLang="zh-CN" sz="2400" i="1" dirty="0">
                <a:latin typeface="Times New Roman" panose="02020603050405020304" pitchFamily="18" charset="0"/>
                <a:ea typeface="黑体" panose="02010609060101010101" pitchFamily="49" charset="-122"/>
              </a:rPr>
              <a:t>.</a:t>
            </a:r>
            <a:r>
              <a:rPr lang="zh-CN" altLang="en-US" sz="2400" dirty="0">
                <a:ea typeface="黑体" panose="02010609060101010101" pitchFamily="49" charset="-122"/>
              </a:rPr>
              <a:t>求</a:t>
            </a:r>
            <a:r>
              <a:rPr lang="en-US" altLang="zh-CN" sz="2400" b="1" i="1" dirty="0">
                <a:latin typeface="Times New Roman" panose="02020603050405020304" pitchFamily="18" charset="0"/>
                <a:ea typeface="黑体" panose="02010609060101010101" pitchFamily="49" charset="-122"/>
              </a:rPr>
              <a:t>EH</a:t>
            </a:r>
            <a:r>
              <a:rPr lang="zh-CN" altLang="en-US" sz="2400" dirty="0">
                <a:ea typeface="黑体" panose="02010609060101010101" pitchFamily="49" charset="-122"/>
              </a:rPr>
              <a:t>的长</a:t>
            </a:r>
            <a:r>
              <a:rPr lang="en-US" altLang="zh-CN" sz="2400" dirty="0">
                <a:ea typeface="黑体" panose="02010609060101010101" pitchFamily="49" charset="-122"/>
              </a:rPr>
              <a:t>.</a:t>
            </a:r>
          </a:p>
        </p:txBody>
      </p:sp>
      <p:graphicFrame>
        <p:nvGraphicFramePr>
          <p:cNvPr id="41126" name="对象 41125"/>
          <p:cNvGraphicFramePr/>
          <p:nvPr/>
        </p:nvGraphicFramePr>
        <p:xfrm>
          <a:off x="1763713" y="2139554"/>
          <a:ext cx="1657350" cy="602456"/>
        </p:xfrm>
        <a:graphic>
          <a:graphicData uri="http://schemas.openxmlformats.org/presentationml/2006/ole">
            <mc:AlternateContent xmlns:mc="http://schemas.openxmlformats.org/markup-compatibility/2006">
              <mc:Choice xmlns:v="urn:schemas-microsoft-com:vml" Requires="v">
                <p:oleObj spid="_x0000_s33831" r:id="rId3" imgW="812800" imgH="393700" progId="Equation.3">
                  <p:embed/>
                </p:oleObj>
              </mc:Choice>
              <mc:Fallback>
                <p:oleObj r:id="rId3" imgW="812800" imgH="393700" progId="Equation.3">
                  <p:embed/>
                  <p:pic>
                    <p:nvPicPr>
                      <p:cNvPr id="0" name="对象 4112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713" y="2139554"/>
                        <a:ext cx="1657350" cy="60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41127" name="对象 41126"/>
          <p:cNvGraphicFramePr/>
          <p:nvPr/>
        </p:nvGraphicFramePr>
        <p:xfrm>
          <a:off x="1835150" y="3003948"/>
          <a:ext cx="1601788" cy="653653"/>
        </p:xfrm>
        <a:graphic>
          <a:graphicData uri="http://schemas.openxmlformats.org/presentationml/2006/ole">
            <mc:AlternateContent xmlns:mc="http://schemas.openxmlformats.org/markup-compatibility/2006">
              <mc:Choice xmlns:v="urn:schemas-microsoft-com:vml" Requires="v">
                <p:oleObj spid="_x0000_s33832" r:id="rId5" imgW="723900" imgH="393700" progId="Equation.3">
                  <p:embed/>
                </p:oleObj>
              </mc:Choice>
              <mc:Fallback>
                <p:oleObj r:id="rId5" imgW="723900" imgH="393700" progId="Equation.3">
                  <p:embed/>
                  <p:pic>
                    <p:nvPicPr>
                      <p:cNvPr id="0" name="对象 41126"/>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35150" y="3003948"/>
                        <a:ext cx="1601788" cy="653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099"/>
                                        </p:tgtEl>
                                        <p:attrNameLst>
                                          <p:attrName>style.visibility</p:attrName>
                                        </p:attrNameLst>
                                      </p:cBhvr>
                                      <p:to>
                                        <p:strVal val="visible"/>
                                      </p:to>
                                    </p:set>
                                    <p:animEffect transition="in" filter="dissolve">
                                      <p:cBhvr>
                                        <p:cTn id="7" dur="500"/>
                                        <p:tgtEl>
                                          <p:spTgt spid="4109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1126"/>
                                        </p:tgtEl>
                                        <p:attrNameLst>
                                          <p:attrName>style.visibility</p:attrName>
                                        </p:attrNameLst>
                                      </p:cBhvr>
                                      <p:to>
                                        <p:strVal val="visible"/>
                                      </p:to>
                                    </p:set>
                                    <p:animEffect transition="in" filter="dissolve">
                                      <p:cBhvr>
                                        <p:cTn id="12" dur="500"/>
                                        <p:tgtEl>
                                          <p:spTgt spid="41126"/>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41124"/>
                                        </p:tgtEl>
                                        <p:attrNameLst>
                                          <p:attrName>style.visibility</p:attrName>
                                        </p:attrNameLst>
                                      </p:cBhvr>
                                      <p:to>
                                        <p:strVal val="visible"/>
                                      </p:to>
                                    </p:set>
                                    <p:animEffect transition="in" filter="dissolve">
                                      <p:cBhvr>
                                        <p:cTn id="15" dur="500"/>
                                        <p:tgtEl>
                                          <p:spTgt spid="41124"/>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41127"/>
                                        </p:tgtEl>
                                        <p:attrNameLst>
                                          <p:attrName>style.visibility</p:attrName>
                                        </p:attrNameLst>
                                      </p:cBhvr>
                                      <p:to>
                                        <p:strVal val="visible"/>
                                      </p:to>
                                    </p:set>
                                    <p:animEffect transition="in" filter="dissolve">
                                      <p:cBhvr>
                                        <p:cTn id="20" dur="500"/>
                                        <p:tgtEl>
                                          <p:spTgt spid="41127"/>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41100"/>
                                        </p:tgtEl>
                                        <p:attrNameLst>
                                          <p:attrName>style.visibility</p:attrName>
                                        </p:attrNameLst>
                                      </p:cBhvr>
                                      <p:to>
                                        <p:strVal val="visible"/>
                                      </p:to>
                                    </p:set>
                                    <p:animEffect transition="in" filter="dissolve">
                                      <p:cBhvr>
                                        <p:cTn id="25" dur="500"/>
                                        <p:tgtEl>
                                          <p:spTgt spid="41100"/>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41101"/>
                                        </p:tgtEl>
                                        <p:attrNameLst>
                                          <p:attrName>style.visibility</p:attrName>
                                        </p:attrNameLst>
                                      </p:cBhvr>
                                      <p:to>
                                        <p:strVal val="visible"/>
                                      </p:to>
                                    </p:set>
                                    <p:animEffect transition="in" filter="dissolve">
                                      <p:cBhvr>
                                        <p:cTn id="30" dur="500"/>
                                        <p:tgtEl>
                                          <p:spTgt spid="41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99" grpId="0"/>
      <p:bldP spid="41100" grpId="0"/>
      <p:bldP spid="41101" grpId="0"/>
      <p:bldP spid="4112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5"/>
          <p:cNvSpPr txBox="1">
            <a:spLocks noChangeArrowheads="1"/>
          </p:cNvSpPr>
          <p:nvPr/>
        </p:nvSpPr>
        <p:spPr bwMode="auto">
          <a:xfrm>
            <a:off x="466725" y="257324"/>
            <a:ext cx="8281987"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200000"/>
              </a:lnSpc>
              <a:buFont typeface="Arial" panose="020B0604020202020204" pitchFamily="34" charset="0"/>
              <a:buNone/>
            </a:pPr>
            <a:r>
              <a:rPr lang="en-US" altLang="zh-CN" sz="2400" dirty="0">
                <a:latin typeface="黑体" panose="02010609060101010101" pitchFamily="49" charset="-122"/>
                <a:ea typeface="黑体" panose="02010609060101010101" pitchFamily="49" charset="-122"/>
              </a:rPr>
              <a:t>5.</a:t>
            </a:r>
            <a:r>
              <a:rPr lang="zh-CN" altLang="en-US" sz="2400" dirty="0">
                <a:latin typeface="黑体" panose="02010609060101010101" pitchFamily="49" charset="-122"/>
                <a:ea typeface="黑体" panose="02010609060101010101" pitchFamily="49" charset="-122"/>
              </a:rPr>
              <a:t>如图，</a:t>
            </a:r>
            <a:r>
              <a:rPr lang="en-US" altLang="zh-CN" sz="2400" i="1" dirty="0">
                <a:latin typeface="Times New Roman" panose="02020603050405020304" pitchFamily="18" charset="0"/>
                <a:ea typeface="黑体" panose="02010609060101010101" pitchFamily="49" charset="-122"/>
              </a:rPr>
              <a:t>AD</a:t>
            </a:r>
            <a:r>
              <a:rPr lang="zh-CN" altLang="en-US" sz="2400" dirty="0">
                <a:latin typeface="黑体" panose="02010609060101010101" pitchFamily="49" charset="-122"/>
                <a:ea typeface="黑体" panose="02010609060101010101" pitchFamily="49" charset="-122"/>
              </a:rPr>
              <a:t>是</a:t>
            </a:r>
            <a:r>
              <a:rPr lang="zh-CN" altLang="en-US" sz="2400" dirty="0">
                <a:latin typeface="Times New Roman" panose="02020603050405020304" pitchFamily="18" charset="0"/>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ABC</a:t>
            </a:r>
            <a:r>
              <a:rPr lang="zh-CN" altLang="en-US" sz="2400" dirty="0">
                <a:latin typeface="黑体" panose="02010609060101010101" pitchFamily="49" charset="-122"/>
                <a:ea typeface="黑体" panose="02010609060101010101" pitchFamily="49" charset="-122"/>
              </a:rPr>
              <a:t>的高，</a:t>
            </a:r>
            <a:r>
              <a:rPr lang="en-US" altLang="zh-CN" sz="2400" i="1" dirty="0">
                <a:latin typeface="Times New Roman" panose="02020603050405020304" pitchFamily="18" charset="0"/>
                <a:ea typeface="黑体" panose="02010609060101010101" pitchFamily="49" charset="-122"/>
                <a:sym typeface="宋体" panose="02010600030101010101" pitchFamily="2" charset="-122"/>
              </a:rPr>
              <a:t>A</a:t>
            </a:r>
            <a:r>
              <a:rPr lang="en-US" altLang="zh-CN" sz="2400" i="1" dirty="0">
                <a:latin typeface="Times New Roman" panose="02020603050405020304" pitchFamily="18" charset="0"/>
                <a:ea typeface="黑体" panose="02010609060101010101" pitchFamily="49" charset="-122"/>
              </a:rPr>
              <a:t>D=h, </a:t>
            </a:r>
            <a:r>
              <a:rPr lang="zh-CN" altLang="en-US" sz="2400" dirty="0">
                <a:latin typeface="Times New Roman" panose="02020603050405020304" pitchFamily="18" charset="0"/>
                <a:ea typeface="黑体" panose="02010609060101010101" pitchFamily="49" charset="-122"/>
              </a:rPr>
              <a:t>点</a:t>
            </a:r>
            <a:r>
              <a:rPr lang="en-US" altLang="zh-CN" sz="2400" i="1" dirty="0">
                <a:latin typeface="Times New Roman" panose="02020603050405020304" pitchFamily="18" charset="0"/>
                <a:ea typeface="黑体" panose="02010609060101010101" pitchFamily="49" charset="-122"/>
              </a:rPr>
              <a:t>R</a:t>
            </a:r>
            <a:r>
              <a:rPr lang="zh-CN" altLang="en-US" sz="2400" dirty="0">
                <a:latin typeface="Times New Roman" panose="02020603050405020304" pitchFamily="18" charset="0"/>
                <a:ea typeface="黑体" panose="02010609060101010101" pitchFamily="49" charset="-122"/>
              </a:rPr>
              <a:t>在</a:t>
            </a:r>
            <a:r>
              <a:rPr lang="en-US" altLang="zh-CN" sz="2400" i="1" dirty="0">
                <a:latin typeface="Times New Roman" panose="02020603050405020304" pitchFamily="18" charset="0"/>
                <a:ea typeface="黑体" panose="02010609060101010101" pitchFamily="49" charset="-122"/>
              </a:rPr>
              <a:t>AC</a:t>
            </a:r>
            <a:r>
              <a:rPr lang="zh-CN" altLang="en-US" sz="2400" dirty="0">
                <a:latin typeface="Times New Roman" panose="02020603050405020304" pitchFamily="18" charset="0"/>
                <a:ea typeface="黑体" panose="02010609060101010101" pitchFamily="49" charset="-122"/>
              </a:rPr>
              <a:t>边上，点</a:t>
            </a:r>
            <a:r>
              <a:rPr lang="en-US" altLang="zh-CN" sz="2400" i="1" dirty="0">
                <a:latin typeface="Times New Roman" panose="02020603050405020304" pitchFamily="18" charset="0"/>
                <a:ea typeface="黑体" panose="02010609060101010101" pitchFamily="49" charset="-122"/>
              </a:rPr>
              <a:t>S</a:t>
            </a:r>
            <a:r>
              <a:rPr lang="zh-CN" altLang="en-US" sz="2400" dirty="0">
                <a:latin typeface="Times New Roman" panose="02020603050405020304" pitchFamily="18" charset="0"/>
                <a:ea typeface="黑体" panose="02010609060101010101" pitchFamily="49" charset="-122"/>
              </a:rPr>
              <a:t>在</a:t>
            </a:r>
            <a:r>
              <a:rPr lang="en-US" altLang="zh-CN" sz="2400" i="1" dirty="0">
                <a:latin typeface="Times New Roman" panose="02020603050405020304" pitchFamily="18" charset="0"/>
                <a:ea typeface="黑体" panose="02010609060101010101" pitchFamily="49" charset="-122"/>
              </a:rPr>
              <a:t>AB</a:t>
            </a:r>
            <a:r>
              <a:rPr lang="zh-CN" altLang="en-US" sz="2400" dirty="0">
                <a:latin typeface="Times New Roman" panose="02020603050405020304" pitchFamily="18" charset="0"/>
                <a:ea typeface="黑体" panose="02010609060101010101" pitchFamily="49" charset="-122"/>
              </a:rPr>
              <a:t>边上，</a:t>
            </a:r>
            <a:r>
              <a:rPr lang="en-US" altLang="zh-CN" sz="2400" i="1" dirty="0">
                <a:latin typeface="Times New Roman" panose="02020603050405020304" pitchFamily="18" charset="0"/>
                <a:ea typeface="黑体" panose="02010609060101010101" pitchFamily="49" charset="-122"/>
                <a:sym typeface="宋体" panose="02010600030101010101" pitchFamily="2" charset="-122"/>
              </a:rPr>
              <a:t>S</a:t>
            </a:r>
            <a:r>
              <a:rPr lang="en-US" altLang="zh-CN" sz="2400" i="1" dirty="0">
                <a:latin typeface="Times New Roman" panose="02020603050405020304" pitchFamily="18" charset="0"/>
                <a:ea typeface="黑体" panose="02010609060101010101" pitchFamily="49" charset="-122"/>
              </a:rPr>
              <a:t>R</a:t>
            </a:r>
            <a:r>
              <a:rPr lang="en-US" altLang="zh-CN" sz="2400" dirty="0">
                <a:latin typeface="Times New Roman" panose="02020603050405020304" pitchFamily="18" charset="0"/>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sym typeface="宋体" panose="02010600030101010101" pitchFamily="2" charset="-122"/>
              </a:rPr>
              <a:t>A</a:t>
            </a:r>
            <a:r>
              <a:rPr lang="en-US" altLang="zh-CN" sz="2400" i="1" dirty="0">
                <a:latin typeface="Times New Roman" panose="02020603050405020304" pitchFamily="18" charset="0"/>
                <a:ea typeface="黑体" panose="02010609060101010101" pitchFamily="49" charset="-122"/>
              </a:rPr>
              <a:t>D</a:t>
            </a:r>
            <a:r>
              <a:rPr lang="zh-CN" altLang="en-US" sz="2400" i="1" dirty="0">
                <a:latin typeface="Times New Roman" panose="02020603050405020304" pitchFamily="18" charset="0"/>
                <a:ea typeface="黑体" panose="02010609060101010101" pitchFamily="49" charset="-122"/>
              </a:rPr>
              <a:t>，</a:t>
            </a:r>
            <a:r>
              <a:rPr lang="zh-CN" altLang="en-US" sz="2400" dirty="0">
                <a:latin typeface="Times New Roman" panose="02020603050405020304" pitchFamily="18" charset="0"/>
                <a:ea typeface="黑体" panose="02010609060101010101" pitchFamily="49" charset="-122"/>
              </a:rPr>
              <a:t>垂足为</a:t>
            </a:r>
            <a:r>
              <a:rPr lang="en-US" altLang="zh-CN" sz="2400" i="1" dirty="0">
                <a:latin typeface="Times New Roman" panose="02020603050405020304" pitchFamily="18" charset="0"/>
                <a:ea typeface="黑体" panose="02010609060101010101" pitchFamily="49" charset="-122"/>
              </a:rPr>
              <a:t>E.</a:t>
            </a:r>
            <a:r>
              <a:rPr lang="zh-CN" altLang="en-US" sz="2400" dirty="0">
                <a:latin typeface="Times New Roman" panose="02020603050405020304" pitchFamily="18" charset="0"/>
                <a:ea typeface="黑体" panose="02010609060101010101" pitchFamily="49" charset="-122"/>
              </a:rPr>
              <a:t>当                 时，求</a:t>
            </a:r>
            <a:r>
              <a:rPr lang="en-US" altLang="zh-CN" sz="2400" i="1" dirty="0">
                <a:latin typeface="Times New Roman" panose="02020603050405020304" pitchFamily="18" charset="0"/>
                <a:ea typeface="黑体" panose="02010609060101010101" pitchFamily="49" charset="-122"/>
                <a:sym typeface="宋体" panose="02010600030101010101" pitchFamily="2" charset="-122"/>
              </a:rPr>
              <a:t>DE</a:t>
            </a:r>
            <a:r>
              <a:rPr lang="zh-CN" altLang="en-US" sz="2400" dirty="0">
                <a:latin typeface="Times New Roman" panose="02020603050405020304" pitchFamily="18" charset="0"/>
                <a:ea typeface="黑体" panose="02010609060101010101" pitchFamily="49" charset="-122"/>
                <a:sym typeface="宋体" panose="02010600030101010101" pitchFamily="2" charset="-122"/>
              </a:rPr>
              <a:t>的长</a:t>
            </a:r>
            <a:r>
              <a:rPr lang="en-US" altLang="zh-CN" sz="2400" i="1" dirty="0">
                <a:latin typeface="Times New Roman" panose="02020603050405020304" pitchFamily="18" charset="0"/>
                <a:ea typeface="黑体" panose="02010609060101010101" pitchFamily="49" charset="-122"/>
                <a:sym typeface="宋体" panose="02010600030101010101" pitchFamily="2" charset="-122"/>
              </a:rPr>
              <a:t>.</a:t>
            </a:r>
            <a:r>
              <a:rPr lang="zh-CN" altLang="en-US" sz="2400" dirty="0">
                <a:latin typeface="Times New Roman" panose="02020603050405020304" pitchFamily="18" charset="0"/>
                <a:ea typeface="黑体" panose="02010609060101010101" pitchFamily="49" charset="-122"/>
                <a:sym typeface="宋体" panose="02010600030101010101" pitchFamily="2" charset="-122"/>
              </a:rPr>
              <a:t>如果</a:t>
            </a:r>
            <a:r>
              <a:rPr lang="zh-CN" altLang="en-US" sz="2400" dirty="0">
                <a:latin typeface="黑体" panose="02010609060101010101" pitchFamily="49" charset="-122"/>
                <a:ea typeface="黑体" panose="02010609060101010101" pitchFamily="49" charset="-122"/>
              </a:rPr>
              <a:t> </a:t>
            </a:r>
          </a:p>
          <a:p>
            <a:pPr>
              <a:lnSpc>
                <a:spcPct val="2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         呢？                               　</a:t>
            </a:r>
          </a:p>
        </p:txBody>
      </p:sp>
      <p:sp>
        <p:nvSpPr>
          <p:cNvPr id="67621" name="Text Box 5"/>
          <p:cNvSpPr txBox="1">
            <a:spLocks noChangeArrowheads="1"/>
          </p:cNvSpPr>
          <p:nvPr/>
        </p:nvSpPr>
        <p:spPr bwMode="auto">
          <a:xfrm>
            <a:off x="1120775" y="3289698"/>
            <a:ext cx="768508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a:solidFill>
                  <a:srgbClr val="FF0000"/>
                </a:solidFill>
                <a:latin typeface="Times New Roman" panose="02020603050405020304" pitchFamily="18" charset="0"/>
                <a:ea typeface="黑体" panose="02010609060101010101" pitchFamily="49" charset="-122"/>
              </a:rPr>
              <a:t>∴△</a:t>
            </a:r>
            <a:r>
              <a:rPr lang="en-US" altLang="zh-CN" sz="2400" i="1">
                <a:solidFill>
                  <a:srgbClr val="FF0000"/>
                </a:solidFill>
                <a:latin typeface="Times New Roman" panose="02020603050405020304" pitchFamily="18" charset="0"/>
                <a:ea typeface="黑体" panose="02010609060101010101" pitchFamily="49" charset="-122"/>
              </a:rPr>
              <a:t>A</a:t>
            </a:r>
            <a:r>
              <a:rPr lang="en-US" altLang="zh-CN" sz="2400" i="1">
                <a:solidFill>
                  <a:srgbClr val="FF0000"/>
                </a:solidFill>
                <a:latin typeface="Times New Roman" panose="02020603050405020304" pitchFamily="18" charset="0"/>
                <a:ea typeface="黑体" panose="02010609060101010101" pitchFamily="49" charset="-122"/>
                <a:sym typeface="宋体" panose="02010600030101010101" pitchFamily="2" charset="-122"/>
              </a:rPr>
              <a:t>SR</a:t>
            </a:r>
            <a:r>
              <a:rPr lang="en-US" altLang="zh-CN" sz="2400">
                <a:solidFill>
                  <a:srgbClr val="FF0000"/>
                </a:solidFill>
                <a:latin typeface="Times New Roman" panose="02020603050405020304" pitchFamily="18" charset="0"/>
                <a:ea typeface="黑体" panose="02010609060101010101" pitchFamily="49" charset="-122"/>
              </a:rPr>
              <a:t>∽△</a:t>
            </a:r>
            <a:r>
              <a:rPr lang="en-US" altLang="zh-CN" sz="2400" i="1">
                <a:solidFill>
                  <a:srgbClr val="FF0000"/>
                </a:solidFill>
                <a:latin typeface="Times New Roman" panose="02020603050405020304" pitchFamily="18" charset="0"/>
                <a:ea typeface="黑体" panose="02010609060101010101" pitchFamily="49" charset="-122"/>
              </a:rPr>
              <a:t>ABC</a:t>
            </a:r>
            <a:r>
              <a:rPr lang="en-US" altLang="zh-CN" sz="2400">
                <a:solidFill>
                  <a:srgbClr val="FF0000"/>
                </a:solidFill>
                <a:latin typeface="Times New Roman" panose="02020603050405020304" pitchFamily="18" charset="0"/>
                <a:ea typeface="黑体" panose="02010609060101010101" pitchFamily="49" charset="-122"/>
              </a:rPr>
              <a:t> </a:t>
            </a:r>
          </a:p>
          <a:p>
            <a:pPr>
              <a:buFont typeface="Arial" panose="020B0604020202020204" pitchFamily="34" charset="0"/>
              <a:buNone/>
            </a:pPr>
            <a:r>
              <a:rPr lang="en-US" altLang="zh-CN" sz="2400" b="1" i="1">
                <a:solidFill>
                  <a:srgbClr val="FF0000"/>
                </a:solidFill>
                <a:latin typeface="Times New Roman" panose="02020603050405020304" pitchFamily="18" charset="0"/>
                <a:ea typeface="黑体" panose="02010609060101010101" pitchFamily="49" charset="-122"/>
              </a:rPr>
              <a:t> </a:t>
            </a:r>
            <a:r>
              <a:rPr lang="en-US" altLang="zh-CN" sz="2400">
                <a:solidFill>
                  <a:srgbClr val="FF0000"/>
                </a:solidFill>
                <a:latin typeface="Times New Roman" panose="02020603050405020304" pitchFamily="18" charset="0"/>
                <a:ea typeface="黑体" panose="02010609060101010101" pitchFamily="49" charset="-122"/>
              </a:rPr>
              <a:t>(</a:t>
            </a:r>
            <a:r>
              <a:rPr lang="zh-CN" altLang="en-US" sz="2400">
                <a:solidFill>
                  <a:srgbClr val="FF0000"/>
                </a:solidFill>
                <a:latin typeface="黑体" panose="02010609060101010101" pitchFamily="49" charset="-122"/>
                <a:ea typeface="黑体" panose="02010609060101010101" pitchFamily="49" charset="-122"/>
              </a:rPr>
              <a:t>两角分别相等的两个三角形相似</a:t>
            </a:r>
            <a:r>
              <a:rPr lang="en-US" altLang="zh-CN" sz="2400">
                <a:solidFill>
                  <a:srgbClr val="FF0000"/>
                </a:solidFill>
                <a:latin typeface="Times New Roman" panose="02020603050405020304" pitchFamily="18" charset="0"/>
                <a:ea typeface="黑体" panose="02010609060101010101" pitchFamily="49" charset="-122"/>
              </a:rPr>
              <a:t>).</a:t>
            </a:r>
          </a:p>
        </p:txBody>
      </p:sp>
      <p:sp>
        <p:nvSpPr>
          <p:cNvPr id="67627" name="文本框 67626"/>
          <p:cNvSpPr txBox="1">
            <a:spLocks noChangeArrowheads="1"/>
          </p:cNvSpPr>
          <p:nvPr/>
        </p:nvSpPr>
        <p:spPr bwMode="auto">
          <a:xfrm>
            <a:off x="466725" y="2232422"/>
            <a:ext cx="3822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解：</a:t>
            </a:r>
            <a:r>
              <a:rPr lang="zh-CN" altLang="en-US" sz="2400">
                <a:solidFill>
                  <a:srgbClr val="FF0000"/>
                </a:solidFill>
                <a:latin typeface="Times New Roman" panose="02020603050405020304" pitchFamily="18" charset="0"/>
                <a:ea typeface="黑体" panose="02010609060101010101" pitchFamily="49" charset="-122"/>
              </a:rPr>
              <a:t>∵</a:t>
            </a:r>
            <a:r>
              <a:rPr lang="en-US" altLang="zh-CN" sz="2400" i="1">
                <a:solidFill>
                  <a:srgbClr val="FF0000"/>
                </a:solidFill>
                <a:latin typeface="Times New Roman" panose="02020603050405020304" pitchFamily="18" charset="0"/>
                <a:ea typeface="黑体" panose="02010609060101010101" pitchFamily="49" charset="-122"/>
                <a:sym typeface="宋体" panose="02010600030101010101" pitchFamily="2" charset="-122"/>
              </a:rPr>
              <a:t>SR</a:t>
            </a:r>
            <a:r>
              <a:rPr lang="en-US" altLang="zh-CN" sz="2400">
                <a:solidFill>
                  <a:srgbClr val="FF0000"/>
                </a:solidFill>
                <a:latin typeface="Times New Roman" panose="02020603050405020304" pitchFamily="18" charset="0"/>
                <a:ea typeface="黑体" panose="02010609060101010101" pitchFamily="49" charset="-122"/>
                <a:sym typeface="宋体" panose="02010600030101010101" pitchFamily="2" charset="-122"/>
              </a:rPr>
              <a:t>⊥</a:t>
            </a:r>
            <a:r>
              <a:rPr lang="en-US" altLang="zh-CN" sz="2400" i="1">
                <a:solidFill>
                  <a:srgbClr val="FF0000"/>
                </a:solidFill>
                <a:latin typeface="Times New Roman" panose="02020603050405020304" pitchFamily="18" charset="0"/>
                <a:ea typeface="黑体" panose="02010609060101010101" pitchFamily="49" charset="-122"/>
                <a:sym typeface="宋体" panose="02010600030101010101" pitchFamily="2" charset="-122"/>
              </a:rPr>
              <a:t>AD</a:t>
            </a:r>
            <a:r>
              <a:rPr lang="zh-CN" altLang="en-US" sz="2400" i="1">
                <a:solidFill>
                  <a:srgbClr val="FF0000"/>
                </a:solidFill>
                <a:latin typeface="Times New Roman" panose="02020603050405020304" pitchFamily="18" charset="0"/>
                <a:ea typeface="黑体" panose="02010609060101010101" pitchFamily="49" charset="-122"/>
                <a:sym typeface="宋体" panose="02010600030101010101" pitchFamily="2" charset="-122"/>
              </a:rPr>
              <a:t>，</a:t>
            </a:r>
            <a:r>
              <a:rPr lang="en-US" altLang="zh-CN" sz="2400" i="1">
                <a:solidFill>
                  <a:srgbClr val="FF0000"/>
                </a:solidFill>
                <a:latin typeface="Times New Roman" panose="02020603050405020304" pitchFamily="18" charset="0"/>
                <a:ea typeface="黑体" panose="02010609060101010101" pitchFamily="49" charset="-122"/>
                <a:sym typeface="宋体" panose="02010600030101010101" pitchFamily="2" charset="-122"/>
              </a:rPr>
              <a:t>BC</a:t>
            </a:r>
            <a:r>
              <a:rPr lang="en-US" altLang="zh-CN" sz="2400">
                <a:solidFill>
                  <a:srgbClr val="FF0000"/>
                </a:solidFill>
                <a:latin typeface="Times New Roman" panose="02020603050405020304" pitchFamily="18" charset="0"/>
                <a:ea typeface="黑体" panose="02010609060101010101" pitchFamily="49" charset="-122"/>
                <a:sym typeface="宋体" panose="02010600030101010101" pitchFamily="2" charset="-122"/>
              </a:rPr>
              <a:t>⊥</a:t>
            </a:r>
            <a:r>
              <a:rPr lang="en-US" altLang="zh-CN" sz="2400" i="1">
                <a:solidFill>
                  <a:srgbClr val="FF0000"/>
                </a:solidFill>
                <a:latin typeface="Times New Roman" panose="02020603050405020304" pitchFamily="18" charset="0"/>
                <a:ea typeface="黑体" panose="02010609060101010101" pitchFamily="49" charset="-122"/>
                <a:sym typeface="宋体" panose="02010600030101010101" pitchFamily="2" charset="-122"/>
              </a:rPr>
              <a:t>AD</a:t>
            </a:r>
            <a:r>
              <a:rPr lang="zh-CN" altLang="en-US" sz="2400" i="1">
                <a:solidFill>
                  <a:srgbClr val="FF0000"/>
                </a:solidFill>
                <a:latin typeface="Times New Roman" panose="02020603050405020304" pitchFamily="18" charset="0"/>
                <a:ea typeface="黑体" panose="02010609060101010101" pitchFamily="49" charset="-122"/>
                <a:sym typeface="宋体" panose="02010600030101010101" pitchFamily="2" charset="-122"/>
              </a:rPr>
              <a:t>，</a:t>
            </a:r>
            <a:r>
              <a:rPr lang="zh-CN" altLang="en-US" sz="2400">
                <a:solidFill>
                  <a:srgbClr val="FF0000"/>
                </a:solidFill>
                <a:latin typeface="黑体" panose="02010609060101010101" pitchFamily="49" charset="-122"/>
                <a:ea typeface="黑体" panose="02010609060101010101" pitchFamily="49" charset="-122"/>
              </a:rPr>
              <a:t>                           </a:t>
            </a:r>
          </a:p>
        </p:txBody>
      </p:sp>
      <p:grpSp>
        <p:nvGrpSpPr>
          <p:cNvPr id="34821" name="组合 9"/>
          <p:cNvGrpSpPr/>
          <p:nvPr/>
        </p:nvGrpSpPr>
        <p:grpSpPr bwMode="auto">
          <a:xfrm>
            <a:off x="5265738" y="1602581"/>
            <a:ext cx="3928110" cy="2148616"/>
            <a:chOff x="8092" y="4239"/>
            <a:chExt cx="6186" cy="4511"/>
          </a:xfrm>
        </p:grpSpPr>
        <p:cxnSp>
          <p:nvCxnSpPr>
            <p:cNvPr id="34822" name="直接连接符 1"/>
            <p:cNvCxnSpPr>
              <a:cxnSpLocks noChangeShapeType="1"/>
            </p:cNvCxnSpPr>
            <p:nvPr/>
          </p:nvCxnSpPr>
          <p:spPr bwMode="auto">
            <a:xfrm>
              <a:off x="8927" y="7975"/>
              <a:ext cx="4875" cy="49"/>
            </a:xfrm>
            <a:prstGeom prst="line">
              <a:avLst/>
            </a:prstGeom>
            <a:noFill/>
            <a:ln w="31750">
              <a:solidFill>
                <a:schemeClr val="tx1"/>
              </a:solidFill>
              <a:round/>
            </a:ln>
            <a:extLst>
              <a:ext uri="{909E8E84-426E-40DD-AFC4-6F175D3DCCD1}">
                <a14:hiddenFill xmlns:a14="http://schemas.microsoft.com/office/drawing/2010/main">
                  <a:noFill/>
                </a14:hiddenFill>
              </a:ext>
            </a:extLst>
          </p:spPr>
        </p:cxnSp>
        <p:cxnSp>
          <p:nvCxnSpPr>
            <p:cNvPr id="34823" name="直接连接符 2"/>
            <p:cNvCxnSpPr>
              <a:cxnSpLocks noChangeShapeType="1"/>
            </p:cNvCxnSpPr>
            <p:nvPr/>
          </p:nvCxnSpPr>
          <p:spPr bwMode="auto">
            <a:xfrm flipV="1">
              <a:off x="8927" y="4885"/>
              <a:ext cx="3231" cy="3090"/>
            </a:xfrm>
            <a:prstGeom prst="line">
              <a:avLst/>
            </a:prstGeom>
            <a:noFill/>
            <a:ln w="31750">
              <a:solidFill>
                <a:schemeClr val="tx1"/>
              </a:solidFill>
              <a:round/>
            </a:ln>
            <a:extLst>
              <a:ext uri="{909E8E84-426E-40DD-AFC4-6F175D3DCCD1}">
                <a14:hiddenFill xmlns:a14="http://schemas.microsoft.com/office/drawing/2010/main">
                  <a:noFill/>
                </a14:hiddenFill>
              </a:ext>
            </a:extLst>
          </p:spPr>
        </p:cxnSp>
        <p:cxnSp>
          <p:nvCxnSpPr>
            <p:cNvPr id="34824" name="直接连接符 3"/>
            <p:cNvCxnSpPr>
              <a:cxnSpLocks noChangeShapeType="1"/>
            </p:cNvCxnSpPr>
            <p:nvPr/>
          </p:nvCxnSpPr>
          <p:spPr bwMode="auto">
            <a:xfrm>
              <a:off x="12140" y="4872"/>
              <a:ext cx="1637" cy="3137"/>
            </a:xfrm>
            <a:prstGeom prst="line">
              <a:avLst/>
            </a:prstGeom>
            <a:noFill/>
            <a:ln w="31750">
              <a:solidFill>
                <a:schemeClr val="tx1"/>
              </a:solidFill>
              <a:round/>
            </a:ln>
            <a:extLst>
              <a:ext uri="{909E8E84-426E-40DD-AFC4-6F175D3DCCD1}">
                <a14:hiddenFill xmlns:a14="http://schemas.microsoft.com/office/drawing/2010/main">
                  <a:noFill/>
                </a14:hiddenFill>
              </a:ext>
            </a:extLst>
          </p:spPr>
        </p:cxnSp>
        <p:cxnSp>
          <p:nvCxnSpPr>
            <p:cNvPr id="34825" name="直接连接符 4"/>
            <p:cNvCxnSpPr>
              <a:cxnSpLocks noChangeShapeType="1"/>
            </p:cNvCxnSpPr>
            <p:nvPr/>
          </p:nvCxnSpPr>
          <p:spPr bwMode="auto">
            <a:xfrm flipV="1">
              <a:off x="10627" y="6278"/>
              <a:ext cx="2278" cy="25"/>
            </a:xfrm>
            <a:prstGeom prst="line">
              <a:avLst/>
            </a:prstGeom>
            <a:noFill/>
            <a:ln w="31750">
              <a:solidFill>
                <a:schemeClr val="tx1"/>
              </a:solidFill>
              <a:round/>
            </a:ln>
            <a:extLst>
              <a:ext uri="{909E8E84-426E-40DD-AFC4-6F175D3DCCD1}">
                <a14:hiddenFill xmlns:a14="http://schemas.microsoft.com/office/drawing/2010/main">
                  <a:noFill/>
                </a14:hiddenFill>
              </a:ext>
            </a:extLst>
          </p:spPr>
        </p:cxnSp>
        <p:sp>
          <p:nvSpPr>
            <p:cNvPr id="34826" name="TextBox 7"/>
            <p:cNvSpPr txBox="1">
              <a:spLocks noChangeArrowheads="1"/>
            </p:cNvSpPr>
            <p:nvPr/>
          </p:nvSpPr>
          <p:spPr bwMode="auto">
            <a:xfrm>
              <a:off x="8092" y="7639"/>
              <a:ext cx="614"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cs typeface="Times New Roman" panose="02020603050405020304" pitchFamily="18" charset="0"/>
                </a:rPr>
                <a:t>B</a:t>
              </a:r>
            </a:p>
          </p:txBody>
        </p:sp>
        <p:sp>
          <p:nvSpPr>
            <p:cNvPr id="34827" name="TextBox 7"/>
            <p:cNvSpPr txBox="1">
              <a:spLocks noChangeArrowheads="1"/>
            </p:cNvSpPr>
            <p:nvPr/>
          </p:nvSpPr>
          <p:spPr bwMode="auto">
            <a:xfrm>
              <a:off x="12163" y="4239"/>
              <a:ext cx="614"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cs typeface="Times New Roman" panose="02020603050405020304" pitchFamily="18" charset="0"/>
                </a:rPr>
                <a:t>A</a:t>
              </a:r>
            </a:p>
          </p:txBody>
        </p:sp>
        <p:sp>
          <p:nvSpPr>
            <p:cNvPr id="34828" name="TextBox 7"/>
            <p:cNvSpPr txBox="1">
              <a:spLocks noChangeArrowheads="1"/>
            </p:cNvSpPr>
            <p:nvPr/>
          </p:nvSpPr>
          <p:spPr bwMode="auto">
            <a:xfrm flipH="1">
              <a:off x="12049" y="5635"/>
              <a:ext cx="482"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i="1">
                  <a:latin typeface="Times New Roman" panose="02020603050405020304" pitchFamily="18" charset="0"/>
                  <a:cs typeface="Times New Roman" panose="02020603050405020304" pitchFamily="18" charset="0"/>
                </a:rPr>
                <a:t>E</a:t>
              </a:r>
            </a:p>
          </p:txBody>
        </p:sp>
        <p:sp>
          <p:nvSpPr>
            <p:cNvPr id="34829" name="TextBox 7"/>
            <p:cNvSpPr txBox="1">
              <a:spLocks noChangeArrowheads="1"/>
            </p:cNvSpPr>
            <p:nvPr/>
          </p:nvSpPr>
          <p:spPr bwMode="auto">
            <a:xfrm>
              <a:off x="13008" y="5893"/>
              <a:ext cx="614"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cs typeface="Times New Roman" panose="02020603050405020304" pitchFamily="18" charset="0"/>
                </a:rPr>
                <a:t>R</a:t>
              </a:r>
            </a:p>
          </p:txBody>
        </p:sp>
        <p:sp>
          <p:nvSpPr>
            <p:cNvPr id="34830" name="TextBox 7"/>
            <p:cNvSpPr txBox="1">
              <a:spLocks noChangeArrowheads="1"/>
            </p:cNvSpPr>
            <p:nvPr/>
          </p:nvSpPr>
          <p:spPr bwMode="auto">
            <a:xfrm>
              <a:off x="13664" y="7781"/>
              <a:ext cx="614"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cs typeface="Times New Roman" panose="02020603050405020304" pitchFamily="18" charset="0"/>
                </a:rPr>
                <a:t>C</a:t>
              </a:r>
            </a:p>
          </p:txBody>
        </p:sp>
      </p:grpSp>
      <p:graphicFrame>
        <p:nvGraphicFramePr>
          <p:cNvPr id="34831" name="对象 1"/>
          <p:cNvGraphicFramePr/>
          <p:nvPr/>
        </p:nvGraphicFramePr>
        <p:xfrm>
          <a:off x="4324350" y="1160860"/>
          <a:ext cx="1277938" cy="509588"/>
        </p:xfrm>
        <a:graphic>
          <a:graphicData uri="http://schemas.openxmlformats.org/presentationml/2006/ole">
            <mc:AlternateContent xmlns:mc="http://schemas.openxmlformats.org/markup-compatibility/2006">
              <mc:Choice xmlns:v="urn:schemas-microsoft-com:vml" Requires="v">
                <p:oleObj spid="_x0000_s34854" r:id="rId3" imgW="711200" imgH="393700" progId="Equation.DSMT4">
                  <p:embed/>
                </p:oleObj>
              </mc:Choice>
              <mc:Fallback>
                <p:oleObj r:id="rId3" imgW="711200" imgH="393700" progId="Equation.DSMT4">
                  <p:embed/>
                  <p:pic>
                    <p:nvPicPr>
                      <p:cNvPr id="0" name="对象 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4350" y="1160860"/>
                        <a:ext cx="127793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34832" name="对象 3"/>
          <p:cNvGraphicFramePr/>
          <p:nvPr/>
        </p:nvGraphicFramePr>
        <p:xfrm>
          <a:off x="577851" y="1670447"/>
          <a:ext cx="1255713" cy="509588"/>
        </p:xfrm>
        <a:graphic>
          <a:graphicData uri="http://schemas.openxmlformats.org/presentationml/2006/ole">
            <mc:AlternateContent xmlns:mc="http://schemas.openxmlformats.org/markup-compatibility/2006">
              <mc:Choice xmlns:v="urn:schemas-microsoft-com:vml" Requires="v">
                <p:oleObj spid="_x0000_s34855" r:id="rId5" imgW="698500" imgH="393700" progId="Equation.DSMT4">
                  <p:embed/>
                </p:oleObj>
              </mc:Choice>
              <mc:Fallback>
                <p:oleObj r:id="rId5" imgW="698500" imgH="393700" progId="Equation.DSMT4">
                  <p:embed/>
                  <p:pic>
                    <p:nvPicPr>
                      <p:cNvPr id="0" name="对象 3"/>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7851" y="1670447"/>
                        <a:ext cx="1255713"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cxnSp>
        <p:nvCxnSpPr>
          <p:cNvPr id="34833" name="直接连接符 4"/>
          <p:cNvCxnSpPr>
            <a:cxnSpLocks noChangeShapeType="1"/>
            <a:endCxn id="34834" idx="0"/>
          </p:cNvCxnSpPr>
          <p:nvPr/>
        </p:nvCxnSpPr>
        <p:spPr bwMode="auto">
          <a:xfrm>
            <a:off x="7812089" y="1924050"/>
            <a:ext cx="16416" cy="1481138"/>
          </a:xfrm>
          <a:prstGeom prst="line">
            <a:avLst/>
          </a:prstGeom>
          <a:noFill/>
          <a:ln w="31750">
            <a:solidFill>
              <a:schemeClr val="tx1"/>
            </a:solidFill>
            <a:round/>
          </a:ln>
          <a:extLst>
            <a:ext uri="{909E8E84-426E-40DD-AFC4-6F175D3DCCD1}">
              <a14:hiddenFill xmlns:a14="http://schemas.microsoft.com/office/drawing/2010/main">
                <a:noFill/>
              </a14:hiddenFill>
            </a:ext>
          </a:extLst>
        </p:spPr>
      </p:cxnSp>
      <p:sp>
        <p:nvSpPr>
          <p:cNvPr id="34834" name="TextBox 7"/>
          <p:cNvSpPr txBox="1">
            <a:spLocks noChangeArrowheads="1"/>
          </p:cNvSpPr>
          <p:nvPr/>
        </p:nvSpPr>
        <p:spPr bwMode="auto">
          <a:xfrm>
            <a:off x="7624763" y="3405188"/>
            <a:ext cx="4074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cs typeface="Times New Roman" panose="02020603050405020304" pitchFamily="18" charset="0"/>
              </a:rPr>
              <a:t>D</a:t>
            </a:r>
          </a:p>
        </p:txBody>
      </p:sp>
      <p:sp>
        <p:nvSpPr>
          <p:cNvPr id="34835" name="TextBox 7"/>
          <p:cNvSpPr txBox="1">
            <a:spLocks noChangeArrowheads="1"/>
          </p:cNvSpPr>
          <p:nvPr/>
        </p:nvSpPr>
        <p:spPr bwMode="auto">
          <a:xfrm>
            <a:off x="6642101" y="2334816"/>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cs typeface="Times New Roman" panose="02020603050405020304" pitchFamily="18" charset="0"/>
              </a:rPr>
              <a:t>S</a:t>
            </a:r>
          </a:p>
        </p:txBody>
      </p:sp>
      <p:sp>
        <p:nvSpPr>
          <p:cNvPr id="9" name="文本框 8"/>
          <p:cNvSpPr txBox="1">
            <a:spLocks noChangeArrowheads="1"/>
          </p:cNvSpPr>
          <p:nvPr/>
        </p:nvSpPr>
        <p:spPr bwMode="auto">
          <a:xfrm>
            <a:off x="1100139" y="2575322"/>
            <a:ext cx="15890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a:solidFill>
                  <a:srgbClr val="FF0000"/>
                </a:solidFill>
                <a:latin typeface="Times New Roman" panose="02020603050405020304" pitchFamily="18" charset="0"/>
                <a:ea typeface="黑体" panose="02010609060101010101" pitchFamily="49" charset="-122"/>
              </a:rPr>
              <a:t>∴</a:t>
            </a:r>
            <a:r>
              <a:rPr lang="en-US" altLang="zh-CN" sz="2400" i="1">
                <a:solidFill>
                  <a:srgbClr val="FF0000"/>
                </a:solidFill>
                <a:latin typeface="Times New Roman" panose="02020603050405020304" pitchFamily="18" charset="0"/>
                <a:ea typeface="黑体" panose="02010609060101010101" pitchFamily="49" charset="-122"/>
                <a:sym typeface="宋体" panose="02010600030101010101" pitchFamily="2" charset="-122"/>
              </a:rPr>
              <a:t>SR∥BC</a:t>
            </a:r>
            <a:r>
              <a:rPr lang="en-US" altLang="en-US" sz="2400">
                <a:solidFill>
                  <a:srgbClr val="FF0000"/>
                </a:solidFill>
                <a:latin typeface="Times New Roman" panose="02020603050405020304" pitchFamily="18" charset="0"/>
                <a:ea typeface="黑体" panose="02010609060101010101" pitchFamily="49" charset="-122"/>
                <a:sym typeface="宋体" panose="02010600030101010101" pitchFamily="2" charset="-122"/>
              </a:rPr>
              <a:t>.</a:t>
            </a:r>
            <a:r>
              <a:rPr lang="en-US" altLang="zh-CN" sz="2400">
                <a:solidFill>
                  <a:srgbClr val="FF0000"/>
                </a:solidFill>
                <a:latin typeface="黑体" panose="02010609060101010101" pitchFamily="49" charset="-122"/>
                <a:ea typeface="黑体" panose="02010609060101010101" pitchFamily="49" charset="-122"/>
              </a:rPr>
              <a:t>                           </a:t>
            </a:r>
          </a:p>
        </p:txBody>
      </p:sp>
      <p:sp>
        <p:nvSpPr>
          <p:cNvPr id="10" name="文本框 9"/>
          <p:cNvSpPr txBox="1">
            <a:spLocks noChangeArrowheads="1"/>
          </p:cNvSpPr>
          <p:nvPr/>
        </p:nvSpPr>
        <p:spPr bwMode="auto">
          <a:xfrm>
            <a:off x="1100138" y="2946797"/>
            <a:ext cx="3708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a:solidFill>
                  <a:srgbClr val="FF0000"/>
                </a:solidFill>
                <a:latin typeface="Times New Roman" panose="02020603050405020304" pitchFamily="18" charset="0"/>
                <a:ea typeface="黑体" panose="02010609060101010101" pitchFamily="49" charset="-122"/>
              </a:rPr>
              <a:t>∴∠</a:t>
            </a:r>
            <a:r>
              <a:rPr lang="en-US" altLang="zh-CN" sz="2400" i="1">
                <a:solidFill>
                  <a:srgbClr val="FF0000"/>
                </a:solidFill>
                <a:latin typeface="Times New Roman" panose="02020603050405020304" pitchFamily="18" charset="0"/>
                <a:ea typeface="黑体" panose="02010609060101010101" pitchFamily="49" charset="-122"/>
              </a:rPr>
              <a:t>A</a:t>
            </a:r>
            <a:r>
              <a:rPr lang="en-US" altLang="zh-CN" sz="2400" i="1">
                <a:solidFill>
                  <a:srgbClr val="FF0000"/>
                </a:solidFill>
                <a:latin typeface="Times New Roman" panose="02020603050405020304" pitchFamily="18" charset="0"/>
                <a:ea typeface="黑体" panose="02010609060101010101" pitchFamily="49" charset="-122"/>
                <a:sym typeface="宋体" panose="02010600030101010101" pitchFamily="2" charset="-122"/>
              </a:rPr>
              <a:t>SR=∠B,</a:t>
            </a:r>
            <a:r>
              <a:rPr lang="en-US" altLang="zh-CN" sz="2400">
                <a:solidFill>
                  <a:srgbClr val="FF0000"/>
                </a:solidFill>
                <a:latin typeface="Times New Roman" panose="02020603050405020304" pitchFamily="18" charset="0"/>
                <a:ea typeface="黑体" panose="02010609060101010101" pitchFamily="49" charset="-122"/>
              </a:rPr>
              <a:t>∠</a:t>
            </a:r>
            <a:r>
              <a:rPr lang="en-US" altLang="zh-CN" sz="2400" i="1">
                <a:solidFill>
                  <a:srgbClr val="FF0000"/>
                </a:solidFill>
                <a:latin typeface="Times New Roman" panose="02020603050405020304" pitchFamily="18" charset="0"/>
                <a:ea typeface="黑体" panose="02010609060101010101" pitchFamily="49" charset="-122"/>
              </a:rPr>
              <a:t>A</a:t>
            </a:r>
            <a:r>
              <a:rPr lang="en-US" altLang="zh-CN" sz="2400" i="1">
                <a:solidFill>
                  <a:srgbClr val="FF0000"/>
                </a:solidFill>
                <a:latin typeface="Times New Roman" panose="02020603050405020304" pitchFamily="18" charset="0"/>
                <a:ea typeface="黑体" panose="02010609060101010101" pitchFamily="49" charset="-122"/>
                <a:sym typeface="宋体" panose="02010600030101010101" pitchFamily="2" charset="-122"/>
              </a:rPr>
              <a:t>RS=∠C.</a:t>
            </a:r>
            <a:r>
              <a:rPr lang="en-US" altLang="zh-CN" sz="2400">
                <a:solidFill>
                  <a:srgbClr val="FF0000"/>
                </a:solidFill>
                <a:latin typeface="黑体" panose="02010609060101010101" pitchFamily="49" charset="-122"/>
                <a:ea typeface="黑体" panose="02010609060101010101" pitchFamily="49" charset="-122"/>
              </a:rPr>
              <a:t>                           </a:t>
            </a:r>
          </a:p>
        </p:txBody>
      </p:sp>
      <p:graphicFrame>
        <p:nvGraphicFramePr>
          <p:cNvPr id="11" name="对象 10"/>
          <p:cNvGraphicFramePr>
            <a:graphicFrameLocks noChangeAspect="1"/>
          </p:cNvGraphicFramePr>
          <p:nvPr/>
        </p:nvGraphicFramePr>
        <p:xfrm>
          <a:off x="1177925" y="3906441"/>
          <a:ext cx="1608138" cy="586978"/>
        </p:xfrm>
        <a:graphic>
          <a:graphicData uri="http://schemas.openxmlformats.org/presentationml/2006/ole">
            <mc:AlternateContent xmlns:mc="http://schemas.openxmlformats.org/markup-compatibility/2006">
              <mc:Choice xmlns:v="urn:schemas-microsoft-com:vml" Requires="v">
                <p:oleObj spid="_x0000_s34856" r:id="rId7" imgW="800100" imgH="393700" progId="Equation.3">
                  <p:embed/>
                </p:oleObj>
              </mc:Choice>
              <mc:Fallback>
                <p:oleObj r:id="rId7" imgW="800100" imgH="393700" progId="Equation.3">
                  <p:embed/>
                  <p:pic>
                    <p:nvPicPr>
                      <p:cNvPr id="0" name="对象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77925" y="3906441"/>
                        <a:ext cx="1608138" cy="586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13" name="Text Box 5"/>
          <p:cNvSpPr txBox="1">
            <a:spLocks noChangeArrowheads="1"/>
          </p:cNvSpPr>
          <p:nvPr/>
        </p:nvSpPr>
        <p:spPr bwMode="auto">
          <a:xfrm>
            <a:off x="2870201" y="4029075"/>
            <a:ext cx="54530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i="1">
                <a:solidFill>
                  <a:srgbClr val="FF0000"/>
                </a:solidFill>
                <a:latin typeface="Times New Roman" panose="02020603050405020304" pitchFamily="18" charset="0"/>
              </a:rPr>
              <a:t> </a:t>
            </a:r>
            <a:r>
              <a:rPr lang="en-US" altLang="zh-CN" sz="2400">
                <a:solidFill>
                  <a:srgbClr val="FF0000"/>
                </a:solidFill>
                <a:latin typeface="Times New Roman" panose="02020603050405020304" pitchFamily="18" charset="0"/>
              </a:rPr>
              <a:t>(</a:t>
            </a:r>
            <a:r>
              <a:rPr lang="zh-CN" altLang="en-US" sz="2400">
                <a:solidFill>
                  <a:srgbClr val="FF0000"/>
                </a:solidFill>
                <a:latin typeface="黑体" panose="02010609060101010101" pitchFamily="49" charset="-122"/>
                <a:ea typeface="黑体" panose="02010609060101010101" pitchFamily="49" charset="-122"/>
              </a:rPr>
              <a:t>相似三角形对应高的比等于相似比</a:t>
            </a:r>
            <a:r>
              <a:rPr lang="en-US" altLang="zh-CN" sz="2400">
                <a:solidFill>
                  <a:srgbClr val="FF0000"/>
                </a:solidFill>
                <a:latin typeface="Times New Roman" panose="02020603050405020304" pitchFamily="18" charset="0"/>
                <a:ea typeface="黑体" panose="02010609060101010101" pitchFamily="49" charset="-122"/>
              </a:rPr>
              <a:t>)</a:t>
            </a:r>
            <a:r>
              <a:rPr lang="zh-CN" altLang="en-US" sz="2400">
                <a:solidFill>
                  <a:srgbClr val="FF0000"/>
                </a:solidFill>
                <a:latin typeface="Times New Roman" panose="02020603050405020304" pitchFamily="18" charset="0"/>
                <a:ea typeface="黑体"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7627"/>
                                        </p:tgtEl>
                                        <p:attrNameLst>
                                          <p:attrName>style.visibility</p:attrName>
                                        </p:attrNameLst>
                                      </p:cBhvr>
                                      <p:to>
                                        <p:strVal val="visible"/>
                                      </p:to>
                                    </p:set>
                                    <p:animEffect transition="in" filter="dissolve">
                                      <p:cBhvr>
                                        <p:cTn id="7" dur="500"/>
                                        <p:tgtEl>
                                          <p:spTgt spid="6762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7621"/>
                                        </p:tgtEl>
                                        <p:attrNameLst>
                                          <p:attrName>style.visibility</p:attrName>
                                        </p:attrNameLst>
                                      </p:cBhvr>
                                      <p:to>
                                        <p:strVal val="visible"/>
                                      </p:to>
                                    </p:set>
                                    <p:animEffect transition="in" filter="dissolve">
                                      <p:cBhvr>
                                        <p:cTn id="22" dur="500"/>
                                        <p:tgtEl>
                                          <p:spTgt spid="6762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dissolve">
                                      <p:cBhvr>
                                        <p:cTn id="27" dur="500"/>
                                        <p:tgtEl>
                                          <p:spTgt spid="11"/>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dissolve">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21" grpId="0"/>
      <p:bldP spid="67627" grpId="0"/>
      <p:bldP spid="9" grpId="0"/>
      <p:bldP spid="10" grpId="0"/>
      <p:bldP spid="1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27" name="文本框 67626"/>
          <p:cNvSpPr txBox="1">
            <a:spLocks noChangeArrowheads="1"/>
          </p:cNvSpPr>
          <p:nvPr/>
        </p:nvSpPr>
        <p:spPr bwMode="auto">
          <a:xfrm>
            <a:off x="566739" y="1259681"/>
            <a:ext cx="68532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当         时，得           解得                                   </a:t>
            </a:r>
          </a:p>
        </p:txBody>
      </p:sp>
      <p:grpSp>
        <p:nvGrpSpPr>
          <p:cNvPr id="35843" name="组合 9"/>
          <p:cNvGrpSpPr/>
          <p:nvPr/>
        </p:nvGrpSpPr>
        <p:grpSpPr bwMode="auto">
          <a:xfrm>
            <a:off x="5491164" y="1602581"/>
            <a:ext cx="3702685" cy="2148616"/>
            <a:chOff x="8447" y="4239"/>
            <a:chExt cx="5831" cy="4511"/>
          </a:xfrm>
        </p:grpSpPr>
        <p:cxnSp>
          <p:nvCxnSpPr>
            <p:cNvPr id="35844" name="直接连接符 1"/>
            <p:cNvCxnSpPr>
              <a:cxnSpLocks noChangeShapeType="1"/>
              <a:stCxn id="35848" idx="3"/>
            </p:cNvCxnSpPr>
            <p:nvPr/>
          </p:nvCxnSpPr>
          <p:spPr bwMode="auto">
            <a:xfrm flipV="1">
              <a:off x="9061" y="8024"/>
              <a:ext cx="4741" cy="14"/>
            </a:xfrm>
            <a:prstGeom prst="line">
              <a:avLst/>
            </a:prstGeom>
            <a:noFill/>
            <a:ln w="31750">
              <a:solidFill>
                <a:schemeClr val="tx1"/>
              </a:solidFill>
              <a:round/>
            </a:ln>
            <a:extLst>
              <a:ext uri="{909E8E84-426E-40DD-AFC4-6F175D3DCCD1}">
                <a14:hiddenFill xmlns:a14="http://schemas.microsoft.com/office/drawing/2010/main">
                  <a:noFill/>
                </a14:hiddenFill>
              </a:ext>
            </a:extLst>
          </p:spPr>
        </p:cxnSp>
        <p:cxnSp>
          <p:nvCxnSpPr>
            <p:cNvPr id="35845" name="直接连接符 2"/>
            <p:cNvCxnSpPr>
              <a:cxnSpLocks noChangeShapeType="1"/>
              <a:stCxn id="35848" idx="3"/>
            </p:cNvCxnSpPr>
            <p:nvPr/>
          </p:nvCxnSpPr>
          <p:spPr bwMode="auto">
            <a:xfrm flipV="1">
              <a:off x="9061" y="4913"/>
              <a:ext cx="3069" cy="3126"/>
            </a:xfrm>
            <a:prstGeom prst="line">
              <a:avLst/>
            </a:prstGeom>
            <a:noFill/>
            <a:ln w="31750">
              <a:solidFill>
                <a:schemeClr val="tx1"/>
              </a:solidFill>
              <a:round/>
            </a:ln>
            <a:extLst>
              <a:ext uri="{909E8E84-426E-40DD-AFC4-6F175D3DCCD1}">
                <a14:hiddenFill xmlns:a14="http://schemas.microsoft.com/office/drawing/2010/main">
                  <a:noFill/>
                </a14:hiddenFill>
              </a:ext>
            </a:extLst>
          </p:spPr>
        </p:cxnSp>
        <p:cxnSp>
          <p:nvCxnSpPr>
            <p:cNvPr id="35846" name="直接连接符 3"/>
            <p:cNvCxnSpPr>
              <a:cxnSpLocks noChangeShapeType="1"/>
              <a:stCxn id="35848" idx="3"/>
            </p:cNvCxnSpPr>
            <p:nvPr/>
          </p:nvCxnSpPr>
          <p:spPr bwMode="auto">
            <a:xfrm flipV="1">
              <a:off x="9061" y="8009"/>
              <a:ext cx="4716" cy="29"/>
            </a:xfrm>
            <a:prstGeom prst="line">
              <a:avLst/>
            </a:prstGeom>
            <a:noFill/>
            <a:ln w="31750">
              <a:solidFill>
                <a:schemeClr val="tx1"/>
              </a:solidFill>
              <a:round/>
            </a:ln>
            <a:extLst>
              <a:ext uri="{909E8E84-426E-40DD-AFC4-6F175D3DCCD1}">
                <a14:hiddenFill xmlns:a14="http://schemas.microsoft.com/office/drawing/2010/main">
                  <a:noFill/>
                </a14:hiddenFill>
              </a:ext>
            </a:extLst>
          </p:spPr>
        </p:cxnSp>
        <p:cxnSp>
          <p:nvCxnSpPr>
            <p:cNvPr id="35847" name="直接连接符 4"/>
            <p:cNvCxnSpPr>
              <a:cxnSpLocks noChangeShapeType="1"/>
              <a:stCxn id="35848" idx="3"/>
            </p:cNvCxnSpPr>
            <p:nvPr/>
          </p:nvCxnSpPr>
          <p:spPr bwMode="auto">
            <a:xfrm flipV="1">
              <a:off x="9061" y="6334"/>
              <a:ext cx="3844" cy="1705"/>
            </a:xfrm>
            <a:prstGeom prst="line">
              <a:avLst/>
            </a:prstGeom>
            <a:noFill/>
            <a:ln w="31750">
              <a:solidFill>
                <a:schemeClr val="tx1"/>
              </a:solidFill>
              <a:round/>
            </a:ln>
            <a:extLst>
              <a:ext uri="{909E8E84-426E-40DD-AFC4-6F175D3DCCD1}">
                <a14:hiddenFill xmlns:a14="http://schemas.microsoft.com/office/drawing/2010/main">
                  <a:noFill/>
                </a14:hiddenFill>
              </a:ext>
            </a:extLst>
          </p:spPr>
        </p:cxnSp>
        <p:sp>
          <p:nvSpPr>
            <p:cNvPr id="35848" name="TextBox 7"/>
            <p:cNvSpPr txBox="1">
              <a:spLocks noChangeArrowheads="1"/>
            </p:cNvSpPr>
            <p:nvPr/>
          </p:nvSpPr>
          <p:spPr bwMode="auto">
            <a:xfrm>
              <a:off x="8447" y="7554"/>
              <a:ext cx="614"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cs typeface="Times New Roman" panose="02020603050405020304" pitchFamily="18" charset="0"/>
                </a:rPr>
                <a:t>B</a:t>
              </a:r>
            </a:p>
          </p:txBody>
        </p:sp>
        <p:sp>
          <p:nvSpPr>
            <p:cNvPr id="35849" name="TextBox 7"/>
            <p:cNvSpPr txBox="1">
              <a:spLocks noChangeArrowheads="1"/>
            </p:cNvSpPr>
            <p:nvPr/>
          </p:nvSpPr>
          <p:spPr bwMode="auto">
            <a:xfrm>
              <a:off x="12163" y="4239"/>
              <a:ext cx="614"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cs typeface="Times New Roman" panose="02020603050405020304" pitchFamily="18" charset="0"/>
                </a:rPr>
                <a:t>A</a:t>
              </a:r>
            </a:p>
          </p:txBody>
        </p:sp>
        <p:sp>
          <p:nvSpPr>
            <p:cNvPr id="35850" name="TextBox 7"/>
            <p:cNvSpPr txBox="1">
              <a:spLocks noChangeArrowheads="1"/>
            </p:cNvSpPr>
            <p:nvPr/>
          </p:nvSpPr>
          <p:spPr bwMode="auto">
            <a:xfrm flipH="1">
              <a:off x="12049" y="5635"/>
              <a:ext cx="482"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i="1">
                  <a:latin typeface="Times New Roman" panose="02020603050405020304" pitchFamily="18" charset="0"/>
                  <a:cs typeface="Times New Roman" panose="02020603050405020304" pitchFamily="18" charset="0"/>
                </a:rPr>
                <a:t>E</a:t>
              </a:r>
            </a:p>
          </p:txBody>
        </p:sp>
        <p:sp>
          <p:nvSpPr>
            <p:cNvPr id="35851" name="TextBox 7"/>
            <p:cNvSpPr txBox="1">
              <a:spLocks noChangeArrowheads="1"/>
            </p:cNvSpPr>
            <p:nvPr/>
          </p:nvSpPr>
          <p:spPr bwMode="auto">
            <a:xfrm>
              <a:off x="13008" y="5893"/>
              <a:ext cx="614"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cs typeface="Times New Roman" panose="02020603050405020304" pitchFamily="18" charset="0"/>
                </a:rPr>
                <a:t>R</a:t>
              </a:r>
            </a:p>
          </p:txBody>
        </p:sp>
        <p:sp>
          <p:nvSpPr>
            <p:cNvPr id="35852" name="TextBox 7"/>
            <p:cNvSpPr txBox="1">
              <a:spLocks noChangeArrowheads="1"/>
            </p:cNvSpPr>
            <p:nvPr/>
          </p:nvSpPr>
          <p:spPr bwMode="auto">
            <a:xfrm>
              <a:off x="13664" y="7781"/>
              <a:ext cx="614"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cs typeface="Times New Roman" panose="02020603050405020304" pitchFamily="18" charset="0"/>
                </a:rPr>
                <a:t>C</a:t>
              </a:r>
            </a:p>
          </p:txBody>
        </p:sp>
      </p:grpSp>
      <p:cxnSp>
        <p:nvCxnSpPr>
          <p:cNvPr id="35853" name="直接连接符 4"/>
          <p:cNvCxnSpPr>
            <a:cxnSpLocks noChangeShapeType="1"/>
            <a:stCxn id="35848" idx="3"/>
          </p:cNvCxnSpPr>
          <p:nvPr/>
        </p:nvCxnSpPr>
        <p:spPr bwMode="auto">
          <a:xfrm flipV="1">
            <a:off x="5881054" y="3392091"/>
            <a:ext cx="1927859" cy="20215"/>
          </a:xfrm>
          <a:prstGeom prst="line">
            <a:avLst/>
          </a:prstGeom>
          <a:noFill/>
          <a:ln w="31750">
            <a:solidFill>
              <a:schemeClr val="tx1"/>
            </a:solidFill>
            <a:round/>
          </a:ln>
          <a:extLst>
            <a:ext uri="{909E8E84-426E-40DD-AFC4-6F175D3DCCD1}">
              <a14:hiddenFill xmlns:a14="http://schemas.microsoft.com/office/drawing/2010/main">
                <a:noFill/>
              </a14:hiddenFill>
            </a:ext>
          </a:extLst>
        </p:spPr>
      </p:cxnSp>
      <p:sp>
        <p:nvSpPr>
          <p:cNvPr id="35854" name="TextBox 7"/>
          <p:cNvSpPr txBox="1">
            <a:spLocks noChangeArrowheads="1"/>
          </p:cNvSpPr>
          <p:nvPr/>
        </p:nvSpPr>
        <p:spPr bwMode="auto">
          <a:xfrm>
            <a:off x="7624763" y="3405188"/>
            <a:ext cx="4074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cs typeface="Times New Roman" panose="02020603050405020304" pitchFamily="18" charset="0"/>
              </a:rPr>
              <a:t>D</a:t>
            </a:r>
          </a:p>
        </p:txBody>
      </p:sp>
      <p:sp>
        <p:nvSpPr>
          <p:cNvPr id="35855" name="TextBox 7"/>
          <p:cNvSpPr txBox="1">
            <a:spLocks noChangeArrowheads="1"/>
          </p:cNvSpPr>
          <p:nvPr/>
        </p:nvSpPr>
        <p:spPr bwMode="auto">
          <a:xfrm>
            <a:off x="6642101" y="2334816"/>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cs typeface="Times New Roman" panose="02020603050405020304" pitchFamily="18" charset="0"/>
              </a:rPr>
              <a:t>S</a:t>
            </a:r>
          </a:p>
        </p:txBody>
      </p:sp>
      <p:graphicFrame>
        <p:nvGraphicFramePr>
          <p:cNvPr id="11" name="对象 10"/>
          <p:cNvGraphicFramePr>
            <a:graphicFrameLocks noChangeAspect="1"/>
          </p:cNvGraphicFramePr>
          <p:nvPr/>
        </p:nvGraphicFramePr>
        <p:xfrm>
          <a:off x="681038" y="523875"/>
          <a:ext cx="2425700" cy="586979"/>
        </p:xfrm>
        <a:graphic>
          <a:graphicData uri="http://schemas.openxmlformats.org/presentationml/2006/ole">
            <mc:AlternateContent xmlns:mc="http://schemas.openxmlformats.org/markup-compatibility/2006">
              <mc:Choice xmlns:v="urn:schemas-microsoft-com:vml" Requires="v">
                <p:oleObj spid="_x0000_s35894" r:id="rId3" imgW="1206500" imgH="393700" progId="Equation.3">
                  <p:embed/>
                </p:oleObj>
              </mc:Choice>
              <mc:Fallback>
                <p:oleObj r:id="rId3" imgW="1206500" imgH="393700" progId="Equation.3">
                  <p:embed/>
                  <p:pic>
                    <p:nvPicPr>
                      <p:cNvPr id="0" name="对象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1038" y="523875"/>
                        <a:ext cx="2425700" cy="586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14" name="文本框 13"/>
          <p:cNvSpPr txBox="1">
            <a:spLocks noChangeArrowheads="1"/>
          </p:cNvSpPr>
          <p:nvPr/>
        </p:nvSpPr>
        <p:spPr bwMode="auto">
          <a:xfrm>
            <a:off x="566739" y="1991916"/>
            <a:ext cx="68532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当         时，得           解得                                   </a:t>
            </a:r>
          </a:p>
        </p:txBody>
      </p:sp>
      <p:graphicFrame>
        <p:nvGraphicFramePr>
          <p:cNvPr id="15" name="对象 14"/>
          <p:cNvGraphicFramePr/>
          <p:nvPr/>
        </p:nvGraphicFramePr>
        <p:xfrm>
          <a:off x="985838" y="1176337"/>
          <a:ext cx="1276350" cy="509588"/>
        </p:xfrm>
        <a:graphic>
          <a:graphicData uri="http://schemas.openxmlformats.org/presentationml/2006/ole">
            <mc:AlternateContent xmlns:mc="http://schemas.openxmlformats.org/markup-compatibility/2006">
              <mc:Choice xmlns:v="urn:schemas-microsoft-com:vml" Requires="v">
                <p:oleObj spid="_x0000_s35895" r:id="rId5" imgW="711200" imgH="393700" progId="Equation.DSMT4">
                  <p:embed/>
                </p:oleObj>
              </mc:Choice>
              <mc:Fallback>
                <p:oleObj r:id="rId5" imgW="711200" imgH="393700" progId="Equation.DSMT4">
                  <p:embed/>
                  <p:pic>
                    <p:nvPicPr>
                      <p:cNvPr id="0" name="对象 14"/>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5838" y="1176337"/>
                        <a:ext cx="127635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7" name="对象 16"/>
          <p:cNvGraphicFramePr>
            <a:graphicFrameLocks noChangeAspect="1"/>
          </p:cNvGraphicFramePr>
          <p:nvPr/>
        </p:nvGraphicFramePr>
        <p:xfrm>
          <a:off x="3175001" y="1138237"/>
          <a:ext cx="1635125" cy="585788"/>
        </p:xfrm>
        <a:graphic>
          <a:graphicData uri="http://schemas.openxmlformats.org/presentationml/2006/ole">
            <mc:AlternateContent xmlns:mc="http://schemas.openxmlformats.org/markup-compatibility/2006">
              <mc:Choice xmlns:v="urn:schemas-microsoft-com:vml" Requires="v">
                <p:oleObj spid="_x0000_s35896" r:id="rId7" imgW="812800" imgH="393700" progId="Equation.3">
                  <p:embed/>
                </p:oleObj>
              </mc:Choice>
              <mc:Fallback>
                <p:oleObj r:id="rId7" imgW="812800" imgH="393700" progId="Equation.3">
                  <p:embed/>
                  <p:pic>
                    <p:nvPicPr>
                      <p:cNvPr id="0" name="对象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75001" y="1138237"/>
                        <a:ext cx="16351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9" name="对象 18"/>
          <p:cNvGraphicFramePr>
            <a:graphicFrameLocks noChangeAspect="1"/>
          </p:cNvGraphicFramePr>
          <p:nvPr/>
        </p:nvGraphicFramePr>
        <p:xfrm>
          <a:off x="5573714" y="1110854"/>
          <a:ext cx="1303337" cy="586978"/>
        </p:xfrm>
        <a:graphic>
          <a:graphicData uri="http://schemas.openxmlformats.org/presentationml/2006/ole">
            <mc:AlternateContent xmlns:mc="http://schemas.openxmlformats.org/markup-compatibility/2006">
              <mc:Choice xmlns:v="urn:schemas-microsoft-com:vml" Requires="v">
                <p:oleObj spid="_x0000_s35897" r:id="rId9" imgW="647700" imgH="393700" progId="Equation.3">
                  <p:embed/>
                </p:oleObj>
              </mc:Choice>
              <mc:Fallback>
                <p:oleObj r:id="rId9" imgW="647700" imgH="393700" progId="Equation.3">
                  <p:embed/>
                  <p:pic>
                    <p:nvPicPr>
                      <p:cNvPr id="0" name="对象 1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73714" y="1110854"/>
                        <a:ext cx="1303337" cy="586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1" name="对象 20"/>
          <p:cNvGraphicFramePr/>
          <p:nvPr/>
        </p:nvGraphicFramePr>
        <p:xfrm>
          <a:off x="985838" y="1908573"/>
          <a:ext cx="1255712" cy="510778"/>
        </p:xfrm>
        <a:graphic>
          <a:graphicData uri="http://schemas.openxmlformats.org/presentationml/2006/ole">
            <mc:AlternateContent xmlns:mc="http://schemas.openxmlformats.org/markup-compatibility/2006">
              <mc:Choice xmlns:v="urn:schemas-microsoft-com:vml" Requires="v">
                <p:oleObj spid="_x0000_s35898" r:id="rId11" imgW="698500" imgH="393700" progId="Equation.DSMT4">
                  <p:embed/>
                </p:oleObj>
              </mc:Choice>
              <mc:Fallback>
                <p:oleObj r:id="rId11" imgW="698500" imgH="393700" progId="Equation.DSMT4">
                  <p:embed/>
                  <p:pic>
                    <p:nvPicPr>
                      <p:cNvPr id="0" name="对象 20"/>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85838" y="1908573"/>
                        <a:ext cx="1255712" cy="51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3" name="对象 22"/>
          <p:cNvGraphicFramePr>
            <a:graphicFrameLocks noChangeAspect="1"/>
          </p:cNvGraphicFramePr>
          <p:nvPr/>
        </p:nvGraphicFramePr>
        <p:xfrm>
          <a:off x="3187701" y="1870473"/>
          <a:ext cx="1609725" cy="586978"/>
        </p:xfrm>
        <a:graphic>
          <a:graphicData uri="http://schemas.openxmlformats.org/presentationml/2006/ole">
            <mc:AlternateContent xmlns:mc="http://schemas.openxmlformats.org/markup-compatibility/2006">
              <mc:Choice xmlns:v="urn:schemas-microsoft-com:vml" Requires="v">
                <p:oleObj spid="_x0000_s35899" r:id="rId13" imgW="800100" imgH="393700" progId="Equation.3">
                  <p:embed/>
                </p:oleObj>
              </mc:Choice>
              <mc:Fallback>
                <p:oleObj r:id="rId13" imgW="800100" imgH="393700" progId="Equation.3">
                  <p:embed/>
                  <p:pic>
                    <p:nvPicPr>
                      <p:cNvPr id="0" name="对象 2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187701" y="1870473"/>
                        <a:ext cx="1609725" cy="586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5" name="对象 24"/>
          <p:cNvGraphicFramePr>
            <a:graphicFrameLocks noChangeAspect="1"/>
          </p:cNvGraphicFramePr>
          <p:nvPr/>
        </p:nvGraphicFramePr>
        <p:xfrm>
          <a:off x="5492750" y="1885950"/>
          <a:ext cx="1301750" cy="586979"/>
        </p:xfrm>
        <a:graphic>
          <a:graphicData uri="http://schemas.openxmlformats.org/presentationml/2006/ole">
            <mc:AlternateContent xmlns:mc="http://schemas.openxmlformats.org/markup-compatibility/2006">
              <mc:Choice xmlns:v="urn:schemas-microsoft-com:vml" Requires="v">
                <p:oleObj spid="_x0000_s35900" r:id="rId15" imgW="647700" imgH="393700" progId="Equation.3">
                  <p:embed/>
                </p:oleObj>
              </mc:Choice>
              <mc:Fallback>
                <p:oleObj r:id="rId15" imgW="647700" imgH="393700" progId="Equation.3">
                  <p:embed/>
                  <p:pic>
                    <p:nvPicPr>
                      <p:cNvPr id="0" name="对象 2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492750" y="1885950"/>
                        <a:ext cx="1301750" cy="586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7627"/>
                                        </p:tgtEl>
                                        <p:attrNameLst>
                                          <p:attrName>style.visibility</p:attrName>
                                        </p:attrNameLst>
                                      </p:cBhvr>
                                      <p:to>
                                        <p:strVal val="visible"/>
                                      </p:to>
                                    </p:set>
                                    <p:animEffect transition="in" filter="dissolve">
                                      <p:cBhvr>
                                        <p:cTn id="12" dur="500"/>
                                        <p:tgtEl>
                                          <p:spTgt spid="67627"/>
                                        </p:tgtEl>
                                      </p:cBhvr>
                                    </p:animEffect>
                                  </p:childTnLst>
                                </p:cTn>
                              </p:par>
                              <p:par>
                                <p:cTn id="13" presetID="9"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dissolve">
                                      <p:cBhvr>
                                        <p:cTn id="15" dur="500"/>
                                        <p:tgtEl>
                                          <p:spTgt spid="17"/>
                                        </p:tgtEl>
                                      </p:cBhvr>
                                    </p:animEffect>
                                  </p:childTnLst>
                                </p:cTn>
                              </p:par>
                              <p:par>
                                <p:cTn id="16" presetID="9" presetClass="entr" presetSubtype="0" fill="hold"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dissolve">
                                      <p:cBhvr>
                                        <p:cTn id="18" dur="500"/>
                                        <p:tgtEl>
                                          <p:spTgt spid="19"/>
                                        </p:tgtEl>
                                      </p:cBhvr>
                                    </p:animEffect>
                                  </p:childTnLst>
                                </p:cTn>
                              </p:par>
                              <p:par>
                                <p:cTn id="19" presetID="8" presetClass="entr" presetSubtype="16"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diamond(in)">
                                      <p:cBhvr>
                                        <p:cTn id="21" dur="2000"/>
                                        <p:tgtEl>
                                          <p:spTgt spid="15"/>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dissolve">
                                      <p:cBhvr>
                                        <p:cTn id="26" dur="500"/>
                                        <p:tgtEl>
                                          <p:spTgt spid="14"/>
                                        </p:tgtEl>
                                      </p:cBhvr>
                                    </p:animEffect>
                                  </p:childTnLst>
                                </p:cTn>
                              </p:par>
                              <p:par>
                                <p:cTn id="27" presetID="8" presetClass="entr" presetSubtype="16" fill="hold" nodeType="with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diamond(in)">
                                      <p:cBhvr>
                                        <p:cTn id="29" dur="2000"/>
                                        <p:tgtEl>
                                          <p:spTgt spid="21"/>
                                        </p:tgtEl>
                                      </p:cBhvr>
                                    </p:animEffect>
                                  </p:childTnLst>
                                </p:cTn>
                              </p:par>
                              <p:par>
                                <p:cTn id="30" presetID="9" presetClass="entr" presetSubtype="0" fill="hold"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dissolve">
                                      <p:cBhvr>
                                        <p:cTn id="32" dur="500"/>
                                        <p:tgtEl>
                                          <p:spTgt spid="23"/>
                                        </p:tgtEl>
                                      </p:cBhvr>
                                    </p:animEffect>
                                  </p:childTnLst>
                                </p:cTn>
                              </p:par>
                              <p:par>
                                <p:cTn id="33" presetID="9" presetClass="entr" presetSubtype="0" fill="hold" nodeType="with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dissolve">
                                      <p:cBhvr>
                                        <p:cTn id="3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27" grpId="0"/>
      <p:bldP spid="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6"/>
          <p:cNvSpPr txBox="1">
            <a:spLocks noChangeArrowheads="1"/>
          </p:cNvSpPr>
          <p:nvPr/>
        </p:nvSpPr>
        <p:spPr bwMode="auto">
          <a:xfrm>
            <a:off x="357188" y="428625"/>
            <a:ext cx="19288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800" b="1">
                <a:solidFill>
                  <a:srgbClr val="FF0000"/>
                </a:solidFill>
                <a:latin typeface="黑体" panose="02010609060101010101" pitchFamily="49" charset="-122"/>
                <a:ea typeface="黑体" panose="02010609060101010101" pitchFamily="49" charset="-122"/>
              </a:rPr>
              <a:t>选做题：</a:t>
            </a:r>
          </a:p>
        </p:txBody>
      </p:sp>
      <p:sp>
        <p:nvSpPr>
          <p:cNvPr id="5" name="TextBox 4"/>
          <p:cNvSpPr txBox="1"/>
          <p:nvPr/>
        </p:nvSpPr>
        <p:spPr>
          <a:xfrm>
            <a:off x="357189" y="803672"/>
            <a:ext cx="7786687" cy="1866858"/>
          </a:xfrm>
          <a:prstGeom prst="rect">
            <a:avLst/>
          </a:prstGeom>
          <a:noFill/>
        </p:spPr>
        <p:txBody>
          <a:bodyPr>
            <a:spAutoFit/>
          </a:bodyPr>
          <a:lstStyle/>
          <a:p>
            <a:pPr>
              <a:lnSpc>
                <a:spcPct val="150000"/>
              </a:lnSpc>
              <a:buFont typeface="Arial" panose="020B0604020202020204" pitchFamily="34" charset="0"/>
              <a:buNone/>
            </a:pPr>
            <a:r>
              <a:rPr lang="en-US" altLang="zh-CN" sz="2000" b="1" dirty="0">
                <a:solidFill>
                  <a:srgbClr val="FF0000"/>
                </a:solidFill>
                <a:latin typeface="黑体" panose="02010609060101010101" pitchFamily="49" charset="-122"/>
                <a:ea typeface="黑体" panose="02010609060101010101" pitchFamily="49" charset="-122"/>
              </a:rPr>
              <a:t> </a:t>
            </a:r>
            <a:r>
              <a:rPr lang="en-US" altLang="zh-CN" sz="2000" dirty="0">
                <a:latin typeface="黑体" panose="02010609060101010101" pitchFamily="49" charset="-122"/>
                <a:ea typeface="黑体" panose="02010609060101010101" pitchFamily="49" charset="-122"/>
              </a:rPr>
              <a:t>6. </a:t>
            </a:r>
            <a:r>
              <a:rPr lang="zh-CN" altLang="en-US" sz="2000" dirty="0">
                <a:latin typeface="黑体" panose="02010609060101010101" pitchFamily="49" charset="-122"/>
                <a:ea typeface="黑体" panose="02010609060101010101" pitchFamily="49" charset="-122"/>
              </a:rPr>
              <a:t>一块直角三角形木板的一条直角边</a:t>
            </a:r>
            <a:r>
              <a:rPr lang="en-US" altLang="zh-CN" sz="2000" dirty="0">
                <a:ea typeface="黑体" panose="02010609060101010101" pitchFamily="49" charset="-122"/>
              </a:rPr>
              <a:t>AB</a:t>
            </a:r>
            <a:r>
              <a:rPr lang="zh-CN" altLang="en-US" sz="2000" dirty="0">
                <a:latin typeface="黑体" panose="02010609060101010101" pitchFamily="49" charset="-122"/>
                <a:ea typeface="黑体" panose="02010609060101010101" pitchFamily="49" charset="-122"/>
              </a:rPr>
              <a:t>长为</a:t>
            </a:r>
            <a:r>
              <a:rPr lang="en-US" altLang="zh-CN" sz="2000" dirty="0">
                <a:ea typeface="黑体" panose="02010609060101010101" pitchFamily="49" charset="-122"/>
              </a:rPr>
              <a:t>1.5m</a:t>
            </a:r>
            <a:r>
              <a:rPr lang="zh-CN" altLang="en-US" sz="2000" dirty="0">
                <a:latin typeface="黑体" panose="02010609060101010101" pitchFamily="49" charset="-122"/>
                <a:ea typeface="黑体" panose="02010609060101010101" pitchFamily="49" charset="-122"/>
              </a:rPr>
              <a:t>，面积为</a:t>
            </a:r>
            <a:r>
              <a:rPr lang="en-US" altLang="zh-CN" sz="2000" dirty="0">
                <a:ea typeface="黑体" panose="02010609060101010101" pitchFamily="49" charset="-122"/>
              </a:rPr>
              <a:t>1.5m</a:t>
            </a:r>
            <a:r>
              <a:rPr lang="en-US" altLang="zh-CN" sz="2000" baseline="30000" dirty="0">
                <a:ea typeface="黑体" panose="02010609060101010101" pitchFamily="49" charset="-122"/>
              </a:rPr>
              <a:t>2</a:t>
            </a: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要把它加工成一个面积尽可能大的正方形桌面，甲乙两位同学的加工方法如图（</a:t>
            </a:r>
            <a:r>
              <a:rPr lang="en-US" altLang="zh-CN" sz="2000" dirty="0">
                <a:latin typeface="黑体" panose="02010609060101010101" pitchFamily="49" charset="-122"/>
                <a:ea typeface="黑体" panose="02010609060101010101" pitchFamily="49" charset="-122"/>
              </a:rPr>
              <a:t>1</a:t>
            </a:r>
            <a:r>
              <a:rPr lang="zh-CN" altLang="en-US" sz="2000" dirty="0">
                <a:latin typeface="黑体" panose="02010609060101010101" pitchFamily="49" charset="-122"/>
                <a:ea typeface="黑体" panose="02010609060101010101" pitchFamily="49" charset="-122"/>
              </a:rPr>
              <a:t>）、（</a:t>
            </a:r>
            <a:r>
              <a:rPr lang="en-US" altLang="zh-CN" sz="2000" dirty="0">
                <a:latin typeface="黑体" panose="02010609060101010101" pitchFamily="49" charset="-122"/>
                <a:ea typeface="黑体" panose="02010609060101010101" pitchFamily="49" charset="-122"/>
              </a:rPr>
              <a:t>2)</a:t>
            </a:r>
            <a:r>
              <a:rPr lang="zh-CN" altLang="en-US" sz="2000" dirty="0">
                <a:latin typeface="黑体" panose="02010609060101010101" pitchFamily="49" charset="-122"/>
                <a:ea typeface="黑体" panose="02010609060101010101" pitchFamily="49" charset="-122"/>
              </a:rPr>
              <a:t>所示，请你用学过的知识说明哪位同学的加工方法更好。（加工损耗忽略不计，计算结果中的分数可保留）</a:t>
            </a:r>
          </a:p>
        </p:txBody>
      </p:sp>
      <p:grpSp>
        <p:nvGrpSpPr>
          <p:cNvPr id="36868" name="组合 39"/>
          <p:cNvGrpSpPr/>
          <p:nvPr/>
        </p:nvGrpSpPr>
        <p:grpSpPr bwMode="auto">
          <a:xfrm>
            <a:off x="1500188" y="2839641"/>
            <a:ext cx="1992312" cy="2005012"/>
            <a:chOff x="1499448" y="3990589"/>
            <a:chExt cx="1992432" cy="2451050"/>
          </a:xfrm>
        </p:grpSpPr>
        <p:grpSp>
          <p:nvGrpSpPr>
            <p:cNvPr id="36869" name="组合 35"/>
            <p:cNvGrpSpPr/>
            <p:nvPr/>
          </p:nvGrpSpPr>
          <p:grpSpPr bwMode="auto">
            <a:xfrm>
              <a:off x="1499448" y="3990589"/>
              <a:ext cx="1992432" cy="2047700"/>
              <a:chOff x="1499448" y="3990589"/>
              <a:chExt cx="1992432" cy="2047700"/>
            </a:xfrm>
          </p:grpSpPr>
          <p:grpSp>
            <p:nvGrpSpPr>
              <p:cNvPr id="36870" name="组合 21"/>
              <p:cNvGrpSpPr/>
              <p:nvPr/>
            </p:nvGrpSpPr>
            <p:grpSpPr bwMode="auto">
              <a:xfrm>
                <a:off x="1836037" y="4191263"/>
                <a:ext cx="1079553" cy="1398913"/>
                <a:chOff x="1836037" y="4191263"/>
                <a:chExt cx="1079553" cy="1398913"/>
              </a:xfrm>
            </p:grpSpPr>
            <p:sp>
              <p:nvSpPr>
                <p:cNvPr id="6" name="直角三角形 5"/>
                <p:cNvSpPr/>
                <p:nvPr/>
              </p:nvSpPr>
              <p:spPr>
                <a:xfrm>
                  <a:off x="1836018" y="4191447"/>
                  <a:ext cx="1079565" cy="1398729"/>
                </a:xfrm>
                <a:prstGeom prst="rtTriangl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sp>
              <p:nvSpPr>
                <p:cNvPr id="19" name="矩形 18"/>
                <p:cNvSpPr/>
                <p:nvPr/>
              </p:nvSpPr>
              <p:spPr>
                <a:xfrm>
                  <a:off x="1850306" y="5050188"/>
                  <a:ext cx="633451" cy="538533"/>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sp>
            <p:nvSpPr>
              <p:cNvPr id="36873" name="TextBox 22"/>
              <p:cNvSpPr txBox="1">
                <a:spLocks noChangeArrowheads="1"/>
              </p:cNvSpPr>
              <p:nvPr/>
            </p:nvSpPr>
            <p:spPr bwMode="auto">
              <a:xfrm>
                <a:off x="2282492" y="5530248"/>
                <a:ext cx="648072" cy="489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b="1">
                    <a:solidFill>
                      <a:srgbClr val="FF0000"/>
                    </a:solidFill>
                  </a:rPr>
                  <a:t>F</a:t>
                </a:r>
              </a:p>
            </p:txBody>
          </p:sp>
          <p:sp>
            <p:nvSpPr>
              <p:cNvPr id="36874" name="TextBox 23"/>
              <p:cNvSpPr txBox="1">
                <a:spLocks noChangeArrowheads="1"/>
              </p:cNvSpPr>
              <p:nvPr/>
            </p:nvSpPr>
            <p:spPr bwMode="auto">
              <a:xfrm>
                <a:off x="2843808" y="5549170"/>
                <a:ext cx="648072" cy="489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b="1">
                    <a:solidFill>
                      <a:srgbClr val="FF0000"/>
                    </a:solidFill>
                  </a:rPr>
                  <a:t>A</a:t>
                </a:r>
              </a:p>
            </p:txBody>
          </p:sp>
          <p:sp>
            <p:nvSpPr>
              <p:cNvPr id="36875" name="TextBox 24"/>
              <p:cNvSpPr txBox="1">
                <a:spLocks noChangeArrowheads="1"/>
              </p:cNvSpPr>
              <p:nvPr/>
            </p:nvSpPr>
            <p:spPr bwMode="auto">
              <a:xfrm>
                <a:off x="1547664" y="5517232"/>
                <a:ext cx="648072" cy="489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b="1">
                    <a:solidFill>
                      <a:srgbClr val="FF0000"/>
                    </a:solidFill>
                  </a:rPr>
                  <a:t>B</a:t>
                </a:r>
              </a:p>
            </p:txBody>
          </p:sp>
          <p:sp>
            <p:nvSpPr>
              <p:cNvPr id="36876" name="TextBox 25"/>
              <p:cNvSpPr txBox="1">
                <a:spLocks noChangeArrowheads="1"/>
              </p:cNvSpPr>
              <p:nvPr/>
            </p:nvSpPr>
            <p:spPr bwMode="auto">
              <a:xfrm>
                <a:off x="1499448" y="3990589"/>
                <a:ext cx="648072" cy="489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b="1">
                    <a:solidFill>
                      <a:srgbClr val="FF0000"/>
                    </a:solidFill>
                  </a:rPr>
                  <a:t>C</a:t>
                </a:r>
              </a:p>
            </p:txBody>
          </p:sp>
          <p:sp>
            <p:nvSpPr>
              <p:cNvPr id="36877" name="TextBox 26"/>
              <p:cNvSpPr txBox="1">
                <a:spLocks noChangeArrowheads="1"/>
              </p:cNvSpPr>
              <p:nvPr/>
            </p:nvSpPr>
            <p:spPr bwMode="auto">
              <a:xfrm>
                <a:off x="1503420" y="4725144"/>
                <a:ext cx="648072" cy="489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b="1">
                    <a:solidFill>
                      <a:srgbClr val="FF0000"/>
                    </a:solidFill>
                  </a:rPr>
                  <a:t>D</a:t>
                </a:r>
              </a:p>
            </p:txBody>
          </p:sp>
          <p:sp>
            <p:nvSpPr>
              <p:cNvPr id="36878" name="TextBox 28"/>
              <p:cNvSpPr txBox="1">
                <a:spLocks noChangeArrowheads="1"/>
              </p:cNvSpPr>
              <p:nvPr/>
            </p:nvSpPr>
            <p:spPr bwMode="auto">
              <a:xfrm>
                <a:off x="2483768" y="4685074"/>
                <a:ext cx="648072" cy="489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b="1">
                    <a:solidFill>
                      <a:srgbClr val="FF0000"/>
                    </a:solidFill>
                  </a:rPr>
                  <a:t>E</a:t>
                </a:r>
              </a:p>
            </p:txBody>
          </p:sp>
        </p:grpSp>
        <p:sp>
          <p:nvSpPr>
            <p:cNvPr id="36879" name="TextBox 37"/>
            <p:cNvSpPr txBox="1">
              <a:spLocks noChangeArrowheads="1"/>
            </p:cNvSpPr>
            <p:nvPr/>
          </p:nvSpPr>
          <p:spPr bwMode="auto">
            <a:xfrm>
              <a:off x="1835696" y="5877271"/>
              <a:ext cx="792088" cy="564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400" b="1">
                  <a:solidFill>
                    <a:srgbClr val="FF0000"/>
                  </a:solidFill>
                </a:rPr>
                <a:t>（</a:t>
              </a:r>
              <a:r>
                <a:rPr lang="en-US" altLang="zh-CN" sz="2400" b="1">
                  <a:solidFill>
                    <a:srgbClr val="FF0000"/>
                  </a:solidFill>
                </a:rPr>
                <a:t>1</a:t>
              </a:r>
              <a:r>
                <a:rPr lang="zh-CN" altLang="en-US" sz="2400" b="1">
                  <a:solidFill>
                    <a:srgbClr val="FF0000"/>
                  </a:solidFill>
                </a:rPr>
                <a:t>）</a:t>
              </a:r>
            </a:p>
          </p:txBody>
        </p:sp>
      </p:grpSp>
      <p:grpSp>
        <p:nvGrpSpPr>
          <p:cNvPr id="36880" name="组合 40"/>
          <p:cNvGrpSpPr/>
          <p:nvPr/>
        </p:nvGrpSpPr>
        <p:grpSpPr bwMode="auto">
          <a:xfrm>
            <a:off x="3276600" y="3112294"/>
            <a:ext cx="2713038" cy="1682682"/>
            <a:chOff x="3563888" y="4293096"/>
            <a:chExt cx="2713172" cy="2083917"/>
          </a:xfrm>
        </p:grpSpPr>
        <p:grpSp>
          <p:nvGrpSpPr>
            <p:cNvPr id="36881" name="组合 36"/>
            <p:cNvGrpSpPr/>
            <p:nvPr/>
          </p:nvGrpSpPr>
          <p:grpSpPr bwMode="auto">
            <a:xfrm>
              <a:off x="3563888" y="4293096"/>
              <a:ext cx="2713172" cy="1871904"/>
              <a:chOff x="3563888" y="4293096"/>
              <a:chExt cx="2713172" cy="1871904"/>
            </a:xfrm>
          </p:grpSpPr>
          <p:grpSp>
            <p:nvGrpSpPr>
              <p:cNvPr id="36882" name="组合 20"/>
              <p:cNvGrpSpPr/>
              <p:nvPr/>
            </p:nvGrpSpPr>
            <p:grpSpPr bwMode="auto">
              <a:xfrm>
                <a:off x="3963494" y="5028218"/>
                <a:ext cx="1495499" cy="1136782"/>
                <a:chOff x="3963494" y="5028218"/>
                <a:chExt cx="1495499" cy="1136782"/>
              </a:xfrm>
            </p:grpSpPr>
            <p:sp>
              <p:nvSpPr>
                <p:cNvPr id="7" name="直角三角形 6"/>
                <p:cNvSpPr/>
                <p:nvPr/>
              </p:nvSpPr>
              <p:spPr>
                <a:xfrm rot="7733068">
                  <a:off x="4150649" y="4855466"/>
                  <a:ext cx="1122118" cy="1495499"/>
                </a:xfrm>
                <a:prstGeom prst="rtTriangle">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sp>
              <p:nvSpPr>
                <p:cNvPr id="20" name="矩形 19"/>
                <p:cNvSpPr/>
                <p:nvPr/>
              </p:nvSpPr>
              <p:spPr>
                <a:xfrm>
                  <a:off x="4254485" y="5021514"/>
                  <a:ext cx="647732" cy="56327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sp>
            <p:nvSpPr>
              <p:cNvPr id="36885" name="TextBox 27"/>
              <p:cNvSpPr txBox="1">
                <a:spLocks noChangeArrowheads="1"/>
              </p:cNvSpPr>
              <p:nvPr/>
            </p:nvSpPr>
            <p:spPr bwMode="auto">
              <a:xfrm>
                <a:off x="4716016" y="5517231"/>
                <a:ext cx="648072" cy="495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b="1">
                    <a:solidFill>
                      <a:srgbClr val="FF0000"/>
                    </a:solidFill>
                  </a:rPr>
                  <a:t>F</a:t>
                </a:r>
              </a:p>
            </p:txBody>
          </p:sp>
          <p:sp>
            <p:nvSpPr>
              <p:cNvPr id="36886" name="TextBox 29"/>
              <p:cNvSpPr txBox="1">
                <a:spLocks noChangeArrowheads="1"/>
              </p:cNvSpPr>
              <p:nvPr/>
            </p:nvSpPr>
            <p:spPr bwMode="auto">
              <a:xfrm>
                <a:off x="4067944" y="5517231"/>
                <a:ext cx="648072" cy="495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b="1">
                    <a:solidFill>
                      <a:srgbClr val="FF0000"/>
                    </a:solidFill>
                  </a:rPr>
                  <a:t>G</a:t>
                </a:r>
              </a:p>
            </p:txBody>
          </p:sp>
          <p:sp>
            <p:nvSpPr>
              <p:cNvPr id="36887" name="TextBox 30"/>
              <p:cNvSpPr txBox="1">
                <a:spLocks noChangeArrowheads="1"/>
              </p:cNvSpPr>
              <p:nvPr/>
            </p:nvSpPr>
            <p:spPr bwMode="auto">
              <a:xfrm>
                <a:off x="4283968" y="4293096"/>
                <a:ext cx="648072" cy="495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b="1">
                    <a:solidFill>
                      <a:srgbClr val="FF0000"/>
                    </a:solidFill>
                  </a:rPr>
                  <a:t>B</a:t>
                </a:r>
              </a:p>
            </p:txBody>
          </p:sp>
          <p:sp>
            <p:nvSpPr>
              <p:cNvPr id="36888" name="TextBox 31"/>
              <p:cNvSpPr txBox="1">
                <a:spLocks noChangeArrowheads="1"/>
              </p:cNvSpPr>
              <p:nvPr/>
            </p:nvSpPr>
            <p:spPr bwMode="auto">
              <a:xfrm>
                <a:off x="3563888" y="5517231"/>
                <a:ext cx="648072" cy="495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b="1">
                    <a:solidFill>
                      <a:srgbClr val="FF0000"/>
                    </a:solidFill>
                  </a:rPr>
                  <a:t>A</a:t>
                </a:r>
              </a:p>
            </p:txBody>
          </p:sp>
          <p:sp>
            <p:nvSpPr>
              <p:cNvPr id="36889" name="TextBox 32"/>
              <p:cNvSpPr txBox="1">
                <a:spLocks noChangeArrowheads="1"/>
              </p:cNvSpPr>
              <p:nvPr/>
            </p:nvSpPr>
            <p:spPr bwMode="auto">
              <a:xfrm>
                <a:off x="5550616" y="5504926"/>
                <a:ext cx="648072" cy="495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b="1">
                    <a:solidFill>
                      <a:srgbClr val="FF0000"/>
                    </a:solidFill>
                  </a:rPr>
                  <a:t>C</a:t>
                </a:r>
              </a:p>
            </p:txBody>
          </p:sp>
          <p:sp>
            <p:nvSpPr>
              <p:cNvPr id="36890" name="TextBox 33"/>
              <p:cNvSpPr txBox="1">
                <a:spLocks noChangeArrowheads="1"/>
              </p:cNvSpPr>
              <p:nvPr/>
            </p:nvSpPr>
            <p:spPr bwMode="auto">
              <a:xfrm>
                <a:off x="4917292" y="4725144"/>
                <a:ext cx="1359768" cy="495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b="1">
                    <a:solidFill>
                      <a:srgbClr val="FF0000"/>
                    </a:solidFill>
                  </a:rPr>
                  <a:t>E</a:t>
                </a:r>
              </a:p>
            </p:txBody>
          </p:sp>
          <p:sp>
            <p:nvSpPr>
              <p:cNvPr id="36891" name="TextBox 34"/>
              <p:cNvSpPr txBox="1">
                <a:spLocks noChangeArrowheads="1"/>
              </p:cNvSpPr>
              <p:nvPr/>
            </p:nvSpPr>
            <p:spPr bwMode="auto">
              <a:xfrm>
                <a:off x="3866668" y="4725144"/>
                <a:ext cx="648072" cy="495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b="1">
                    <a:solidFill>
                      <a:srgbClr val="FF0000"/>
                    </a:solidFill>
                  </a:rPr>
                  <a:t>D</a:t>
                </a:r>
              </a:p>
            </p:txBody>
          </p:sp>
        </p:grpSp>
        <p:sp>
          <p:nvSpPr>
            <p:cNvPr id="36892" name="TextBox 38"/>
            <p:cNvSpPr txBox="1">
              <a:spLocks noChangeArrowheads="1"/>
            </p:cNvSpPr>
            <p:nvPr/>
          </p:nvSpPr>
          <p:spPr bwMode="auto">
            <a:xfrm>
              <a:off x="4211960" y="5805264"/>
              <a:ext cx="792088" cy="571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400" b="1">
                  <a:solidFill>
                    <a:srgbClr val="FF0000"/>
                  </a:solidFill>
                </a:rPr>
                <a:t>（</a:t>
              </a:r>
              <a:r>
                <a:rPr lang="en-US" altLang="zh-CN" sz="2400" b="1">
                  <a:solidFill>
                    <a:srgbClr val="FF0000"/>
                  </a:solidFill>
                </a:rPr>
                <a:t>2</a:t>
              </a:r>
              <a:r>
                <a:rPr lang="zh-CN" altLang="en-US" sz="2400" b="1">
                  <a:solidFill>
                    <a:srgbClr val="FF0000"/>
                  </a:solidFill>
                </a:rPr>
                <a:t>）</a:t>
              </a:r>
            </a:p>
          </p:txBody>
        </p:sp>
      </p:grpSp>
      <p:sp>
        <p:nvSpPr>
          <p:cNvPr id="45" name="椭圆形标注 44"/>
          <p:cNvSpPr>
            <a:spLocks noChangeArrowheads="1"/>
          </p:cNvSpPr>
          <p:nvPr/>
        </p:nvSpPr>
        <p:spPr bwMode="auto">
          <a:xfrm>
            <a:off x="6011864" y="3219450"/>
            <a:ext cx="2232025" cy="702469"/>
          </a:xfrm>
          <a:prstGeom prst="wedgeEllipseCallout">
            <a:avLst>
              <a:gd name="adj1" fmla="val 42065"/>
              <a:gd name="adj2" fmla="val 45162"/>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25400">
                <a:solidFill>
                  <a:srgbClr val="BCBCB6"/>
                </a:solidFill>
                <a:round/>
              </a14:hiddenLine>
            </a:ext>
          </a:extLst>
        </p:spPr>
        <p:txBody>
          <a:bodyPr anchor="ctr"/>
          <a:lstStyle/>
          <a:p>
            <a:pPr algn="ctr">
              <a:buFont typeface="Arial" panose="020B0604020202020204" pitchFamily="34" charset="0"/>
              <a:buNone/>
              <a:defRPr/>
            </a:pPr>
            <a:r>
              <a:rPr lang="zh-CN" altLang="en-US" sz="2400" b="1" dirty="0">
                <a:latin typeface="+mn-lt"/>
                <a:ea typeface="+mn-ea"/>
              </a:rPr>
              <a:t>相信自己是最棒的！</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1" descr="C:\Users\hp\Pictures\图片1.jpg"/>
          <p:cNvPicPr>
            <a:picLocks noChangeAspect="1" noChangeArrowheads="1"/>
          </p:cNvPicPr>
          <p:nvPr/>
        </p:nvPicPr>
        <p:blipFill>
          <a:blip r:embed="rId2"/>
          <a:srcRect/>
          <a:stretch>
            <a:fillRect/>
          </a:stretch>
        </p:blipFill>
        <p:spPr bwMode="auto">
          <a:xfrm>
            <a:off x="1246188" y="1158479"/>
            <a:ext cx="6997700" cy="3342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47" name="组合 21"/>
          <p:cNvGrpSpPr/>
          <p:nvPr/>
        </p:nvGrpSpPr>
        <p:grpSpPr bwMode="auto">
          <a:xfrm>
            <a:off x="1116013" y="2070496"/>
            <a:ext cx="2627312" cy="1440767"/>
            <a:chOff x="3322068" y="2787672"/>
            <a:chExt cx="1438312" cy="1050437"/>
          </a:xfrm>
        </p:grpSpPr>
        <p:sp>
          <p:nvSpPr>
            <p:cNvPr id="6148" name="TextBox 16"/>
            <p:cNvSpPr txBox="1">
              <a:spLocks noChangeArrowheads="1"/>
            </p:cNvSpPr>
            <p:nvPr/>
          </p:nvSpPr>
          <p:spPr bwMode="auto">
            <a:xfrm>
              <a:off x="3322068" y="2787672"/>
              <a:ext cx="295516" cy="336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a:solidFill>
                    <a:srgbClr val="FF0000"/>
                  </a:solidFill>
                </a:rPr>
                <a:t>A</a:t>
              </a:r>
            </a:p>
          </p:txBody>
        </p:sp>
        <p:sp>
          <p:nvSpPr>
            <p:cNvPr id="6149" name="TextBox 17"/>
            <p:cNvSpPr txBox="1">
              <a:spLocks noChangeArrowheads="1"/>
            </p:cNvSpPr>
            <p:nvPr/>
          </p:nvSpPr>
          <p:spPr bwMode="auto">
            <a:xfrm>
              <a:off x="3676729" y="3501518"/>
              <a:ext cx="284080" cy="336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a:solidFill>
                    <a:srgbClr val="FF0000"/>
                  </a:solidFill>
                </a:rPr>
                <a:t>C</a:t>
              </a:r>
            </a:p>
          </p:txBody>
        </p:sp>
        <p:sp>
          <p:nvSpPr>
            <p:cNvPr id="6150" name="TextBox 18"/>
            <p:cNvSpPr txBox="1">
              <a:spLocks noChangeArrowheads="1"/>
            </p:cNvSpPr>
            <p:nvPr/>
          </p:nvSpPr>
          <p:spPr bwMode="auto">
            <a:xfrm>
              <a:off x="4464864" y="2787673"/>
              <a:ext cx="295516" cy="336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a:solidFill>
                    <a:srgbClr val="FF0000"/>
                  </a:solidFill>
                </a:rPr>
                <a:t>B</a:t>
              </a:r>
            </a:p>
          </p:txBody>
        </p:sp>
        <p:sp>
          <p:nvSpPr>
            <p:cNvPr id="21" name="等腰三角形 20"/>
            <p:cNvSpPr/>
            <p:nvPr/>
          </p:nvSpPr>
          <p:spPr>
            <a:xfrm rot="10800000">
              <a:off x="3491537" y="2997743"/>
              <a:ext cx="1008122" cy="575525"/>
            </a:xfrm>
            <a:prstGeom prst="triangle">
              <a:avLst>
                <a:gd name="adj" fmla="val 60924"/>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grpSp>
        <p:nvGrpSpPr>
          <p:cNvPr id="3" name="组合 27"/>
          <p:cNvGrpSpPr/>
          <p:nvPr/>
        </p:nvGrpSpPr>
        <p:grpSpPr bwMode="auto">
          <a:xfrm>
            <a:off x="4140200" y="1969294"/>
            <a:ext cx="3917950" cy="2256032"/>
            <a:chOff x="5191711" y="2293282"/>
            <a:chExt cx="2658809" cy="2041150"/>
          </a:xfrm>
        </p:grpSpPr>
        <p:sp>
          <p:nvSpPr>
            <p:cNvPr id="6153" name="TextBox 23"/>
            <p:cNvSpPr txBox="1">
              <a:spLocks noChangeArrowheads="1"/>
            </p:cNvSpPr>
            <p:nvPr/>
          </p:nvSpPr>
          <p:spPr bwMode="auto">
            <a:xfrm>
              <a:off x="5191711" y="2293282"/>
              <a:ext cx="655819" cy="473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800" b="1">
                  <a:solidFill>
                    <a:srgbClr val="FF0000"/>
                  </a:solidFill>
                </a:rPr>
                <a:t>A</a:t>
              </a:r>
              <a:r>
                <a:rPr lang="en-US" altLang="zh-CN" sz="2800" b="1" baseline="-25000">
                  <a:solidFill>
                    <a:srgbClr val="FF0000"/>
                  </a:solidFill>
                </a:rPr>
                <a:t>1</a:t>
              </a:r>
              <a:endParaRPr lang="en-US" altLang="zh-CN" sz="2800" b="1">
                <a:solidFill>
                  <a:srgbClr val="FF0000"/>
                </a:solidFill>
                <a:latin typeface="Malgun Gothic" panose="020B0503020000020004" pitchFamily="34" charset="-127"/>
              </a:endParaRPr>
            </a:p>
          </p:txBody>
        </p:sp>
        <p:sp>
          <p:nvSpPr>
            <p:cNvPr id="6154" name="TextBox 24"/>
            <p:cNvSpPr txBox="1">
              <a:spLocks noChangeArrowheads="1"/>
            </p:cNvSpPr>
            <p:nvPr/>
          </p:nvSpPr>
          <p:spPr bwMode="auto">
            <a:xfrm>
              <a:off x="6004412" y="3861048"/>
              <a:ext cx="655819" cy="473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800" b="1">
                  <a:solidFill>
                    <a:srgbClr val="FF0000"/>
                  </a:solidFill>
                </a:rPr>
                <a:t>C</a:t>
              </a:r>
              <a:r>
                <a:rPr lang="en-US" altLang="zh-CN" sz="2800" b="1" baseline="-25000">
                  <a:solidFill>
                    <a:srgbClr val="FF0000"/>
                  </a:solidFill>
                </a:rPr>
                <a:t>1</a:t>
              </a:r>
              <a:endParaRPr lang="en-US" altLang="zh-CN" sz="2800" b="1">
                <a:solidFill>
                  <a:srgbClr val="FF0000"/>
                </a:solidFill>
                <a:latin typeface="Malgun Gothic" panose="020B0503020000020004" pitchFamily="34" charset="-127"/>
              </a:endParaRPr>
            </a:p>
          </p:txBody>
        </p:sp>
        <p:sp>
          <p:nvSpPr>
            <p:cNvPr id="6155" name="TextBox 25"/>
            <p:cNvSpPr txBox="1">
              <a:spLocks noChangeArrowheads="1"/>
            </p:cNvSpPr>
            <p:nvPr/>
          </p:nvSpPr>
          <p:spPr bwMode="auto">
            <a:xfrm>
              <a:off x="7194701" y="2293282"/>
              <a:ext cx="655819" cy="473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800" b="1">
                  <a:solidFill>
                    <a:srgbClr val="FF0000"/>
                  </a:solidFill>
                </a:rPr>
                <a:t>B</a:t>
              </a:r>
              <a:r>
                <a:rPr lang="en-US" altLang="zh-CN" sz="2800" b="1" baseline="-25000">
                  <a:solidFill>
                    <a:srgbClr val="FF0000"/>
                  </a:solidFill>
                </a:rPr>
                <a:t>1</a:t>
              </a:r>
              <a:endParaRPr lang="en-US" altLang="zh-CN" sz="2800" b="1">
                <a:solidFill>
                  <a:srgbClr val="FF0000"/>
                </a:solidFill>
                <a:latin typeface="Malgun Gothic" panose="020B0503020000020004" pitchFamily="34" charset="-127"/>
              </a:endParaRPr>
            </a:p>
          </p:txBody>
        </p:sp>
        <p:sp>
          <p:nvSpPr>
            <p:cNvPr id="27" name="等腰三角形 26"/>
            <p:cNvSpPr/>
            <p:nvPr/>
          </p:nvSpPr>
          <p:spPr>
            <a:xfrm rot="10800000">
              <a:off x="5282205" y="2628298"/>
              <a:ext cx="2238657" cy="1278660"/>
            </a:xfrm>
            <a:prstGeom prst="triangle">
              <a:avLst>
                <a:gd name="adj" fmla="val 60924"/>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sp>
        <p:nvSpPr>
          <p:cNvPr id="19" name="TextBox 15"/>
          <p:cNvSpPr txBox="1">
            <a:spLocks noChangeArrowheads="1"/>
          </p:cNvSpPr>
          <p:nvPr/>
        </p:nvSpPr>
        <p:spPr bwMode="auto">
          <a:xfrm>
            <a:off x="357188" y="642938"/>
            <a:ext cx="6858000" cy="523220"/>
          </a:xfrm>
          <a:prstGeom prst="rect">
            <a:avLst/>
          </a:prstGeom>
          <a:noFill/>
          <a:ln w="9525">
            <a:noFill/>
            <a:miter lim="800000"/>
          </a:ln>
        </p:spPr>
        <p:txBody>
          <a:bodyPr>
            <a:spAutoFit/>
          </a:bodyPr>
          <a:lstStyle/>
          <a:p>
            <a:pPr>
              <a:buFont typeface="Arial" panose="020B0604020202020204" pitchFamily="34" charset="0"/>
              <a:buNone/>
              <a:defRPr/>
            </a:pPr>
            <a:r>
              <a:rPr lang="zh-CN" altLang="en-US" sz="2800" dirty="0">
                <a:solidFill>
                  <a:schemeClr val="accent6">
                    <a:lumMod val="75000"/>
                  </a:schemeClr>
                </a:solidFill>
                <a:latin typeface="Times New Roman" panose="02020603050405020304" pitchFamily="18" charset="0"/>
                <a:ea typeface="黑体" panose="02010609060101010101" pitchFamily="49" charset="-122"/>
              </a:rPr>
              <a:t>问题</a:t>
            </a:r>
            <a:r>
              <a:rPr lang="en-US" altLang="zh-CN" sz="2800" dirty="0">
                <a:solidFill>
                  <a:schemeClr val="accent6">
                    <a:lumMod val="75000"/>
                  </a:schemeClr>
                </a:solidFill>
                <a:latin typeface="Times New Roman" panose="02020603050405020304" pitchFamily="18" charset="0"/>
                <a:ea typeface="黑体" panose="02010609060101010101" pitchFamily="49" charset="-122"/>
              </a:rPr>
              <a:t>1</a:t>
            </a:r>
            <a:r>
              <a:rPr lang="zh-CN" altLang="en-US" sz="2800" dirty="0">
                <a:solidFill>
                  <a:schemeClr val="accent6">
                    <a:lumMod val="75000"/>
                  </a:schemeClr>
                </a:solidFill>
                <a:latin typeface="Times New Roman" panose="02020603050405020304" pitchFamily="18" charset="0"/>
                <a:ea typeface="黑体" panose="02010609060101010101" pitchFamily="49" charset="-122"/>
              </a:rPr>
              <a:t>：   </a:t>
            </a:r>
            <a:r>
              <a:rPr lang="el-GR" altLang="zh-CN" sz="2800" dirty="0">
                <a:latin typeface="Times New Roman" panose="02020603050405020304" pitchFamily="18" charset="0"/>
                <a:ea typeface="黑体" panose="02010609060101010101" pitchFamily="49" charset="-122"/>
              </a:rPr>
              <a:t>Δ</a:t>
            </a:r>
            <a:r>
              <a:rPr lang="en-US" altLang="zh-CN" sz="2800" dirty="0">
                <a:latin typeface="Times New Roman" panose="02020603050405020304" pitchFamily="18" charset="0"/>
                <a:ea typeface="黑体" panose="02010609060101010101" pitchFamily="49" charset="-122"/>
              </a:rPr>
              <a:t>ABC</a:t>
            </a:r>
            <a:r>
              <a:rPr lang="zh-CN" altLang="en-US" sz="2800" dirty="0">
                <a:latin typeface="Times New Roman" panose="02020603050405020304" pitchFamily="18" charset="0"/>
                <a:ea typeface="黑体" panose="02010609060101010101" pitchFamily="49" charset="-122"/>
              </a:rPr>
              <a:t>与</a:t>
            </a:r>
            <a:r>
              <a:rPr lang="el-GR" altLang="zh-CN" sz="2800" dirty="0">
                <a:latin typeface="Times New Roman" panose="02020603050405020304" pitchFamily="18" charset="0"/>
                <a:ea typeface="黑体" panose="02010609060101010101" pitchFamily="49" charset="-122"/>
              </a:rPr>
              <a:t>Δ</a:t>
            </a:r>
            <a:r>
              <a:rPr lang="en-US" altLang="zh-CN" sz="2800" dirty="0">
                <a:latin typeface="Times New Roman" panose="02020603050405020304" pitchFamily="18" charset="0"/>
                <a:ea typeface="黑体" panose="02010609060101010101" pitchFamily="49" charset="-122"/>
              </a:rPr>
              <a:t>A</a:t>
            </a:r>
            <a:r>
              <a:rPr lang="en-US" altLang="zh-CN" sz="2800" baseline="-25000" dirty="0">
                <a:latin typeface="Times New Roman" panose="02020603050405020304" pitchFamily="18" charset="0"/>
                <a:ea typeface="黑体" panose="02010609060101010101" pitchFamily="49" charset="-122"/>
              </a:rPr>
              <a:t>1</a:t>
            </a:r>
            <a:r>
              <a:rPr lang="en-US" altLang="zh-CN" sz="2800" dirty="0">
                <a:latin typeface="Times New Roman" panose="02020603050405020304" pitchFamily="18" charset="0"/>
                <a:ea typeface="黑体" panose="02010609060101010101" pitchFamily="49" charset="-122"/>
              </a:rPr>
              <a:t>B</a:t>
            </a:r>
            <a:r>
              <a:rPr lang="en-US" altLang="zh-CN" sz="2800" baseline="-25000" dirty="0">
                <a:latin typeface="Times New Roman" panose="02020603050405020304" pitchFamily="18" charset="0"/>
                <a:ea typeface="黑体" panose="02010609060101010101" pitchFamily="49" charset="-122"/>
              </a:rPr>
              <a:t>1</a:t>
            </a:r>
            <a:r>
              <a:rPr lang="en-US" altLang="zh-CN" sz="2800" dirty="0">
                <a:latin typeface="Times New Roman" panose="02020603050405020304" pitchFamily="18" charset="0"/>
                <a:ea typeface="黑体" panose="02010609060101010101" pitchFamily="49" charset="-122"/>
              </a:rPr>
              <a:t>C</a:t>
            </a:r>
            <a:r>
              <a:rPr lang="en-US" altLang="zh-CN" sz="2800" baseline="-25000" dirty="0">
                <a:latin typeface="Times New Roman" panose="02020603050405020304" pitchFamily="18" charset="0"/>
                <a:ea typeface="黑体" panose="02010609060101010101" pitchFamily="49" charset="-122"/>
              </a:rPr>
              <a:t>1</a:t>
            </a:r>
            <a:r>
              <a:rPr lang="zh-CN" altLang="en-US" sz="2800" dirty="0">
                <a:latin typeface="Times New Roman" panose="02020603050405020304" pitchFamily="18" charset="0"/>
                <a:ea typeface="黑体" panose="02010609060101010101" pitchFamily="49" charset="-122"/>
              </a:rPr>
              <a:t>相似吗？</a:t>
            </a:r>
          </a:p>
        </p:txBody>
      </p:sp>
      <p:sp>
        <p:nvSpPr>
          <p:cNvPr id="6158" name="矩形 80"/>
          <p:cNvSpPr>
            <a:spLocks noChangeArrowheads="1"/>
          </p:cNvSpPr>
          <p:nvPr/>
        </p:nvSpPr>
        <p:spPr bwMode="auto">
          <a:xfrm>
            <a:off x="11114" y="28575"/>
            <a:ext cx="11144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zh-CN" altLang="en-US" b="1">
                <a:solidFill>
                  <a:srgbClr val="228B8B"/>
                </a:solidFill>
                <a:ea typeface="方正姚体" panose="02010601030101010101" pitchFamily="2" charset="-122"/>
              </a:rPr>
              <a:t>导入新课</a:t>
            </a:r>
            <a:endParaRPr lang="zh-CN" altLang="en-US">
              <a:solidFill>
                <a:srgbClr val="228B8B"/>
              </a:solidFill>
              <a:ea typeface="方正姚体" panose="02010601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3793"/>
                                        </p:tgtEl>
                                        <p:attrNameLst>
                                          <p:attrName>style.visibility</p:attrName>
                                        </p:attrNameLst>
                                      </p:cBhvr>
                                      <p:to>
                                        <p:strVal val="visible"/>
                                      </p:to>
                                    </p:set>
                                    <p:animEffect transition="in" filter="blinds(horizontal)">
                                      <p:cBhvr>
                                        <p:cTn id="7" dur="500"/>
                                        <p:tgtEl>
                                          <p:spTgt spid="33793"/>
                                        </p:tgtEl>
                                      </p:cBhvr>
                                    </p:animEffect>
                                  </p:childTnLst>
                                </p:cTn>
                              </p:par>
                              <p:par>
                                <p:cTn id="8" presetID="3"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blinds(horizontal)">
                                      <p:cBhvr>
                                        <p:cTn id="1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4" name="组合 65"/>
          <p:cNvGrpSpPr/>
          <p:nvPr/>
        </p:nvGrpSpPr>
        <p:grpSpPr bwMode="auto">
          <a:xfrm>
            <a:off x="612776" y="1949054"/>
            <a:ext cx="1871663" cy="1602306"/>
            <a:chOff x="5580112" y="2971869"/>
            <a:chExt cx="2981325" cy="3257041"/>
          </a:xfrm>
        </p:grpSpPr>
        <p:sp>
          <p:nvSpPr>
            <p:cNvPr id="4" name="矩形 3"/>
            <p:cNvSpPr/>
            <p:nvPr/>
          </p:nvSpPr>
          <p:spPr>
            <a:xfrm>
              <a:off x="6326076" y="4457877"/>
              <a:ext cx="1089864" cy="101648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nvGrpSpPr>
            <p:cNvPr id="38916" name="组合 31"/>
            <p:cNvGrpSpPr/>
            <p:nvPr/>
          </p:nvGrpSpPr>
          <p:grpSpPr bwMode="auto">
            <a:xfrm>
              <a:off x="5580112" y="2971869"/>
              <a:ext cx="2981325" cy="3257041"/>
              <a:chOff x="5580063" y="2742923"/>
              <a:chExt cx="2981325" cy="3257040"/>
            </a:xfrm>
          </p:grpSpPr>
          <p:sp>
            <p:nvSpPr>
              <p:cNvPr id="38917" name="Text Box 13"/>
              <p:cNvSpPr txBox="1">
                <a:spLocks noChangeArrowheads="1"/>
              </p:cNvSpPr>
              <p:nvPr/>
            </p:nvSpPr>
            <p:spPr bwMode="auto">
              <a:xfrm>
                <a:off x="5924098" y="3678572"/>
                <a:ext cx="533338" cy="81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000" b="1">
                    <a:solidFill>
                      <a:srgbClr val="FF0000"/>
                    </a:solidFill>
                    <a:latin typeface="Times New Roman" panose="02020603050405020304" pitchFamily="18" charset="0"/>
                    <a:cs typeface="Times New Roman" panose="02020603050405020304" pitchFamily="18" charset="0"/>
                  </a:rPr>
                  <a:t>S</a:t>
                </a:r>
              </a:p>
            </p:txBody>
          </p:sp>
          <p:sp>
            <p:nvSpPr>
              <p:cNvPr id="38918" name="Text Box 14"/>
              <p:cNvSpPr txBox="1">
                <a:spLocks noChangeArrowheads="1"/>
              </p:cNvSpPr>
              <p:nvPr/>
            </p:nvSpPr>
            <p:spPr bwMode="auto">
              <a:xfrm>
                <a:off x="7185561" y="3621442"/>
                <a:ext cx="533338" cy="81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000" b="1">
                    <a:solidFill>
                      <a:srgbClr val="FF0000"/>
                    </a:solidFill>
                    <a:latin typeface="Times New Roman" panose="02020603050405020304" pitchFamily="18" charset="0"/>
                    <a:cs typeface="Times New Roman" panose="02020603050405020304" pitchFamily="18" charset="0"/>
                  </a:rPr>
                  <a:t>R</a:t>
                </a:r>
              </a:p>
            </p:txBody>
          </p:sp>
          <p:sp>
            <p:nvSpPr>
              <p:cNvPr id="38919" name="Text Box 15"/>
              <p:cNvSpPr txBox="1">
                <a:spLocks noChangeArrowheads="1"/>
              </p:cNvSpPr>
              <p:nvPr/>
            </p:nvSpPr>
            <p:spPr bwMode="auto">
              <a:xfrm>
                <a:off x="7164241" y="5186651"/>
                <a:ext cx="533338" cy="81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000" b="1">
                    <a:solidFill>
                      <a:srgbClr val="FF0000"/>
                    </a:solidFill>
                    <a:latin typeface="Times New Roman" panose="02020603050405020304" pitchFamily="18" charset="0"/>
                    <a:cs typeface="Times New Roman" panose="02020603050405020304" pitchFamily="18" charset="0"/>
                  </a:rPr>
                  <a:t>Q</a:t>
                </a:r>
              </a:p>
            </p:txBody>
          </p:sp>
          <p:sp>
            <p:nvSpPr>
              <p:cNvPr id="38920" name="Text Box 16"/>
              <p:cNvSpPr txBox="1">
                <a:spLocks noChangeArrowheads="1"/>
              </p:cNvSpPr>
              <p:nvPr/>
            </p:nvSpPr>
            <p:spPr bwMode="auto">
              <a:xfrm>
                <a:off x="6156059" y="5186651"/>
                <a:ext cx="533338" cy="81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000" b="1">
                    <a:solidFill>
                      <a:srgbClr val="FF0000"/>
                    </a:solidFill>
                    <a:latin typeface="Times New Roman" panose="02020603050405020304" pitchFamily="18" charset="0"/>
                    <a:cs typeface="Times New Roman" panose="02020603050405020304" pitchFamily="18" charset="0"/>
                  </a:rPr>
                  <a:t>P</a:t>
                </a:r>
              </a:p>
            </p:txBody>
          </p:sp>
          <p:sp>
            <p:nvSpPr>
              <p:cNvPr id="38921" name="Text Box 17"/>
              <p:cNvSpPr txBox="1">
                <a:spLocks noChangeArrowheads="1"/>
              </p:cNvSpPr>
              <p:nvPr/>
            </p:nvSpPr>
            <p:spPr bwMode="auto">
              <a:xfrm>
                <a:off x="6660058" y="3621442"/>
                <a:ext cx="317337" cy="81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000" b="1">
                    <a:solidFill>
                      <a:srgbClr val="FF0000"/>
                    </a:solidFill>
                    <a:latin typeface="Times New Roman" panose="02020603050405020304" pitchFamily="18" charset="0"/>
                    <a:cs typeface="Times New Roman" panose="02020603050405020304" pitchFamily="18" charset="0"/>
                  </a:rPr>
                  <a:t>E</a:t>
                </a:r>
              </a:p>
            </p:txBody>
          </p:sp>
          <p:sp>
            <p:nvSpPr>
              <p:cNvPr id="38922" name="Text Box 18"/>
              <p:cNvSpPr txBox="1">
                <a:spLocks noChangeArrowheads="1"/>
              </p:cNvSpPr>
              <p:nvPr/>
            </p:nvSpPr>
            <p:spPr bwMode="auto">
              <a:xfrm>
                <a:off x="6588058" y="5186651"/>
                <a:ext cx="533338" cy="81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000" b="1">
                    <a:solidFill>
                      <a:srgbClr val="FF0000"/>
                    </a:solidFill>
                    <a:latin typeface="Times New Roman" panose="02020603050405020304" pitchFamily="18" charset="0"/>
                    <a:cs typeface="Times New Roman" panose="02020603050405020304" pitchFamily="18" charset="0"/>
                  </a:rPr>
                  <a:t>D</a:t>
                </a:r>
              </a:p>
            </p:txBody>
          </p:sp>
          <p:sp>
            <p:nvSpPr>
              <p:cNvPr id="38923" name="Text Box 19"/>
              <p:cNvSpPr txBox="1">
                <a:spLocks noChangeArrowheads="1"/>
              </p:cNvSpPr>
              <p:nvPr/>
            </p:nvSpPr>
            <p:spPr bwMode="auto">
              <a:xfrm>
                <a:off x="8028050" y="5186651"/>
                <a:ext cx="533338" cy="81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000" b="1">
                    <a:solidFill>
                      <a:srgbClr val="FF0000"/>
                    </a:solidFill>
                    <a:latin typeface="Times New Roman" panose="02020603050405020304" pitchFamily="18" charset="0"/>
                    <a:cs typeface="Times New Roman" panose="02020603050405020304" pitchFamily="18" charset="0"/>
                  </a:rPr>
                  <a:t>C</a:t>
                </a:r>
              </a:p>
            </p:txBody>
          </p:sp>
          <p:sp>
            <p:nvSpPr>
              <p:cNvPr id="38924" name="Text Box 20"/>
              <p:cNvSpPr txBox="1">
                <a:spLocks noChangeArrowheads="1"/>
              </p:cNvSpPr>
              <p:nvPr/>
            </p:nvSpPr>
            <p:spPr bwMode="auto">
              <a:xfrm>
                <a:off x="5580063" y="5157035"/>
                <a:ext cx="533338" cy="81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000" b="1">
                    <a:solidFill>
                      <a:srgbClr val="FF0000"/>
                    </a:solidFill>
                    <a:latin typeface="Times New Roman" panose="02020603050405020304" pitchFamily="18" charset="0"/>
                    <a:cs typeface="Times New Roman" panose="02020603050405020304" pitchFamily="18" charset="0"/>
                  </a:rPr>
                  <a:t>B</a:t>
                </a:r>
              </a:p>
            </p:txBody>
          </p:sp>
          <p:sp>
            <p:nvSpPr>
              <p:cNvPr id="38925" name="Text Box 21"/>
              <p:cNvSpPr txBox="1">
                <a:spLocks noChangeArrowheads="1"/>
              </p:cNvSpPr>
              <p:nvPr/>
            </p:nvSpPr>
            <p:spPr bwMode="auto">
              <a:xfrm>
                <a:off x="6516059" y="2742923"/>
                <a:ext cx="533338" cy="81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000" b="1">
                    <a:solidFill>
                      <a:srgbClr val="FF0000"/>
                    </a:solidFill>
                    <a:latin typeface="Times New Roman" panose="02020603050405020304" pitchFamily="18" charset="0"/>
                    <a:cs typeface="Times New Roman" panose="02020603050405020304" pitchFamily="18" charset="0"/>
                  </a:rPr>
                  <a:t>A</a:t>
                </a:r>
              </a:p>
            </p:txBody>
          </p:sp>
          <p:grpSp>
            <p:nvGrpSpPr>
              <p:cNvPr id="38926" name="组合 25"/>
              <p:cNvGrpSpPr/>
              <p:nvPr/>
            </p:nvGrpSpPr>
            <p:grpSpPr bwMode="auto">
              <a:xfrm>
                <a:off x="5825402" y="3314411"/>
                <a:ext cx="2447987" cy="1952634"/>
                <a:chOff x="1907704" y="2996952"/>
                <a:chExt cx="2736304" cy="2096616"/>
              </a:xfrm>
            </p:grpSpPr>
            <p:sp>
              <p:nvSpPr>
                <p:cNvPr id="38927" name="Line 11"/>
                <p:cNvSpPr>
                  <a:spLocks noChangeShapeType="1"/>
                </p:cNvSpPr>
                <p:nvPr/>
              </p:nvSpPr>
              <p:spPr bwMode="auto">
                <a:xfrm>
                  <a:off x="2915816" y="4941168"/>
                  <a:ext cx="76200" cy="0"/>
                </a:xfrm>
                <a:prstGeom prst="line">
                  <a:avLst/>
                </a:prstGeom>
                <a:noFill/>
                <a:ln w="28575">
                  <a:solidFill>
                    <a:schemeClr val="accent2"/>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7" name="等腰三角形 16"/>
                <p:cNvSpPr/>
                <p:nvPr/>
              </p:nvSpPr>
              <p:spPr>
                <a:xfrm>
                  <a:off x="1907642" y="2996610"/>
                  <a:ext cx="2736062" cy="2084131"/>
                </a:xfrm>
                <a:prstGeom prst="triangle">
                  <a:avLst>
                    <a:gd name="adj" fmla="val 3568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nvGrpSpPr>
                <p:cNvPr id="38929" name="组合 24"/>
                <p:cNvGrpSpPr/>
                <p:nvPr/>
              </p:nvGrpSpPr>
              <p:grpSpPr bwMode="auto">
                <a:xfrm>
                  <a:off x="2899920" y="2996952"/>
                  <a:ext cx="87904" cy="2096616"/>
                  <a:chOff x="2899920" y="2996952"/>
                  <a:chExt cx="87904" cy="2096616"/>
                </a:xfrm>
              </p:grpSpPr>
              <p:sp>
                <p:nvSpPr>
                  <p:cNvPr id="38930" name="Line 12"/>
                  <p:cNvSpPr>
                    <a:spLocks noChangeShapeType="1"/>
                  </p:cNvSpPr>
                  <p:nvPr/>
                </p:nvSpPr>
                <p:spPr bwMode="auto">
                  <a:xfrm flipH="1">
                    <a:off x="2987824" y="4941168"/>
                    <a:ext cx="0" cy="152400"/>
                  </a:xfrm>
                  <a:prstGeom prst="line">
                    <a:avLst/>
                  </a:prstGeom>
                  <a:noFill/>
                  <a:ln w="28575">
                    <a:solidFill>
                      <a:schemeClr val="accent2"/>
                    </a:solidFill>
                    <a:miter lim="800000"/>
                  </a:ln>
                  <a:extLst>
                    <a:ext uri="{909E8E84-426E-40DD-AFC4-6F175D3DCCD1}">
                      <a14:hiddenFill xmlns:a14="http://schemas.microsoft.com/office/drawing/2010/main">
                        <a:noFill/>
                      </a14:hiddenFill>
                    </a:ext>
                  </a:extLst>
                </p:spPr>
                <p:txBody>
                  <a:bodyPr/>
                  <a:lstStyle/>
                  <a:p>
                    <a:endParaRPr lang="zh-CN" altLang="en-US"/>
                  </a:p>
                </p:txBody>
              </p:sp>
              <p:cxnSp>
                <p:nvCxnSpPr>
                  <p:cNvPr id="20" name="直接连接符 19"/>
                  <p:cNvCxnSpPr/>
                  <p:nvPr/>
                </p:nvCxnSpPr>
                <p:spPr>
                  <a:xfrm>
                    <a:off x="2899746" y="2996610"/>
                    <a:ext cx="0" cy="2084131"/>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grpSp>
        </p:grpSp>
      </p:grpSp>
      <p:sp>
        <p:nvSpPr>
          <p:cNvPr id="38932" name="Text Box 3"/>
          <p:cNvSpPr txBox="1">
            <a:spLocks noChangeArrowheads="1"/>
          </p:cNvSpPr>
          <p:nvPr/>
        </p:nvSpPr>
        <p:spPr bwMode="auto">
          <a:xfrm>
            <a:off x="357188" y="750094"/>
            <a:ext cx="828675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a:latin typeface="黑体" panose="02010609060101010101" pitchFamily="49" charset="-122"/>
                <a:ea typeface="黑体" panose="02010609060101010101" pitchFamily="49" charset="-122"/>
              </a:rPr>
              <a:t>7.</a:t>
            </a:r>
            <a:r>
              <a:rPr lang="en-US" altLang="zh-CN" sz="2400">
                <a:ea typeface="黑体" panose="02010609060101010101" pitchFamily="49" charset="-122"/>
              </a:rPr>
              <a:t>AD</a:t>
            </a:r>
            <a:r>
              <a:rPr lang="zh-CN" altLang="en-US" sz="2400">
                <a:latin typeface="黑体" panose="02010609060101010101" pitchFamily="49" charset="-122"/>
                <a:ea typeface="黑体" panose="02010609060101010101" pitchFamily="49" charset="-122"/>
              </a:rPr>
              <a:t>是</a:t>
            </a:r>
            <a:r>
              <a:rPr lang="el-GR" altLang="zh-CN" sz="2400">
                <a:ea typeface="黑体" panose="02010609060101010101" pitchFamily="49" charset="-122"/>
              </a:rPr>
              <a:t>Δ</a:t>
            </a:r>
            <a:r>
              <a:rPr lang="en-US" altLang="zh-CN" sz="2400">
                <a:ea typeface="黑体" panose="02010609060101010101" pitchFamily="49" charset="-122"/>
              </a:rPr>
              <a:t>ABC</a:t>
            </a:r>
            <a:r>
              <a:rPr lang="zh-CN" altLang="en-US" sz="2400">
                <a:latin typeface="黑体" panose="02010609060101010101" pitchFamily="49" charset="-122"/>
                <a:ea typeface="黑体" panose="02010609060101010101" pitchFamily="49" charset="-122"/>
              </a:rPr>
              <a:t>的高，</a:t>
            </a:r>
            <a:r>
              <a:rPr lang="en-US" altLang="zh-CN" sz="2400">
                <a:ea typeface="黑体" panose="02010609060101010101" pitchFamily="49" charset="-122"/>
              </a:rPr>
              <a:t>BC=60cm</a:t>
            </a:r>
            <a:r>
              <a:rPr lang="zh-CN" altLang="en-US" sz="2400">
                <a:ea typeface="黑体" panose="02010609060101010101" pitchFamily="49" charset="-122"/>
              </a:rPr>
              <a:t>，</a:t>
            </a:r>
            <a:r>
              <a:rPr lang="en-US" altLang="zh-CN" sz="2400">
                <a:ea typeface="黑体" panose="02010609060101010101" pitchFamily="49" charset="-122"/>
              </a:rPr>
              <a:t>AD=40cm</a:t>
            </a:r>
            <a:r>
              <a:rPr lang="zh-CN" altLang="en-US" sz="2400">
                <a:ea typeface="黑体" panose="02010609060101010101" pitchFamily="49" charset="-122"/>
              </a:rPr>
              <a:t>，</a:t>
            </a:r>
            <a:r>
              <a:rPr lang="zh-CN" altLang="en-US" sz="2400">
                <a:latin typeface="黑体" panose="02010609060101010101" pitchFamily="49" charset="-122"/>
                <a:ea typeface="黑体" panose="02010609060101010101" pitchFamily="49" charset="-122"/>
              </a:rPr>
              <a:t>求图中小正方</a:t>
            </a:r>
          </a:p>
          <a:p>
            <a:pPr>
              <a:spcBef>
                <a:spcPct val="50000"/>
              </a:spcBef>
              <a:buFont typeface="Arial" panose="020B0604020202020204" pitchFamily="34" charset="0"/>
              <a:buNone/>
            </a:pPr>
            <a:r>
              <a:rPr lang="zh-CN" altLang="en-US" sz="2400">
                <a:latin typeface="黑体" panose="02010609060101010101" pitchFamily="49" charset="-122"/>
                <a:ea typeface="黑体" panose="02010609060101010101" pitchFamily="49" charset="-122"/>
              </a:rPr>
              <a:t>  形的边长</a:t>
            </a:r>
            <a:r>
              <a:rPr lang="en-US" altLang="zh-CN" sz="2400">
                <a:latin typeface="黑体" panose="02010609060101010101" pitchFamily="49" charset="-122"/>
                <a:ea typeface="黑体" panose="02010609060101010101" pitchFamily="49" charset="-122"/>
              </a:rPr>
              <a:t>.</a:t>
            </a:r>
          </a:p>
        </p:txBody>
      </p:sp>
      <p:sp>
        <p:nvSpPr>
          <p:cNvPr id="38933" name="TextBox 6"/>
          <p:cNvSpPr txBox="1">
            <a:spLocks noChangeArrowheads="1"/>
          </p:cNvSpPr>
          <p:nvPr/>
        </p:nvSpPr>
        <p:spPr bwMode="auto">
          <a:xfrm>
            <a:off x="500063" y="375048"/>
            <a:ext cx="18716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800" b="1">
                <a:solidFill>
                  <a:srgbClr val="FF0000"/>
                </a:solidFill>
                <a:latin typeface="黑体" panose="02010609060101010101" pitchFamily="49" charset="-122"/>
                <a:ea typeface="黑体" panose="02010609060101010101" pitchFamily="49" charset="-122"/>
              </a:rPr>
              <a:t>拓展延伸</a:t>
            </a:r>
          </a:p>
        </p:txBody>
      </p:sp>
      <p:grpSp>
        <p:nvGrpSpPr>
          <p:cNvPr id="38934" name="组合 144"/>
          <p:cNvGrpSpPr/>
          <p:nvPr/>
        </p:nvGrpSpPr>
        <p:grpSpPr bwMode="auto">
          <a:xfrm>
            <a:off x="6084888" y="3125390"/>
            <a:ext cx="2571750" cy="1805169"/>
            <a:chOff x="6084888" y="4167187"/>
            <a:chExt cx="2571750" cy="2406893"/>
          </a:xfrm>
        </p:grpSpPr>
        <p:sp>
          <p:nvSpPr>
            <p:cNvPr id="131" name="右箭头 130"/>
            <p:cNvSpPr/>
            <p:nvPr/>
          </p:nvSpPr>
          <p:spPr>
            <a:xfrm>
              <a:off x="6084888" y="5267325"/>
              <a:ext cx="407987" cy="106363"/>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nvGrpSpPr>
            <p:cNvPr id="38936" name="组合 142"/>
            <p:cNvGrpSpPr/>
            <p:nvPr/>
          </p:nvGrpSpPr>
          <p:grpSpPr bwMode="auto">
            <a:xfrm>
              <a:off x="6516688" y="4167187"/>
              <a:ext cx="2139950" cy="2406893"/>
              <a:chOff x="6516688" y="4166472"/>
              <a:chExt cx="2139950" cy="2407447"/>
            </a:xfrm>
          </p:grpSpPr>
          <p:grpSp>
            <p:nvGrpSpPr>
              <p:cNvPr id="38937" name="组合 107"/>
              <p:cNvGrpSpPr/>
              <p:nvPr/>
            </p:nvGrpSpPr>
            <p:grpSpPr bwMode="auto">
              <a:xfrm>
                <a:off x="6516688" y="4166472"/>
                <a:ext cx="2139950" cy="2080802"/>
                <a:chOff x="5148064" y="3142640"/>
                <a:chExt cx="3384376" cy="3290389"/>
              </a:xfrm>
            </p:grpSpPr>
            <p:grpSp>
              <p:nvGrpSpPr>
                <p:cNvPr id="38938" name="组合 28"/>
                <p:cNvGrpSpPr/>
                <p:nvPr/>
              </p:nvGrpSpPr>
              <p:grpSpPr bwMode="auto">
                <a:xfrm>
                  <a:off x="6157349" y="4006390"/>
                  <a:ext cx="356517" cy="1606981"/>
                  <a:chOff x="6157349" y="4006390"/>
                  <a:chExt cx="356517" cy="1606981"/>
                </a:xfrm>
              </p:grpSpPr>
              <p:sp>
                <p:nvSpPr>
                  <p:cNvPr id="121" name="矩形 120"/>
                  <p:cNvSpPr/>
                  <p:nvPr/>
                </p:nvSpPr>
                <p:spPr>
                  <a:xfrm rot="5400000">
                    <a:off x="6125947" y="5225452"/>
                    <a:ext cx="419322" cy="35651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sp>
                <p:nvSpPr>
                  <p:cNvPr id="122" name="矩形 121"/>
                  <p:cNvSpPr/>
                  <p:nvPr/>
                </p:nvSpPr>
                <p:spPr>
                  <a:xfrm rot="5400000">
                    <a:off x="6141014" y="4022728"/>
                    <a:ext cx="389189" cy="35651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sp>
                <p:nvSpPr>
                  <p:cNvPr id="123" name="矩形 122"/>
                  <p:cNvSpPr/>
                  <p:nvPr/>
                </p:nvSpPr>
                <p:spPr>
                  <a:xfrm rot="5400000">
                    <a:off x="6137246" y="4385554"/>
                    <a:ext cx="396723" cy="35651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cxnSp>
                <p:nvCxnSpPr>
                  <p:cNvPr id="124" name="直接连接符 123"/>
                  <p:cNvCxnSpPr/>
                  <p:nvPr/>
                </p:nvCxnSpPr>
                <p:spPr>
                  <a:xfrm>
                    <a:off x="6496289" y="4679314"/>
                    <a:ext cx="0" cy="622704"/>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25" name="直接连接符 124"/>
                  <p:cNvCxnSpPr/>
                  <p:nvPr/>
                </p:nvCxnSpPr>
                <p:spPr>
                  <a:xfrm>
                    <a:off x="6157351" y="4674292"/>
                    <a:ext cx="0" cy="622704"/>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pSp>
              <p:nvGrpSpPr>
                <p:cNvPr id="38944" name="组合 24"/>
                <p:cNvGrpSpPr/>
                <p:nvPr/>
              </p:nvGrpSpPr>
              <p:grpSpPr bwMode="auto">
                <a:xfrm>
                  <a:off x="5148064" y="3142640"/>
                  <a:ext cx="3384376" cy="3290389"/>
                  <a:chOff x="5148064" y="3142640"/>
                  <a:chExt cx="3384376" cy="3290389"/>
                </a:xfrm>
              </p:grpSpPr>
              <p:grpSp>
                <p:nvGrpSpPr>
                  <p:cNvPr id="38945" name="组合 25"/>
                  <p:cNvGrpSpPr/>
                  <p:nvPr/>
                </p:nvGrpSpPr>
                <p:grpSpPr bwMode="auto">
                  <a:xfrm>
                    <a:off x="5392738" y="3675063"/>
                    <a:ext cx="2447925" cy="1952625"/>
                    <a:chOff x="1907704" y="2996952"/>
                    <a:chExt cx="2736304" cy="2096616"/>
                  </a:xfrm>
                </p:grpSpPr>
                <p:sp>
                  <p:nvSpPr>
                    <p:cNvPr id="38946" name="Line 11"/>
                    <p:cNvSpPr>
                      <a:spLocks noChangeShapeType="1"/>
                    </p:cNvSpPr>
                    <p:nvPr/>
                  </p:nvSpPr>
                  <p:spPr bwMode="auto">
                    <a:xfrm>
                      <a:off x="2915816" y="4941168"/>
                      <a:ext cx="76200" cy="0"/>
                    </a:xfrm>
                    <a:prstGeom prst="line">
                      <a:avLst/>
                    </a:prstGeom>
                    <a:noFill/>
                    <a:ln w="28575">
                      <a:solidFill>
                        <a:schemeClr val="accent2"/>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17" name="等腰三角形 116"/>
                    <p:cNvSpPr/>
                    <p:nvPr/>
                  </p:nvSpPr>
                  <p:spPr>
                    <a:xfrm>
                      <a:off x="1906429" y="2996833"/>
                      <a:ext cx="2736274" cy="2084057"/>
                    </a:xfrm>
                    <a:prstGeom prst="triangle">
                      <a:avLst>
                        <a:gd name="adj" fmla="val 3568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nvGrpSpPr>
                    <p:cNvPr id="38948" name="组合 24"/>
                    <p:cNvGrpSpPr/>
                    <p:nvPr/>
                  </p:nvGrpSpPr>
                  <p:grpSpPr bwMode="auto">
                    <a:xfrm>
                      <a:off x="2899920" y="2996952"/>
                      <a:ext cx="87904" cy="2096616"/>
                      <a:chOff x="2899920" y="2996952"/>
                      <a:chExt cx="87904" cy="2096616"/>
                    </a:xfrm>
                  </p:grpSpPr>
                  <p:sp>
                    <p:nvSpPr>
                      <p:cNvPr id="38949" name="Line 12"/>
                      <p:cNvSpPr>
                        <a:spLocks noChangeShapeType="1"/>
                      </p:cNvSpPr>
                      <p:nvPr/>
                    </p:nvSpPr>
                    <p:spPr bwMode="auto">
                      <a:xfrm flipH="1">
                        <a:off x="2987824" y="4941168"/>
                        <a:ext cx="0" cy="152400"/>
                      </a:xfrm>
                      <a:prstGeom prst="line">
                        <a:avLst/>
                      </a:prstGeom>
                      <a:noFill/>
                      <a:ln w="28575">
                        <a:solidFill>
                          <a:schemeClr val="accent2"/>
                        </a:solidFill>
                        <a:miter lim="800000"/>
                      </a:ln>
                      <a:extLst>
                        <a:ext uri="{909E8E84-426E-40DD-AFC4-6F175D3DCCD1}">
                          <a14:hiddenFill xmlns:a14="http://schemas.microsoft.com/office/drawing/2010/main">
                            <a:noFill/>
                          </a14:hiddenFill>
                        </a:ext>
                      </a:extLst>
                    </p:spPr>
                    <p:txBody>
                      <a:bodyPr/>
                      <a:lstStyle/>
                      <a:p>
                        <a:endParaRPr lang="zh-CN" altLang="en-US"/>
                      </a:p>
                    </p:txBody>
                  </p:sp>
                  <p:cxnSp>
                    <p:nvCxnSpPr>
                      <p:cNvPr id="120" name="直接连接符 119"/>
                      <p:cNvCxnSpPr/>
                      <p:nvPr/>
                    </p:nvCxnSpPr>
                    <p:spPr>
                      <a:xfrm>
                        <a:off x="2899908" y="2996833"/>
                        <a:ext cx="0" cy="2084057"/>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grpSp>
              <p:sp>
                <p:nvSpPr>
                  <p:cNvPr id="38951" name="TextBox 111"/>
                  <p:cNvSpPr txBox="1">
                    <a:spLocks noChangeArrowheads="1"/>
                  </p:cNvSpPr>
                  <p:nvPr/>
                </p:nvSpPr>
                <p:spPr bwMode="auto">
                  <a:xfrm>
                    <a:off x="6084168" y="3142640"/>
                    <a:ext cx="792087" cy="843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b="1">
                        <a:solidFill>
                          <a:srgbClr val="FF0000"/>
                        </a:solidFill>
                      </a:rPr>
                      <a:t>A</a:t>
                    </a:r>
                  </a:p>
                </p:txBody>
              </p:sp>
              <p:sp>
                <p:nvSpPr>
                  <p:cNvPr id="38952" name="TextBox 112"/>
                  <p:cNvSpPr txBox="1">
                    <a:spLocks noChangeArrowheads="1"/>
                  </p:cNvSpPr>
                  <p:nvPr/>
                </p:nvSpPr>
                <p:spPr bwMode="auto">
                  <a:xfrm>
                    <a:off x="7740353" y="5517231"/>
                    <a:ext cx="792087" cy="843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b="1">
                        <a:solidFill>
                          <a:srgbClr val="FF0000"/>
                        </a:solidFill>
                      </a:rPr>
                      <a:t>C</a:t>
                    </a:r>
                  </a:p>
                </p:txBody>
              </p:sp>
              <p:sp>
                <p:nvSpPr>
                  <p:cNvPr id="38953" name="TextBox 113"/>
                  <p:cNvSpPr txBox="1">
                    <a:spLocks noChangeArrowheads="1"/>
                  </p:cNvSpPr>
                  <p:nvPr/>
                </p:nvSpPr>
                <p:spPr bwMode="auto">
                  <a:xfrm>
                    <a:off x="5148064" y="5559623"/>
                    <a:ext cx="792087" cy="843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b="1">
                        <a:solidFill>
                          <a:srgbClr val="FF0000"/>
                        </a:solidFill>
                      </a:rPr>
                      <a:t>B</a:t>
                    </a:r>
                  </a:p>
                </p:txBody>
              </p:sp>
              <p:sp>
                <p:nvSpPr>
                  <p:cNvPr id="38954" name="TextBox 114"/>
                  <p:cNvSpPr txBox="1">
                    <a:spLocks noChangeArrowheads="1"/>
                  </p:cNvSpPr>
                  <p:nvPr/>
                </p:nvSpPr>
                <p:spPr bwMode="auto">
                  <a:xfrm>
                    <a:off x="6156176" y="5589239"/>
                    <a:ext cx="792087" cy="843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b="1">
                        <a:solidFill>
                          <a:srgbClr val="FF0000"/>
                        </a:solidFill>
                      </a:rPr>
                      <a:t>D</a:t>
                    </a:r>
                  </a:p>
                </p:txBody>
              </p:sp>
            </p:grpSp>
          </p:grpSp>
          <p:sp>
            <p:nvSpPr>
              <p:cNvPr id="38955" name="TextBox 129"/>
              <p:cNvSpPr txBox="1">
                <a:spLocks noChangeArrowheads="1"/>
              </p:cNvSpPr>
              <p:nvPr/>
            </p:nvSpPr>
            <p:spPr bwMode="auto">
              <a:xfrm>
                <a:off x="7171110" y="5958224"/>
                <a:ext cx="576064" cy="615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a:solidFill>
                      <a:srgbClr val="FF0000"/>
                    </a:solidFill>
                  </a:rPr>
                  <a:t>(1)</a:t>
                </a:r>
              </a:p>
            </p:txBody>
          </p:sp>
        </p:grpSp>
      </p:grpSp>
      <p:grpSp>
        <p:nvGrpSpPr>
          <p:cNvPr id="38956" name="组合 143"/>
          <p:cNvGrpSpPr/>
          <p:nvPr/>
        </p:nvGrpSpPr>
        <p:grpSpPr bwMode="auto">
          <a:xfrm>
            <a:off x="3995738" y="3136107"/>
            <a:ext cx="2520950" cy="1782371"/>
            <a:chOff x="3995738" y="4181475"/>
            <a:chExt cx="2520950" cy="2376494"/>
          </a:xfrm>
        </p:grpSpPr>
        <p:sp>
          <p:nvSpPr>
            <p:cNvPr id="132" name="右箭头 131"/>
            <p:cNvSpPr/>
            <p:nvPr/>
          </p:nvSpPr>
          <p:spPr>
            <a:xfrm>
              <a:off x="3995738" y="5267325"/>
              <a:ext cx="407987" cy="106363"/>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nvGrpSpPr>
            <p:cNvPr id="38958" name="组合 141"/>
            <p:cNvGrpSpPr/>
            <p:nvPr/>
          </p:nvGrpSpPr>
          <p:grpSpPr bwMode="auto">
            <a:xfrm>
              <a:off x="4394200" y="4181475"/>
              <a:ext cx="2122488" cy="2376494"/>
              <a:chOff x="4394200" y="4182238"/>
              <a:chExt cx="2122488" cy="2375520"/>
            </a:xfrm>
          </p:grpSpPr>
          <p:grpSp>
            <p:nvGrpSpPr>
              <p:cNvPr id="38959" name="组合 91"/>
              <p:cNvGrpSpPr/>
              <p:nvPr/>
            </p:nvGrpSpPr>
            <p:grpSpPr bwMode="auto">
              <a:xfrm>
                <a:off x="4394200" y="4182238"/>
                <a:ext cx="2122488" cy="2050825"/>
                <a:chOff x="5148064" y="3169295"/>
                <a:chExt cx="3384376" cy="3270297"/>
              </a:xfrm>
            </p:grpSpPr>
            <p:grpSp>
              <p:nvGrpSpPr>
                <p:cNvPr id="38960" name="组合 16"/>
                <p:cNvGrpSpPr/>
                <p:nvPr/>
              </p:nvGrpSpPr>
              <p:grpSpPr bwMode="auto">
                <a:xfrm rot="-5400000">
                  <a:off x="5600350" y="4601366"/>
                  <a:ext cx="1471692" cy="504056"/>
                  <a:chOff x="5636354" y="5085184"/>
                  <a:chExt cx="1759724" cy="504056"/>
                </a:xfrm>
              </p:grpSpPr>
              <p:sp>
                <p:nvSpPr>
                  <p:cNvPr id="105" name="矩形 104"/>
                  <p:cNvSpPr/>
                  <p:nvPr/>
                </p:nvSpPr>
                <p:spPr>
                  <a:xfrm>
                    <a:off x="5613169" y="5085668"/>
                    <a:ext cx="574878" cy="5037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sp>
                <p:nvSpPr>
                  <p:cNvPr id="106" name="矩形 105"/>
                  <p:cNvSpPr/>
                  <p:nvPr/>
                </p:nvSpPr>
                <p:spPr>
                  <a:xfrm>
                    <a:off x="6227380" y="5085668"/>
                    <a:ext cx="577905" cy="5037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sp>
                <p:nvSpPr>
                  <p:cNvPr id="107" name="矩形 106"/>
                  <p:cNvSpPr/>
                  <p:nvPr/>
                </p:nvSpPr>
                <p:spPr>
                  <a:xfrm>
                    <a:off x="6796207" y="5085668"/>
                    <a:ext cx="574878" cy="5037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grpSp>
              <p:nvGrpSpPr>
                <p:cNvPr id="38964" name="组合 24"/>
                <p:cNvGrpSpPr/>
                <p:nvPr/>
              </p:nvGrpSpPr>
              <p:grpSpPr bwMode="auto">
                <a:xfrm>
                  <a:off x="5148064" y="3169295"/>
                  <a:ext cx="3384376" cy="3270297"/>
                  <a:chOff x="5148064" y="3169295"/>
                  <a:chExt cx="3384376" cy="3270297"/>
                </a:xfrm>
              </p:grpSpPr>
              <p:grpSp>
                <p:nvGrpSpPr>
                  <p:cNvPr id="38965" name="组合 25"/>
                  <p:cNvGrpSpPr/>
                  <p:nvPr/>
                </p:nvGrpSpPr>
                <p:grpSpPr bwMode="auto">
                  <a:xfrm>
                    <a:off x="5392738" y="3675063"/>
                    <a:ext cx="2447925" cy="1952625"/>
                    <a:chOff x="1907704" y="2996952"/>
                    <a:chExt cx="2736304" cy="2096616"/>
                  </a:xfrm>
                </p:grpSpPr>
                <p:sp>
                  <p:nvSpPr>
                    <p:cNvPr id="38966" name="Line 11"/>
                    <p:cNvSpPr>
                      <a:spLocks noChangeShapeType="1"/>
                    </p:cNvSpPr>
                    <p:nvPr/>
                  </p:nvSpPr>
                  <p:spPr bwMode="auto">
                    <a:xfrm>
                      <a:off x="2915816" y="4941168"/>
                      <a:ext cx="76200" cy="0"/>
                    </a:xfrm>
                    <a:prstGeom prst="line">
                      <a:avLst/>
                    </a:prstGeom>
                    <a:noFill/>
                    <a:ln w="28575">
                      <a:solidFill>
                        <a:schemeClr val="accent2"/>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101" name="等腰三角形 100"/>
                    <p:cNvSpPr/>
                    <p:nvPr/>
                  </p:nvSpPr>
                  <p:spPr>
                    <a:xfrm>
                      <a:off x="1908670" y="2997294"/>
                      <a:ext cx="2736149" cy="2067661"/>
                    </a:xfrm>
                    <a:prstGeom prst="triangle">
                      <a:avLst>
                        <a:gd name="adj" fmla="val 3568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nvGrpSpPr>
                    <p:cNvPr id="38968" name="组合 24"/>
                    <p:cNvGrpSpPr/>
                    <p:nvPr/>
                  </p:nvGrpSpPr>
                  <p:grpSpPr bwMode="auto">
                    <a:xfrm>
                      <a:off x="2899920" y="2996952"/>
                      <a:ext cx="87904" cy="2096616"/>
                      <a:chOff x="2899920" y="2996952"/>
                      <a:chExt cx="87904" cy="2096616"/>
                    </a:xfrm>
                  </p:grpSpPr>
                  <p:sp>
                    <p:nvSpPr>
                      <p:cNvPr id="38969" name="Line 12"/>
                      <p:cNvSpPr>
                        <a:spLocks noChangeShapeType="1"/>
                      </p:cNvSpPr>
                      <p:nvPr/>
                    </p:nvSpPr>
                    <p:spPr bwMode="auto">
                      <a:xfrm flipH="1">
                        <a:off x="2987824" y="4941168"/>
                        <a:ext cx="0" cy="152400"/>
                      </a:xfrm>
                      <a:prstGeom prst="line">
                        <a:avLst/>
                      </a:prstGeom>
                      <a:noFill/>
                      <a:ln w="28575">
                        <a:solidFill>
                          <a:schemeClr val="accent2"/>
                        </a:solidFill>
                        <a:miter lim="800000"/>
                      </a:ln>
                      <a:extLst>
                        <a:ext uri="{909E8E84-426E-40DD-AFC4-6F175D3DCCD1}">
                          <a14:hiddenFill xmlns:a14="http://schemas.microsoft.com/office/drawing/2010/main">
                            <a:noFill/>
                          </a14:hiddenFill>
                        </a:ext>
                      </a:extLst>
                    </p:spPr>
                    <p:txBody>
                      <a:bodyPr/>
                      <a:lstStyle/>
                      <a:p>
                        <a:endParaRPr lang="zh-CN" altLang="en-US"/>
                      </a:p>
                    </p:txBody>
                  </p:sp>
                  <p:cxnSp>
                    <p:nvCxnSpPr>
                      <p:cNvPr id="104" name="直接连接符 103"/>
                      <p:cNvCxnSpPr/>
                      <p:nvPr/>
                    </p:nvCxnSpPr>
                    <p:spPr>
                      <a:xfrm>
                        <a:off x="2921640" y="2997294"/>
                        <a:ext cx="0" cy="2067661"/>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grpSp>
              <p:sp>
                <p:nvSpPr>
                  <p:cNvPr id="38971" name="TextBox 95"/>
                  <p:cNvSpPr txBox="1">
                    <a:spLocks noChangeArrowheads="1"/>
                  </p:cNvSpPr>
                  <p:nvPr/>
                </p:nvSpPr>
                <p:spPr bwMode="auto">
                  <a:xfrm>
                    <a:off x="6084168" y="3169295"/>
                    <a:ext cx="792089" cy="850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b="1">
                        <a:solidFill>
                          <a:srgbClr val="FF0000"/>
                        </a:solidFill>
                      </a:rPr>
                      <a:t>A</a:t>
                    </a:r>
                  </a:p>
                </p:txBody>
              </p:sp>
              <p:sp>
                <p:nvSpPr>
                  <p:cNvPr id="38972" name="TextBox 96"/>
                  <p:cNvSpPr txBox="1">
                    <a:spLocks noChangeArrowheads="1"/>
                  </p:cNvSpPr>
                  <p:nvPr/>
                </p:nvSpPr>
                <p:spPr bwMode="auto">
                  <a:xfrm>
                    <a:off x="7740351" y="5517233"/>
                    <a:ext cx="792089" cy="850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b="1">
                        <a:solidFill>
                          <a:srgbClr val="FF0000"/>
                        </a:solidFill>
                      </a:rPr>
                      <a:t>C</a:t>
                    </a:r>
                  </a:p>
                </p:txBody>
              </p:sp>
              <p:sp>
                <p:nvSpPr>
                  <p:cNvPr id="38973" name="TextBox 97"/>
                  <p:cNvSpPr txBox="1">
                    <a:spLocks noChangeArrowheads="1"/>
                  </p:cNvSpPr>
                  <p:nvPr/>
                </p:nvSpPr>
                <p:spPr bwMode="auto">
                  <a:xfrm>
                    <a:off x="5148064" y="5559622"/>
                    <a:ext cx="792089" cy="850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b="1">
                        <a:solidFill>
                          <a:srgbClr val="FF0000"/>
                        </a:solidFill>
                      </a:rPr>
                      <a:t>B</a:t>
                    </a:r>
                  </a:p>
                </p:txBody>
              </p:sp>
              <p:sp>
                <p:nvSpPr>
                  <p:cNvPr id="38974" name="TextBox 98"/>
                  <p:cNvSpPr txBox="1">
                    <a:spLocks noChangeArrowheads="1"/>
                  </p:cNvSpPr>
                  <p:nvPr/>
                </p:nvSpPr>
                <p:spPr bwMode="auto">
                  <a:xfrm>
                    <a:off x="6156175" y="5589240"/>
                    <a:ext cx="792089" cy="850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b="1">
                        <a:solidFill>
                          <a:srgbClr val="FF0000"/>
                        </a:solidFill>
                      </a:rPr>
                      <a:t>D</a:t>
                    </a:r>
                  </a:p>
                </p:txBody>
              </p:sp>
            </p:grpSp>
          </p:grpSp>
          <p:sp>
            <p:nvSpPr>
              <p:cNvPr id="38975" name="TextBox 132"/>
              <p:cNvSpPr txBox="1">
                <a:spLocks noChangeArrowheads="1"/>
              </p:cNvSpPr>
              <p:nvPr/>
            </p:nvSpPr>
            <p:spPr bwMode="auto">
              <a:xfrm>
                <a:off x="5026636" y="5942457"/>
                <a:ext cx="711696" cy="615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a:solidFill>
                      <a:srgbClr val="FF0000"/>
                    </a:solidFill>
                  </a:rPr>
                  <a:t>(5)</a:t>
                </a:r>
              </a:p>
            </p:txBody>
          </p:sp>
        </p:grpSp>
      </p:grpSp>
      <p:grpSp>
        <p:nvGrpSpPr>
          <p:cNvPr id="38976" name="组合 142"/>
          <p:cNvGrpSpPr/>
          <p:nvPr/>
        </p:nvGrpSpPr>
        <p:grpSpPr bwMode="auto">
          <a:xfrm>
            <a:off x="2319338" y="3071812"/>
            <a:ext cx="1892300" cy="1882344"/>
            <a:chOff x="2319338" y="4095750"/>
            <a:chExt cx="1892300" cy="2509793"/>
          </a:xfrm>
        </p:grpSpPr>
        <p:sp>
          <p:nvSpPr>
            <p:cNvPr id="127" name="右箭头 126"/>
            <p:cNvSpPr/>
            <p:nvPr/>
          </p:nvSpPr>
          <p:spPr>
            <a:xfrm rot="2287086">
              <a:off x="2319338" y="4095750"/>
              <a:ext cx="576262" cy="134938"/>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nvGrpSpPr>
            <p:cNvPr id="38978" name="组合 140"/>
            <p:cNvGrpSpPr/>
            <p:nvPr/>
          </p:nvGrpSpPr>
          <p:grpSpPr bwMode="auto">
            <a:xfrm>
              <a:off x="2406650" y="4181476"/>
              <a:ext cx="1804988" cy="2424067"/>
              <a:chOff x="2406650" y="4182238"/>
              <a:chExt cx="1804988" cy="2422731"/>
            </a:xfrm>
          </p:grpSpPr>
          <p:grpSp>
            <p:nvGrpSpPr>
              <p:cNvPr id="38979" name="组合 89"/>
              <p:cNvGrpSpPr/>
              <p:nvPr/>
            </p:nvGrpSpPr>
            <p:grpSpPr bwMode="auto">
              <a:xfrm>
                <a:off x="2406650" y="4182238"/>
                <a:ext cx="1804988" cy="2029159"/>
                <a:chOff x="5148263" y="3089316"/>
                <a:chExt cx="2981325" cy="3350190"/>
              </a:xfrm>
            </p:grpSpPr>
            <p:grpSp>
              <p:nvGrpSpPr>
                <p:cNvPr id="38980" name="组合 68"/>
                <p:cNvGrpSpPr/>
                <p:nvPr/>
              </p:nvGrpSpPr>
              <p:grpSpPr bwMode="auto">
                <a:xfrm>
                  <a:off x="5148263" y="3089316"/>
                  <a:ext cx="2981325" cy="3350190"/>
                  <a:chOff x="5148263" y="3089316"/>
                  <a:chExt cx="2981325" cy="3350190"/>
                </a:xfrm>
              </p:grpSpPr>
              <p:grpSp>
                <p:nvGrpSpPr>
                  <p:cNvPr id="38981" name="组合 24"/>
                  <p:cNvGrpSpPr/>
                  <p:nvPr/>
                </p:nvGrpSpPr>
                <p:grpSpPr bwMode="auto">
                  <a:xfrm rot="-5400000">
                    <a:off x="5697083" y="4608173"/>
                    <a:ext cx="1349251" cy="719097"/>
                    <a:chOff x="5707172" y="4900884"/>
                    <a:chExt cx="1565275" cy="719097"/>
                  </a:xfrm>
                </p:grpSpPr>
                <p:sp>
                  <p:nvSpPr>
                    <p:cNvPr id="81" name="矩形 80"/>
                    <p:cNvSpPr/>
                    <p:nvPr/>
                  </p:nvSpPr>
                  <p:spPr bwMode="auto">
                    <a:xfrm>
                      <a:off x="5705969" y="4899658"/>
                      <a:ext cx="829639" cy="721076"/>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sp>
                  <p:nvSpPr>
                    <p:cNvPr id="82" name="矩形 81"/>
                    <p:cNvSpPr/>
                    <p:nvPr/>
                  </p:nvSpPr>
                  <p:spPr bwMode="auto">
                    <a:xfrm>
                      <a:off x="6474827" y="4899657"/>
                      <a:ext cx="771897" cy="721076"/>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grpSp>
                <p:nvGrpSpPr>
                  <p:cNvPr id="38984" name="组合 23"/>
                  <p:cNvGrpSpPr/>
                  <p:nvPr/>
                </p:nvGrpSpPr>
                <p:grpSpPr bwMode="auto">
                  <a:xfrm>
                    <a:off x="5148263" y="3089316"/>
                    <a:ext cx="2981325" cy="3350190"/>
                    <a:chOff x="5148263" y="3089316"/>
                    <a:chExt cx="2981325" cy="3350190"/>
                  </a:xfrm>
                </p:grpSpPr>
                <p:sp>
                  <p:nvSpPr>
                    <p:cNvPr id="38985" name="Text Box 18"/>
                    <p:cNvSpPr txBox="1">
                      <a:spLocks noChangeArrowheads="1"/>
                    </p:cNvSpPr>
                    <p:nvPr/>
                  </p:nvSpPr>
                  <p:spPr bwMode="auto">
                    <a:xfrm>
                      <a:off x="6156324" y="5559201"/>
                      <a:ext cx="533400" cy="880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000" b="1">
                          <a:solidFill>
                            <a:srgbClr val="FF0000"/>
                          </a:solidFill>
                          <a:latin typeface="Times New Roman" panose="02020603050405020304" pitchFamily="18" charset="0"/>
                          <a:cs typeface="Times New Roman" panose="02020603050405020304" pitchFamily="18" charset="0"/>
                        </a:rPr>
                        <a:t>D</a:t>
                      </a:r>
                    </a:p>
                  </p:txBody>
                </p:sp>
                <p:sp>
                  <p:nvSpPr>
                    <p:cNvPr id="38986" name="Text Box 19"/>
                    <p:cNvSpPr txBox="1">
                      <a:spLocks noChangeArrowheads="1"/>
                    </p:cNvSpPr>
                    <p:nvPr/>
                  </p:nvSpPr>
                  <p:spPr bwMode="auto">
                    <a:xfrm>
                      <a:off x="7596188" y="5559201"/>
                      <a:ext cx="533400" cy="880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000" b="1">
                          <a:solidFill>
                            <a:srgbClr val="FF0000"/>
                          </a:solidFill>
                          <a:latin typeface="Times New Roman" panose="02020603050405020304" pitchFamily="18" charset="0"/>
                          <a:cs typeface="Times New Roman" panose="02020603050405020304" pitchFamily="18" charset="0"/>
                        </a:rPr>
                        <a:t>C</a:t>
                      </a:r>
                    </a:p>
                  </p:txBody>
                </p:sp>
                <p:sp>
                  <p:nvSpPr>
                    <p:cNvPr id="38987" name="Text Box 20"/>
                    <p:cNvSpPr txBox="1">
                      <a:spLocks noChangeArrowheads="1"/>
                    </p:cNvSpPr>
                    <p:nvPr/>
                  </p:nvSpPr>
                  <p:spPr bwMode="auto">
                    <a:xfrm>
                      <a:off x="5148263" y="5559203"/>
                      <a:ext cx="533400" cy="880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000" b="1">
                          <a:solidFill>
                            <a:srgbClr val="FF0000"/>
                          </a:solidFill>
                          <a:latin typeface="Times New Roman" panose="02020603050405020304" pitchFamily="18" charset="0"/>
                          <a:cs typeface="Times New Roman" panose="02020603050405020304" pitchFamily="18" charset="0"/>
                        </a:rPr>
                        <a:t>B</a:t>
                      </a:r>
                    </a:p>
                  </p:txBody>
                </p:sp>
                <p:sp>
                  <p:nvSpPr>
                    <p:cNvPr id="38988" name="Text Box 21"/>
                    <p:cNvSpPr txBox="1">
                      <a:spLocks noChangeArrowheads="1"/>
                    </p:cNvSpPr>
                    <p:nvPr/>
                  </p:nvSpPr>
                  <p:spPr bwMode="auto">
                    <a:xfrm>
                      <a:off x="5989260" y="3089316"/>
                      <a:ext cx="533400" cy="880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000" b="1">
                          <a:solidFill>
                            <a:srgbClr val="FF0000"/>
                          </a:solidFill>
                          <a:latin typeface="Times New Roman" panose="02020603050405020304" pitchFamily="18" charset="0"/>
                          <a:cs typeface="Times New Roman" panose="02020603050405020304" pitchFamily="18" charset="0"/>
                        </a:rPr>
                        <a:t>A</a:t>
                      </a:r>
                    </a:p>
                  </p:txBody>
                </p:sp>
                <p:grpSp>
                  <p:nvGrpSpPr>
                    <p:cNvPr id="38989" name="组合 23"/>
                    <p:cNvGrpSpPr/>
                    <p:nvPr/>
                  </p:nvGrpSpPr>
                  <p:grpSpPr bwMode="auto">
                    <a:xfrm>
                      <a:off x="5392738" y="3717032"/>
                      <a:ext cx="2447925" cy="1939677"/>
                      <a:chOff x="5392738" y="3501008"/>
                      <a:chExt cx="2447925" cy="2155701"/>
                    </a:xfrm>
                  </p:grpSpPr>
                  <p:sp>
                    <p:nvSpPr>
                      <p:cNvPr id="77" name="等腰三角形 76"/>
                      <p:cNvSpPr/>
                      <p:nvPr/>
                    </p:nvSpPr>
                    <p:spPr bwMode="auto">
                      <a:xfrm>
                        <a:off x="5392119" y="3502094"/>
                        <a:ext cx="2449038" cy="2139807"/>
                      </a:xfrm>
                      <a:prstGeom prst="triangle">
                        <a:avLst>
                          <a:gd name="adj" fmla="val 3568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nvGrpSpPr>
                      <p:cNvPr id="38991" name="组合 24"/>
                      <p:cNvGrpSpPr/>
                      <p:nvPr/>
                    </p:nvGrpSpPr>
                    <p:grpSpPr bwMode="auto">
                      <a:xfrm>
                        <a:off x="6280384" y="3501008"/>
                        <a:ext cx="78640" cy="2155701"/>
                        <a:chOff x="2899920" y="2996952"/>
                        <a:chExt cx="87904" cy="2096616"/>
                      </a:xfrm>
                    </p:grpSpPr>
                    <p:sp>
                      <p:nvSpPr>
                        <p:cNvPr id="38992" name="Line 12"/>
                        <p:cNvSpPr>
                          <a:spLocks noChangeShapeType="1"/>
                        </p:cNvSpPr>
                        <p:nvPr/>
                      </p:nvSpPr>
                      <p:spPr bwMode="auto">
                        <a:xfrm flipH="1">
                          <a:off x="2987824" y="4941168"/>
                          <a:ext cx="0" cy="152400"/>
                        </a:xfrm>
                        <a:prstGeom prst="line">
                          <a:avLst/>
                        </a:prstGeom>
                        <a:noFill/>
                        <a:ln w="28575">
                          <a:solidFill>
                            <a:schemeClr val="accent2"/>
                          </a:solidFill>
                          <a:miter lim="800000"/>
                        </a:ln>
                        <a:extLst>
                          <a:ext uri="{909E8E84-426E-40DD-AFC4-6F175D3DCCD1}">
                            <a14:hiddenFill xmlns:a14="http://schemas.microsoft.com/office/drawing/2010/main">
                              <a:noFill/>
                            </a14:hiddenFill>
                          </a:ext>
                        </a:extLst>
                      </p:spPr>
                      <p:txBody>
                        <a:bodyPr/>
                        <a:lstStyle/>
                        <a:p>
                          <a:endParaRPr lang="zh-CN" altLang="en-US"/>
                        </a:p>
                      </p:txBody>
                    </p:sp>
                    <p:cxnSp>
                      <p:nvCxnSpPr>
                        <p:cNvPr id="80" name="直接连接符 79"/>
                        <p:cNvCxnSpPr/>
                        <p:nvPr/>
                      </p:nvCxnSpPr>
                      <p:spPr>
                        <a:xfrm>
                          <a:off x="2900618" y="2998008"/>
                          <a:ext cx="0" cy="2081157"/>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grpSp>
              </p:grpSp>
            </p:grpSp>
            <p:cxnSp>
              <p:nvCxnSpPr>
                <p:cNvPr id="88" name="直接连接符 87"/>
                <p:cNvCxnSpPr/>
                <p:nvPr/>
              </p:nvCxnSpPr>
              <p:spPr>
                <a:xfrm>
                  <a:off x="6299364" y="5517646"/>
                  <a:ext cx="73419" cy="0"/>
                </a:xfrm>
                <a:prstGeom prst="line">
                  <a:avLst/>
                </a:prstGeom>
                <a:ln w="285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grpSp>
          <p:sp>
            <p:nvSpPr>
              <p:cNvPr id="38995" name="TextBox 133"/>
              <p:cNvSpPr txBox="1">
                <a:spLocks noChangeArrowheads="1"/>
              </p:cNvSpPr>
              <p:nvPr/>
            </p:nvSpPr>
            <p:spPr bwMode="auto">
              <a:xfrm>
                <a:off x="2969936" y="5989755"/>
                <a:ext cx="576064" cy="61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a:solidFill>
                      <a:srgbClr val="FF0000"/>
                    </a:solidFill>
                  </a:rPr>
                  <a:t>(4)</a:t>
                </a:r>
              </a:p>
            </p:txBody>
          </p:sp>
        </p:grpSp>
      </p:grpSp>
      <p:grpSp>
        <p:nvGrpSpPr>
          <p:cNvPr id="38996" name="组合 141"/>
          <p:cNvGrpSpPr/>
          <p:nvPr/>
        </p:nvGrpSpPr>
        <p:grpSpPr bwMode="auto">
          <a:xfrm>
            <a:off x="5940425" y="1322785"/>
            <a:ext cx="2501900" cy="1812209"/>
            <a:chOff x="5940425" y="1516063"/>
            <a:chExt cx="2501900" cy="2416278"/>
          </a:xfrm>
        </p:grpSpPr>
        <p:sp>
          <p:nvSpPr>
            <p:cNvPr id="129" name="右箭头 128"/>
            <p:cNvSpPr/>
            <p:nvPr/>
          </p:nvSpPr>
          <p:spPr>
            <a:xfrm>
              <a:off x="5940425" y="2133600"/>
              <a:ext cx="407988" cy="104775"/>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nvGrpSpPr>
            <p:cNvPr id="38998" name="组合 139"/>
            <p:cNvGrpSpPr/>
            <p:nvPr/>
          </p:nvGrpSpPr>
          <p:grpSpPr bwMode="auto">
            <a:xfrm>
              <a:off x="6516688" y="1516063"/>
              <a:ext cx="1925637" cy="2416278"/>
              <a:chOff x="6516688" y="1516063"/>
              <a:chExt cx="1925637" cy="2415914"/>
            </a:xfrm>
          </p:grpSpPr>
          <p:grpSp>
            <p:nvGrpSpPr>
              <p:cNvPr id="38999" name="组合 50"/>
              <p:cNvGrpSpPr/>
              <p:nvPr/>
            </p:nvGrpSpPr>
            <p:grpSpPr bwMode="auto">
              <a:xfrm>
                <a:off x="6516688" y="1516063"/>
                <a:ext cx="1925637" cy="2057171"/>
                <a:chOff x="5148064" y="3097760"/>
                <a:chExt cx="3384376" cy="3363629"/>
              </a:xfrm>
            </p:grpSpPr>
            <p:grpSp>
              <p:nvGrpSpPr>
                <p:cNvPr id="39000" name="组合 28"/>
                <p:cNvGrpSpPr/>
                <p:nvPr/>
              </p:nvGrpSpPr>
              <p:grpSpPr bwMode="auto">
                <a:xfrm>
                  <a:off x="5580527" y="5165595"/>
                  <a:ext cx="1893662" cy="447754"/>
                  <a:chOff x="5580527" y="5165595"/>
                  <a:chExt cx="1893662" cy="447754"/>
                </a:xfrm>
              </p:grpSpPr>
              <p:grpSp>
                <p:nvGrpSpPr>
                  <p:cNvPr id="39001" name="组合 27"/>
                  <p:cNvGrpSpPr/>
                  <p:nvPr/>
                </p:nvGrpSpPr>
                <p:grpSpPr bwMode="auto">
                  <a:xfrm>
                    <a:off x="5580527" y="5165595"/>
                    <a:ext cx="1893662" cy="447754"/>
                    <a:chOff x="5580527" y="5165595"/>
                    <a:chExt cx="1893662" cy="447754"/>
                  </a:xfrm>
                </p:grpSpPr>
                <p:sp>
                  <p:nvSpPr>
                    <p:cNvPr id="66" name="矩形 65"/>
                    <p:cNvSpPr/>
                    <p:nvPr/>
                  </p:nvSpPr>
                  <p:spPr>
                    <a:xfrm>
                      <a:off x="7045324" y="5166206"/>
                      <a:ext cx="429674" cy="4230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sp>
                  <p:nvSpPr>
                    <p:cNvPr id="67" name="矩形 14"/>
                    <p:cNvSpPr/>
                    <p:nvPr/>
                  </p:nvSpPr>
                  <p:spPr>
                    <a:xfrm>
                      <a:off x="5580527" y="5186969"/>
                      <a:ext cx="454785" cy="42562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sp>
                  <p:nvSpPr>
                    <p:cNvPr id="68" name="矩形 67"/>
                    <p:cNvSpPr/>
                    <p:nvPr/>
                  </p:nvSpPr>
                  <p:spPr>
                    <a:xfrm>
                      <a:off x="6035312" y="5186969"/>
                      <a:ext cx="410142" cy="42562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cxnSp>
                <p:nvCxnSpPr>
                  <p:cNvPr id="65" name="直接连接符 64"/>
                  <p:cNvCxnSpPr/>
                  <p:nvPr/>
                </p:nvCxnSpPr>
                <p:spPr>
                  <a:xfrm>
                    <a:off x="6241779" y="5186969"/>
                    <a:ext cx="1018381" cy="2596"/>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grpSp>
              <p:nvGrpSpPr>
                <p:cNvPr id="39006" name="组合 24"/>
                <p:cNvGrpSpPr/>
                <p:nvPr/>
              </p:nvGrpSpPr>
              <p:grpSpPr bwMode="auto">
                <a:xfrm>
                  <a:off x="5148064" y="3097760"/>
                  <a:ext cx="3384376" cy="3363629"/>
                  <a:chOff x="5148064" y="3097760"/>
                  <a:chExt cx="3384376" cy="3363629"/>
                </a:xfrm>
              </p:grpSpPr>
              <p:grpSp>
                <p:nvGrpSpPr>
                  <p:cNvPr id="39007" name="组合 25"/>
                  <p:cNvGrpSpPr/>
                  <p:nvPr/>
                </p:nvGrpSpPr>
                <p:grpSpPr bwMode="auto">
                  <a:xfrm>
                    <a:off x="5392738" y="3675063"/>
                    <a:ext cx="2447925" cy="1952625"/>
                    <a:chOff x="1907704" y="2996952"/>
                    <a:chExt cx="2736304" cy="2096616"/>
                  </a:xfrm>
                </p:grpSpPr>
                <p:sp>
                  <p:nvSpPr>
                    <p:cNvPr id="39008" name="Line 11"/>
                    <p:cNvSpPr>
                      <a:spLocks noChangeShapeType="1"/>
                    </p:cNvSpPr>
                    <p:nvPr/>
                  </p:nvSpPr>
                  <p:spPr bwMode="auto">
                    <a:xfrm>
                      <a:off x="2915816" y="4941168"/>
                      <a:ext cx="76200" cy="0"/>
                    </a:xfrm>
                    <a:prstGeom prst="line">
                      <a:avLst/>
                    </a:prstGeom>
                    <a:noFill/>
                    <a:ln w="28575">
                      <a:solidFill>
                        <a:schemeClr val="accent2"/>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60" name="等腰三角形 59"/>
                    <p:cNvSpPr/>
                    <p:nvPr/>
                  </p:nvSpPr>
                  <p:spPr>
                    <a:xfrm>
                      <a:off x="1908659" y="2995718"/>
                      <a:ext cx="2735165" cy="2084432"/>
                    </a:xfrm>
                    <a:prstGeom prst="triangle">
                      <a:avLst>
                        <a:gd name="adj" fmla="val 3568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nvGrpSpPr>
                    <p:cNvPr id="39010" name="组合 24"/>
                    <p:cNvGrpSpPr/>
                    <p:nvPr/>
                  </p:nvGrpSpPr>
                  <p:grpSpPr bwMode="auto">
                    <a:xfrm>
                      <a:off x="2899920" y="2996952"/>
                      <a:ext cx="87904" cy="2096616"/>
                      <a:chOff x="2899920" y="2996952"/>
                      <a:chExt cx="87904" cy="2096616"/>
                    </a:xfrm>
                  </p:grpSpPr>
                  <p:sp>
                    <p:nvSpPr>
                      <p:cNvPr id="39011" name="Line 12"/>
                      <p:cNvSpPr>
                        <a:spLocks noChangeShapeType="1"/>
                      </p:cNvSpPr>
                      <p:nvPr/>
                    </p:nvSpPr>
                    <p:spPr bwMode="auto">
                      <a:xfrm flipH="1">
                        <a:off x="2987824" y="4941168"/>
                        <a:ext cx="0" cy="152400"/>
                      </a:xfrm>
                      <a:prstGeom prst="line">
                        <a:avLst/>
                      </a:prstGeom>
                      <a:noFill/>
                      <a:ln w="28575">
                        <a:solidFill>
                          <a:schemeClr val="accent2"/>
                        </a:solidFill>
                        <a:miter lim="800000"/>
                      </a:ln>
                      <a:extLst>
                        <a:ext uri="{909E8E84-426E-40DD-AFC4-6F175D3DCCD1}">
                          <a14:hiddenFill xmlns:a14="http://schemas.microsoft.com/office/drawing/2010/main">
                            <a:noFill/>
                          </a14:hiddenFill>
                        </a:ext>
                      </a:extLst>
                    </p:spPr>
                    <p:txBody>
                      <a:bodyPr/>
                      <a:lstStyle/>
                      <a:p>
                        <a:endParaRPr lang="zh-CN" altLang="en-US"/>
                      </a:p>
                    </p:txBody>
                  </p:sp>
                  <p:cxnSp>
                    <p:nvCxnSpPr>
                      <p:cNvPr id="63" name="直接连接符 62"/>
                      <p:cNvCxnSpPr/>
                      <p:nvPr/>
                    </p:nvCxnSpPr>
                    <p:spPr>
                      <a:xfrm>
                        <a:off x="2900429" y="2995718"/>
                        <a:ext cx="0" cy="2084432"/>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grpSp>
              <p:sp>
                <p:nvSpPr>
                  <p:cNvPr id="39013" name="TextBox 54"/>
                  <p:cNvSpPr txBox="1">
                    <a:spLocks noChangeArrowheads="1"/>
                  </p:cNvSpPr>
                  <p:nvPr/>
                </p:nvSpPr>
                <p:spPr bwMode="auto">
                  <a:xfrm>
                    <a:off x="6011835" y="3097760"/>
                    <a:ext cx="792090" cy="872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b="1">
                        <a:solidFill>
                          <a:srgbClr val="FF0000"/>
                        </a:solidFill>
                      </a:rPr>
                      <a:t>A</a:t>
                    </a:r>
                  </a:p>
                </p:txBody>
              </p:sp>
              <p:sp>
                <p:nvSpPr>
                  <p:cNvPr id="39014" name="TextBox 55"/>
                  <p:cNvSpPr txBox="1">
                    <a:spLocks noChangeArrowheads="1"/>
                  </p:cNvSpPr>
                  <p:nvPr/>
                </p:nvSpPr>
                <p:spPr bwMode="auto">
                  <a:xfrm>
                    <a:off x="7740352" y="5517231"/>
                    <a:ext cx="792088" cy="872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b="1">
                        <a:solidFill>
                          <a:srgbClr val="FF0000"/>
                        </a:solidFill>
                      </a:rPr>
                      <a:t>C</a:t>
                    </a:r>
                  </a:p>
                </p:txBody>
              </p:sp>
              <p:sp>
                <p:nvSpPr>
                  <p:cNvPr id="39015" name="TextBox 56"/>
                  <p:cNvSpPr txBox="1">
                    <a:spLocks noChangeArrowheads="1"/>
                  </p:cNvSpPr>
                  <p:nvPr/>
                </p:nvSpPr>
                <p:spPr bwMode="auto">
                  <a:xfrm>
                    <a:off x="5148064" y="5559623"/>
                    <a:ext cx="792088" cy="872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b="1">
                        <a:solidFill>
                          <a:srgbClr val="FF0000"/>
                        </a:solidFill>
                      </a:rPr>
                      <a:t>B</a:t>
                    </a:r>
                  </a:p>
                </p:txBody>
              </p:sp>
              <p:sp>
                <p:nvSpPr>
                  <p:cNvPr id="39016" name="TextBox 57"/>
                  <p:cNvSpPr txBox="1">
                    <a:spLocks noChangeArrowheads="1"/>
                  </p:cNvSpPr>
                  <p:nvPr/>
                </p:nvSpPr>
                <p:spPr bwMode="auto">
                  <a:xfrm>
                    <a:off x="6156176" y="5589240"/>
                    <a:ext cx="792088" cy="872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b="1">
                        <a:solidFill>
                          <a:srgbClr val="FF0000"/>
                        </a:solidFill>
                      </a:rPr>
                      <a:t>D</a:t>
                    </a:r>
                  </a:p>
                </p:txBody>
              </p:sp>
            </p:grpSp>
          </p:grpSp>
          <p:sp>
            <p:nvSpPr>
              <p:cNvPr id="39017" name="TextBox 134"/>
              <p:cNvSpPr txBox="1">
                <a:spLocks noChangeArrowheads="1"/>
              </p:cNvSpPr>
              <p:nvPr/>
            </p:nvSpPr>
            <p:spPr bwMode="auto">
              <a:xfrm>
                <a:off x="7060748" y="3316516"/>
                <a:ext cx="576064" cy="615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a:solidFill>
                      <a:srgbClr val="FF0000"/>
                    </a:solidFill>
                  </a:rPr>
                  <a:t>(3)</a:t>
                </a:r>
              </a:p>
            </p:txBody>
          </p:sp>
        </p:grpSp>
      </p:grpSp>
      <p:grpSp>
        <p:nvGrpSpPr>
          <p:cNvPr id="39018" name="组合 139"/>
          <p:cNvGrpSpPr/>
          <p:nvPr/>
        </p:nvGrpSpPr>
        <p:grpSpPr bwMode="auto">
          <a:xfrm>
            <a:off x="2308226" y="1295400"/>
            <a:ext cx="1831975" cy="1784779"/>
            <a:chOff x="2308225" y="1552575"/>
            <a:chExt cx="1831975" cy="2379705"/>
          </a:xfrm>
        </p:grpSpPr>
        <p:sp>
          <p:nvSpPr>
            <p:cNvPr id="126" name="右箭头 125"/>
            <p:cNvSpPr/>
            <p:nvPr/>
          </p:nvSpPr>
          <p:spPr>
            <a:xfrm rot="19010368">
              <a:off x="2308225" y="3475038"/>
              <a:ext cx="576263" cy="134937"/>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nvGrpSpPr>
            <p:cNvPr id="39020" name="组合 137"/>
            <p:cNvGrpSpPr/>
            <p:nvPr/>
          </p:nvGrpSpPr>
          <p:grpSpPr bwMode="auto">
            <a:xfrm>
              <a:off x="2452688" y="1552575"/>
              <a:ext cx="1687512" cy="2379705"/>
              <a:chOff x="2452688" y="1552575"/>
              <a:chExt cx="1687512" cy="2378952"/>
            </a:xfrm>
          </p:grpSpPr>
          <p:grpSp>
            <p:nvGrpSpPr>
              <p:cNvPr id="39021" name="组合 88"/>
              <p:cNvGrpSpPr/>
              <p:nvPr/>
            </p:nvGrpSpPr>
            <p:grpSpPr bwMode="auto">
              <a:xfrm>
                <a:off x="2452688" y="1552575"/>
                <a:ext cx="1687512" cy="1955026"/>
                <a:chOff x="2195736" y="764704"/>
                <a:chExt cx="1688610" cy="1954108"/>
              </a:xfrm>
            </p:grpSpPr>
            <p:grpSp>
              <p:nvGrpSpPr>
                <p:cNvPr id="39022" name="组合 20"/>
                <p:cNvGrpSpPr/>
                <p:nvPr/>
              </p:nvGrpSpPr>
              <p:grpSpPr bwMode="auto">
                <a:xfrm>
                  <a:off x="2195736" y="764704"/>
                  <a:ext cx="1688610" cy="1954108"/>
                  <a:chOff x="5148263" y="3144748"/>
                  <a:chExt cx="2981325" cy="3320160"/>
                </a:xfrm>
              </p:grpSpPr>
              <p:grpSp>
                <p:nvGrpSpPr>
                  <p:cNvPr id="39023" name="组合 24"/>
                  <p:cNvGrpSpPr/>
                  <p:nvPr/>
                </p:nvGrpSpPr>
                <p:grpSpPr bwMode="auto">
                  <a:xfrm>
                    <a:off x="5712038" y="4985661"/>
                    <a:ext cx="1526598" cy="630540"/>
                    <a:chOff x="5712038" y="4954129"/>
                    <a:chExt cx="1526598" cy="630540"/>
                  </a:xfrm>
                </p:grpSpPr>
                <p:sp>
                  <p:nvSpPr>
                    <p:cNvPr id="33" name="矩形 32"/>
                    <p:cNvSpPr/>
                    <p:nvPr/>
                  </p:nvSpPr>
                  <p:spPr bwMode="auto">
                    <a:xfrm>
                      <a:off x="5711994" y="4954003"/>
                      <a:ext cx="762861" cy="630666"/>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sp>
                  <p:nvSpPr>
                    <p:cNvPr id="34" name="矩形 33"/>
                    <p:cNvSpPr/>
                    <p:nvPr/>
                  </p:nvSpPr>
                  <p:spPr bwMode="auto">
                    <a:xfrm>
                      <a:off x="6502901" y="4954003"/>
                      <a:ext cx="734815" cy="630666"/>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grpSp>
                <p:nvGrpSpPr>
                  <p:cNvPr id="39026" name="组合 25"/>
                  <p:cNvGrpSpPr/>
                  <p:nvPr/>
                </p:nvGrpSpPr>
                <p:grpSpPr bwMode="auto">
                  <a:xfrm>
                    <a:off x="5148263" y="3144748"/>
                    <a:ext cx="2981325" cy="3320160"/>
                    <a:chOff x="5148263" y="3144748"/>
                    <a:chExt cx="2981325" cy="3320160"/>
                  </a:xfrm>
                </p:grpSpPr>
                <p:sp>
                  <p:nvSpPr>
                    <p:cNvPr id="39027" name="Text Box 18"/>
                    <p:cNvSpPr txBox="1">
                      <a:spLocks noChangeArrowheads="1"/>
                    </p:cNvSpPr>
                    <p:nvPr/>
                  </p:nvSpPr>
                  <p:spPr bwMode="auto">
                    <a:xfrm>
                      <a:off x="6156325" y="5559202"/>
                      <a:ext cx="533400" cy="905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000" b="1">
                          <a:solidFill>
                            <a:srgbClr val="FF0000"/>
                          </a:solidFill>
                          <a:latin typeface="Times New Roman" panose="02020603050405020304" pitchFamily="18" charset="0"/>
                          <a:cs typeface="Times New Roman" panose="02020603050405020304" pitchFamily="18" charset="0"/>
                        </a:rPr>
                        <a:t>D</a:t>
                      </a:r>
                    </a:p>
                  </p:txBody>
                </p:sp>
                <p:sp>
                  <p:nvSpPr>
                    <p:cNvPr id="39028" name="Text Box 19"/>
                    <p:cNvSpPr txBox="1">
                      <a:spLocks noChangeArrowheads="1"/>
                    </p:cNvSpPr>
                    <p:nvPr/>
                  </p:nvSpPr>
                  <p:spPr bwMode="auto">
                    <a:xfrm>
                      <a:off x="7596188" y="5559202"/>
                      <a:ext cx="533400" cy="905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000" b="1">
                          <a:solidFill>
                            <a:srgbClr val="FF0000"/>
                          </a:solidFill>
                          <a:latin typeface="Times New Roman" panose="02020603050405020304" pitchFamily="18" charset="0"/>
                          <a:cs typeface="Times New Roman" panose="02020603050405020304" pitchFamily="18" charset="0"/>
                        </a:rPr>
                        <a:t>C</a:t>
                      </a:r>
                    </a:p>
                  </p:txBody>
                </p:sp>
                <p:sp>
                  <p:nvSpPr>
                    <p:cNvPr id="39029" name="Text Box 20"/>
                    <p:cNvSpPr txBox="1">
                      <a:spLocks noChangeArrowheads="1"/>
                    </p:cNvSpPr>
                    <p:nvPr/>
                  </p:nvSpPr>
                  <p:spPr bwMode="auto">
                    <a:xfrm>
                      <a:off x="5148263" y="5559202"/>
                      <a:ext cx="533400" cy="905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000" b="1">
                          <a:solidFill>
                            <a:srgbClr val="FF0000"/>
                          </a:solidFill>
                          <a:latin typeface="Times New Roman" panose="02020603050405020304" pitchFamily="18" charset="0"/>
                          <a:cs typeface="Times New Roman" panose="02020603050405020304" pitchFamily="18" charset="0"/>
                        </a:rPr>
                        <a:t>B</a:t>
                      </a:r>
                    </a:p>
                  </p:txBody>
                </p:sp>
                <p:sp>
                  <p:nvSpPr>
                    <p:cNvPr id="39030" name="Text Box 21"/>
                    <p:cNvSpPr txBox="1">
                      <a:spLocks noChangeArrowheads="1"/>
                    </p:cNvSpPr>
                    <p:nvPr/>
                  </p:nvSpPr>
                  <p:spPr bwMode="auto">
                    <a:xfrm>
                      <a:off x="5968264" y="3144748"/>
                      <a:ext cx="533400" cy="905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000" b="1">
                          <a:solidFill>
                            <a:srgbClr val="FF0000"/>
                          </a:solidFill>
                          <a:latin typeface="Times New Roman" panose="02020603050405020304" pitchFamily="18" charset="0"/>
                          <a:cs typeface="Times New Roman" panose="02020603050405020304" pitchFamily="18" charset="0"/>
                        </a:rPr>
                        <a:t>A</a:t>
                      </a:r>
                    </a:p>
                  </p:txBody>
                </p:sp>
                <p:grpSp>
                  <p:nvGrpSpPr>
                    <p:cNvPr id="39031" name="组合 23"/>
                    <p:cNvGrpSpPr/>
                    <p:nvPr/>
                  </p:nvGrpSpPr>
                  <p:grpSpPr bwMode="auto">
                    <a:xfrm>
                      <a:off x="5392738" y="3717032"/>
                      <a:ext cx="2447925" cy="1939677"/>
                      <a:chOff x="5392738" y="3501008"/>
                      <a:chExt cx="2447925" cy="2155701"/>
                    </a:xfrm>
                  </p:grpSpPr>
                  <p:sp>
                    <p:nvSpPr>
                      <p:cNvPr id="29" name="等腰三角形 28"/>
                      <p:cNvSpPr/>
                      <p:nvPr/>
                    </p:nvSpPr>
                    <p:spPr bwMode="auto">
                      <a:xfrm>
                        <a:off x="5392265" y="3499995"/>
                        <a:ext cx="2448446" cy="2141648"/>
                      </a:xfrm>
                      <a:prstGeom prst="triangle">
                        <a:avLst>
                          <a:gd name="adj" fmla="val 3568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nvGrpSpPr>
                      <p:cNvPr id="39033" name="组合 24"/>
                      <p:cNvGrpSpPr/>
                      <p:nvPr/>
                    </p:nvGrpSpPr>
                    <p:grpSpPr bwMode="auto">
                      <a:xfrm>
                        <a:off x="6280384" y="3501008"/>
                        <a:ext cx="78640" cy="2155701"/>
                        <a:chOff x="2899920" y="2996952"/>
                        <a:chExt cx="87904" cy="2096616"/>
                      </a:xfrm>
                    </p:grpSpPr>
                    <p:sp>
                      <p:nvSpPr>
                        <p:cNvPr id="39034" name="Line 12"/>
                        <p:cNvSpPr>
                          <a:spLocks noChangeShapeType="1"/>
                        </p:cNvSpPr>
                        <p:nvPr/>
                      </p:nvSpPr>
                      <p:spPr bwMode="auto">
                        <a:xfrm flipH="1">
                          <a:off x="2987824" y="4941168"/>
                          <a:ext cx="0" cy="152400"/>
                        </a:xfrm>
                        <a:prstGeom prst="line">
                          <a:avLst/>
                        </a:prstGeom>
                        <a:noFill/>
                        <a:ln w="28575">
                          <a:solidFill>
                            <a:schemeClr val="accent2"/>
                          </a:solidFill>
                          <a:miter lim="800000"/>
                        </a:ln>
                        <a:extLst>
                          <a:ext uri="{909E8E84-426E-40DD-AFC4-6F175D3DCCD1}">
                            <a14:hiddenFill xmlns:a14="http://schemas.microsoft.com/office/drawing/2010/main">
                              <a:noFill/>
                            </a14:hiddenFill>
                          </a:ext>
                        </a:extLst>
                      </p:spPr>
                      <p:txBody>
                        <a:bodyPr/>
                        <a:lstStyle/>
                        <a:p>
                          <a:endParaRPr lang="zh-CN" altLang="en-US"/>
                        </a:p>
                      </p:txBody>
                    </p:sp>
                    <p:cxnSp>
                      <p:nvCxnSpPr>
                        <p:cNvPr id="32" name="直接连接符 31"/>
                        <p:cNvCxnSpPr/>
                        <p:nvPr/>
                      </p:nvCxnSpPr>
                      <p:spPr>
                        <a:xfrm>
                          <a:off x="2900982" y="2995967"/>
                          <a:ext cx="0" cy="208294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grpSp>
              </p:grpSp>
            </p:grpSp>
            <p:cxnSp>
              <p:nvCxnSpPr>
                <p:cNvPr id="84" name="直接连接符 83"/>
                <p:cNvCxnSpPr/>
                <p:nvPr/>
              </p:nvCxnSpPr>
              <p:spPr>
                <a:xfrm>
                  <a:off x="2829560" y="2162193"/>
                  <a:ext cx="71484" cy="0"/>
                </a:xfrm>
                <a:prstGeom prst="line">
                  <a:avLst/>
                </a:prstGeom>
                <a:ln w="285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grpSp>
          <p:sp>
            <p:nvSpPr>
              <p:cNvPr id="39037" name="TextBox 135"/>
              <p:cNvSpPr txBox="1">
                <a:spLocks noChangeArrowheads="1"/>
              </p:cNvSpPr>
              <p:nvPr/>
            </p:nvSpPr>
            <p:spPr bwMode="auto">
              <a:xfrm>
                <a:off x="2947348" y="3316168"/>
                <a:ext cx="576064" cy="615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a:solidFill>
                      <a:srgbClr val="FF0000"/>
                    </a:solidFill>
                  </a:rPr>
                  <a:t>(1)</a:t>
                </a:r>
              </a:p>
            </p:txBody>
          </p:sp>
        </p:grpSp>
      </p:grpSp>
      <p:grpSp>
        <p:nvGrpSpPr>
          <p:cNvPr id="39038" name="组合 140"/>
          <p:cNvGrpSpPr/>
          <p:nvPr/>
        </p:nvGrpSpPr>
        <p:grpSpPr bwMode="auto">
          <a:xfrm>
            <a:off x="3948113" y="1309687"/>
            <a:ext cx="2424112" cy="1770550"/>
            <a:chOff x="3948113" y="1555750"/>
            <a:chExt cx="2424112" cy="2360733"/>
          </a:xfrm>
        </p:grpSpPr>
        <p:sp>
          <p:nvSpPr>
            <p:cNvPr id="128" name="右箭头 127"/>
            <p:cNvSpPr/>
            <p:nvPr/>
          </p:nvSpPr>
          <p:spPr>
            <a:xfrm>
              <a:off x="3948113" y="2205038"/>
              <a:ext cx="407987" cy="104775"/>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nvGrpSpPr>
            <p:cNvPr id="39040" name="组合 138"/>
            <p:cNvGrpSpPr/>
            <p:nvPr/>
          </p:nvGrpSpPr>
          <p:grpSpPr bwMode="auto">
            <a:xfrm>
              <a:off x="4500563" y="1555750"/>
              <a:ext cx="1871662" cy="2360733"/>
              <a:chOff x="4500563" y="1555750"/>
              <a:chExt cx="1871662" cy="2360490"/>
            </a:xfrm>
          </p:grpSpPr>
          <p:grpSp>
            <p:nvGrpSpPr>
              <p:cNvPr id="39041" name="组合 34"/>
              <p:cNvGrpSpPr/>
              <p:nvPr/>
            </p:nvGrpSpPr>
            <p:grpSpPr bwMode="auto">
              <a:xfrm>
                <a:off x="4500563" y="1555750"/>
                <a:ext cx="1871662" cy="2027754"/>
                <a:chOff x="5148064" y="3039132"/>
                <a:chExt cx="3384376" cy="3460411"/>
              </a:xfrm>
            </p:grpSpPr>
            <p:grpSp>
              <p:nvGrpSpPr>
                <p:cNvPr id="39042" name="组合 16"/>
                <p:cNvGrpSpPr/>
                <p:nvPr/>
              </p:nvGrpSpPr>
              <p:grpSpPr bwMode="auto">
                <a:xfrm>
                  <a:off x="5641190" y="5129712"/>
                  <a:ext cx="1772684" cy="458428"/>
                  <a:chOff x="5641190" y="5129712"/>
                  <a:chExt cx="1772684" cy="458428"/>
                </a:xfrm>
              </p:grpSpPr>
              <p:sp>
                <p:nvSpPr>
                  <p:cNvPr id="48" name="矩形 47"/>
                  <p:cNvSpPr/>
                  <p:nvPr/>
                </p:nvSpPr>
                <p:spPr>
                  <a:xfrm>
                    <a:off x="5641798" y="5130347"/>
                    <a:ext cx="519568" cy="457793"/>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sp>
                <p:nvSpPr>
                  <p:cNvPr id="49" name="矩形 48"/>
                  <p:cNvSpPr/>
                  <p:nvPr/>
                </p:nvSpPr>
                <p:spPr>
                  <a:xfrm>
                    <a:off x="6190071" y="5130347"/>
                    <a:ext cx="648744" cy="457793"/>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sp>
                <p:nvSpPr>
                  <p:cNvPr id="50" name="矩形 49"/>
                  <p:cNvSpPr/>
                  <p:nvPr/>
                </p:nvSpPr>
                <p:spPr>
                  <a:xfrm>
                    <a:off x="6761311" y="5130347"/>
                    <a:ext cx="651613" cy="457793"/>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grpSp>
              <p:nvGrpSpPr>
                <p:cNvPr id="39046" name="组合 24"/>
                <p:cNvGrpSpPr/>
                <p:nvPr/>
              </p:nvGrpSpPr>
              <p:grpSpPr bwMode="auto">
                <a:xfrm>
                  <a:off x="5148064" y="3039132"/>
                  <a:ext cx="3384376" cy="3460411"/>
                  <a:chOff x="5148064" y="3039132"/>
                  <a:chExt cx="3384376" cy="3460411"/>
                </a:xfrm>
              </p:grpSpPr>
              <p:grpSp>
                <p:nvGrpSpPr>
                  <p:cNvPr id="39047" name="组合 25"/>
                  <p:cNvGrpSpPr/>
                  <p:nvPr/>
                </p:nvGrpSpPr>
                <p:grpSpPr bwMode="auto">
                  <a:xfrm>
                    <a:off x="5392738" y="3675063"/>
                    <a:ext cx="2447925" cy="1952625"/>
                    <a:chOff x="1907704" y="2996952"/>
                    <a:chExt cx="2736304" cy="2096616"/>
                  </a:xfrm>
                </p:grpSpPr>
                <p:sp>
                  <p:nvSpPr>
                    <p:cNvPr id="39048" name="Line 11"/>
                    <p:cNvSpPr>
                      <a:spLocks noChangeShapeType="1"/>
                    </p:cNvSpPr>
                    <p:nvPr/>
                  </p:nvSpPr>
                  <p:spPr bwMode="auto">
                    <a:xfrm>
                      <a:off x="2915816" y="4941168"/>
                      <a:ext cx="76200" cy="0"/>
                    </a:xfrm>
                    <a:prstGeom prst="line">
                      <a:avLst/>
                    </a:prstGeom>
                    <a:noFill/>
                    <a:ln w="28575">
                      <a:solidFill>
                        <a:schemeClr val="accent2"/>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44" name="等腰三角形 43"/>
                    <p:cNvSpPr/>
                    <p:nvPr/>
                  </p:nvSpPr>
                  <p:spPr>
                    <a:xfrm>
                      <a:off x="1906946" y="2997645"/>
                      <a:ext cx="2737036" cy="2082545"/>
                    </a:xfrm>
                    <a:prstGeom prst="triangle">
                      <a:avLst>
                        <a:gd name="adj" fmla="val 3568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nvGrpSpPr>
                    <p:cNvPr id="39050" name="组合 24"/>
                    <p:cNvGrpSpPr/>
                    <p:nvPr/>
                  </p:nvGrpSpPr>
                  <p:grpSpPr bwMode="auto">
                    <a:xfrm>
                      <a:off x="2899920" y="2996952"/>
                      <a:ext cx="87904" cy="2096616"/>
                      <a:chOff x="2899920" y="2996952"/>
                      <a:chExt cx="87904" cy="2096616"/>
                    </a:xfrm>
                  </p:grpSpPr>
                  <p:sp>
                    <p:nvSpPr>
                      <p:cNvPr id="39051" name="Line 12"/>
                      <p:cNvSpPr>
                        <a:spLocks noChangeShapeType="1"/>
                      </p:cNvSpPr>
                      <p:nvPr/>
                    </p:nvSpPr>
                    <p:spPr bwMode="auto">
                      <a:xfrm flipH="1">
                        <a:off x="2987824" y="4941168"/>
                        <a:ext cx="0" cy="152400"/>
                      </a:xfrm>
                      <a:prstGeom prst="line">
                        <a:avLst/>
                      </a:prstGeom>
                      <a:noFill/>
                      <a:ln w="28575">
                        <a:solidFill>
                          <a:schemeClr val="accent2"/>
                        </a:solidFill>
                        <a:miter lim="800000"/>
                      </a:ln>
                      <a:extLst>
                        <a:ext uri="{909E8E84-426E-40DD-AFC4-6F175D3DCCD1}">
                          <a14:hiddenFill xmlns:a14="http://schemas.microsoft.com/office/drawing/2010/main">
                            <a:noFill/>
                          </a14:hiddenFill>
                        </a:ext>
                      </a:extLst>
                    </p:spPr>
                    <p:txBody>
                      <a:bodyPr/>
                      <a:lstStyle/>
                      <a:p>
                        <a:endParaRPr lang="zh-CN" altLang="en-US"/>
                      </a:p>
                    </p:txBody>
                  </p:sp>
                  <p:cxnSp>
                    <p:nvCxnSpPr>
                      <p:cNvPr id="47" name="直接连接符 46"/>
                      <p:cNvCxnSpPr/>
                      <p:nvPr/>
                    </p:nvCxnSpPr>
                    <p:spPr>
                      <a:xfrm>
                        <a:off x="2898440" y="2997645"/>
                        <a:ext cx="0" cy="2082545"/>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grpSp>
              <p:sp>
                <p:nvSpPr>
                  <p:cNvPr id="39053" name="TextBox 38"/>
                  <p:cNvSpPr txBox="1">
                    <a:spLocks noChangeArrowheads="1"/>
                  </p:cNvSpPr>
                  <p:nvPr/>
                </p:nvSpPr>
                <p:spPr bwMode="auto">
                  <a:xfrm>
                    <a:off x="6084168" y="3039132"/>
                    <a:ext cx="792087" cy="910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b="1">
                        <a:solidFill>
                          <a:srgbClr val="FF0000"/>
                        </a:solidFill>
                      </a:rPr>
                      <a:t>A</a:t>
                    </a:r>
                  </a:p>
                </p:txBody>
              </p:sp>
              <p:sp>
                <p:nvSpPr>
                  <p:cNvPr id="39054" name="TextBox 39"/>
                  <p:cNvSpPr txBox="1">
                    <a:spLocks noChangeArrowheads="1"/>
                  </p:cNvSpPr>
                  <p:nvPr/>
                </p:nvSpPr>
                <p:spPr bwMode="auto">
                  <a:xfrm>
                    <a:off x="7740351" y="5589241"/>
                    <a:ext cx="792089" cy="910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b="1">
                        <a:solidFill>
                          <a:srgbClr val="FF0000"/>
                        </a:solidFill>
                      </a:rPr>
                      <a:t>C</a:t>
                    </a:r>
                  </a:p>
                </p:txBody>
              </p:sp>
              <p:sp>
                <p:nvSpPr>
                  <p:cNvPr id="39055" name="TextBox 40"/>
                  <p:cNvSpPr txBox="1">
                    <a:spLocks noChangeArrowheads="1"/>
                  </p:cNvSpPr>
                  <p:nvPr/>
                </p:nvSpPr>
                <p:spPr bwMode="auto">
                  <a:xfrm>
                    <a:off x="5148064" y="5559623"/>
                    <a:ext cx="792089" cy="910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b="1">
                        <a:solidFill>
                          <a:srgbClr val="FF0000"/>
                        </a:solidFill>
                      </a:rPr>
                      <a:t>B</a:t>
                    </a:r>
                  </a:p>
                </p:txBody>
              </p:sp>
              <p:sp>
                <p:nvSpPr>
                  <p:cNvPr id="39056" name="TextBox 41"/>
                  <p:cNvSpPr txBox="1">
                    <a:spLocks noChangeArrowheads="1"/>
                  </p:cNvSpPr>
                  <p:nvPr/>
                </p:nvSpPr>
                <p:spPr bwMode="auto">
                  <a:xfrm>
                    <a:off x="6156175" y="5589241"/>
                    <a:ext cx="792089" cy="910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b="1">
                        <a:solidFill>
                          <a:srgbClr val="FF0000"/>
                        </a:solidFill>
                      </a:rPr>
                      <a:t>D</a:t>
                    </a:r>
                  </a:p>
                </p:txBody>
              </p:sp>
            </p:grpSp>
          </p:grpSp>
          <p:sp>
            <p:nvSpPr>
              <p:cNvPr id="39057" name="TextBox 136"/>
              <p:cNvSpPr txBox="1">
                <a:spLocks noChangeArrowheads="1"/>
              </p:cNvSpPr>
              <p:nvPr/>
            </p:nvSpPr>
            <p:spPr bwMode="auto">
              <a:xfrm>
                <a:off x="5004048" y="3300750"/>
                <a:ext cx="936104" cy="61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a:solidFill>
                      <a:srgbClr val="FF0000"/>
                    </a:solidFill>
                  </a:rPr>
                  <a:t>(2)</a:t>
                </a:r>
              </a:p>
            </p:txBody>
          </p:sp>
        </p:grpSp>
      </p:gr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16"/>
          <p:cNvSpPr txBox="1">
            <a:spLocks noChangeArrowheads="1"/>
          </p:cNvSpPr>
          <p:nvPr/>
        </p:nvSpPr>
        <p:spPr bwMode="auto">
          <a:xfrm>
            <a:off x="1331913" y="1985963"/>
            <a:ext cx="1574800" cy="830997"/>
          </a:xfrm>
          <a:prstGeom prst="rect">
            <a:avLst/>
          </a:prstGeom>
          <a:noFill/>
          <a:ln>
            <a:noFill/>
          </a:ln>
          <a:extLst>
            <a:ext uri="{909E8E84-426E-40DD-AFC4-6F175D3DCCD1}">
              <a14:hiddenFill xmlns:a14="http://schemas.microsoft.com/office/drawing/2010/main">
                <a:solidFill>
                  <a:srgbClr val="FFFFB8"/>
                </a:solidFill>
              </a14:hiddenFill>
            </a:ext>
            <a:ext uri="{91240B29-F687-4F45-9708-019B960494DF}">
              <a14:hiddenLine xmlns:a14="http://schemas.microsoft.com/office/drawing/2010/main" w="19050">
                <a:solidFill>
                  <a:schemeClr val="tx2"/>
                </a:solidFill>
                <a:miter lim="800000"/>
                <a:headEnd/>
                <a:tailEnd/>
              </a14:hiddenLine>
            </a:ext>
          </a:extLst>
        </p:spPr>
        <p:txBody>
          <a:bodyPr>
            <a:spAutoFit/>
          </a:bodyPr>
          <a:lstStyle/>
          <a:p>
            <a:pPr algn="ctr">
              <a:buFont typeface="Arial" panose="020B0604020202020204" pitchFamily="34" charset="0"/>
              <a:buNone/>
              <a:defRPr/>
            </a:pPr>
            <a:r>
              <a:rPr lang="zh-CN" altLang="en-US" sz="2400" noProof="1">
                <a:solidFill>
                  <a:schemeClr val="tx2"/>
                </a:solidFill>
                <a:latin typeface="黑体" panose="02010609060101010101" pitchFamily="49" charset="-122"/>
                <a:ea typeface="黑体" panose="02010609060101010101" pitchFamily="49" charset="-122"/>
                <a:cs typeface="+mn-ea"/>
              </a:rPr>
              <a:t>相似三角形的性质</a:t>
            </a:r>
            <a:endParaRPr lang="en-US" altLang="zh-CN" sz="2400" noProof="1">
              <a:solidFill>
                <a:schemeClr val="tx2"/>
              </a:solidFill>
              <a:latin typeface="黑体" panose="02010609060101010101" pitchFamily="49" charset="-122"/>
              <a:ea typeface="黑体" panose="02010609060101010101" pitchFamily="49" charset="-122"/>
            </a:endParaRPr>
          </a:p>
        </p:txBody>
      </p:sp>
      <p:sp>
        <p:nvSpPr>
          <p:cNvPr id="12293" name="左大括号 17"/>
          <p:cNvSpPr/>
          <p:nvPr/>
        </p:nvSpPr>
        <p:spPr bwMode="auto">
          <a:xfrm>
            <a:off x="2908300" y="1329929"/>
            <a:ext cx="222250" cy="2199084"/>
          </a:xfrm>
          <a:prstGeom prst="leftBrace">
            <a:avLst>
              <a:gd name="adj1" fmla="val 33715"/>
              <a:gd name="adj2" fmla="val 50000"/>
            </a:avLst>
          </a:prstGeom>
          <a:noFill/>
          <a:ln>
            <a:noFill/>
          </a:ln>
          <a:extLst>
            <a:ext uri="{909E8E84-426E-40DD-AFC4-6F175D3DCCD1}">
              <a14:hiddenFill xmlns:a14="http://schemas.microsoft.com/office/drawing/2010/main">
                <a:gradFill rotWithShape="1">
                  <a:gsLst>
                    <a:gs pos="0">
                      <a:srgbClr val="FE4444"/>
                    </a:gs>
                    <a:gs pos="100000">
                      <a:srgbClr val="832B2B"/>
                    </a:gs>
                  </a:gsLst>
                  <a:lin ang="5400000"/>
                </a:gradFill>
              </a14:hiddenFill>
            </a:ext>
            <a:ext uri="{91240B29-F687-4F45-9708-019B960494DF}">
              <a14:hiddenLine xmlns:a14="http://schemas.microsoft.com/office/drawing/2010/main" w="19050">
                <a:solidFill>
                  <a:schemeClr val="tx2"/>
                </a:solidFill>
                <a:round/>
              </a14:hiddenLine>
            </a:ext>
          </a:extLst>
        </p:spPr>
        <p:txBody>
          <a:bodyPr/>
          <a:lstStyle/>
          <a:p>
            <a:pPr>
              <a:buFont typeface="Arial" panose="020B0604020202020204" pitchFamily="34" charset="0"/>
              <a:buNone/>
            </a:pPr>
            <a:endParaRPr lang="zh-CN" altLang="zh-CN" sz="2400">
              <a:ea typeface="黑体" panose="02010609060101010101" pitchFamily="49" charset="-122"/>
            </a:endParaRPr>
          </a:p>
        </p:txBody>
      </p:sp>
      <p:sp>
        <p:nvSpPr>
          <p:cNvPr id="12295" name="Text Box 18"/>
          <p:cNvSpPr txBox="1">
            <a:spLocks noChangeArrowheads="1"/>
          </p:cNvSpPr>
          <p:nvPr/>
        </p:nvSpPr>
        <p:spPr bwMode="auto">
          <a:xfrm>
            <a:off x="3348038" y="1113235"/>
            <a:ext cx="3600450" cy="830997"/>
          </a:xfrm>
          <a:prstGeom prst="rect">
            <a:avLst/>
          </a:prstGeom>
          <a:noFill/>
          <a:ln>
            <a:noFill/>
          </a:ln>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19050">
                <a:solidFill>
                  <a:schemeClr val="tx2"/>
                </a:solidFill>
                <a:miter lim="800000"/>
                <a:headEnd/>
                <a:tailEnd/>
              </a14:hiddenLine>
            </a:ext>
          </a:extLst>
        </p:spPr>
        <p:txBody>
          <a:bodyPr>
            <a:spAutoFit/>
          </a:bodyPr>
          <a:lstStyle/>
          <a:p>
            <a:pPr>
              <a:buFont typeface="Arial" panose="020B0604020202020204" pitchFamily="34" charset="0"/>
              <a:buNone/>
            </a:pPr>
            <a:r>
              <a:rPr lang="zh-CN" altLang="en-US" sz="2400" dirty="0">
                <a:solidFill>
                  <a:schemeClr val="tx2"/>
                </a:solidFill>
                <a:latin typeface="黑体" panose="02010609060101010101" pitchFamily="49" charset="-122"/>
                <a:ea typeface="黑体" panose="02010609060101010101" pitchFamily="49" charset="-122"/>
              </a:rPr>
              <a:t>相似三角形对应高的比等于相似比</a:t>
            </a:r>
          </a:p>
        </p:txBody>
      </p:sp>
      <p:sp>
        <p:nvSpPr>
          <p:cNvPr id="39941" name="矩形 80"/>
          <p:cNvSpPr>
            <a:spLocks noChangeArrowheads="1"/>
          </p:cNvSpPr>
          <p:nvPr/>
        </p:nvSpPr>
        <p:spPr bwMode="auto">
          <a:xfrm>
            <a:off x="36513" y="27385"/>
            <a:ext cx="14398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000" b="1" dirty="0">
                <a:solidFill>
                  <a:srgbClr val="228B8B"/>
                </a:solidFill>
                <a:ea typeface="方正姚体" panose="02010601030101010101" pitchFamily="2" charset="-122"/>
              </a:rPr>
              <a:t>课堂小结</a:t>
            </a:r>
            <a:endParaRPr lang="zh-CN" altLang="en-US" sz="2000" dirty="0">
              <a:solidFill>
                <a:srgbClr val="228B8B"/>
              </a:solidFill>
              <a:ea typeface="方正姚体" panose="02010601030101010101" pitchFamily="2" charset="-122"/>
            </a:endParaRPr>
          </a:p>
        </p:txBody>
      </p:sp>
      <p:sp>
        <p:nvSpPr>
          <p:cNvPr id="12308" name="Text Box 18"/>
          <p:cNvSpPr txBox="1">
            <a:spLocks noChangeArrowheads="1"/>
          </p:cNvSpPr>
          <p:nvPr/>
        </p:nvSpPr>
        <p:spPr bwMode="auto">
          <a:xfrm>
            <a:off x="3348038" y="2097882"/>
            <a:ext cx="3600450" cy="830997"/>
          </a:xfrm>
          <a:prstGeom prst="rect">
            <a:avLst/>
          </a:prstGeom>
          <a:noFill/>
          <a:ln>
            <a:noFill/>
          </a:ln>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19050">
                <a:solidFill>
                  <a:schemeClr val="tx2"/>
                </a:solidFill>
                <a:miter lim="800000"/>
                <a:headEnd/>
                <a:tailEnd/>
              </a14:hiddenLine>
            </a:ext>
          </a:extLst>
        </p:spPr>
        <p:txBody>
          <a:bodyPr>
            <a:spAutoFit/>
          </a:bodyPr>
          <a:lstStyle/>
          <a:p>
            <a:pPr>
              <a:buFont typeface="Arial" panose="020B0604020202020204" pitchFamily="34" charset="0"/>
              <a:buNone/>
            </a:pPr>
            <a:r>
              <a:rPr lang="zh-CN" altLang="en-US" sz="2400" dirty="0">
                <a:solidFill>
                  <a:schemeClr val="tx2"/>
                </a:solidFill>
                <a:latin typeface="黑体" panose="02010609060101010101" pitchFamily="49" charset="-122"/>
                <a:ea typeface="黑体" panose="02010609060101010101" pitchFamily="49" charset="-122"/>
              </a:rPr>
              <a:t>相似三角形对应角平分线的比等于相似比</a:t>
            </a:r>
          </a:p>
        </p:txBody>
      </p:sp>
      <p:sp>
        <p:nvSpPr>
          <p:cNvPr id="12317" name="Text Box 18"/>
          <p:cNvSpPr txBox="1">
            <a:spLocks noChangeArrowheads="1"/>
          </p:cNvSpPr>
          <p:nvPr/>
        </p:nvSpPr>
        <p:spPr bwMode="auto">
          <a:xfrm>
            <a:off x="3348038" y="3124200"/>
            <a:ext cx="3600450" cy="830997"/>
          </a:xfrm>
          <a:prstGeom prst="rect">
            <a:avLst/>
          </a:prstGeom>
          <a:noFill/>
          <a:ln>
            <a:noFill/>
          </a:ln>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19050">
                <a:solidFill>
                  <a:schemeClr val="tx2"/>
                </a:solidFill>
                <a:miter lim="800000"/>
                <a:headEnd/>
                <a:tailEnd/>
              </a14:hiddenLine>
            </a:ext>
          </a:extLst>
        </p:spPr>
        <p:txBody>
          <a:bodyPr>
            <a:spAutoFit/>
          </a:bodyPr>
          <a:lstStyle/>
          <a:p>
            <a:pPr>
              <a:buFont typeface="Arial" panose="020B0604020202020204" pitchFamily="34" charset="0"/>
              <a:buNone/>
            </a:pPr>
            <a:r>
              <a:rPr lang="zh-CN" altLang="en-US" sz="2400" dirty="0">
                <a:solidFill>
                  <a:schemeClr val="tx2"/>
                </a:solidFill>
                <a:latin typeface="黑体" panose="02010609060101010101" pitchFamily="49" charset="-122"/>
                <a:ea typeface="黑体" panose="02010609060101010101" pitchFamily="49" charset="-122"/>
              </a:rPr>
              <a:t>相似三角形对应中线的比等于相似比</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blinds(horizontal)">
                                      <p:cBhvr>
                                        <p:cTn id="7" dur="500"/>
                                        <p:tgtEl>
                                          <p:spTgt spid="1229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nodePh="1">
                                  <p:stCondLst>
                                    <p:cond delay="0"/>
                                  </p:stCondLst>
                                  <p:endCondLst>
                                    <p:cond evt="begin" delay="0">
                                      <p:tn val="10"/>
                                    </p:cond>
                                  </p:endCondLst>
                                  <p:childTnLst>
                                    <p:set>
                                      <p:cBhvr>
                                        <p:cTn id="11" dur="1" fill="hold">
                                          <p:stCondLst>
                                            <p:cond delay="0"/>
                                          </p:stCondLst>
                                        </p:cTn>
                                        <p:tgtEl>
                                          <p:spTgt spid="12293"/>
                                        </p:tgtEl>
                                        <p:attrNameLst>
                                          <p:attrName>style.visibility</p:attrName>
                                        </p:attrNameLst>
                                      </p:cBhvr>
                                      <p:to>
                                        <p:strVal val="visible"/>
                                      </p:to>
                                    </p:set>
                                    <p:animEffect transition="in" filter="randombar(horizontal)">
                                      <p:cBhvr>
                                        <p:cTn id="12" dur="500"/>
                                        <p:tgtEl>
                                          <p:spTgt spid="1229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12295"/>
                                        </p:tgtEl>
                                        <p:attrNameLst>
                                          <p:attrName>style.visibility</p:attrName>
                                        </p:attrNameLst>
                                      </p:cBhvr>
                                      <p:to>
                                        <p:strVal val="visible"/>
                                      </p:to>
                                    </p:set>
                                    <p:animEffect transition="in" filter="blinds(vertical)">
                                      <p:cBhvr>
                                        <p:cTn id="17" dur="500"/>
                                        <p:tgtEl>
                                          <p:spTgt spid="1229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12308"/>
                                        </p:tgtEl>
                                        <p:attrNameLst>
                                          <p:attrName>style.visibility</p:attrName>
                                        </p:attrNameLst>
                                      </p:cBhvr>
                                      <p:to>
                                        <p:strVal val="visible"/>
                                      </p:to>
                                    </p:set>
                                    <p:animEffect transition="in" filter="blinds(vertical)">
                                      <p:cBhvr>
                                        <p:cTn id="22" dur="500"/>
                                        <p:tgtEl>
                                          <p:spTgt spid="1230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12317"/>
                                        </p:tgtEl>
                                        <p:attrNameLst>
                                          <p:attrName>style.visibility</p:attrName>
                                        </p:attrNameLst>
                                      </p:cBhvr>
                                      <p:to>
                                        <p:strVal val="visible"/>
                                      </p:to>
                                    </p:set>
                                    <p:animEffect transition="in" filter="blinds(vertical)">
                                      <p:cBhvr>
                                        <p:cTn id="27" dur="500"/>
                                        <p:tgtEl>
                                          <p:spTgt spid="12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bldLvl="0"/>
      <p:bldP spid="12293" grpId="0" bldLvl="0"/>
      <p:bldP spid="12295" grpId="0" bldLvl="0"/>
      <p:bldP spid="12308" grpId="0" bldLvl="0"/>
      <p:bldP spid="12317" grpId="0" bldLvl="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组合 21"/>
          <p:cNvGrpSpPr/>
          <p:nvPr/>
        </p:nvGrpSpPr>
        <p:grpSpPr bwMode="auto">
          <a:xfrm>
            <a:off x="1643064" y="1768079"/>
            <a:ext cx="2384425" cy="1418928"/>
            <a:chOff x="3329310" y="2804388"/>
            <a:chExt cx="1394190" cy="1104985"/>
          </a:xfrm>
        </p:grpSpPr>
        <p:sp>
          <p:nvSpPr>
            <p:cNvPr id="3" name="TextBox 16"/>
            <p:cNvSpPr txBox="1">
              <a:spLocks noChangeArrowheads="1"/>
            </p:cNvSpPr>
            <p:nvPr/>
          </p:nvSpPr>
          <p:spPr bwMode="auto">
            <a:xfrm>
              <a:off x="3329310" y="2804388"/>
              <a:ext cx="295175" cy="359520"/>
            </a:xfrm>
            <a:prstGeom prst="rect">
              <a:avLst/>
            </a:prstGeom>
            <a:noFill/>
            <a:ln w="9525">
              <a:noFill/>
              <a:miter lim="800000"/>
            </a:ln>
          </p:spPr>
          <p:txBody>
            <a:bodyPr>
              <a:spAutoFit/>
            </a:bodyPr>
            <a:lstStyle/>
            <a:p>
              <a:pPr>
                <a:buFont typeface="Arial" panose="020B0604020202020204" pitchFamily="34" charset="0"/>
                <a:buNone/>
              </a:pPr>
              <a:r>
                <a:rPr lang="en-US" altLang="zh-CN" sz="2400" b="1">
                  <a:solidFill>
                    <a:srgbClr val="FF0000"/>
                  </a:solidFill>
                </a:rPr>
                <a:t>A</a:t>
              </a:r>
            </a:p>
          </p:txBody>
        </p:sp>
        <p:sp>
          <p:nvSpPr>
            <p:cNvPr id="4" name="TextBox 17"/>
            <p:cNvSpPr txBox="1">
              <a:spLocks noChangeArrowheads="1"/>
            </p:cNvSpPr>
            <p:nvPr/>
          </p:nvSpPr>
          <p:spPr bwMode="auto">
            <a:xfrm>
              <a:off x="3792493" y="3549853"/>
              <a:ext cx="295175" cy="359520"/>
            </a:xfrm>
            <a:prstGeom prst="rect">
              <a:avLst/>
            </a:prstGeom>
            <a:noFill/>
            <a:ln w="9525">
              <a:noFill/>
              <a:miter lim="800000"/>
            </a:ln>
          </p:spPr>
          <p:txBody>
            <a:bodyPr>
              <a:spAutoFit/>
            </a:bodyPr>
            <a:lstStyle/>
            <a:p>
              <a:pPr>
                <a:buFont typeface="Arial" panose="020B0604020202020204" pitchFamily="34" charset="0"/>
                <a:buNone/>
              </a:pPr>
              <a:r>
                <a:rPr lang="en-US" altLang="zh-CN" sz="2400" b="1">
                  <a:solidFill>
                    <a:srgbClr val="FF0000"/>
                  </a:solidFill>
                </a:rPr>
                <a:t>C</a:t>
              </a:r>
            </a:p>
          </p:txBody>
        </p:sp>
        <p:sp>
          <p:nvSpPr>
            <p:cNvPr id="5" name="TextBox 18"/>
            <p:cNvSpPr txBox="1">
              <a:spLocks noChangeArrowheads="1"/>
            </p:cNvSpPr>
            <p:nvPr/>
          </p:nvSpPr>
          <p:spPr bwMode="auto">
            <a:xfrm>
              <a:off x="4428325" y="2804388"/>
              <a:ext cx="295175" cy="359520"/>
            </a:xfrm>
            <a:prstGeom prst="rect">
              <a:avLst/>
            </a:prstGeom>
            <a:noFill/>
            <a:ln w="9525">
              <a:noFill/>
              <a:miter lim="800000"/>
            </a:ln>
          </p:spPr>
          <p:txBody>
            <a:bodyPr>
              <a:spAutoFit/>
            </a:bodyPr>
            <a:lstStyle/>
            <a:p>
              <a:pPr>
                <a:buFont typeface="Arial" panose="020B0604020202020204" pitchFamily="34" charset="0"/>
                <a:buNone/>
              </a:pPr>
              <a:r>
                <a:rPr lang="en-US" altLang="zh-CN" sz="2400" b="1">
                  <a:solidFill>
                    <a:srgbClr val="FF0000"/>
                  </a:solidFill>
                </a:rPr>
                <a:t>B</a:t>
              </a:r>
            </a:p>
          </p:txBody>
        </p:sp>
        <p:sp>
          <p:nvSpPr>
            <p:cNvPr id="6" name="等腰三角形 5"/>
            <p:cNvSpPr/>
            <p:nvPr/>
          </p:nvSpPr>
          <p:spPr>
            <a:xfrm rot="10800000">
              <a:off x="3490821" y="2997245"/>
              <a:ext cx="1008977" cy="576716"/>
            </a:xfrm>
            <a:prstGeom prst="triangle">
              <a:avLst>
                <a:gd name="adj" fmla="val 60924"/>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grpSp>
        <p:nvGrpSpPr>
          <p:cNvPr id="7175" name="组合 27"/>
          <p:cNvGrpSpPr/>
          <p:nvPr/>
        </p:nvGrpSpPr>
        <p:grpSpPr bwMode="auto">
          <a:xfrm>
            <a:off x="4000500" y="1178719"/>
            <a:ext cx="4711700" cy="2223790"/>
            <a:chOff x="5040165" y="2338344"/>
            <a:chExt cx="3052660" cy="1921509"/>
          </a:xfrm>
        </p:grpSpPr>
        <p:sp>
          <p:nvSpPr>
            <p:cNvPr id="8" name="TextBox 23"/>
            <p:cNvSpPr txBox="1">
              <a:spLocks noChangeArrowheads="1"/>
            </p:cNvSpPr>
            <p:nvPr/>
          </p:nvSpPr>
          <p:spPr bwMode="auto">
            <a:xfrm>
              <a:off x="5040165" y="2343488"/>
              <a:ext cx="656198" cy="398911"/>
            </a:xfrm>
            <a:prstGeom prst="rect">
              <a:avLst/>
            </a:prstGeom>
            <a:noFill/>
            <a:ln w="9525">
              <a:noFill/>
              <a:miter lim="800000"/>
            </a:ln>
          </p:spPr>
          <p:txBody>
            <a:bodyPr>
              <a:spAutoFit/>
            </a:bodyPr>
            <a:lstStyle/>
            <a:p>
              <a:pPr>
                <a:buFont typeface="Arial" panose="020B0604020202020204" pitchFamily="34" charset="0"/>
                <a:buNone/>
                <a:defRPr/>
              </a:pPr>
              <a:r>
                <a:rPr lang="en-US" altLang="zh-CN" sz="2400" b="1" dirty="0">
                  <a:solidFill>
                    <a:srgbClr val="FF0000"/>
                  </a:solidFill>
                </a:rPr>
                <a:t>A</a:t>
              </a:r>
              <a:r>
                <a:rPr lang="en-US" altLang="zh-CN" sz="2400" b="1" baseline="-25000" dirty="0">
                  <a:solidFill>
                    <a:srgbClr val="FF0000"/>
                  </a:solidFill>
                </a:rPr>
                <a:t>1</a:t>
              </a:r>
              <a:endParaRPr lang="zh-CN" altLang="en-US" sz="2400" b="1" dirty="0">
                <a:solidFill>
                  <a:srgbClr val="FF0000"/>
                </a:solidFill>
              </a:endParaRPr>
            </a:p>
          </p:txBody>
        </p:sp>
        <p:sp>
          <p:nvSpPr>
            <p:cNvPr id="9" name="TextBox 24"/>
            <p:cNvSpPr txBox="1">
              <a:spLocks noChangeArrowheads="1"/>
            </p:cNvSpPr>
            <p:nvPr/>
          </p:nvSpPr>
          <p:spPr bwMode="auto">
            <a:xfrm>
              <a:off x="6004921" y="3860942"/>
              <a:ext cx="655170" cy="398911"/>
            </a:xfrm>
            <a:prstGeom prst="rect">
              <a:avLst/>
            </a:prstGeom>
            <a:noFill/>
            <a:ln w="9525">
              <a:noFill/>
              <a:miter lim="800000"/>
            </a:ln>
          </p:spPr>
          <p:txBody>
            <a:bodyPr>
              <a:spAutoFit/>
            </a:bodyPr>
            <a:lstStyle/>
            <a:p>
              <a:pPr>
                <a:buFont typeface="Arial" panose="020B0604020202020204" pitchFamily="34" charset="0"/>
                <a:buNone/>
                <a:defRPr/>
              </a:pPr>
              <a:r>
                <a:rPr lang="en-US" altLang="zh-CN" sz="2400" b="1" dirty="0">
                  <a:solidFill>
                    <a:srgbClr val="FF0000"/>
                  </a:solidFill>
                </a:rPr>
                <a:t>C</a:t>
              </a:r>
              <a:r>
                <a:rPr lang="en-US" altLang="zh-CN" sz="2400" b="1" baseline="-25000" dirty="0">
                  <a:solidFill>
                    <a:srgbClr val="FF0000"/>
                  </a:solidFill>
                </a:rPr>
                <a:t>1</a:t>
              </a:r>
              <a:endParaRPr lang="zh-CN" altLang="en-US" sz="2400" b="1" dirty="0">
                <a:solidFill>
                  <a:srgbClr val="FF0000"/>
                </a:solidFill>
              </a:endParaRPr>
            </a:p>
          </p:txBody>
        </p:sp>
        <p:sp>
          <p:nvSpPr>
            <p:cNvPr id="10" name="TextBox 25"/>
            <p:cNvSpPr txBox="1">
              <a:spLocks noChangeArrowheads="1"/>
            </p:cNvSpPr>
            <p:nvPr/>
          </p:nvSpPr>
          <p:spPr bwMode="auto">
            <a:xfrm>
              <a:off x="7436627" y="2338344"/>
              <a:ext cx="656198" cy="398911"/>
            </a:xfrm>
            <a:prstGeom prst="rect">
              <a:avLst/>
            </a:prstGeom>
            <a:noFill/>
            <a:ln w="9525">
              <a:noFill/>
              <a:miter lim="800000"/>
            </a:ln>
          </p:spPr>
          <p:txBody>
            <a:bodyPr>
              <a:spAutoFit/>
            </a:bodyPr>
            <a:lstStyle/>
            <a:p>
              <a:pPr>
                <a:buFont typeface="Arial" panose="020B0604020202020204" pitchFamily="34" charset="0"/>
                <a:buNone/>
                <a:defRPr/>
              </a:pPr>
              <a:r>
                <a:rPr lang="en-US" altLang="zh-CN" sz="2400" b="1" dirty="0">
                  <a:solidFill>
                    <a:srgbClr val="FF0000"/>
                  </a:solidFill>
                </a:rPr>
                <a:t>B</a:t>
              </a:r>
              <a:r>
                <a:rPr lang="en-US" altLang="zh-CN" sz="2400" b="1" baseline="-25000" dirty="0">
                  <a:solidFill>
                    <a:srgbClr val="FF0000"/>
                  </a:solidFill>
                </a:rPr>
                <a:t>1</a:t>
              </a:r>
              <a:endParaRPr lang="zh-CN" altLang="en-US" sz="2400" b="1" dirty="0">
                <a:solidFill>
                  <a:srgbClr val="FF0000"/>
                </a:solidFill>
              </a:endParaRPr>
            </a:p>
          </p:txBody>
        </p:sp>
        <p:sp>
          <p:nvSpPr>
            <p:cNvPr id="11" name="等腰三角形 10"/>
            <p:cNvSpPr/>
            <p:nvPr/>
          </p:nvSpPr>
          <p:spPr>
            <a:xfrm rot="10800000">
              <a:off x="5282897" y="2628461"/>
              <a:ext cx="2238069" cy="1277748"/>
            </a:xfrm>
            <a:prstGeom prst="triangle">
              <a:avLst>
                <a:gd name="adj" fmla="val 60924"/>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sp>
        <p:nvSpPr>
          <p:cNvPr id="13" name="TextBox 12"/>
          <p:cNvSpPr txBox="1">
            <a:spLocks noChangeArrowheads="1"/>
          </p:cNvSpPr>
          <p:nvPr/>
        </p:nvSpPr>
        <p:spPr bwMode="auto">
          <a:xfrm>
            <a:off x="1428751" y="3321844"/>
            <a:ext cx="63357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800" b="1">
                <a:solidFill>
                  <a:srgbClr val="FF0000"/>
                </a:solidFill>
                <a:latin typeface="黑体" panose="02010609060101010101" pitchFamily="49" charset="-122"/>
                <a:ea typeface="黑体" panose="02010609060101010101" pitchFamily="49" charset="-122"/>
              </a:rPr>
              <a:t>相似三角形对应角相等、对应边成比例</a:t>
            </a:r>
            <a:r>
              <a:rPr lang="en-US" altLang="zh-CN" sz="2800" b="1">
                <a:solidFill>
                  <a:srgbClr val="FF0000"/>
                </a:solidFill>
                <a:latin typeface="黑体" panose="02010609060101010101" pitchFamily="49" charset="-122"/>
                <a:ea typeface="黑体" panose="02010609060101010101" pitchFamily="49" charset="-122"/>
              </a:rPr>
              <a:t>.</a:t>
            </a:r>
          </a:p>
        </p:txBody>
      </p:sp>
      <p:sp>
        <p:nvSpPr>
          <p:cNvPr id="20" name="TextBox 15"/>
          <p:cNvSpPr txBox="1">
            <a:spLocks noChangeArrowheads="1"/>
          </p:cNvSpPr>
          <p:nvPr/>
        </p:nvSpPr>
        <p:spPr bwMode="auto">
          <a:xfrm>
            <a:off x="1285876" y="696516"/>
            <a:ext cx="4824413" cy="461665"/>
          </a:xfrm>
          <a:prstGeom prst="rect">
            <a:avLst/>
          </a:prstGeom>
          <a:noFill/>
          <a:ln w="9525">
            <a:noFill/>
            <a:miter lim="800000"/>
          </a:ln>
        </p:spPr>
        <p:txBody>
          <a:bodyPr>
            <a:spAutoFit/>
          </a:bodyPr>
          <a:lstStyle/>
          <a:p>
            <a:pPr>
              <a:buFont typeface="Arial" panose="020B0604020202020204" pitchFamily="34" charset="0"/>
              <a:buNone/>
              <a:defRPr/>
            </a:pPr>
            <a:r>
              <a:rPr lang="el-GR" altLang="zh-CN" sz="2400" b="1" dirty="0">
                <a:solidFill>
                  <a:srgbClr val="FF0000"/>
                </a:solidFill>
                <a:latin typeface="+mn-lt"/>
              </a:rPr>
              <a:t>Δ</a:t>
            </a:r>
            <a:r>
              <a:rPr lang="en-US" altLang="zh-CN" sz="2400" b="1" dirty="0">
                <a:solidFill>
                  <a:srgbClr val="FF0000"/>
                </a:solidFill>
              </a:rPr>
              <a:t>ABC∽ </a:t>
            </a:r>
            <a:r>
              <a:rPr lang="el-GR" altLang="zh-CN" sz="2400" b="1" dirty="0">
                <a:solidFill>
                  <a:srgbClr val="FF0000"/>
                </a:solidFill>
                <a:latin typeface="+mn-lt"/>
              </a:rPr>
              <a:t>Δ</a:t>
            </a:r>
            <a:r>
              <a:rPr lang="en-US" altLang="zh-CN" sz="2400" b="1" dirty="0">
                <a:solidFill>
                  <a:srgbClr val="FF0000"/>
                </a:solidFill>
              </a:rPr>
              <a:t>A</a:t>
            </a:r>
            <a:r>
              <a:rPr lang="en-US" altLang="zh-CN" sz="2400" b="1" baseline="-25000" dirty="0">
                <a:solidFill>
                  <a:srgbClr val="FF0000"/>
                </a:solidFill>
              </a:rPr>
              <a:t>1</a:t>
            </a:r>
            <a:r>
              <a:rPr lang="en-US" altLang="zh-CN" sz="2400" b="1" dirty="0">
                <a:solidFill>
                  <a:srgbClr val="FF0000"/>
                </a:solidFill>
              </a:rPr>
              <a:t>B</a:t>
            </a:r>
            <a:r>
              <a:rPr lang="en-US" altLang="zh-CN" sz="2400" b="1" baseline="-25000" dirty="0">
                <a:solidFill>
                  <a:srgbClr val="FF0000"/>
                </a:solidFill>
              </a:rPr>
              <a:t>1</a:t>
            </a:r>
            <a:r>
              <a:rPr lang="en-US" altLang="zh-CN" sz="2400" b="1" dirty="0">
                <a:solidFill>
                  <a:srgbClr val="FF0000"/>
                </a:solidFill>
              </a:rPr>
              <a:t>C</a:t>
            </a:r>
            <a:r>
              <a:rPr lang="en-US" altLang="zh-CN" sz="2400" b="1" baseline="-25000" dirty="0">
                <a:solidFill>
                  <a:srgbClr val="FF0000"/>
                </a:solidFill>
              </a:rPr>
              <a:t>1</a:t>
            </a:r>
            <a:endParaRPr lang="zh-CN" altLang="en-US" sz="2400" b="1"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3"/>
          <p:cNvSpPr txBox="1">
            <a:spLocks noChangeArrowheads="1"/>
          </p:cNvSpPr>
          <p:nvPr/>
        </p:nvSpPr>
        <p:spPr bwMode="auto">
          <a:xfrm>
            <a:off x="250826" y="623888"/>
            <a:ext cx="818356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zh-CN" altLang="en-US" sz="2800" dirty="0">
                <a:solidFill>
                  <a:srgbClr val="269999"/>
                </a:solidFill>
                <a:latin typeface="黑体" panose="02010609060101010101" pitchFamily="49" charset="-122"/>
                <a:ea typeface="黑体" panose="02010609060101010101" pitchFamily="49" charset="-122"/>
              </a:rPr>
              <a:t>思考：</a:t>
            </a:r>
            <a:r>
              <a:rPr lang="zh-CN" altLang="en-US" sz="2800" dirty="0">
                <a:solidFill>
                  <a:srgbClr val="000000"/>
                </a:solidFill>
                <a:latin typeface="黑体" panose="02010609060101010101" pitchFamily="49" charset="-122"/>
                <a:ea typeface="黑体" panose="02010609060101010101" pitchFamily="49" charset="-122"/>
              </a:rPr>
              <a:t>三角形中，除了角度和边长外，还有哪些几</a:t>
            </a:r>
          </a:p>
          <a:p>
            <a:pPr>
              <a:lnSpc>
                <a:spcPct val="150000"/>
              </a:lnSpc>
              <a:buFont typeface="Arial" panose="020B0604020202020204" pitchFamily="34" charset="0"/>
              <a:buNone/>
            </a:pPr>
            <a:r>
              <a:rPr lang="zh-CN" altLang="en-US" sz="2800" dirty="0">
                <a:solidFill>
                  <a:srgbClr val="000000"/>
                </a:solidFill>
                <a:latin typeface="黑体" panose="02010609060101010101" pitchFamily="49" charset="-122"/>
                <a:ea typeface="黑体" panose="02010609060101010101" pitchFamily="49" charset="-122"/>
              </a:rPr>
              <a:t>      何量？</a:t>
            </a:r>
          </a:p>
        </p:txBody>
      </p:sp>
      <p:sp>
        <p:nvSpPr>
          <p:cNvPr id="11268" name="Text Box 4"/>
          <p:cNvSpPr txBox="1">
            <a:spLocks noChangeArrowheads="1"/>
          </p:cNvSpPr>
          <p:nvPr/>
        </p:nvSpPr>
        <p:spPr bwMode="auto">
          <a:xfrm>
            <a:off x="785813" y="2303860"/>
            <a:ext cx="8001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zh-CN" altLang="en-US" sz="2800">
                <a:solidFill>
                  <a:srgbClr val="FF0000"/>
                </a:solidFill>
                <a:latin typeface="黑体" panose="02010609060101010101" pitchFamily="49" charset="-122"/>
                <a:ea typeface="黑体" panose="02010609060101010101" pitchFamily="49" charset="-122"/>
              </a:rPr>
              <a:t>高、角平分线、中线的长度，周长、面积等</a:t>
            </a:r>
          </a:p>
        </p:txBody>
      </p:sp>
      <p:grpSp>
        <p:nvGrpSpPr>
          <p:cNvPr id="2" name="Group 5"/>
          <p:cNvGrpSpPr/>
          <p:nvPr/>
        </p:nvGrpSpPr>
        <p:grpSpPr bwMode="auto">
          <a:xfrm>
            <a:off x="381000" y="3000375"/>
            <a:ext cx="2667000" cy="1848509"/>
            <a:chOff x="96" y="2016"/>
            <a:chExt cx="1680" cy="1807"/>
          </a:xfrm>
        </p:grpSpPr>
        <p:grpSp>
          <p:nvGrpSpPr>
            <p:cNvPr id="8197" name="Group 6"/>
            <p:cNvGrpSpPr/>
            <p:nvPr/>
          </p:nvGrpSpPr>
          <p:grpSpPr bwMode="auto">
            <a:xfrm>
              <a:off x="96" y="2016"/>
              <a:ext cx="1680" cy="1200"/>
              <a:chOff x="96" y="2016"/>
              <a:chExt cx="1680" cy="1200"/>
            </a:xfrm>
          </p:grpSpPr>
          <p:grpSp>
            <p:nvGrpSpPr>
              <p:cNvPr id="8198" name="Group 7"/>
              <p:cNvGrpSpPr/>
              <p:nvPr/>
            </p:nvGrpSpPr>
            <p:grpSpPr bwMode="auto">
              <a:xfrm>
                <a:off x="96" y="2016"/>
                <a:ext cx="1680" cy="1200"/>
                <a:chOff x="96" y="2016"/>
                <a:chExt cx="1680" cy="1200"/>
              </a:xfrm>
            </p:grpSpPr>
            <p:sp>
              <p:nvSpPr>
                <p:cNvPr id="8199" name="Line 8"/>
                <p:cNvSpPr>
                  <a:spLocks noChangeShapeType="1"/>
                </p:cNvSpPr>
                <p:nvPr/>
              </p:nvSpPr>
              <p:spPr bwMode="auto">
                <a:xfrm>
                  <a:off x="96" y="3216"/>
                  <a:ext cx="168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8200" name="Group 9"/>
                <p:cNvGrpSpPr/>
                <p:nvPr/>
              </p:nvGrpSpPr>
              <p:grpSpPr bwMode="auto">
                <a:xfrm>
                  <a:off x="96" y="2016"/>
                  <a:ext cx="1680" cy="1200"/>
                  <a:chOff x="96" y="2016"/>
                  <a:chExt cx="1680" cy="1200"/>
                </a:xfrm>
              </p:grpSpPr>
              <p:sp>
                <p:nvSpPr>
                  <p:cNvPr id="8201" name="Line 10"/>
                  <p:cNvSpPr>
                    <a:spLocks noChangeShapeType="1"/>
                  </p:cNvSpPr>
                  <p:nvPr/>
                </p:nvSpPr>
                <p:spPr bwMode="auto">
                  <a:xfrm flipH="1">
                    <a:off x="96" y="2016"/>
                    <a:ext cx="1008" cy="12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02" name="Line 11"/>
                  <p:cNvSpPr>
                    <a:spLocks noChangeShapeType="1"/>
                  </p:cNvSpPr>
                  <p:nvPr/>
                </p:nvSpPr>
                <p:spPr bwMode="auto">
                  <a:xfrm flipH="1" flipV="1">
                    <a:off x="1104" y="2016"/>
                    <a:ext cx="672" cy="12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grpSp>
          <p:sp>
            <p:nvSpPr>
              <p:cNvPr id="8203" name="Line 12"/>
              <p:cNvSpPr>
                <a:spLocks noChangeShapeType="1"/>
              </p:cNvSpPr>
              <p:nvPr/>
            </p:nvSpPr>
            <p:spPr bwMode="auto">
              <a:xfrm>
                <a:off x="1104" y="2016"/>
                <a:ext cx="0" cy="12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04" name="Line 13"/>
              <p:cNvSpPr>
                <a:spLocks noChangeShapeType="1"/>
              </p:cNvSpPr>
              <p:nvPr/>
            </p:nvSpPr>
            <p:spPr bwMode="auto">
              <a:xfrm>
                <a:off x="1104" y="3168"/>
                <a:ext cx="48"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05" name="Line 14"/>
              <p:cNvSpPr>
                <a:spLocks noChangeShapeType="1"/>
              </p:cNvSpPr>
              <p:nvPr/>
            </p:nvSpPr>
            <p:spPr bwMode="auto">
              <a:xfrm>
                <a:off x="1152" y="3168"/>
                <a:ext cx="0" cy="48"/>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8206" name="Text Box 15"/>
            <p:cNvSpPr txBox="1">
              <a:spLocks noChangeArrowheads="1"/>
            </p:cNvSpPr>
            <p:nvPr/>
          </p:nvSpPr>
          <p:spPr bwMode="auto">
            <a:xfrm>
              <a:off x="864" y="3312"/>
              <a:ext cx="816"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zh-CN" altLang="en-US" sz="2800">
                  <a:solidFill>
                    <a:srgbClr val="FF0000"/>
                  </a:solidFill>
                  <a:latin typeface="黑体" panose="02010609060101010101" pitchFamily="49" charset="-122"/>
                  <a:ea typeface="黑体" panose="02010609060101010101" pitchFamily="49" charset="-122"/>
                </a:rPr>
                <a:t>高</a:t>
              </a:r>
            </a:p>
          </p:txBody>
        </p:sp>
      </p:grpSp>
      <p:grpSp>
        <p:nvGrpSpPr>
          <p:cNvPr id="6" name="Group 16"/>
          <p:cNvGrpSpPr/>
          <p:nvPr/>
        </p:nvGrpSpPr>
        <p:grpSpPr bwMode="auto">
          <a:xfrm>
            <a:off x="3419476" y="3000376"/>
            <a:ext cx="2498725" cy="1837135"/>
            <a:chOff x="2304" y="2208"/>
            <a:chExt cx="1344" cy="1543"/>
          </a:xfrm>
        </p:grpSpPr>
        <p:sp>
          <p:nvSpPr>
            <p:cNvPr id="8208" name="Text Box 17"/>
            <p:cNvSpPr txBox="1">
              <a:spLocks noChangeArrowheads="1"/>
            </p:cNvSpPr>
            <p:nvPr/>
          </p:nvSpPr>
          <p:spPr bwMode="auto">
            <a:xfrm>
              <a:off x="2592" y="3312"/>
              <a:ext cx="1008" cy="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zh-CN" altLang="en-US" sz="2800">
                  <a:solidFill>
                    <a:srgbClr val="FF0000"/>
                  </a:solidFill>
                  <a:latin typeface="黑体" panose="02010609060101010101" pitchFamily="49" charset="-122"/>
                  <a:ea typeface="黑体" panose="02010609060101010101" pitchFamily="49" charset="-122"/>
                </a:rPr>
                <a:t>角平分线</a:t>
              </a:r>
            </a:p>
          </p:txBody>
        </p:sp>
        <p:grpSp>
          <p:nvGrpSpPr>
            <p:cNvPr id="8209" name="Group 18"/>
            <p:cNvGrpSpPr/>
            <p:nvPr/>
          </p:nvGrpSpPr>
          <p:grpSpPr bwMode="auto">
            <a:xfrm>
              <a:off x="2304" y="2208"/>
              <a:ext cx="1344" cy="1008"/>
              <a:chOff x="2304" y="2208"/>
              <a:chExt cx="1344" cy="1008"/>
            </a:xfrm>
          </p:grpSpPr>
          <p:grpSp>
            <p:nvGrpSpPr>
              <p:cNvPr id="8210" name="Group 19"/>
              <p:cNvGrpSpPr/>
              <p:nvPr/>
            </p:nvGrpSpPr>
            <p:grpSpPr bwMode="auto">
              <a:xfrm>
                <a:off x="2304" y="2208"/>
                <a:ext cx="1344" cy="1008"/>
                <a:chOff x="2304" y="2208"/>
                <a:chExt cx="1344" cy="1008"/>
              </a:xfrm>
            </p:grpSpPr>
            <p:sp>
              <p:nvSpPr>
                <p:cNvPr id="8211" name="Line 20"/>
                <p:cNvSpPr>
                  <a:spLocks noChangeShapeType="1"/>
                </p:cNvSpPr>
                <p:nvPr/>
              </p:nvSpPr>
              <p:spPr bwMode="auto">
                <a:xfrm>
                  <a:off x="2304" y="3216"/>
                  <a:ext cx="1344"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8212" name="Group 21"/>
                <p:cNvGrpSpPr/>
                <p:nvPr/>
              </p:nvGrpSpPr>
              <p:grpSpPr bwMode="auto">
                <a:xfrm>
                  <a:off x="2304" y="2208"/>
                  <a:ext cx="1344" cy="1008"/>
                  <a:chOff x="2304" y="2208"/>
                  <a:chExt cx="1344" cy="1008"/>
                </a:xfrm>
              </p:grpSpPr>
              <p:sp>
                <p:nvSpPr>
                  <p:cNvPr id="8213" name="Line 22"/>
                  <p:cNvSpPr>
                    <a:spLocks noChangeShapeType="1"/>
                  </p:cNvSpPr>
                  <p:nvPr/>
                </p:nvSpPr>
                <p:spPr bwMode="auto">
                  <a:xfrm>
                    <a:off x="3120" y="2208"/>
                    <a:ext cx="528" cy="1008"/>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8214" name="Group 23"/>
                  <p:cNvGrpSpPr/>
                  <p:nvPr/>
                </p:nvGrpSpPr>
                <p:grpSpPr bwMode="auto">
                  <a:xfrm>
                    <a:off x="2304" y="2208"/>
                    <a:ext cx="816" cy="1008"/>
                    <a:chOff x="2304" y="2208"/>
                    <a:chExt cx="816" cy="1008"/>
                  </a:xfrm>
                </p:grpSpPr>
                <p:sp>
                  <p:nvSpPr>
                    <p:cNvPr id="8215" name="Line 24"/>
                    <p:cNvSpPr>
                      <a:spLocks noChangeShapeType="1"/>
                    </p:cNvSpPr>
                    <p:nvPr/>
                  </p:nvSpPr>
                  <p:spPr bwMode="auto">
                    <a:xfrm flipH="1">
                      <a:off x="2304" y="2208"/>
                      <a:ext cx="816" cy="1008"/>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16" name="Line 25"/>
                    <p:cNvSpPr>
                      <a:spLocks noChangeShapeType="1"/>
                    </p:cNvSpPr>
                    <p:nvPr/>
                  </p:nvSpPr>
                  <p:spPr bwMode="auto">
                    <a:xfrm flipH="1">
                      <a:off x="2976" y="2208"/>
                      <a:ext cx="144" cy="1008"/>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grpSp>
          </p:grpSp>
          <p:sp>
            <p:nvSpPr>
              <p:cNvPr id="8217" name="Freeform 26"/>
              <p:cNvSpPr>
                <a:spLocks noChangeArrowheads="1"/>
              </p:cNvSpPr>
              <p:nvPr/>
            </p:nvSpPr>
            <p:spPr bwMode="auto">
              <a:xfrm>
                <a:off x="3028" y="2329"/>
                <a:ext cx="66" cy="42"/>
              </a:xfrm>
              <a:custGeom>
                <a:avLst/>
                <a:gdLst>
                  <a:gd name="T0" fmla="*/ 0 w 66"/>
                  <a:gd name="T1" fmla="*/ 0 h 42"/>
                  <a:gd name="T2" fmla="*/ 66 w 66"/>
                  <a:gd name="T3" fmla="*/ 41 h 42"/>
                </a:gdLst>
                <a:ahLst/>
                <a:cxnLst>
                  <a:cxn ang="0">
                    <a:pos x="T0" y="T1"/>
                  </a:cxn>
                  <a:cxn ang="0">
                    <a:pos x="T2" y="T3"/>
                  </a:cxn>
                </a:cxnLst>
                <a:rect l="0" t="0" r="r" b="b"/>
                <a:pathLst>
                  <a:path w="66" h="42">
                    <a:moveTo>
                      <a:pt x="0" y="0"/>
                    </a:moveTo>
                    <a:cubicBezTo>
                      <a:pt x="14" y="42"/>
                      <a:pt x="20" y="41"/>
                      <a:pt x="66" y="41"/>
                    </a:cubicBezTo>
                  </a:path>
                </a:pathLst>
              </a:custGeom>
              <a:noFill/>
              <a:ln w="38100">
                <a:solidFill>
                  <a:srgbClr val="FF3300"/>
                </a:solidFill>
                <a:round/>
              </a:ln>
              <a:extLst>
                <a:ext uri="{909E8E84-426E-40DD-AFC4-6F175D3DCCD1}">
                  <a14:hiddenFill xmlns:a14="http://schemas.microsoft.com/office/drawing/2010/main">
                    <a:solidFill>
                      <a:srgbClr val="FFFFFF"/>
                    </a:solidFill>
                  </a14:hiddenFill>
                </a:ext>
              </a:extLst>
            </p:spPr>
            <p:txBody>
              <a:bodyPr/>
              <a:lstStyle/>
              <a:p>
                <a:pPr>
                  <a:buFont typeface="Arial" panose="020B0604020202020204" pitchFamily="34" charset="0"/>
                  <a:buNone/>
                </a:pPr>
                <a:endParaRPr lang="zh-CN" altLang="zh-CN" sz="2400">
                  <a:solidFill>
                    <a:srgbClr val="FF0000"/>
                  </a:solidFill>
                </a:endParaRPr>
              </a:p>
            </p:txBody>
          </p:sp>
          <p:sp>
            <p:nvSpPr>
              <p:cNvPr id="8218" name="Freeform 27"/>
              <p:cNvSpPr>
                <a:spLocks noChangeArrowheads="1"/>
              </p:cNvSpPr>
              <p:nvPr/>
            </p:nvSpPr>
            <p:spPr bwMode="auto">
              <a:xfrm>
                <a:off x="3119" y="2312"/>
                <a:ext cx="49" cy="25"/>
              </a:xfrm>
              <a:custGeom>
                <a:avLst/>
                <a:gdLst>
                  <a:gd name="T0" fmla="*/ 0 w 49"/>
                  <a:gd name="T1" fmla="*/ 25 h 25"/>
                  <a:gd name="T2" fmla="*/ 33 w 49"/>
                  <a:gd name="T3" fmla="*/ 17 h 25"/>
                  <a:gd name="T4" fmla="*/ 49 w 49"/>
                  <a:gd name="T5" fmla="*/ 0 h 25"/>
                </a:gdLst>
                <a:ahLst/>
                <a:cxnLst>
                  <a:cxn ang="0">
                    <a:pos x="T0" y="T1"/>
                  </a:cxn>
                  <a:cxn ang="0">
                    <a:pos x="T2" y="T3"/>
                  </a:cxn>
                  <a:cxn ang="0">
                    <a:pos x="T4" y="T5"/>
                  </a:cxn>
                </a:cxnLst>
                <a:rect l="0" t="0" r="r" b="b"/>
                <a:pathLst>
                  <a:path w="49" h="25">
                    <a:moveTo>
                      <a:pt x="0" y="25"/>
                    </a:moveTo>
                    <a:cubicBezTo>
                      <a:pt x="11" y="22"/>
                      <a:pt x="23" y="22"/>
                      <a:pt x="33" y="17"/>
                    </a:cubicBezTo>
                    <a:cubicBezTo>
                      <a:pt x="40" y="13"/>
                      <a:pt x="49" y="0"/>
                      <a:pt x="49" y="0"/>
                    </a:cubicBezTo>
                  </a:path>
                </a:pathLst>
              </a:custGeom>
              <a:noFill/>
              <a:ln w="38100">
                <a:solidFill>
                  <a:srgbClr val="FF3300"/>
                </a:solidFill>
                <a:round/>
              </a:ln>
              <a:extLst>
                <a:ext uri="{909E8E84-426E-40DD-AFC4-6F175D3DCCD1}">
                  <a14:hiddenFill xmlns:a14="http://schemas.microsoft.com/office/drawing/2010/main">
                    <a:solidFill>
                      <a:srgbClr val="FFFFFF"/>
                    </a:solidFill>
                  </a14:hiddenFill>
                </a:ext>
              </a:extLst>
            </p:spPr>
            <p:txBody>
              <a:bodyPr/>
              <a:lstStyle/>
              <a:p>
                <a:pPr>
                  <a:buFont typeface="Arial" panose="020B0604020202020204" pitchFamily="34" charset="0"/>
                  <a:buNone/>
                </a:pPr>
                <a:endParaRPr lang="zh-CN" altLang="zh-CN" sz="2400">
                  <a:solidFill>
                    <a:srgbClr val="FF0000"/>
                  </a:solidFill>
                </a:endParaRPr>
              </a:p>
            </p:txBody>
          </p:sp>
        </p:grpSp>
      </p:grpSp>
      <p:grpSp>
        <p:nvGrpSpPr>
          <p:cNvPr id="11" name="Group 28"/>
          <p:cNvGrpSpPr/>
          <p:nvPr/>
        </p:nvGrpSpPr>
        <p:grpSpPr bwMode="auto">
          <a:xfrm>
            <a:off x="6300788" y="3000375"/>
            <a:ext cx="2133600" cy="1951435"/>
            <a:chOff x="3936" y="2160"/>
            <a:chExt cx="1344" cy="1639"/>
          </a:xfrm>
        </p:grpSpPr>
        <p:sp>
          <p:nvSpPr>
            <p:cNvPr id="8220" name="Text Box 29"/>
            <p:cNvSpPr txBox="1">
              <a:spLocks noChangeArrowheads="1"/>
            </p:cNvSpPr>
            <p:nvPr/>
          </p:nvSpPr>
          <p:spPr bwMode="auto">
            <a:xfrm>
              <a:off x="4368" y="3360"/>
              <a:ext cx="720" cy="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zh-CN" altLang="en-US" sz="2800">
                  <a:solidFill>
                    <a:srgbClr val="FF0000"/>
                  </a:solidFill>
                  <a:latin typeface="黑体" panose="02010609060101010101" pitchFamily="49" charset="-122"/>
                  <a:ea typeface="黑体" panose="02010609060101010101" pitchFamily="49" charset="-122"/>
                </a:rPr>
                <a:t>中线</a:t>
              </a:r>
            </a:p>
          </p:txBody>
        </p:sp>
        <p:grpSp>
          <p:nvGrpSpPr>
            <p:cNvPr id="8221" name="Group 30"/>
            <p:cNvGrpSpPr/>
            <p:nvPr/>
          </p:nvGrpSpPr>
          <p:grpSpPr bwMode="auto">
            <a:xfrm>
              <a:off x="3936" y="2160"/>
              <a:ext cx="1344" cy="1056"/>
              <a:chOff x="3936" y="2160"/>
              <a:chExt cx="1344" cy="1056"/>
            </a:xfrm>
          </p:grpSpPr>
          <p:grpSp>
            <p:nvGrpSpPr>
              <p:cNvPr id="8222" name="Group 31"/>
              <p:cNvGrpSpPr/>
              <p:nvPr/>
            </p:nvGrpSpPr>
            <p:grpSpPr bwMode="auto">
              <a:xfrm>
                <a:off x="3936" y="2160"/>
                <a:ext cx="1344" cy="1008"/>
                <a:chOff x="2304" y="2208"/>
                <a:chExt cx="1344" cy="1008"/>
              </a:xfrm>
            </p:grpSpPr>
            <p:sp>
              <p:nvSpPr>
                <p:cNvPr id="8223" name="Line 32"/>
                <p:cNvSpPr>
                  <a:spLocks noChangeShapeType="1"/>
                </p:cNvSpPr>
                <p:nvPr/>
              </p:nvSpPr>
              <p:spPr bwMode="auto">
                <a:xfrm>
                  <a:off x="2304" y="3216"/>
                  <a:ext cx="1344"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8224" name="Group 33"/>
                <p:cNvGrpSpPr/>
                <p:nvPr/>
              </p:nvGrpSpPr>
              <p:grpSpPr bwMode="auto">
                <a:xfrm>
                  <a:off x="2304" y="2208"/>
                  <a:ext cx="1344" cy="1008"/>
                  <a:chOff x="2304" y="2208"/>
                  <a:chExt cx="1344" cy="1008"/>
                </a:xfrm>
              </p:grpSpPr>
              <p:sp>
                <p:nvSpPr>
                  <p:cNvPr id="8225" name="Line 34"/>
                  <p:cNvSpPr>
                    <a:spLocks noChangeShapeType="1"/>
                  </p:cNvSpPr>
                  <p:nvPr/>
                </p:nvSpPr>
                <p:spPr bwMode="auto">
                  <a:xfrm>
                    <a:off x="3120" y="2208"/>
                    <a:ext cx="528" cy="1008"/>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8226" name="Group 35"/>
                  <p:cNvGrpSpPr/>
                  <p:nvPr/>
                </p:nvGrpSpPr>
                <p:grpSpPr bwMode="auto">
                  <a:xfrm>
                    <a:off x="2304" y="2208"/>
                    <a:ext cx="816" cy="1008"/>
                    <a:chOff x="2304" y="2208"/>
                    <a:chExt cx="816" cy="1008"/>
                  </a:xfrm>
                </p:grpSpPr>
                <p:sp>
                  <p:nvSpPr>
                    <p:cNvPr id="8227" name="Line 36"/>
                    <p:cNvSpPr>
                      <a:spLocks noChangeShapeType="1"/>
                    </p:cNvSpPr>
                    <p:nvPr/>
                  </p:nvSpPr>
                  <p:spPr bwMode="auto">
                    <a:xfrm flipH="1">
                      <a:off x="2304" y="2208"/>
                      <a:ext cx="816" cy="1008"/>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28" name="Line 37"/>
                    <p:cNvSpPr>
                      <a:spLocks noChangeShapeType="1"/>
                    </p:cNvSpPr>
                    <p:nvPr/>
                  </p:nvSpPr>
                  <p:spPr bwMode="auto">
                    <a:xfrm flipH="1">
                      <a:off x="2976" y="2208"/>
                      <a:ext cx="144" cy="1008"/>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grpSp>
          </p:grpSp>
          <p:grpSp>
            <p:nvGrpSpPr>
              <p:cNvPr id="8229" name="Group 38"/>
              <p:cNvGrpSpPr/>
              <p:nvPr/>
            </p:nvGrpSpPr>
            <p:grpSpPr bwMode="auto">
              <a:xfrm>
                <a:off x="4224" y="3120"/>
                <a:ext cx="816" cy="96"/>
                <a:chOff x="4224" y="3120"/>
                <a:chExt cx="816" cy="96"/>
              </a:xfrm>
            </p:grpSpPr>
            <p:sp>
              <p:nvSpPr>
                <p:cNvPr id="8230" name="Freeform 39"/>
                <p:cNvSpPr>
                  <a:spLocks noChangeArrowheads="1"/>
                </p:cNvSpPr>
                <p:nvPr/>
              </p:nvSpPr>
              <p:spPr bwMode="auto">
                <a:xfrm>
                  <a:off x="4287" y="3152"/>
                  <a:ext cx="49" cy="41"/>
                </a:xfrm>
                <a:custGeom>
                  <a:avLst/>
                  <a:gdLst>
                    <a:gd name="T0" fmla="*/ 49 w 49"/>
                    <a:gd name="T1" fmla="*/ 0 h 41"/>
                    <a:gd name="T2" fmla="*/ 0 w 49"/>
                    <a:gd name="T3" fmla="*/ 41 h 41"/>
                  </a:gdLst>
                  <a:ahLst/>
                  <a:cxnLst>
                    <a:cxn ang="0">
                      <a:pos x="T0" y="T1"/>
                    </a:cxn>
                    <a:cxn ang="0">
                      <a:pos x="T2" y="T3"/>
                    </a:cxn>
                  </a:cxnLst>
                  <a:rect l="0" t="0" r="r" b="b"/>
                  <a:pathLst>
                    <a:path w="49" h="41">
                      <a:moveTo>
                        <a:pt x="49" y="0"/>
                      </a:moveTo>
                      <a:cubicBezTo>
                        <a:pt x="30" y="13"/>
                        <a:pt x="15" y="24"/>
                        <a:pt x="0" y="41"/>
                      </a:cubicBezTo>
                    </a:path>
                  </a:pathLst>
                </a:custGeom>
                <a:noFill/>
                <a:ln w="38100">
                  <a:solidFill>
                    <a:srgbClr val="FF3300"/>
                  </a:solidFill>
                  <a:round/>
                </a:ln>
                <a:extLst>
                  <a:ext uri="{909E8E84-426E-40DD-AFC4-6F175D3DCCD1}">
                    <a14:hiddenFill xmlns:a14="http://schemas.microsoft.com/office/drawing/2010/main">
                      <a:solidFill>
                        <a:srgbClr val="FFFFFF"/>
                      </a:solidFill>
                    </a14:hiddenFill>
                  </a:ext>
                </a:extLst>
              </p:spPr>
              <p:txBody>
                <a:bodyPr/>
                <a:lstStyle/>
                <a:p>
                  <a:pPr>
                    <a:buFont typeface="Arial" panose="020B0604020202020204" pitchFamily="34" charset="0"/>
                    <a:buNone/>
                  </a:pPr>
                  <a:endParaRPr lang="zh-CN" altLang="zh-CN" sz="2400">
                    <a:solidFill>
                      <a:srgbClr val="FF0000"/>
                    </a:solidFill>
                  </a:endParaRPr>
                </a:p>
              </p:txBody>
            </p:sp>
            <p:sp>
              <p:nvSpPr>
                <p:cNvPr id="8231" name="Line 40"/>
                <p:cNvSpPr>
                  <a:spLocks noChangeShapeType="1"/>
                </p:cNvSpPr>
                <p:nvPr/>
              </p:nvSpPr>
              <p:spPr bwMode="auto">
                <a:xfrm flipH="1">
                  <a:off x="4224" y="3120"/>
                  <a:ext cx="48" cy="96"/>
                </a:xfrm>
                <a:prstGeom prst="line">
                  <a:avLst/>
                </a:prstGeom>
                <a:noFill/>
                <a:ln w="38100">
                  <a:solidFill>
                    <a:srgbClr val="FF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32" name="Line 41"/>
                <p:cNvSpPr>
                  <a:spLocks noChangeShapeType="1"/>
                </p:cNvSpPr>
                <p:nvPr/>
              </p:nvSpPr>
              <p:spPr bwMode="auto">
                <a:xfrm>
                  <a:off x="4896" y="3120"/>
                  <a:ext cx="48" cy="96"/>
                </a:xfrm>
                <a:prstGeom prst="line">
                  <a:avLst/>
                </a:prstGeom>
                <a:noFill/>
                <a:ln w="38100">
                  <a:solidFill>
                    <a:srgbClr val="FF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33" name="Line 42"/>
                <p:cNvSpPr>
                  <a:spLocks noChangeShapeType="1"/>
                </p:cNvSpPr>
                <p:nvPr/>
              </p:nvSpPr>
              <p:spPr bwMode="auto">
                <a:xfrm>
                  <a:off x="4992" y="3120"/>
                  <a:ext cx="48" cy="96"/>
                </a:xfrm>
                <a:prstGeom prst="line">
                  <a:avLst/>
                </a:prstGeom>
                <a:noFill/>
                <a:ln w="38100">
                  <a:solidFill>
                    <a:srgbClr val="FF3300"/>
                  </a:solidFill>
                  <a:round/>
                </a:ln>
                <a:extLst>
                  <a:ext uri="{909E8E84-426E-40DD-AFC4-6F175D3DCCD1}">
                    <a14:hiddenFill xmlns:a14="http://schemas.microsoft.com/office/drawing/2010/main">
                      <a:noFill/>
                    </a14:hiddenFill>
                  </a:ext>
                </a:extLst>
              </p:spPr>
              <p:txBody>
                <a:bodyPr/>
                <a:lstStyle/>
                <a:p>
                  <a:endParaRPr lang="zh-CN" altLang="en-US"/>
                </a:p>
              </p:txBody>
            </p:sp>
          </p:grpSp>
        </p:grpSp>
      </p:gr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gtEl>
                                        <p:attrNameLst>
                                          <p:attrName>style.visibility</p:attrName>
                                        </p:attrNameLst>
                                      </p:cBhvr>
                                      <p:to>
                                        <p:strVal val="visible"/>
                                      </p:to>
                                    </p:set>
                                    <p:anim calcmode="lin" valueType="num">
                                      <p:cBhvr additive="base">
                                        <p:cTn id="7" dur="500" fill="hold"/>
                                        <p:tgtEl>
                                          <p:spTgt spid="11267"/>
                                        </p:tgtEl>
                                        <p:attrNameLst>
                                          <p:attrName>ppt_x</p:attrName>
                                        </p:attrNameLst>
                                      </p:cBhvr>
                                      <p:tavLst>
                                        <p:tav tm="0">
                                          <p:val>
                                            <p:strVal val="0-#ppt_w/2"/>
                                          </p:val>
                                        </p:tav>
                                        <p:tav tm="100000">
                                          <p:val>
                                            <p:strVal val="#ppt_x"/>
                                          </p:val>
                                        </p:tav>
                                      </p:tavLst>
                                    </p:anim>
                                    <p:anim calcmode="lin" valueType="num">
                                      <p:cBhvr additive="base">
                                        <p:cTn id="8" dur="500" fill="hold"/>
                                        <p:tgtEl>
                                          <p:spTgt spid="1126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8"/>
                                        </p:tgtEl>
                                        <p:attrNameLst>
                                          <p:attrName>style.visibility</p:attrName>
                                        </p:attrNameLst>
                                      </p:cBhvr>
                                      <p:to>
                                        <p:strVal val="visible"/>
                                      </p:to>
                                    </p:set>
                                    <p:anim calcmode="lin" valueType="num">
                                      <p:cBhvr additive="base">
                                        <p:cTn id="13" dur="500" fill="hold"/>
                                        <p:tgtEl>
                                          <p:spTgt spid="11268"/>
                                        </p:tgtEl>
                                        <p:attrNameLst>
                                          <p:attrName>ppt_x</p:attrName>
                                        </p:attrNameLst>
                                      </p:cBhvr>
                                      <p:tavLst>
                                        <p:tav tm="0">
                                          <p:val>
                                            <p:strVal val="0-#ppt_w/2"/>
                                          </p:val>
                                        </p:tav>
                                        <p:tav tm="100000">
                                          <p:val>
                                            <p:strVal val="#ppt_x"/>
                                          </p:val>
                                        </p:tav>
                                      </p:tavLst>
                                    </p:anim>
                                    <p:anim calcmode="lin" valueType="num">
                                      <p:cBhvr additive="base">
                                        <p:cTn id="14" dur="500" fill="hold"/>
                                        <p:tgtEl>
                                          <p:spTgt spid="11268"/>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 presetClass="entr" presetSubtype="8"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0-#ppt_w/2"/>
                                          </p:val>
                                        </p:tav>
                                        <p:tav tm="100000">
                                          <p:val>
                                            <p:strVal val="#ppt_x"/>
                                          </p:val>
                                        </p:tav>
                                      </p:tavLst>
                                    </p:anim>
                                    <p:anim calcmode="lin" valueType="num">
                                      <p:cBhvr additive="base">
                                        <p:cTn id="19" dur="500" fill="hold"/>
                                        <p:tgtEl>
                                          <p:spTgt spid="2"/>
                                        </p:tgtEl>
                                        <p:attrNameLst>
                                          <p:attrName>ppt_y</p:attrName>
                                        </p:attrNameLst>
                                      </p:cBhvr>
                                      <p:tavLst>
                                        <p:tav tm="0">
                                          <p:val>
                                            <p:strVal val="#ppt_y"/>
                                          </p:val>
                                        </p:tav>
                                        <p:tav tm="100000">
                                          <p:val>
                                            <p:strVal val="#ppt_y"/>
                                          </p:val>
                                        </p:tav>
                                      </p:tavLst>
                                    </p:anim>
                                  </p:childTnLst>
                                </p:cTn>
                              </p:par>
                            </p:childTnLst>
                          </p:cTn>
                        </p:par>
                        <p:par>
                          <p:cTn id="20" fill="hold">
                            <p:stCondLst>
                              <p:cond delay="1000"/>
                            </p:stCondLst>
                            <p:childTnLst>
                              <p:par>
                                <p:cTn id="21" presetID="2" presetClass="entr" presetSubtype="8"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0-#ppt_w/2"/>
                                          </p:val>
                                        </p:tav>
                                        <p:tav tm="100000">
                                          <p:val>
                                            <p:strVal val="#ppt_x"/>
                                          </p:val>
                                        </p:tav>
                                      </p:tavLst>
                                    </p:anim>
                                    <p:anim calcmode="lin" valueType="num">
                                      <p:cBhvr additive="base">
                                        <p:cTn id="24" dur="500" fill="hold"/>
                                        <p:tgtEl>
                                          <p:spTgt spid="6"/>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2" presetClass="entr" presetSubtype="8" fill="hold"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fill="hold"/>
                                        <p:tgtEl>
                                          <p:spTgt spid="11"/>
                                        </p:tgtEl>
                                        <p:attrNameLst>
                                          <p:attrName>ppt_x</p:attrName>
                                        </p:attrNameLst>
                                      </p:cBhvr>
                                      <p:tavLst>
                                        <p:tav tm="0">
                                          <p:val>
                                            <p:strVal val="0-#ppt_w/2"/>
                                          </p:val>
                                        </p:tav>
                                        <p:tav tm="100000">
                                          <p:val>
                                            <p:strVal val="#ppt_x"/>
                                          </p:val>
                                        </p:tav>
                                      </p:tavLst>
                                    </p:anim>
                                    <p:anim calcmode="lin" valueType="num">
                                      <p:cBhvr additive="base">
                                        <p:cTn id="29"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p:bldP spid="1126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组合 18"/>
          <p:cNvGrpSpPr/>
          <p:nvPr/>
        </p:nvGrpSpPr>
        <p:grpSpPr bwMode="auto">
          <a:xfrm>
            <a:off x="5003801" y="1741885"/>
            <a:ext cx="1520825" cy="1164134"/>
            <a:chOff x="1403648" y="2149475"/>
            <a:chExt cx="1519652" cy="1552789"/>
          </a:xfrm>
        </p:grpSpPr>
        <p:grpSp>
          <p:nvGrpSpPr>
            <p:cNvPr id="9219" name="组合 2"/>
            <p:cNvGrpSpPr/>
            <p:nvPr/>
          </p:nvGrpSpPr>
          <p:grpSpPr bwMode="auto">
            <a:xfrm>
              <a:off x="1403648" y="2222529"/>
              <a:ext cx="1519652" cy="1479735"/>
              <a:chOff x="3203848" y="2709546"/>
              <a:chExt cx="1519652" cy="1479735"/>
            </a:xfrm>
          </p:grpSpPr>
          <p:sp>
            <p:nvSpPr>
              <p:cNvPr id="4" name="TextBox 3"/>
              <p:cNvSpPr txBox="1"/>
              <p:nvPr/>
            </p:nvSpPr>
            <p:spPr>
              <a:xfrm>
                <a:off x="3203848" y="2709546"/>
                <a:ext cx="295047" cy="615796"/>
              </a:xfrm>
              <a:prstGeom prst="rect">
                <a:avLst/>
              </a:prstGeom>
              <a:noFill/>
              <a:ln>
                <a:noFill/>
              </a:ln>
            </p:spPr>
            <p:txBody>
              <a:bodyPr>
                <a:spAutoFit/>
              </a:bodyPr>
              <a:lstStyle/>
              <a:p>
                <a:pPr>
                  <a:buFont typeface="Arial" panose="020B0604020202020204" pitchFamily="34" charset="0"/>
                  <a:buNone/>
                </a:pPr>
                <a:r>
                  <a:rPr lang="en-US" altLang="zh-CN" sz="2400" b="1">
                    <a:solidFill>
                      <a:srgbClr val="FF0000"/>
                    </a:solidFill>
                  </a:rPr>
                  <a:t>A</a:t>
                </a:r>
              </a:p>
            </p:txBody>
          </p:sp>
          <p:sp>
            <p:nvSpPr>
              <p:cNvPr id="5" name="TextBox 4"/>
              <p:cNvSpPr txBox="1"/>
              <p:nvPr/>
            </p:nvSpPr>
            <p:spPr>
              <a:xfrm>
                <a:off x="3708284" y="3573486"/>
                <a:ext cx="295047" cy="615795"/>
              </a:xfrm>
              <a:prstGeom prst="rect">
                <a:avLst/>
              </a:prstGeom>
              <a:noFill/>
              <a:ln>
                <a:noFill/>
              </a:ln>
            </p:spPr>
            <p:txBody>
              <a:bodyPr>
                <a:spAutoFit/>
              </a:bodyPr>
              <a:lstStyle/>
              <a:p>
                <a:pPr>
                  <a:buFont typeface="Arial" panose="020B0604020202020204" pitchFamily="34" charset="0"/>
                  <a:buNone/>
                </a:pPr>
                <a:r>
                  <a:rPr lang="en-US" altLang="zh-CN" sz="2400" b="1">
                    <a:solidFill>
                      <a:srgbClr val="FF0000"/>
                    </a:solidFill>
                  </a:rPr>
                  <a:t>C</a:t>
                </a:r>
              </a:p>
            </p:txBody>
          </p:sp>
          <p:sp>
            <p:nvSpPr>
              <p:cNvPr id="6" name="TextBox 5"/>
              <p:cNvSpPr txBox="1"/>
              <p:nvPr/>
            </p:nvSpPr>
            <p:spPr>
              <a:xfrm>
                <a:off x="4428453" y="2709546"/>
                <a:ext cx="295047" cy="615795"/>
              </a:xfrm>
              <a:prstGeom prst="rect">
                <a:avLst/>
              </a:prstGeom>
              <a:noFill/>
              <a:ln>
                <a:noFill/>
              </a:ln>
            </p:spPr>
            <p:txBody>
              <a:bodyPr>
                <a:spAutoFit/>
              </a:bodyPr>
              <a:lstStyle/>
              <a:p>
                <a:pPr>
                  <a:buFont typeface="Arial" panose="020B0604020202020204" pitchFamily="34" charset="0"/>
                  <a:buNone/>
                </a:pPr>
                <a:r>
                  <a:rPr lang="en-US" altLang="zh-CN" sz="2400" b="1">
                    <a:solidFill>
                      <a:srgbClr val="FF0000"/>
                    </a:solidFill>
                  </a:rPr>
                  <a:t>B</a:t>
                </a:r>
              </a:p>
            </p:txBody>
          </p:sp>
          <p:sp>
            <p:nvSpPr>
              <p:cNvPr id="7" name="等腰三角形 6"/>
              <p:cNvSpPr/>
              <p:nvPr/>
            </p:nvSpPr>
            <p:spPr>
              <a:xfrm rot="10800000">
                <a:off x="3492550" y="2996996"/>
                <a:ext cx="1007285" cy="576490"/>
              </a:xfrm>
              <a:prstGeom prst="triangle">
                <a:avLst>
                  <a:gd name="adj" fmla="val 60924"/>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cxnSp>
          <p:nvCxnSpPr>
            <p:cNvPr id="8" name="直接连接符 7"/>
            <p:cNvCxnSpPr>
              <a:stCxn id="7" idx="0"/>
              <a:endCxn id="7" idx="3"/>
            </p:cNvCxnSpPr>
            <p:nvPr/>
          </p:nvCxnSpPr>
          <p:spPr>
            <a:xfrm flipV="1">
              <a:off x="2085746" y="2509979"/>
              <a:ext cx="0" cy="57649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225" name="TextBox 8"/>
            <p:cNvSpPr txBox="1">
              <a:spLocks noChangeArrowheads="1"/>
            </p:cNvSpPr>
            <p:nvPr/>
          </p:nvSpPr>
          <p:spPr bwMode="auto">
            <a:xfrm>
              <a:off x="1908175" y="2149475"/>
              <a:ext cx="503238" cy="61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a:solidFill>
                    <a:srgbClr val="FF0000"/>
                  </a:solidFill>
                </a:rPr>
                <a:t>D</a:t>
              </a:r>
            </a:p>
          </p:txBody>
        </p:sp>
        <p:sp>
          <p:nvSpPr>
            <p:cNvPr id="9226" name="矩形 9"/>
            <p:cNvSpPr>
              <a:spLocks noChangeArrowheads="1"/>
            </p:cNvSpPr>
            <p:nvPr/>
          </p:nvSpPr>
          <p:spPr bwMode="auto">
            <a:xfrm>
              <a:off x="1820863" y="2389188"/>
              <a:ext cx="485655" cy="61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a:solidFill>
                    <a:srgbClr val="FF0000"/>
                  </a:solidFill>
                </a:rPr>
                <a:t>∟</a:t>
              </a:r>
            </a:p>
          </p:txBody>
        </p:sp>
      </p:grpSp>
      <p:grpSp>
        <p:nvGrpSpPr>
          <p:cNvPr id="9227" name="组合 19"/>
          <p:cNvGrpSpPr/>
          <p:nvPr/>
        </p:nvGrpSpPr>
        <p:grpSpPr bwMode="auto">
          <a:xfrm>
            <a:off x="6011864" y="1226344"/>
            <a:ext cx="2816225" cy="1710631"/>
            <a:chOff x="4144118" y="1772696"/>
            <a:chExt cx="2816185" cy="2280653"/>
          </a:xfrm>
        </p:grpSpPr>
        <p:grpSp>
          <p:nvGrpSpPr>
            <p:cNvPr id="9228" name="组合 10"/>
            <p:cNvGrpSpPr/>
            <p:nvPr/>
          </p:nvGrpSpPr>
          <p:grpSpPr bwMode="auto">
            <a:xfrm>
              <a:off x="4144118" y="1772696"/>
              <a:ext cx="2816185" cy="2280653"/>
              <a:chOff x="5068309" y="2195452"/>
              <a:chExt cx="2816185" cy="2280653"/>
            </a:xfrm>
          </p:grpSpPr>
          <p:sp>
            <p:nvSpPr>
              <p:cNvPr id="12" name="TextBox 11"/>
              <p:cNvSpPr txBox="1"/>
              <p:nvPr/>
            </p:nvSpPr>
            <p:spPr>
              <a:xfrm>
                <a:off x="5068309" y="2195452"/>
                <a:ext cx="655628" cy="615503"/>
              </a:xfrm>
              <a:prstGeom prst="rect">
                <a:avLst/>
              </a:prstGeom>
              <a:noFill/>
              <a:ln>
                <a:noFill/>
              </a:ln>
            </p:spPr>
            <p:txBody>
              <a:bodyPr>
                <a:spAutoFit/>
              </a:bodyPr>
              <a:lstStyle/>
              <a:p>
                <a:pPr>
                  <a:buFont typeface="Arial" panose="020B0604020202020204" pitchFamily="34" charset="0"/>
                  <a:buNone/>
                </a:pPr>
                <a:r>
                  <a:rPr lang="en-US" altLang="zh-CN" sz="2400" b="1">
                    <a:solidFill>
                      <a:srgbClr val="FF0000"/>
                    </a:solidFill>
                  </a:rPr>
                  <a:t>A</a:t>
                </a:r>
                <a:r>
                  <a:rPr lang="en-US" altLang="zh-CN" sz="2400" b="1" baseline="-25000">
                    <a:solidFill>
                      <a:srgbClr val="FF0000"/>
                    </a:solidFill>
                  </a:rPr>
                  <a:t>1</a:t>
                </a:r>
              </a:p>
            </p:txBody>
          </p:sp>
          <p:sp>
            <p:nvSpPr>
              <p:cNvPr id="13" name="TextBox 12"/>
              <p:cNvSpPr txBox="1"/>
              <p:nvPr/>
            </p:nvSpPr>
            <p:spPr>
              <a:xfrm>
                <a:off x="6004921" y="3860602"/>
                <a:ext cx="655628" cy="615503"/>
              </a:xfrm>
              <a:prstGeom prst="rect">
                <a:avLst/>
              </a:prstGeom>
              <a:noFill/>
              <a:ln>
                <a:noFill/>
              </a:ln>
            </p:spPr>
            <p:txBody>
              <a:bodyPr>
                <a:spAutoFit/>
              </a:bodyPr>
              <a:lstStyle/>
              <a:p>
                <a:pPr>
                  <a:buFont typeface="Arial" panose="020B0604020202020204" pitchFamily="34" charset="0"/>
                  <a:buNone/>
                </a:pPr>
                <a:r>
                  <a:rPr lang="en-US" altLang="zh-CN" sz="2400" b="1">
                    <a:solidFill>
                      <a:srgbClr val="FF0000"/>
                    </a:solidFill>
                  </a:rPr>
                  <a:t>C</a:t>
                </a:r>
                <a:r>
                  <a:rPr lang="en-US" altLang="zh-CN" sz="2400" b="1" baseline="-25000">
                    <a:solidFill>
                      <a:srgbClr val="FF0000"/>
                    </a:solidFill>
                  </a:rPr>
                  <a:t>1</a:t>
                </a:r>
              </a:p>
            </p:txBody>
          </p:sp>
          <p:sp>
            <p:nvSpPr>
              <p:cNvPr id="14" name="TextBox 13"/>
              <p:cNvSpPr txBox="1"/>
              <p:nvPr/>
            </p:nvSpPr>
            <p:spPr>
              <a:xfrm>
                <a:off x="7228865" y="2195452"/>
                <a:ext cx="655629" cy="615503"/>
              </a:xfrm>
              <a:prstGeom prst="rect">
                <a:avLst/>
              </a:prstGeom>
              <a:noFill/>
              <a:ln>
                <a:noFill/>
              </a:ln>
            </p:spPr>
            <p:txBody>
              <a:bodyPr>
                <a:spAutoFit/>
              </a:bodyPr>
              <a:lstStyle/>
              <a:p>
                <a:pPr>
                  <a:buFont typeface="Arial" panose="020B0604020202020204" pitchFamily="34" charset="0"/>
                  <a:buNone/>
                </a:pPr>
                <a:r>
                  <a:rPr lang="en-US" altLang="zh-CN" sz="2400" b="1">
                    <a:solidFill>
                      <a:srgbClr val="FF0000"/>
                    </a:solidFill>
                  </a:rPr>
                  <a:t>B</a:t>
                </a:r>
                <a:r>
                  <a:rPr lang="en-US" altLang="zh-CN" sz="2400" b="1" baseline="-25000">
                    <a:solidFill>
                      <a:srgbClr val="FF0000"/>
                    </a:solidFill>
                  </a:rPr>
                  <a:t>1</a:t>
                </a:r>
              </a:p>
            </p:txBody>
          </p:sp>
          <p:sp>
            <p:nvSpPr>
              <p:cNvPr id="15" name="等腰三角形 14"/>
              <p:cNvSpPr/>
              <p:nvPr/>
            </p:nvSpPr>
            <p:spPr>
              <a:xfrm rot="10800000">
                <a:off x="5282618" y="2644678"/>
                <a:ext cx="2238343" cy="1277832"/>
              </a:xfrm>
              <a:prstGeom prst="triangle">
                <a:avLst>
                  <a:gd name="adj" fmla="val 60924"/>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cxnSp>
          <p:nvCxnSpPr>
            <p:cNvPr id="16" name="直接连接符 15"/>
            <p:cNvCxnSpPr>
              <a:stCxn id="15" idx="0"/>
              <a:endCxn id="15" idx="3"/>
            </p:cNvCxnSpPr>
            <p:nvPr/>
          </p:nvCxnSpPr>
          <p:spPr>
            <a:xfrm flipV="1">
              <a:off x="5233128" y="2221922"/>
              <a:ext cx="0" cy="127783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234" name="TextBox 16"/>
            <p:cNvSpPr txBox="1">
              <a:spLocks noChangeArrowheads="1"/>
            </p:cNvSpPr>
            <p:nvPr/>
          </p:nvSpPr>
          <p:spPr bwMode="auto">
            <a:xfrm>
              <a:off x="5003800" y="1800448"/>
              <a:ext cx="652576" cy="615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a:solidFill>
                    <a:srgbClr val="FF0000"/>
                  </a:solidFill>
                </a:rPr>
                <a:t>D</a:t>
              </a:r>
              <a:r>
                <a:rPr lang="en-US" altLang="zh-CN" sz="2400" b="1" baseline="-25000">
                  <a:solidFill>
                    <a:srgbClr val="FF0000"/>
                  </a:solidFill>
                </a:rPr>
                <a:t>1</a:t>
              </a:r>
            </a:p>
          </p:txBody>
        </p:sp>
        <p:sp>
          <p:nvSpPr>
            <p:cNvPr id="9235" name="矩形 17"/>
            <p:cNvSpPr>
              <a:spLocks noChangeArrowheads="1"/>
            </p:cNvSpPr>
            <p:nvPr/>
          </p:nvSpPr>
          <p:spPr bwMode="auto">
            <a:xfrm>
              <a:off x="4953000" y="2074864"/>
              <a:ext cx="703376" cy="615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a:solidFill>
                    <a:srgbClr val="FF0000"/>
                  </a:solidFill>
                </a:rPr>
                <a:t>∟</a:t>
              </a:r>
            </a:p>
          </p:txBody>
        </p:sp>
      </p:grpSp>
      <p:grpSp>
        <p:nvGrpSpPr>
          <p:cNvPr id="9236" name="组合 32"/>
          <p:cNvGrpSpPr/>
          <p:nvPr/>
        </p:nvGrpSpPr>
        <p:grpSpPr bwMode="auto">
          <a:xfrm>
            <a:off x="0" y="696516"/>
            <a:ext cx="8828088" cy="830997"/>
            <a:chOff x="539155" y="1411917"/>
            <a:chExt cx="5688013" cy="1109294"/>
          </a:xfrm>
        </p:grpSpPr>
        <p:sp>
          <p:nvSpPr>
            <p:cNvPr id="9237" name="Text Box 39"/>
            <p:cNvSpPr txBox="1">
              <a:spLocks noChangeArrowheads="1"/>
            </p:cNvSpPr>
            <p:nvPr/>
          </p:nvSpPr>
          <p:spPr bwMode="auto">
            <a:xfrm>
              <a:off x="539155" y="1411917"/>
              <a:ext cx="5688013" cy="1109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200000"/>
                </a:lnSpc>
                <a:buFont typeface="Arial" panose="020B0604020202020204" pitchFamily="34" charset="0"/>
                <a:buNone/>
              </a:pPr>
              <a:r>
                <a:rPr lang="en-US" altLang="zh-CN" sz="2400" b="1">
                  <a:solidFill>
                    <a:srgbClr val="FF0000"/>
                  </a:solidFill>
                  <a:latin typeface="黑体" panose="02010609060101010101" pitchFamily="49" charset="-122"/>
                  <a:ea typeface="黑体" panose="02010609060101010101" pitchFamily="49" charset="-122"/>
                </a:rPr>
                <a:t>  </a:t>
              </a:r>
              <a:r>
                <a:rPr lang="en-US" altLang="zh-CN" sz="2400" b="1">
                  <a:latin typeface="黑体" panose="02010609060101010101" pitchFamily="49" charset="-122"/>
                  <a:ea typeface="黑体" panose="02010609060101010101" pitchFamily="49" charset="-122"/>
                </a:rPr>
                <a:t>1.</a:t>
              </a:r>
              <a:r>
                <a:rPr lang="en-US" altLang="zh-CN" sz="2400">
                  <a:ea typeface="黑体" panose="02010609060101010101" pitchFamily="49" charset="-122"/>
                </a:rPr>
                <a:t>CD</a:t>
              </a:r>
              <a:r>
                <a:rPr lang="zh-CN" altLang="en-US" sz="2400">
                  <a:latin typeface="黑体" panose="02010609060101010101" pitchFamily="49" charset="-122"/>
                  <a:ea typeface="黑体" panose="02010609060101010101" pitchFamily="49" charset="-122"/>
                </a:rPr>
                <a:t>和</a:t>
              </a:r>
              <a:r>
                <a:rPr lang="en-US" altLang="zh-CN" sz="2400">
                  <a:ea typeface="黑体" panose="02010609060101010101" pitchFamily="49" charset="-122"/>
                </a:rPr>
                <a:t>C</a:t>
              </a:r>
              <a:r>
                <a:rPr lang="en-US" altLang="zh-CN" sz="2400" baseline="-25000">
                  <a:ea typeface="黑体" panose="02010609060101010101" pitchFamily="49" charset="-122"/>
                </a:rPr>
                <a:t>1</a:t>
              </a:r>
              <a:r>
                <a:rPr lang="en-US" altLang="zh-CN" sz="2400">
                  <a:ea typeface="黑体" panose="02010609060101010101" pitchFamily="49" charset="-122"/>
                </a:rPr>
                <a:t>D</a:t>
              </a:r>
              <a:r>
                <a:rPr lang="en-US" altLang="zh-CN" sz="2400" baseline="-25000">
                  <a:ea typeface="黑体" panose="02010609060101010101" pitchFamily="49" charset="-122"/>
                </a:rPr>
                <a:t>1</a:t>
              </a:r>
              <a:r>
                <a:rPr lang="zh-CN" altLang="en-US" sz="2400">
                  <a:latin typeface="黑体" panose="02010609060101010101" pitchFamily="49" charset="-122"/>
                  <a:ea typeface="黑体" panose="02010609060101010101" pitchFamily="49" charset="-122"/>
                </a:rPr>
                <a:t>分别是它们的高，你知道       比值是多少吗？</a:t>
              </a:r>
            </a:p>
          </p:txBody>
        </p:sp>
      </p:grpSp>
      <p:graphicFrame>
        <p:nvGraphicFramePr>
          <p:cNvPr id="9238" name="Object 2"/>
          <p:cNvGraphicFramePr/>
          <p:nvPr/>
        </p:nvGraphicFramePr>
        <p:xfrm>
          <a:off x="5443538" y="767954"/>
          <a:ext cx="785812" cy="579834"/>
        </p:xfrm>
        <a:graphic>
          <a:graphicData uri="http://schemas.openxmlformats.org/presentationml/2006/ole">
            <mc:AlternateContent xmlns:mc="http://schemas.openxmlformats.org/markup-compatibility/2006">
              <mc:Choice xmlns:v="urn:schemas-microsoft-com:vml" Requires="v">
                <p:oleObj spid="_x0000_s9267" r:id="rId3" imgW="381000" imgH="431800" progId="Equation.3">
                  <p:embed/>
                </p:oleObj>
              </mc:Choice>
              <mc:Fallback>
                <p:oleObj r:id="rId3" imgW="381000" imgH="431800" progId="Equation.3">
                  <p:embed/>
                  <p:pic>
                    <p:nvPicPr>
                      <p:cNvPr id="0" name="Object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3538" y="767954"/>
                        <a:ext cx="785812" cy="579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35" name="TextBox 7"/>
          <p:cNvSpPr txBox="1">
            <a:spLocks noChangeArrowheads="1"/>
          </p:cNvSpPr>
          <p:nvPr/>
        </p:nvSpPr>
        <p:spPr bwMode="auto">
          <a:xfrm>
            <a:off x="357188" y="2607469"/>
            <a:ext cx="8208962" cy="1200329"/>
          </a:xfrm>
          <a:prstGeom prst="rect">
            <a:avLst/>
          </a:prstGeom>
          <a:noFill/>
          <a:ln w="9525">
            <a:noFill/>
            <a:miter lim="800000"/>
          </a:ln>
        </p:spPr>
        <p:txBody>
          <a:bodyPr>
            <a:spAutoFit/>
          </a:bodyPr>
          <a:lstStyle/>
          <a:p>
            <a:pPr>
              <a:lnSpc>
                <a:spcPct val="150000"/>
              </a:lnSpc>
              <a:buFont typeface="Arial" panose="020B0604020202020204" pitchFamily="34" charset="0"/>
              <a:buNone/>
            </a:pPr>
            <a:r>
              <a:rPr lang="en-US" altLang="zh-CN" sz="2400">
                <a:latin typeface="黑体" panose="02010609060101010101" pitchFamily="49" charset="-122"/>
                <a:ea typeface="黑体" panose="02010609060101010101" pitchFamily="49" charset="-122"/>
              </a:rPr>
              <a:t> 2.</a:t>
            </a:r>
            <a:r>
              <a:rPr lang="zh-CN" altLang="en-US" sz="2400">
                <a:latin typeface="黑体" panose="02010609060101010101" pitchFamily="49" charset="-122"/>
                <a:ea typeface="黑体" panose="02010609060101010101" pitchFamily="49" charset="-122"/>
              </a:rPr>
              <a:t>如果</a:t>
            </a:r>
            <a:r>
              <a:rPr lang="en-US" altLang="zh-CN" sz="2400">
                <a:ea typeface="黑体" panose="02010609060101010101" pitchFamily="49" charset="-122"/>
              </a:rPr>
              <a:t>CD</a:t>
            </a:r>
            <a:r>
              <a:rPr lang="zh-CN" altLang="en-US" sz="2400">
                <a:latin typeface="黑体" panose="02010609060101010101" pitchFamily="49" charset="-122"/>
                <a:ea typeface="黑体" panose="02010609060101010101" pitchFamily="49" charset="-122"/>
              </a:rPr>
              <a:t>和</a:t>
            </a:r>
            <a:r>
              <a:rPr lang="en-US" altLang="zh-CN" sz="2400">
                <a:ea typeface="黑体" panose="02010609060101010101" pitchFamily="49" charset="-122"/>
              </a:rPr>
              <a:t>C</a:t>
            </a:r>
            <a:r>
              <a:rPr lang="en-US" altLang="zh-CN" sz="2400" baseline="-25000">
                <a:ea typeface="黑体" panose="02010609060101010101" pitchFamily="49" charset="-122"/>
              </a:rPr>
              <a:t>1</a:t>
            </a:r>
            <a:r>
              <a:rPr lang="en-US" altLang="zh-CN" sz="2400">
                <a:ea typeface="黑体" panose="02010609060101010101" pitchFamily="49" charset="-122"/>
              </a:rPr>
              <a:t>D</a:t>
            </a:r>
            <a:r>
              <a:rPr lang="en-US" altLang="zh-CN" sz="2400" baseline="-25000">
                <a:ea typeface="黑体" panose="02010609060101010101" pitchFamily="49" charset="-122"/>
              </a:rPr>
              <a:t>1</a:t>
            </a:r>
            <a:r>
              <a:rPr lang="zh-CN" altLang="en-US" sz="2400">
                <a:latin typeface="黑体" panose="02010609060101010101" pitchFamily="49" charset="-122"/>
                <a:ea typeface="黑体" panose="02010609060101010101" pitchFamily="49" charset="-122"/>
              </a:rPr>
              <a:t>分别是他们的对应角平分线呢？</a:t>
            </a:r>
          </a:p>
          <a:p>
            <a:pPr>
              <a:lnSpc>
                <a:spcPct val="150000"/>
              </a:lnSpc>
              <a:buFont typeface="Arial" panose="020B0604020202020204" pitchFamily="34" charset="0"/>
              <a:buNone/>
            </a:pPr>
            <a:r>
              <a:rPr lang="zh-CN" altLang="en-US" sz="2400">
                <a:latin typeface="黑体" panose="02010609060101010101" pitchFamily="49" charset="-122"/>
                <a:ea typeface="黑体" panose="02010609060101010101" pitchFamily="49" charset="-122"/>
              </a:rPr>
              <a:t> </a:t>
            </a:r>
            <a:r>
              <a:rPr lang="en-US" altLang="zh-CN" sz="2400">
                <a:latin typeface="黑体" panose="02010609060101010101" pitchFamily="49" charset="-122"/>
                <a:ea typeface="黑体" panose="02010609060101010101" pitchFamily="49" charset="-122"/>
              </a:rPr>
              <a:t>3.</a:t>
            </a:r>
            <a:r>
              <a:rPr lang="zh-CN" altLang="en-US" sz="2400">
                <a:latin typeface="黑体" panose="02010609060101010101" pitchFamily="49" charset="-122"/>
                <a:ea typeface="黑体" panose="02010609060101010101" pitchFamily="49" charset="-122"/>
              </a:rPr>
              <a:t>如果</a:t>
            </a:r>
            <a:r>
              <a:rPr lang="en-US" altLang="zh-CN" sz="2400">
                <a:ea typeface="黑体" panose="02010609060101010101" pitchFamily="49" charset="-122"/>
              </a:rPr>
              <a:t>CD</a:t>
            </a:r>
            <a:r>
              <a:rPr lang="zh-CN" altLang="en-US" sz="2400">
                <a:latin typeface="黑体" panose="02010609060101010101" pitchFamily="49" charset="-122"/>
                <a:ea typeface="黑体" panose="02010609060101010101" pitchFamily="49" charset="-122"/>
              </a:rPr>
              <a:t>和</a:t>
            </a:r>
            <a:r>
              <a:rPr lang="en-US" altLang="zh-CN" sz="2400">
                <a:ea typeface="黑体" panose="02010609060101010101" pitchFamily="49" charset="-122"/>
              </a:rPr>
              <a:t>C</a:t>
            </a:r>
            <a:r>
              <a:rPr lang="en-US" altLang="zh-CN" sz="2400" baseline="-25000">
                <a:ea typeface="黑体" panose="02010609060101010101" pitchFamily="49" charset="-122"/>
              </a:rPr>
              <a:t>1</a:t>
            </a:r>
            <a:r>
              <a:rPr lang="en-US" altLang="zh-CN" sz="2400">
                <a:ea typeface="黑体" panose="02010609060101010101" pitchFamily="49" charset="-122"/>
              </a:rPr>
              <a:t>D</a:t>
            </a:r>
            <a:r>
              <a:rPr lang="en-US" altLang="zh-CN" sz="2400" baseline="-25000">
                <a:ea typeface="黑体" panose="02010609060101010101" pitchFamily="49" charset="-122"/>
              </a:rPr>
              <a:t>1</a:t>
            </a:r>
            <a:r>
              <a:rPr lang="zh-CN" altLang="en-US" sz="2400">
                <a:latin typeface="黑体" panose="02010609060101010101" pitchFamily="49" charset="-122"/>
                <a:ea typeface="黑体" panose="02010609060101010101" pitchFamily="49" charset="-122"/>
              </a:rPr>
              <a:t>分别是他们的对应中线呢？</a:t>
            </a:r>
          </a:p>
        </p:txBody>
      </p:sp>
      <p:grpSp>
        <p:nvGrpSpPr>
          <p:cNvPr id="9240" name="组合 30"/>
          <p:cNvGrpSpPr/>
          <p:nvPr/>
        </p:nvGrpSpPr>
        <p:grpSpPr bwMode="auto">
          <a:xfrm>
            <a:off x="5364164" y="3739754"/>
            <a:ext cx="1519237" cy="1130796"/>
            <a:chOff x="1979712" y="4859868"/>
            <a:chExt cx="1519652" cy="1506069"/>
          </a:xfrm>
        </p:grpSpPr>
        <p:cxnSp>
          <p:nvCxnSpPr>
            <p:cNvPr id="38" name="直接连接符 37"/>
            <p:cNvCxnSpPr>
              <a:stCxn id="45" idx="0"/>
              <a:endCxn id="15" idx="3"/>
            </p:cNvCxnSpPr>
            <p:nvPr/>
          </p:nvCxnSpPr>
          <p:spPr>
            <a:xfrm flipV="1">
              <a:off x="2660935" y="5156403"/>
              <a:ext cx="111155" cy="59465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9242" name="组合 27"/>
            <p:cNvGrpSpPr/>
            <p:nvPr/>
          </p:nvGrpSpPr>
          <p:grpSpPr bwMode="auto">
            <a:xfrm>
              <a:off x="1979712" y="4859868"/>
              <a:ext cx="1519652" cy="1506069"/>
              <a:chOff x="1979712" y="4859868"/>
              <a:chExt cx="1519652" cy="1506069"/>
            </a:xfrm>
          </p:grpSpPr>
          <p:grpSp>
            <p:nvGrpSpPr>
              <p:cNvPr id="9243" name="组合 10"/>
              <p:cNvGrpSpPr/>
              <p:nvPr/>
            </p:nvGrpSpPr>
            <p:grpSpPr bwMode="auto">
              <a:xfrm>
                <a:off x="1979712" y="4886825"/>
                <a:ext cx="1519652" cy="1479112"/>
                <a:chOff x="3203848" y="2709546"/>
                <a:chExt cx="1519652" cy="1479112"/>
              </a:xfrm>
            </p:grpSpPr>
            <p:sp>
              <p:nvSpPr>
                <p:cNvPr id="42" name="TextBox 41"/>
                <p:cNvSpPr txBox="1"/>
                <p:nvPr/>
              </p:nvSpPr>
              <p:spPr>
                <a:xfrm>
                  <a:off x="3203848" y="2709546"/>
                  <a:ext cx="295356" cy="614876"/>
                </a:xfrm>
                <a:prstGeom prst="rect">
                  <a:avLst/>
                </a:prstGeom>
                <a:noFill/>
                <a:ln>
                  <a:noFill/>
                </a:ln>
              </p:spPr>
              <p:txBody>
                <a:bodyPr>
                  <a:spAutoFit/>
                </a:bodyPr>
                <a:lstStyle/>
                <a:p>
                  <a:pPr>
                    <a:buFont typeface="Arial" panose="020B0604020202020204" pitchFamily="34" charset="0"/>
                    <a:buNone/>
                  </a:pPr>
                  <a:r>
                    <a:rPr lang="en-US" altLang="zh-CN" sz="2400" b="1">
                      <a:solidFill>
                        <a:srgbClr val="FF0000"/>
                      </a:solidFill>
                    </a:rPr>
                    <a:t>A</a:t>
                  </a:r>
                </a:p>
              </p:txBody>
            </p:sp>
            <p:sp>
              <p:nvSpPr>
                <p:cNvPr id="43" name="TextBox 42"/>
                <p:cNvSpPr txBox="1"/>
                <p:nvPr/>
              </p:nvSpPr>
              <p:spPr>
                <a:xfrm>
                  <a:off x="3707222" y="3573782"/>
                  <a:ext cx="296944" cy="614876"/>
                </a:xfrm>
                <a:prstGeom prst="rect">
                  <a:avLst/>
                </a:prstGeom>
                <a:noFill/>
                <a:ln>
                  <a:noFill/>
                </a:ln>
              </p:spPr>
              <p:txBody>
                <a:bodyPr>
                  <a:spAutoFit/>
                </a:bodyPr>
                <a:lstStyle/>
                <a:p>
                  <a:pPr>
                    <a:buFont typeface="Arial" panose="020B0604020202020204" pitchFamily="34" charset="0"/>
                    <a:buNone/>
                  </a:pPr>
                  <a:r>
                    <a:rPr lang="en-US" altLang="zh-CN" sz="2400" b="1">
                      <a:solidFill>
                        <a:srgbClr val="FF0000"/>
                      </a:solidFill>
                    </a:rPr>
                    <a:t>C</a:t>
                  </a:r>
                </a:p>
              </p:txBody>
            </p:sp>
            <p:sp>
              <p:nvSpPr>
                <p:cNvPr id="44" name="TextBox 43"/>
                <p:cNvSpPr txBox="1"/>
                <p:nvPr/>
              </p:nvSpPr>
              <p:spPr>
                <a:xfrm>
                  <a:off x="4428144" y="2709546"/>
                  <a:ext cx="295356" cy="614876"/>
                </a:xfrm>
                <a:prstGeom prst="rect">
                  <a:avLst/>
                </a:prstGeom>
                <a:noFill/>
                <a:ln>
                  <a:noFill/>
                </a:ln>
              </p:spPr>
              <p:txBody>
                <a:bodyPr>
                  <a:spAutoFit/>
                </a:bodyPr>
                <a:lstStyle/>
                <a:p>
                  <a:pPr>
                    <a:buFont typeface="Arial" panose="020B0604020202020204" pitchFamily="34" charset="0"/>
                    <a:buNone/>
                  </a:pPr>
                  <a:r>
                    <a:rPr lang="en-US" altLang="zh-CN" sz="2400" b="1">
                      <a:solidFill>
                        <a:srgbClr val="FF0000"/>
                      </a:solidFill>
                    </a:rPr>
                    <a:t>B</a:t>
                  </a:r>
                </a:p>
              </p:txBody>
            </p:sp>
            <p:sp>
              <p:nvSpPr>
                <p:cNvPr id="45" name="等腰三角形 44"/>
                <p:cNvSpPr/>
                <p:nvPr/>
              </p:nvSpPr>
              <p:spPr>
                <a:xfrm rot="10800000">
                  <a:off x="3491263" y="2998153"/>
                  <a:ext cx="1008338" cy="575629"/>
                </a:xfrm>
                <a:prstGeom prst="triangle">
                  <a:avLst>
                    <a:gd name="adj" fmla="val 60924"/>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sp>
            <p:nvSpPr>
              <p:cNvPr id="9248" name="TextBox 25"/>
              <p:cNvSpPr txBox="1">
                <a:spLocks noChangeArrowheads="1"/>
              </p:cNvSpPr>
              <p:nvPr/>
            </p:nvSpPr>
            <p:spPr bwMode="auto">
              <a:xfrm>
                <a:off x="2627784" y="4859868"/>
                <a:ext cx="504056" cy="614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a:solidFill>
                      <a:srgbClr val="FF0000"/>
                    </a:solidFill>
                  </a:rPr>
                  <a:t>D</a:t>
                </a:r>
              </a:p>
            </p:txBody>
          </p:sp>
        </p:grpSp>
      </p:grpSp>
      <p:grpSp>
        <p:nvGrpSpPr>
          <p:cNvPr id="9249" name="组合 31"/>
          <p:cNvGrpSpPr/>
          <p:nvPr/>
        </p:nvGrpSpPr>
        <p:grpSpPr bwMode="auto">
          <a:xfrm>
            <a:off x="2051050" y="3386137"/>
            <a:ext cx="2947988" cy="1711822"/>
            <a:chOff x="3923928" y="4346554"/>
            <a:chExt cx="2948162" cy="2280338"/>
          </a:xfrm>
        </p:grpSpPr>
        <p:cxnSp>
          <p:nvCxnSpPr>
            <p:cNvPr id="47" name="直接连接符 46"/>
            <p:cNvCxnSpPr>
              <a:stCxn id="54" idx="0"/>
              <a:endCxn id="15" idx="3"/>
            </p:cNvCxnSpPr>
            <p:nvPr/>
          </p:nvCxnSpPr>
          <p:spPr>
            <a:xfrm flipV="1">
              <a:off x="5013017" y="4777958"/>
              <a:ext cx="134946" cy="127994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9251" name="组合 28"/>
            <p:cNvGrpSpPr/>
            <p:nvPr/>
          </p:nvGrpSpPr>
          <p:grpSpPr bwMode="auto">
            <a:xfrm>
              <a:off x="3923928" y="4346554"/>
              <a:ext cx="2948162" cy="2280338"/>
              <a:chOff x="3923928" y="4346554"/>
              <a:chExt cx="2948162" cy="2280338"/>
            </a:xfrm>
          </p:grpSpPr>
          <p:grpSp>
            <p:nvGrpSpPr>
              <p:cNvPr id="9252" name="组合 15"/>
              <p:cNvGrpSpPr/>
              <p:nvPr/>
            </p:nvGrpSpPr>
            <p:grpSpPr bwMode="auto">
              <a:xfrm>
                <a:off x="3923928" y="4346554"/>
                <a:ext cx="2948162" cy="2280338"/>
                <a:chOff x="5068309" y="2195606"/>
                <a:chExt cx="2948162" cy="2280338"/>
              </a:xfrm>
            </p:grpSpPr>
            <p:sp>
              <p:nvSpPr>
                <p:cNvPr id="51" name="TextBox 16"/>
                <p:cNvSpPr txBox="1"/>
                <p:nvPr/>
              </p:nvSpPr>
              <p:spPr>
                <a:xfrm>
                  <a:off x="5068309" y="2195606"/>
                  <a:ext cx="655677" cy="614989"/>
                </a:xfrm>
                <a:prstGeom prst="rect">
                  <a:avLst/>
                </a:prstGeom>
                <a:noFill/>
                <a:ln>
                  <a:noFill/>
                </a:ln>
              </p:spPr>
              <p:txBody>
                <a:bodyPr>
                  <a:spAutoFit/>
                </a:bodyPr>
                <a:lstStyle/>
                <a:p>
                  <a:pPr>
                    <a:buFont typeface="Arial" panose="020B0604020202020204" pitchFamily="34" charset="0"/>
                    <a:buNone/>
                  </a:pPr>
                  <a:r>
                    <a:rPr lang="en-US" altLang="zh-CN" sz="2400" b="1">
                      <a:solidFill>
                        <a:srgbClr val="FF0000"/>
                      </a:solidFill>
                    </a:rPr>
                    <a:t>A </a:t>
                  </a:r>
                  <a:r>
                    <a:rPr lang="en-US" altLang="zh-CN" sz="2400" b="1" baseline="-25000">
                      <a:solidFill>
                        <a:srgbClr val="FF0000"/>
                      </a:solidFill>
                    </a:rPr>
                    <a:t>1</a:t>
                  </a:r>
                </a:p>
              </p:txBody>
            </p:sp>
            <p:sp>
              <p:nvSpPr>
                <p:cNvPr id="52" name="TextBox 51"/>
                <p:cNvSpPr txBox="1"/>
                <p:nvPr/>
              </p:nvSpPr>
              <p:spPr>
                <a:xfrm>
                  <a:off x="6004989" y="3860955"/>
                  <a:ext cx="655677" cy="614989"/>
                </a:xfrm>
                <a:prstGeom prst="rect">
                  <a:avLst/>
                </a:prstGeom>
                <a:noFill/>
                <a:ln>
                  <a:noFill/>
                </a:ln>
              </p:spPr>
              <p:txBody>
                <a:bodyPr>
                  <a:spAutoFit/>
                </a:bodyPr>
                <a:lstStyle/>
                <a:p>
                  <a:pPr>
                    <a:buFont typeface="Arial" panose="020B0604020202020204" pitchFamily="34" charset="0"/>
                    <a:buNone/>
                  </a:pPr>
                  <a:r>
                    <a:rPr lang="en-US" altLang="zh-CN" sz="2400" b="1">
                      <a:solidFill>
                        <a:srgbClr val="FF0000"/>
                      </a:solidFill>
                    </a:rPr>
                    <a:t>C</a:t>
                  </a:r>
                  <a:r>
                    <a:rPr lang="en-US" altLang="zh-CN" sz="2400" b="1" baseline="-25000">
                      <a:solidFill>
                        <a:srgbClr val="FF0000"/>
                      </a:solidFill>
                    </a:rPr>
                    <a:t>1</a:t>
                  </a:r>
                </a:p>
              </p:txBody>
            </p:sp>
            <p:sp>
              <p:nvSpPr>
                <p:cNvPr id="53" name="TextBox 52"/>
                <p:cNvSpPr txBox="1"/>
                <p:nvPr/>
              </p:nvSpPr>
              <p:spPr>
                <a:xfrm>
                  <a:off x="7360794" y="2195606"/>
                  <a:ext cx="655677" cy="614989"/>
                </a:xfrm>
                <a:prstGeom prst="rect">
                  <a:avLst/>
                </a:prstGeom>
                <a:noFill/>
                <a:ln>
                  <a:noFill/>
                </a:ln>
              </p:spPr>
              <p:txBody>
                <a:bodyPr>
                  <a:spAutoFit/>
                </a:bodyPr>
                <a:lstStyle/>
                <a:p>
                  <a:pPr>
                    <a:buFont typeface="Arial" panose="020B0604020202020204" pitchFamily="34" charset="0"/>
                    <a:buNone/>
                  </a:pPr>
                  <a:r>
                    <a:rPr lang="en-US" altLang="zh-CN" sz="2400" b="1">
                      <a:solidFill>
                        <a:srgbClr val="FF0000"/>
                      </a:solidFill>
                    </a:rPr>
                    <a:t>B</a:t>
                  </a:r>
                  <a:r>
                    <a:rPr lang="en-US" altLang="zh-CN" sz="2400" b="1" baseline="-25000">
                      <a:solidFill>
                        <a:srgbClr val="FF0000"/>
                      </a:solidFill>
                    </a:rPr>
                    <a:t>1</a:t>
                  </a:r>
                </a:p>
              </p:txBody>
            </p:sp>
            <p:sp>
              <p:nvSpPr>
                <p:cNvPr id="54" name="等腰三角形 53"/>
                <p:cNvSpPr/>
                <p:nvPr/>
              </p:nvSpPr>
              <p:spPr>
                <a:xfrm rot="10800000">
                  <a:off x="5282635" y="2628597"/>
                  <a:ext cx="2238507" cy="1278353"/>
                </a:xfrm>
                <a:prstGeom prst="triangle">
                  <a:avLst>
                    <a:gd name="adj" fmla="val 60924"/>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sp>
            <p:nvSpPr>
              <p:cNvPr id="9257" name="TextBox 26"/>
              <p:cNvSpPr txBox="1">
                <a:spLocks noChangeArrowheads="1"/>
              </p:cNvSpPr>
              <p:nvPr/>
            </p:nvSpPr>
            <p:spPr bwMode="auto">
              <a:xfrm>
                <a:off x="5004048" y="4346555"/>
                <a:ext cx="576162" cy="614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a:solidFill>
                      <a:srgbClr val="FF0000"/>
                    </a:solidFill>
                  </a:rPr>
                  <a:t>D</a:t>
                </a:r>
                <a:r>
                  <a:rPr lang="en-US" altLang="zh-CN" sz="2400" b="1" baseline="-25000">
                    <a:solidFill>
                      <a:srgbClr val="FF0000"/>
                    </a:solidFill>
                  </a:rPr>
                  <a:t>1</a:t>
                </a:r>
              </a:p>
            </p:txBody>
          </p:sp>
        </p:grpSp>
      </p:grpSp>
      <p:grpSp>
        <p:nvGrpSpPr>
          <p:cNvPr id="9258" name="组合 17"/>
          <p:cNvGrpSpPr/>
          <p:nvPr/>
        </p:nvGrpSpPr>
        <p:grpSpPr bwMode="auto">
          <a:xfrm>
            <a:off x="431801" y="464344"/>
            <a:ext cx="1533525" cy="499679"/>
            <a:chOff x="0" y="1"/>
            <a:chExt cx="4104456" cy="640588"/>
          </a:xfrm>
        </p:grpSpPr>
        <p:sp>
          <p:nvSpPr>
            <p:cNvPr id="9259" name="圆角矩形 31"/>
            <p:cNvSpPr>
              <a:spLocks noChangeArrowheads="1"/>
            </p:cNvSpPr>
            <p:nvPr/>
          </p:nvSpPr>
          <p:spPr bwMode="auto">
            <a:xfrm>
              <a:off x="0" y="1"/>
              <a:ext cx="4104456" cy="469395"/>
            </a:xfrm>
            <a:prstGeom prst="roundRect">
              <a:avLst>
                <a:gd name="adj" fmla="val 16667"/>
              </a:avLst>
            </a:prstGeom>
            <a:solidFill>
              <a:srgbClr val="FFFFD9"/>
            </a:solidFill>
            <a:ln w="25400">
              <a:solidFill>
                <a:srgbClr val="0099FF"/>
              </a:solidFill>
              <a:round/>
            </a:ln>
          </p:spPr>
          <p:txBody>
            <a:bodyPr/>
            <a:lstStyle/>
            <a:p>
              <a:pPr algn="ctr" eaLnBrk="0" hangingPunct="0">
                <a:buFont typeface="Arial" panose="020B0604020202020204" pitchFamily="34" charset="0"/>
                <a:buNone/>
              </a:pPr>
              <a:endParaRPr lang="zh-CN" altLang="zh-CN" sz="2400" b="1">
                <a:latin typeface="宋体" panose="02010600030101010101" pitchFamily="2" charset="-122"/>
                <a:sym typeface="宋体" panose="02010600030101010101" pitchFamily="2" charset="-122"/>
              </a:endParaRPr>
            </a:p>
          </p:txBody>
        </p:sp>
        <p:sp>
          <p:nvSpPr>
            <p:cNvPr id="9260" name="文本框 19"/>
            <p:cNvSpPr>
              <a:spLocks noChangeArrowheads="1"/>
            </p:cNvSpPr>
            <p:nvPr/>
          </p:nvSpPr>
          <p:spPr bwMode="auto">
            <a:xfrm>
              <a:off x="76523" y="48735"/>
              <a:ext cx="4027933" cy="591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Font typeface="Arial" panose="020B0604020202020204" pitchFamily="34" charset="0"/>
                <a:buNone/>
              </a:pPr>
              <a:r>
                <a:rPr lang="zh-CN" altLang="en-US" sz="2400" b="1">
                  <a:solidFill>
                    <a:srgbClr val="FF0000"/>
                  </a:solidFill>
                  <a:latin typeface="微软雅黑" panose="020B0503020204020204" pitchFamily="34" charset="-122"/>
                  <a:ea typeface="微软雅黑" panose="020B0503020204020204" pitchFamily="34" charset="-122"/>
                  <a:sym typeface="微软雅黑" panose="020B0503020204020204" pitchFamily="34" charset="-122"/>
                </a:rPr>
                <a:t>想一想</a:t>
              </a:r>
            </a:p>
          </p:txBody>
        </p:sp>
      </p:gr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descr="C:\Users\hp\Pictures\图片1.jpg"/>
          <p:cNvPicPr>
            <a:picLocks noChangeAspect="1" noChangeArrowheads="1"/>
          </p:cNvPicPr>
          <p:nvPr/>
        </p:nvPicPr>
        <p:blipFill>
          <a:blip r:embed="rId3"/>
          <a:srcRect/>
          <a:stretch>
            <a:fillRect/>
          </a:stretch>
        </p:blipFill>
        <p:spPr bwMode="auto">
          <a:xfrm>
            <a:off x="1692275" y="573882"/>
            <a:ext cx="6432550" cy="3070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Box 28"/>
          <p:cNvSpPr txBox="1">
            <a:spLocks noChangeArrowheads="1"/>
          </p:cNvSpPr>
          <p:nvPr/>
        </p:nvSpPr>
        <p:spPr bwMode="auto">
          <a:xfrm>
            <a:off x="319088" y="471488"/>
            <a:ext cx="2989262" cy="523220"/>
          </a:xfrm>
          <a:prstGeom prst="rect">
            <a:avLst/>
          </a:prstGeom>
          <a:noFill/>
          <a:ln>
            <a:noFill/>
          </a:ln>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800" b="1">
                <a:solidFill>
                  <a:srgbClr val="228B8B"/>
                </a:solidFill>
                <a:latin typeface="黑体" panose="02010609060101010101" pitchFamily="49" charset="-122"/>
                <a:ea typeface="黑体" panose="02010609060101010101" pitchFamily="49" charset="-122"/>
              </a:rPr>
              <a:t>量一量，猜一猜</a:t>
            </a:r>
          </a:p>
        </p:txBody>
      </p:sp>
      <p:grpSp>
        <p:nvGrpSpPr>
          <p:cNvPr id="10244" name="组合 29"/>
          <p:cNvGrpSpPr/>
          <p:nvPr/>
        </p:nvGrpSpPr>
        <p:grpSpPr bwMode="auto">
          <a:xfrm>
            <a:off x="4281489" y="1302544"/>
            <a:ext cx="3965575" cy="2194025"/>
            <a:chOff x="5121956" y="2082306"/>
            <a:chExt cx="2573095" cy="1899344"/>
          </a:xfrm>
        </p:grpSpPr>
        <p:sp>
          <p:nvSpPr>
            <p:cNvPr id="10245" name="TextBox 17"/>
            <p:cNvSpPr txBox="1">
              <a:spLocks noChangeArrowheads="1"/>
            </p:cNvSpPr>
            <p:nvPr/>
          </p:nvSpPr>
          <p:spPr bwMode="auto">
            <a:xfrm>
              <a:off x="5867401" y="2082306"/>
              <a:ext cx="504825" cy="399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a:solidFill>
                    <a:srgbClr val="FF0000"/>
                  </a:solidFill>
                </a:rPr>
                <a:t>D</a:t>
              </a:r>
              <a:r>
                <a:rPr lang="en-US" altLang="zh-CN" sz="2400" b="1" baseline="-25000">
                  <a:solidFill>
                    <a:srgbClr val="FF0000"/>
                  </a:solidFill>
                </a:rPr>
                <a:t>1</a:t>
              </a:r>
            </a:p>
          </p:txBody>
        </p:sp>
        <p:grpSp>
          <p:nvGrpSpPr>
            <p:cNvPr id="10246" name="组合 28"/>
            <p:cNvGrpSpPr/>
            <p:nvPr/>
          </p:nvGrpSpPr>
          <p:grpSpPr bwMode="auto">
            <a:xfrm>
              <a:off x="5121956" y="2082306"/>
              <a:ext cx="2573095" cy="1899344"/>
              <a:chOff x="5121956" y="2082306"/>
              <a:chExt cx="2573095" cy="1899344"/>
            </a:xfrm>
          </p:grpSpPr>
          <p:grpSp>
            <p:nvGrpSpPr>
              <p:cNvPr id="10247" name="组合 7"/>
              <p:cNvGrpSpPr/>
              <p:nvPr/>
            </p:nvGrpSpPr>
            <p:grpSpPr bwMode="auto">
              <a:xfrm>
                <a:off x="5121956" y="2082306"/>
                <a:ext cx="2573095" cy="1899344"/>
                <a:chOff x="5258225" y="2361046"/>
                <a:chExt cx="2573095" cy="1899344"/>
              </a:xfrm>
            </p:grpSpPr>
            <p:sp>
              <p:nvSpPr>
                <p:cNvPr id="9" name="TextBox 8"/>
                <p:cNvSpPr txBox="1"/>
                <p:nvPr/>
              </p:nvSpPr>
              <p:spPr>
                <a:xfrm>
                  <a:off x="5258225" y="2361046"/>
                  <a:ext cx="656149" cy="399658"/>
                </a:xfrm>
                <a:prstGeom prst="rect">
                  <a:avLst/>
                </a:prstGeom>
                <a:noFill/>
                <a:ln>
                  <a:noFill/>
                </a:ln>
              </p:spPr>
              <p:txBody>
                <a:bodyPr>
                  <a:spAutoFit/>
                </a:bodyPr>
                <a:lstStyle/>
                <a:p>
                  <a:pPr>
                    <a:buFont typeface="Arial" panose="020B0604020202020204" pitchFamily="34" charset="0"/>
                    <a:buNone/>
                  </a:pPr>
                  <a:r>
                    <a:rPr lang="en-US" altLang="zh-CN" sz="2400" b="1">
                      <a:solidFill>
                        <a:srgbClr val="FF0000"/>
                      </a:solidFill>
                    </a:rPr>
                    <a:t>A </a:t>
                  </a:r>
                  <a:r>
                    <a:rPr lang="en-US" altLang="zh-CN" sz="2400" b="1" baseline="-25000">
                      <a:solidFill>
                        <a:srgbClr val="FF0000"/>
                      </a:solidFill>
                    </a:rPr>
                    <a:t>1</a:t>
                  </a:r>
                </a:p>
              </p:txBody>
            </p:sp>
            <p:sp>
              <p:nvSpPr>
                <p:cNvPr id="10" name="TextBox 9"/>
                <p:cNvSpPr txBox="1"/>
                <p:nvPr/>
              </p:nvSpPr>
              <p:spPr>
                <a:xfrm>
                  <a:off x="6003990" y="3860731"/>
                  <a:ext cx="656149" cy="399659"/>
                </a:xfrm>
                <a:prstGeom prst="rect">
                  <a:avLst/>
                </a:prstGeom>
                <a:noFill/>
                <a:ln>
                  <a:noFill/>
                </a:ln>
              </p:spPr>
              <p:txBody>
                <a:bodyPr>
                  <a:spAutoFit/>
                </a:bodyPr>
                <a:lstStyle/>
                <a:p>
                  <a:pPr>
                    <a:buFont typeface="Arial" panose="020B0604020202020204" pitchFamily="34" charset="0"/>
                    <a:buNone/>
                  </a:pPr>
                  <a:r>
                    <a:rPr lang="en-US" altLang="zh-CN" sz="2400" b="1">
                      <a:solidFill>
                        <a:srgbClr val="FF0000"/>
                      </a:solidFill>
                    </a:rPr>
                    <a:t>C</a:t>
                  </a:r>
                  <a:r>
                    <a:rPr lang="en-US" altLang="zh-CN" sz="2400" b="1" baseline="-25000">
                      <a:solidFill>
                        <a:srgbClr val="FF0000"/>
                      </a:solidFill>
                    </a:rPr>
                    <a:t>1</a:t>
                  </a:r>
                </a:p>
              </p:txBody>
            </p:sp>
            <p:sp>
              <p:nvSpPr>
                <p:cNvPr id="11" name="TextBox 10"/>
                <p:cNvSpPr txBox="1"/>
                <p:nvPr/>
              </p:nvSpPr>
              <p:spPr>
                <a:xfrm>
                  <a:off x="7175170" y="2361046"/>
                  <a:ext cx="656150" cy="399658"/>
                </a:xfrm>
                <a:prstGeom prst="rect">
                  <a:avLst/>
                </a:prstGeom>
                <a:noFill/>
                <a:ln>
                  <a:noFill/>
                </a:ln>
              </p:spPr>
              <p:txBody>
                <a:bodyPr>
                  <a:spAutoFit/>
                </a:bodyPr>
                <a:lstStyle/>
                <a:p>
                  <a:pPr>
                    <a:buFont typeface="Arial" panose="020B0604020202020204" pitchFamily="34" charset="0"/>
                    <a:buNone/>
                  </a:pPr>
                  <a:r>
                    <a:rPr lang="en-US" altLang="zh-CN" sz="2400" b="1">
                      <a:solidFill>
                        <a:srgbClr val="FF0000"/>
                      </a:solidFill>
                    </a:rPr>
                    <a:t>B</a:t>
                  </a:r>
                  <a:r>
                    <a:rPr lang="en-US" altLang="zh-CN" sz="2400" b="1" baseline="-25000">
                      <a:solidFill>
                        <a:srgbClr val="FF0000"/>
                      </a:solidFill>
                    </a:rPr>
                    <a:t>1</a:t>
                  </a:r>
                </a:p>
              </p:txBody>
            </p:sp>
            <p:sp>
              <p:nvSpPr>
                <p:cNvPr id="12" name="等腰三角形 11"/>
                <p:cNvSpPr/>
                <p:nvPr/>
              </p:nvSpPr>
              <p:spPr>
                <a:xfrm rot="10800000">
                  <a:off x="5282946" y="2628000"/>
                  <a:ext cx="2237295" cy="1278082"/>
                </a:xfrm>
                <a:prstGeom prst="triangle">
                  <a:avLst>
                    <a:gd name="adj" fmla="val 60924"/>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cxnSp>
            <p:nvCxnSpPr>
              <p:cNvPr id="16" name="直接连接符 15"/>
              <p:cNvCxnSpPr>
                <a:stCxn id="12" idx="0"/>
                <a:endCxn id="12" idx="3"/>
              </p:cNvCxnSpPr>
              <p:nvPr/>
            </p:nvCxnSpPr>
            <p:spPr>
              <a:xfrm flipV="1">
                <a:off x="6021200" y="2349260"/>
                <a:ext cx="0" cy="127808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0253" name="矩形 18"/>
              <p:cNvSpPr>
                <a:spLocks noChangeArrowheads="1"/>
              </p:cNvSpPr>
              <p:nvPr/>
            </p:nvSpPr>
            <p:spPr bwMode="auto">
              <a:xfrm>
                <a:off x="5833818" y="2273219"/>
                <a:ext cx="315364" cy="399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a:solidFill>
                      <a:srgbClr val="FF0000"/>
                    </a:solidFill>
                  </a:rPr>
                  <a:t>∟</a:t>
                </a:r>
              </a:p>
            </p:txBody>
          </p:sp>
        </p:grpSp>
      </p:grpSp>
      <p:grpSp>
        <p:nvGrpSpPr>
          <p:cNvPr id="10254" name="组合 27"/>
          <p:cNvGrpSpPr/>
          <p:nvPr/>
        </p:nvGrpSpPr>
        <p:grpSpPr bwMode="auto">
          <a:xfrm>
            <a:off x="827088" y="1382317"/>
            <a:ext cx="2552700" cy="1379637"/>
            <a:chOff x="2445436" y="2316968"/>
            <a:chExt cx="1406483" cy="1012887"/>
          </a:xfrm>
        </p:grpSpPr>
        <p:grpSp>
          <p:nvGrpSpPr>
            <p:cNvPr id="10255" name="组合 2"/>
            <p:cNvGrpSpPr/>
            <p:nvPr/>
          </p:nvGrpSpPr>
          <p:grpSpPr bwMode="auto">
            <a:xfrm>
              <a:off x="2445436" y="2317842"/>
              <a:ext cx="1406483" cy="1012013"/>
              <a:chOff x="3317016" y="2811630"/>
              <a:chExt cx="1406483" cy="1012013"/>
            </a:xfrm>
          </p:grpSpPr>
          <p:sp>
            <p:nvSpPr>
              <p:cNvPr id="4" name="TextBox 3"/>
              <p:cNvSpPr txBox="1"/>
              <p:nvPr/>
            </p:nvSpPr>
            <p:spPr>
              <a:xfrm>
                <a:off x="3317016" y="2811630"/>
                <a:ext cx="295641" cy="338940"/>
              </a:xfrm>
              <a:prstGeom prst="rect">
                <a:avLst/>
              </a:prstGeom>
              <a:noFill/>
              <a:ln>
                <a:noFill/>
              </a:ln>
            </p:spPr>
            <p:txBody>
              <a:bodyPr>
                <a:spAutoFit/>
              </a:bodyPr>
              <a:lstStyle/>
              <a:p>
                <a:pPr>
                  <a:buFont typeface="Arial" panose="020B0604020202020204" pitchFamily="34" charset="0"/>
                  <a:buNone/>
                </a:pPr>
                <a:r>
                  <a:rPr lang="en-US" altLang="zh-CN" sz="2400" b="1">
                    <a:solidFill>
                      <a:srgbClr val="FF0000"/>
                    </a:solidFill>
                  </a:rPr>
                  <a:t>A</a:t>
                </a:r>
              </a:p>
            </p:txBody>
          </p:sp>
          <p:sp>
            <p:nvSpPr>
              <p:cNvPr id="5" name="TextBox 4"/>
              <p:cNvSpPr txBox="1"/>
              <p:nvPr/>
            </p:nvSpPr>
            <p:spPr>
              <a:xfrm>
                <a:off x="3912672" y="3484703"/>
                <a:ext cx="294767" cy="338940"/>
              </a:xfrm>
              <a:prstGeom prst="rect">
                <a:avLst/>
              </a:prstGeom>
              <a:noFill/>
              <a:ln>
                <a:noFill/>
              </a:ln>
            </p:spPr>
            <p:txBody>
              <a:bodyPr>
                <a:spAutoFit/>
              </a:bodyPr>
              <a:lstStyle/>
              <a:p>
                <a:pPr>
                  <a:buFont typeface="Arial" panose="020B0604020202020204" pitchFamily="34" charset="0"/>
                  <a:buNone/>
                </a:pPr>
                <a:r>
                  <a:rPr lang="en-US" altLang="zh-CN" sz="2400" b="1">
                    <a:solidFill>
                      <a:srgbClr val="FF0000"/>
                    </a:solidFill>
                  </a:rPr>
                  <a:t>C</a:t>
                </a:r>
              </a:p>
            </p:txBody>
          </p:sp>
          <p:sp>
            <p:nvSpPr>
              <p:cNvPr id="6" name="TextBox 5"/>
              <p:cNvSpPr txBox="1"/>
              <p:nvPr/>
            </p:nvSpPr>
            <p:spPr>
              <a:xfrm>
                <a:off x="4427858" y="2811630"/>
                <a:ext cx="295641" cy="338940"/>
              </a:xfrm>
              <a:prstGeom prst="rect">
                <a:avLst/>
              </a:prstGeom>
              <a:noFill/>
              <a:ln>
                <a:noFill/>
              </a:ln>
            </p:spPr>
            <p:txBody>
              <a:bodyPr>
                <a:spAutoFit/>
              </a:bodyPr>
              <a:lstStyle/>
              <a:p>
                <a:pPr>
                  <a:buFont typeface="Arial" panose="020B0604020202020204" pitchFamily="34" charset="0"/>
                  <a:buNone/>
                </a:pPr>
                <a:r>
                  <a:rPr lang="en-US" altLang="zh-CN" sz="2400" b="1">
                    <a:solidFill>
                      <a:srgbClr val="FF0000"/>
                    </a:solidFill>
                  </a:rPr>
                  <a:t>B</a:t>
                </a:r>
              </a:p>
            </p:txBody>
          </p:sp>
          <p:sp>
            <p:nvSpPr>
              <p:cNvPr id="7" name="等腰三角形 6"/>
              <p:cNvSpPr/>
              <p:nvPr/>
            </p:nvSpPr>
            <p:spPr>
              <a:xfrm rot="10800000">
                <a:off x="3491952" y="2996943"/>
                <a:ext cx="1007630" cy="576046"/>
              </a:xfrm>
              <a:prstGeom prst="triangle">
                <a:avLst>
                  <a:gd name="adj" fmla="val 60924"/>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2400"/>
              </a:p>
            </p:txBody>
          </p:sp>
        </p:grpSp>
        <p:cxnSp>
          <p:nvCxnSpPr>
            <p:cNvPr id="14" name="直接连接符 13"/>
            <p:cNvCxnSpPr>
              <a:stCxn id="7" idx="0"/>
              <a:endCxn id="7" idx="3"/>
            </p:cNvCxnSpPr>
            <p:nvPr/>
          </p:nvCxnSpPr>
          <p:spPr>
            <a:xfrm flipV="1">
              <a:off x="3014851" y="2502282"/>
              <a:ext cx="0" cy="576045"/>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0261" name="TextBox 16"/>
            <p:cNvSpPr txBox="1">
              <a:spLocks noChangeArrowheads="1"/>
            </p:cNvSpPr>
            <p:nvPr/>
          </p:nvSpPr>
          <p:spPr bwMode="auto">
            <a:xfrm>
              <a:off x="2918814" y="2316968"/>
              <a:ext cx="503238" cy="338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a:solidFill>
                    <a:srgbClr val="FF0000"/>
                  </a:solidFill>
                </a:rPr>
                <a:t>D</a:t>
              </a:r>
            </a:p>
          </p:txBody>
        </p:sp>
        <p:sp>
          <p:nvSpPr>
            <p:cNvPr id="10262" name="矩形 19"/>
            <p:cNvSpPr>
              <a:spLocks noChangeArrowheads="1"/>
            </p:cNvSpPr>
            <p:nvPr/>
          </p:nvSpPr>
          <p:spPr bwMode="auto">
            <a:xfrm>
              <a:off x="2859371" y="2431507"/>
              <a:ext cx="267792" cy="338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a:solidFill>
                    <a:srgbClr val="FF0000"/>
                  </a:solidFill>
                </a:rPr>
                <a:t>∟</a:t>
              </a:r>
            </a:p>
          </p:txBody>
        </p:sp>
      </p:grpSp>
      <p:grpSp>
        <p:nvGrpSpPr>
          <p:cNvPr id="10263" name="组合 30"/>
          <p:cNvGrpSpPr/>
          <p:nvPr/>
        </p:nvGrpSpPr>
        <p:grpSpPr bwMode="auto">
          <a:xfrm>
            <a:off x="449264" y="3540917"/>
            <a:ext cx="7920037" cy="1569660"/>
            <a:chOff x="755576" y="4725142"/>
            <a:chExt cx="7920880" cy="2090187"/>
          </a:xfrm>
        </p:grpSpPr>
        <p:grpSp>
          <p:nvGrpSpPr>
            <p:cNvPr id="10264" name="组合 25"/>
            <p:cNvGrpSpPr/>
            <p:nvPr/>
          </p:nvGrpSpPr>
          <p:grpSpPr bwMode="auto">
            <a:xfrm>
              <a:off x="755576" y="4725142"/>
              <a:ext cx="7920880" cy="2090187"/>
              <a:chOff x="763778" y="4941264"/>
              <a:chExt cx="7621979" cy="2087743"/>
            </a:xfrm>
          </p:grpSpPr>
          <p:sp>
            <p:nvSpPr>
              <p:cNvPr id="10265" name="TextBox 22"/>
              <p:cNvSpPr txBox="1">
                <a:spLocks noChangeArrowheads="1"/>
              </p:cNvSpPr>
              <p:nvPr/>
            </p:nvSpPr>
            <p:spPr bwMode="auto">
              <a:xfrm>
                <a:off x="763778" y="4941264"/>
                <a:ext cx="7621979" cy="2087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200000"/>
                  </a:lnSpc>
                  <a:buFont typeface="Arial" panose="020B0604020202020204" pitchFamily="34" charset="0"/>
                  <a:buNone/>
                </a:pPr>
                <a:r>
                  <a:rPr lang="en-US" altLang="zh-CN" sz="2400">
                    <a:solidFill>
                      <a:srgbClr val="FF0000"/>
                    </a:solidFill>
                    <a:cs typeface="Arial" panose="020B0604020202020204" pitchFamily="34" charset="0"/>
                  </a:rPr>
                  <a:t>  </a:t>
                </a:r>
                <a:r>
                  <a:rPr lang="el-GR" altLang="zh-CN" sz="2400">
                    <a:latin typeface="Times New Roman" panose="02020603050405020304" pitchFamily="18" charset="0"/>
                    <a:ea typeface="黑体" panose="02010609060101010101" pitchFamily="49" charset="-122"/>
                  </a:rPr>
                  <a:t>Δ</a:t>
                </a:r>
                <a:r>
                  <a:rPr lang="en-US" altLang="zh-CN" sz="2400">
                    <a:latin typeface="Times New Roman" panose="02020603050405020304" pitchFamily="18" charset="0"/>
                    <a:ea typeface="黑体" panose="02010609060101010101" pitchFamily="49" charset="-122"/>
                  </a:rPr>
                  <a:t>ABC ∽ </a:t>
                </a:r>
                <a:r>
                  <a:rPr lang="el-GR" altLang="zh-CN" sz="2400">
                    <a:latin typeface="Times New Roman" panose="02020603050405020304" pitchFamily="18" charset="0"/>
                    <a:ea typeface="黑体" panose="02010609060101010101" pitchFamily="49" charset="-122"/>
                  </a:rPr>
                  <a:t>Δ</a:t>
                </a:r>
                <a:r>
                  <a:rPr lang="en-US" altLang="zh-CN" sz="2400">
                    <a:latin typeface="Times New Roman" panose="02020603050405020304" pitchFamily="18" charset="0"/>
                    <a:ea typeface="黑体" panose="02010609060101010101" pitchFamily="49" charset="-122"/>
                  </a:rPr>
                  <a:t>A</a:t>
                </a:r>
                <a:r>
                  <a:rPr lang="en-US" altLang="zh-CN" sz="2400" baseline="-25000">
                    <a:latin typeface="Times New Roman" panose="02020603050405020304" pitchFamily="18" charset="0"/>
                    <a:ea typeface="黑体" panose="02010609060101010101" pitchFamily="49" charset="-122"/>
                  </a:rPr>
                  <a:t>1</a:t>
                </a:r>
                <a:r>
                  <a:rPr lang="en-US" altLang="zh-CN" sz="2400">
                    <a:latin typeface="Times New Roman" panose="02020603050405020304" pitchFamily="18" charset="0"/>
                    <a:ea typeface="黑体" panose="02010609060101010101" pitchFamily="49" charset="-122"/>
                  </a:rPr>
                  <a:t>B</a:t>
                </a:r>
                <a:r>
                  <a:rPr lang="en-US" altLang="zh-CN" sz="2400" baseline="-25000">
                    <a:latin typeface="Times New Roman" panose="02020603050405020304" pitchFamily="18" charset="0"/>
                    <a:ea typeface="黑体" panose="02010609060101010101" pitchFamily="49" charset="-122"/>
                  </a:rPr>
                  <a:t>1</a:t>
                </a:r>
                <a:r>
                  <a:rPr lang="en-US" altLang="zh-CN" sz="2400">
                    <a:latin typeface="Times New Roman" panose="02020603050405020304" pitchFamily="18" charset="0"/>
                    <a:ea typeface="黑体" panose="02010609060101010101" pitchFamily="49" charset="-122"/>
                  </a:rPr>
                  <a:t>C</a:t>
                </a:r>
                <a:r>
                  <a:rPr lang="en-US" altLang="zh-CN" sz="2400" baseline="-25000">
                    <a:latin typeface="Times New Roman" panose="02020603050405020304" pitchFamily="18" charset="0"/>
                    <a:ea typeface="黑体" panose="02010609060101010101" pitchFamily="49" charset="-122"/>
                  </a:rPr>
                  <a:t>1</a:t>
                </a:r>
                <a:r>
                  <a:rPr lang="en-US" altLang="zh-CN" sz="2400">
                    <a:latin typeface="Times New Roman" panose="02020603050405020304" pitchFamily="18" charset="0"/>
                    <a:ea typeface="黑体" panose="02010609060101010101" pitchFamily="49" charset="-122"/>
                  </a:rPr>
                  <a:t>,                    ,CD</a:t>
                </a:r>
                <a:r>
                  <a:rPr lang="zh-CN" altLang="en-US" sz="2400">
                    <a:latin typeface="Times New Roman" panose="02020603050405020304" pitchFamily="18" charset="0"/>
                    <a:ea typeface="黑体" panose="02010609060101010101" pitchFamily="49" charset="-122"/>
                  </a:rPr>
                  <a:t>和</a:t>
                </a:r>
                <a:r>
                  <a:rPr lang="en-US" altLang="zh-CN" sz="2400">
                    <a:latin typeface="Times New Roman" panose="02020603050405020304" pitchFamily="18" charset="0"/>
                    <a:ea typeface="黑体" panose="02010609060101010101" pitchFamily="49" charset="-122"/>
                  </a:rPr>
                  <a:t>C</a:t>
                </a:r>
                <a:r>
                  <a:rPr lang="en-US" altLang="zh-CN" sz="2400" baseline="-25000">
                    <a:latin typeface="Times New Roman" panose="02020603050405020304" pitchFamily="18" charset="0"/>
                    <a:ea typeface="黑体" panose="02010609060101010101" pitchFamily="49" charset="-122"/>
                  </a:rPr>
                  <a:t>1</a:t>
                </a:r>
                <a:r>
                  <a:rPr lang="en-US" altLang="zh-CN" sz="2400">
                    <a:latin typeface="Times New Roman" panose="02020603050405020304" pitchFamily="18" charset="0"/>
                    <a:ea typeface="黑体" panose="02010609060101010101" pitchFamily="49" charset="-122"/>
                  </a:rPr>
                  <a:t>D</a:t>
                </a:r>
                <a:r>
                  <a:rPr lang="en-US" altLang="zh-CN" sz="2400" baseline="-25000">
                    <a:latin typeface="Times New Roman" panose="02020603050405020304" pitchFamily="18" charset="0"/>
                    <a:ea typeface="黑体" panose="02010609060101010101" pitchFamily="49" charset="-122"/>
                  </a:rPr>
                  <a:t>1</a:t>
                </a:r>
                <a:r>
                  <a:rPr lang="zh-CN" altLang="en-US" sz="2400">
                    <a:latin typeface="Times New Roman" panose="02020603050405020304" pitchFamily="18" charset="0"/>
                    <a:ea typeface="黑体" panose="02010609060101010101" pitchFamily="49" charset="-122"/>
                  </a:rPr>
                  <a:t>分别是它们的高</a:t>
                </a:r>
                <a:r>
                  <a:rPr lang="en-US" altLang="zh-CN" sz="2400">
                    <a:latin typeface="Times New Roman" panose="02020603050405020304" pitchFamily="18" charset="0"/>
                    <a:ea typeface="黑体" panose="02010609060101010101" pitchFamily="49" charset="-122"/>
                  </a:rPr>
                  <a:t>, </a:t>
                </a:r>
                <a:r>
                  <a:rPr lang="zh-CN" altLang="en-US" sz="2400">
                    <a:latin typeface="Times New Roman" panose="02020603050405020304" pitchFamily="18" charset="0"/>
                    <a:ea typeface="黑体" panose="02010609060101010101" pitchFamily="49" charset="-122"/>
                  </a:rPr>
                  <a:t>你知道            等于多少吗？       </a:t>
                </a:r>
              </a:p>
            </p:txBody>
          </p:sp>
        </p:grpSp>
        <p:graphicFrame>
          <p:nvGraphicFramePr>
            <p:cNvPr id="10266" name="Object 2"/>
            <p:cNvGraphicFramePr/>
            <p:nvPr/>
          </p:nvGraphicFramePr>
          <p:xfrm>
            <a:off x="3812156" y="4862865"/>
            <a:ext cx="1089141" cy="813003"/>
          </p:xfrm>
          <a:graphic>
            <a:graphicData uri="http://schemas.openxmlformats.org/presentationml/2006/ole">
              <mc:AlternateContent xmlns:mc="http://schemas.openxmlformats.org/markup-compatibility/2006">
                <mc:Choice xmlns:v="urn:schemas-microsoft-com:vml" Requires="v">
                  <p:oleObj spid="_x0000_s10278" r:id="rId4" imgW="635000" imgH="431800" progId="Equation.3">
                    <p:embed/>
                  </p:oleObj>
                </mc:Choice>
                <mc:Fallback>
                  <p:oleObj r:id="rId4" imgW="635000" imgH="431800" progId="Equation.3">
                    <p:embed/>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2156" y="4862865"/>
                          <a:ext cx="1089141" cy="813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0267" name="Object 3"/>
            <p:cNvGraphicFramePr/>
            <p:nvPr/>
          </p:nvGraphicFramePr>
          <p:xfrm>
            <a:off x="2213383" y="5675997"/>
            <a:ext cx="801298" cy="726559"/>
          </p:xfrm>
          <a:graphic>
            <a:graphicData uri="http://schemas.openxmlformats.org/presentationml/2006/ole">
              <mc:AlternateContent xmlns:mc="http://schemas.openxmlformats.org/markup-compatibility/2006">
                <mc:Choice xmlns:v="urn:schemas-microsoft-com:vml" Requires="v">
                  <p:oleObj spid="_x0000_s10279" r:id="rId6" imgW="381000" imgH="431800" progId="Equation.3">
                    <p:embed/>
                  </p:oleObj>
                </mc:Choice>
                <mc:Fallback>
                  <p:oleObj r:id="rId6" imgW="381000" imgH="431800" progId="Equation.3">
                    <p:embed/>
                    <p:pic>
                      <p:nvPicPr>
                        <p:cNvPr id="0" name="Object 3"/>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13383" y="5675997"/>
                          <a:ext cx="801298" cy="726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矩形 80"/>
          <p:cNvSpPr>
            <a:spLocks noChangeArrowheads="1"/>
          </p:cNvSpPr>
          <p:nvPr/>
        </p:nvSpPr>
        <p:spPr bwMode="auto">
          <a:xfrm>
            <a:off x="11113" y="28575"/>
            <a:ext cx="11144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zh-CN" altLang="en-US" b="1" dirty="0">
                <a:solidFill>
                  <a:srgbClr val="228B8B"/>
                </a:solidFill>
                <a:ea typeface="方正姚体" panose="02010601030101010101" pitchFamily="2" charset="-122"/>
              </a:rPr>
              <a:t>讲授新课</a:t>
            </a:r>
            <a:endParaRPr lang="zh-CN" altLang="en-US" dirty="0">
              <a:solidFill>
                <a:srgbClr val="228B8B"/>
              </a:solidFill>
              <a:ea typeface="方正姚体" panose="02010601030101010101" pitchFamily="2" charset="-122"/>
            </a:endParaRPr>
          </a:p>
        </p:txBody>
      </p:sp>
      <p:grpSp>
        <p:nvGrpSpPr>
          <p:cNvPr id="11267" name="组合 6147"/>
          <p:cNvGrpSpPr/>
          <p:nvPr/>
        </p:nvGrpSpPr>
        <p:grpSpPr bwMode="auto">
          <a:xfrm>
            <a:off x="325438" y="304800"/>
            <a:ext cx="6128064" cy="739246"/>
            <a:chOff x="0" y="0"/>
            <a:chExt cx="9651" cy="1551"/>
          </a:xfrm>
        </p:grpSpPr>
        <p:sp>
          <p:nvSpPr>
            <p:cNvPr id="11268" name="矩形 7"/>
            <p:cNvSpPr>
              <a:spLocks noChangeArrowheads="1"/>
            </p:cNvSpPr>
            <p:nvPr/>
          </p:nvSpPr>
          <p:spPr bwMode="auto">
            <a:xfrm>
              <a:off x="882" y="0"/>
              <a:ext cx="2634" cy="1200"/>
            </a:xfrm>
            <a:custGeom>
              <a:avLst/>
              <a:gdLst>
                <a:gd name="T0" fmla="*/ 0 w 2520280"/>
                <a:gd name="T1" fmla="*/ 1872208 h 1872208"/>
                <a:gd name="T2" fmla="*/ 2520280 w 2520280"/>
                <a:gd name="T3" fmla="*/ 1872208 h 1872208"/>
                <a:gd name="T4" fmla="*/ 0 w 2520280"/>
                <a:gd name="T5" fmla="*/ 1872208 h 1872208"/>
                <a:gd name="T6" fmla="*/ 0 w 2520280"/>
                <a:gd name="T7" fmla="*/ 0 h 1872208"/>
                <a:gd name="T8" fmla="*/ 916 w 2520280"/>
                <a:gd name="T9" fmla="*/ 0 h 1872208"/>
                <a:gd name="T10" fmla="*/ 0 w 2520280"/>
                <a:gd name="T11" fmla="*/ 0 h 1872208"/>
              </a:gdLst>
              <a:ahLst/>
              <a:cxnLst>
                <a:cxn ang="0">
                  <a:pos x="T0" y="T1"/>
                </a:cxn>
                <a:cxn ang="0">
                  <a:pos x="T2" y="T3"/>
                </a:cxn>
                <a:cxn ang="0">
                  <a:pos x="T4" y="T5"/>
                </a:cxn>
                <a:cxn ang="0">
                  <a:pos x="T6" y="T7"/>
                </a:cxn>
                <a:cxn ang="0">
                  <a:pos x="T8" y="T9"/>
                </a:cxn>
                <a:cxn ang="0">
                  <a:pos x="T10" y="T11"/>
                </a:cxn>
              </a:cxnLst>
              <a:rect l="0" t="0" r="r" b="b"/>
              <a:pathLst>
                <a:path w="2520280" h="1872208">
                  <a:moveTo>
                    <a:pt x="0" y="1872208"/>
                  </a:moveTo>
                  <a:lnTo>
                    <a:pt x="2520280" y="1872208"/>
                  </a:lnTo>
                  <a:lnTo>
                    <a:pt x="0" y="1872208"/>
                  </a:lnTo>
                  <a:close/>
                  <a:moveTo>
                    <a:pt x="0" y="0"/>
                  </a:moveTo>
                  <a:lnTo>
                    <a:pt x="916" y="0"/>
                  </a:lnTo>
                  <a:lnTo>
                    <a:pt x="0" y="0"/>
                  </a:lnTo>
                  <a:close/>
                </a:path>
              </a:pathLst>
            </a:custGeom>
            <a:noFill/>
            <a:ln w="12700" cap="sq">
              <a:solidFill>
                <a:srgbClr val="DDDDDD"/>
              </a:solidFill>
              <a:miter lim="800000"/>
            </a:ln>
            <a:extLst>
              <a:ext uri="{909E8E84-426E-40DD-AFC4-6F175D3DCCD1}">
                <a14:hiddenFill xmlns:a14="http://schemas.microsoft.com/office/drawing/2010/main">
                  <a:solidFill>
                    <a:srgbClr val="FFFFFF"/>
                  </a:solidFill>
                </a14:hiddenFill>
              </a:ext>
            </a:extLst>
          </p:spPr>
          <p:txBody>
            <a:bodyPr/>
            <a:lstStyle/>
            <a:p>
              <a:pPr>
                <a:buFont typeface="Arial" panose="020B0604020202020204" pitchFamily="34" charset="0"/>
                <a:buNone/>
              </a:pPr>
              <a:endParaRPr lang="zh-CN" altLang="zh-CN" sz="2400">
                <a:solidFill>
                  <a:srgbClr val="FF0000"/>
                </a:solidFill>
              </a:endParaRPr>
            </a:p>
          </p:txBody>
        </p:sp>
        <p:sp>
          <p:nvSpPr>
            <p:cNvPr id="11269" name="任意多边形 16"/>
            <p:cNvSpPr>
              <a:spLocks noChangeArrowheads="1"/>
            </p:cNvSpPr>
            <p:nvPr/>
          </p:nvSpPr>
          <p:spPr bwMode="auto">
            <a:xfrm>
              <a:off x="0" y="454"/>
              <a:ext cx="826" cy="760"/>
            </a:xfrm>
            <a:custGeom>
              <a:avLst/>
              <a:gdLst>
                <a:gd name="T0" fmla="*/ 0 w 696310"/>
                <a:gd name="T1" fmla="*/ 0 h 696310"/>
                <a:gd name="T2" fmla="*/ 459827 w 696310"/>
                <a:gd name="T3" fmla="*/ 0 h 696310"/>
                <a:gd name="T4" fmla="*/ 459827 w 696310"/>
                <a:gd name="T5" fmla="*/ 236483 h 696310"/>
                <a:gd name="T6" fmla="*/ 696310 w 696310"/>
                <a:gd name="T7" fmla="*/ 236483 h 696310"/>
                <a:gd name="T8" fmla="*/ 696310 w 696310"/>
                <a:gd name="T9" fmla="*/ 696310 h 696310"/>
                <a:gd name="T10" fmla="*/ 0 w 696310"/>
                <a:gd name="T11" fmla="*/ 696310 h 696310"/>
                <a:gd name="T12" fmla="*/ 0 w 696310"/>
                <a:gd name="T13" fmla="*/ 0 h 696310"/>
              </a:gdLst>
              <a:ahLst/>
              <a:cxnLst>
                <a:cxn ang="0">
                  <a:pos x="T0" y="T1"/>
                </a:cxn>
                <a:cxn ang="0">
                  <a:pos x="T2" y="T3"/>
                </a:cxn>
                <a:cxn ang="0">
                  <a:pos x="T4" y="T5"/>
                </a:cxn>
                <a:cxn ang="0">
                  <a:pos x="T6" y="T7"/>
                </a:cxn>
                <a:cxn ang="0">
                  <a:pos x="T8" y="T9"/>
                </a:cxn>
                <a:cxn ang="0">
                  <a:pos x="T10" y="T11"/>
                </a:cxn>
                <a:cxn ang="0">
                  <a:pos x="T12" y="T13"/>
                </a:cxn>
              </a:cxnLst>
              <a:rect l="0" t="0" r="r" b="b"/>
              <a:pathLst>
                <a:path w="696310" h="696310">
                  <a:moveTo>
                    <a:pt x="0" y="0"/>
                  </a:moveTo>
                  <a:lnTo>
                    <a:pt x="459827" y="0"/>
                  </a:lnTo>
                  <a:lnTo>
                    <a:pt x="459827" y="236483"/>
                  </a:lnTo>
                  <a:lnTo>
                    <a:pt x="696310" y="236483"/>
                  </a:lnTo>
                  <a:lnTo>
                    <a:pt x="696310" y="696310"/>
                  </a:lnTo>
                  <a:lnTo>
                    <a:pt x="0" y="696310"/>
                  </a:lnTo>
                  <a:lnTo>
                    <a:pt x="0" y="0"/>
                  </a:lnTo>
                  <a:close/>
                </a:path>
              </a:pathLst>
            </a:custGeom>
            <a:solidFill>
              <a:srgbClr val="008080"/>
            </a:solidFill>
            <a:ln>
              <a:noFill/>
            </a:ln>
            <a:extLst>
              <a:ext uri="{91240B29-F687-4F45-9708-019B960494DF}">
                <a14:hiddenLine xmlns:a14="http://schemas.microsoft.com/office/drawing/2010/main" w="9525">
                  <a:solidFill>
                    <a:srgbClr val="000000"/>
                  </a:solidFill>
                  <a:round/>
                </a14:hiddenLine>
              </a:ext>
            </a:extLst>
          </p:spPr>
          <p:txBody>
            <a:bodyPr/>
            <a:lstStyle/>
            <a:p>
              <a:pPr>
                <a:buFont typeface="Arial" panose="020B0604020202020204" pitchFamily="34" charset="0"/>
                <a:buNone/>
              </a:pPr>
              <a:endParaRPr lang="zh-CN" altLang="zh-CN" sz="2400">
                <a:solidFill>
                  <a:srgbClr val="FF0000"/>
                </a:solidFill>
              </a:endParaRPr>
            </a:p>
          </p:txBody>
        </p:sp>
        <p:sp>
          <p:nvSpPr>
            <p:cNvPr id="11270" name="矩形 17"/>
            <p:cNvSpPr>
              <a:spLocks noChangeArrowheads="1"/>
            </p:cNvSpPr>
            <p:nvPr/>
          </p:nvSpPr>
          <p:spPr bwMode="auto">
            <a:xfrm>
              <a:off x="570" y="374"/>
              <a:ext cx="258" cy="265"/>
            </a:xfrm>
            <a:prstGeom prst="rect">
              <a:avLst/>
            </a:prstGeom>
            <a:solidFill>
              <a:srgbClr val="008080">
                <a:alpha val="5098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215900" rIns="179705" bIns="0" anchor="ctr"/>
            <a:lstStyle/>
            <a:p>
              <a:pPr algn="ctr">
                <a:buFont typeface="Arial" panose="020B0604020202020204" pitchFamily="34" charset="0"/>
                <a:buNone/>
              </a:pPr>
              <a:endParaRPr lang="zh-CN" altLang="zh-CN" sz="400">
                <a:solidFill>
                  <a:srgbClr val="FFFFFF"/>
                </a:solidFill>
                <a:ea typeface="微软雅黑" panose="020B0503020204020204" pitchFamily="34" charset="-122"/>
              </a:endParaRPr>
            </a:p>
          </p:txBody>
        </p:sp>
        <p:sp>
          <p:nvSpPr>
            <p:cNvPr id="11271" name="文本框 6151"/>
            <p:cNvSpPr txBox="1">
              <a:spLocks noChangeArrowheads="1"/>
            </p:cNvSpPr>
            <p:nvPr/>
          </p:nvSpPr>
          <p:spPr bwMode="auto">
            <a:xfrm>
              <a:off x="878" y="432"/>
              <a:ext cx="8773" cy="1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zh-CN" altLang="en-US" sz="2800" b="1" dirty="0">
                  <a:solidFill>
                    <a:srgbClr val="006666"/>
                  </a:solidFill>
                  <a:latin typeface="微软雅黑" panose="020B0503020204020204" pitchFamily="34" charset="-122"/>
                  <a:ea typeface="微软雅黑" panose="020B0503020204020204" pitchFamily="34" charset="-122"/>
                  <a:sym typeface="宋体" panose="02010600030101010101" pitchFamily="2" charset="-122"/>
                </a:rPr>
                <a:t>相似三角形对应高的比等于相似比</a:t>
              </a:r>
            </a:p>
          </p:txBody>
        </p:sp>
        <p:sp>
          <p:nvSpPr>
            <p:cNvPr id="11272" name="文本框 6152"/>
            <p:cNvSpPr txBox="1">
              <a:spLocks noChangeArrowheads="1"/>
            </p:cNvSpPr>
            <p:nvPr/>
          </p:nvSpPr>
          <p:spPr bwMode="auto">
            <a:xfrm>
              <a:off x="0" y="453"/>
              <a:ext cx="872" cy="1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800">
                  <a:solidFill>
                    <a:schemeClr val="accent1"/>
                  </a:solidFill>
                  <a:ea typeface="微软雅黑" panose="020B0503020204020204" pitchFamily="34" charset="-122"/>
                </a:rPr>
                <a:t>一</a:t>
              </a:r>
            </a:p>
          </p:txBody>
        </p:sp>
      </p:grpSp>
      <p:sp>
        <p:nvSpPr>
          <p:cNvPr id="8201" name="文本框 4219"/>
          <p:cNvSpPr txBox="1">
            <a:spLocks noChangeArrowheads="1"/>
          </p:cNvSpPr>
          <p:nvPr/>
        </p:nvSpPr>
        <p:spPr bwMode="auto">
          <a:xfrm>
            <a:off x="488950" y="2301479"/>
            <a:ext cx="1371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Font typeface="Arial" panose="020B0604020202020204" pitchFamily="34" charset="0"/>
              <a:buNone/>
            </a:pPr>
            <a:r>
              <a:rPr lang="zh-CN" altLang="zh-CN" sz="2000" dirty="0">
                <a:solidFill>
                  <a:srgbClr val="FF0000"/>
                </a:solidFill>
                <a:latin typeface="黑体" panose="02010609060101010101" pitchFamily="49" charset="-122"/>
                <a:ea typeface="黑体" panose="02010609060101010101" pitchFamily="49" charset="-122"/>
              </a:rPr>
              <a:t>证明</a:t>
            </a:r>
            <a:r>
              <a:rPr lang="en-US" altLang="zh-CN" sz="2000" dirty="0">
                <a:solidFill>
                  <a:srgbClr val="FF0000"/>
                </a:solidFill>
                <a:latin typeface="黑体" panose="02010609060101010101" pitchFamily="49" charset="-122"/>
                <a:ea typeface="黑体" panose="02010609060101010101" pitchFamily="49" charset="-122"/>
              </a:rPr>
              <a:t>:</a:t>
            </a:r>
          </a:p>
        </p:txBody>
      </p:sp>
      <p:sp>
        <p:nvSpPr>
          <p:cNvPr id="8202" name="矩形 4220"/>
          <p:cNvSpPr>
            <a:spLocks noChangeArrowheads="1"/>
          </p:cNvSpPr>
          <p:nvPr/>
        </p:nvSpPr>
        <p:spPr bwMode="auto">
          <a:xfrm>
            <a:off x="1293813" y="2301479"/>
            <a:ext cx="5715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dirty="0">
                <a:solidFill>
                  <a:srgbClr val="FF0000"/>
                </a:solidFill>
                <a:latin typeface="Times New Roman" panose="02020603050405020304" pitchFamily="18" charset="0"/>
                <a:ea typeface="黑体" panose="02010609060101010101" pitchFamily="49" charset="-122"/>
              </a:rPr>
              <a:t>∵△ </a:t>
            </a:r>
            <a:r>
              <a:rPr lang="en-US" altLang="zh-CN" sz="2000" b="1" i="1" dirty="0">
                <a:solidFill>
                  <a:srgbClr val="FF0000"/>
                </a:solidFill>
                <a:latin typeface="Times New Roman" panose="02020603050405020304" pitchFamily="18" charset="0"/>
                <a:ea typeface="黑体" panose="02010609060101010101" pitchFamily="49" charset="-122"/>
              </a:rPr>
              <a:t>A′B′C</a:t>
            </a:r>
            <a:r>
              <a:rPr lang="en-US" altLang="zh-CN" sz="2000" i="1" dirty="0">
                <a:solidFill>
                  <a:srgbClr val="FF0000"/>
                </a:solidFill>
                <a:latin typeface="Times New Roman" panose="02020603050405020304" pitchFamily="18" charset="0"/>
                <a:ea typeface="黑体" panose="02010609060101010101" pitchFamily="49" charset="-122"/>
              </a:rPr>
              <a:t>′</a:t>
            </a:r>
            <a:r>
              <a:rPr lang="en-US" altLang="zh-CN" sz="2000" dirty="0">
                <a:solidFill>
                  <a:srgbClr val="FF0000"/>
                </a:solidFill>
                <a:latin typeface="Times New Roman" panose="02020603050405020304" pitchFamily="18" charset="0"/>
                <a:ea typeface="黑体" panose="02010609060101010101" pitchFamily="49" charset="-122"/>
              </a:rPr>
              <a:t>∽△</a:t>
            </a:r>
            <a:r>
              <a:rPr lang="en-US" altLang="zh-CN" sz="2000" b="1" i="1" dirty="0">
                <a:solidFill>
                  <a:srgbClr val="FF0000"/>
                </a:solidFill>
                <a:latin typeface="Times New Roman" panose="02020603050405020304" pitchFamily="18" charset="0"/>
                <a:ea typeface="黑体" panose="02010609060101010101" pitchFamily="49" charset="-122"/>
              </a:rPr>
              <a:t>ABC</a:t>
            </a:r>
            <a:r>
              <a:rPr lang="zh-CN" altLang="en-US" sz="2000" dirty="0">
                <a:solidFill>
                  <a:srgbClr val="FF0000"/>
                </a:solidFill>
                <a:latin typeface="黑体" panose="02010609060101010101" pitchFamily="49" charset="-122"/>
                <a:ea typeface="黑体" panose="02010609060101010101" pitchFamily="49" charset="-122"/>
              </a:rPr>
              <a:t>，</a:t>
            </a:r>
          </a:p>
        </p:txBody>
      </p:sp>
      <p:sp>
        <p:nvSpPr>
          <p:cNvPr id="8203" name="矩形 4222"/>
          <p:cNvSpPr>
            <a:spLocks noChangeArrowheads="1"/>
          </p:cNvSpPr>
          <p:nvPr/>
        </p:nvSpPr>
        <p:spPr bwMode="auto">
          <a:xfrm>
            <a:off x="1293813" y="2644379"/>
            <a:ext cx="5715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a:solidFill>
                  <a:srgbClr val="FF0000"/>
                </a:solidFill>
                <a:latin typeface="黑体" panose="02010609060101010101" pitchFamily="49" charset="-122"/>
                <a:ea typeface="黑体" panose="02010609060101010101" pitchFamily="49" charset="-122"/>
              </a:rPr>
              <a:t>∴ </a:t>
            </a:r>
            <a:r>
              <a:rPr lang="en-US" altLang="zh-CN" sz="2000">
                <a:solidFill>
                  <a:srgbClr val="FF0000"/>
                </a:solidFill>
                <a:latin typeface="Times New Roman" panose="02020603050405020304" pitchFamily="18" charset="0"/>
                <a:ea typeface="黑体" panose="02010609060101010101" pitchFamily="49" charset="-122"/>
              </a:rPr>
              <a:t>∠</a:t>
            </a:r>
            <a:r>
              <a:rPr lang="en-US" altLang="zh-CN" sz="2000" b="1" i="1">
                <a:solidFill>
                  <a:srgbClr val="FF0000"/>
                </a:solidFill>
                <a:latin typeface="Times New Roman" panose="02020603050405020304" pitchFamily="18" charset="0"/>
                <a:ea typeface="黑体" panose="02010609060101010101" pitchFamily="49" charset="-122"/>
              </a:rPr>
              <a:t>B</a:t>
            </a:r>
            <a:r>
              <a:rPr lang="en-US" altLang="zh-CN" sz="2000" b="1" baseline="30000">
                <a:solidFill>
                  <a:srgbClr val="FF0000"/>
                </a:solidFill>
                <a:latin typeface="Times New Roman" panose="02020603050405020304" pitchFamily="18" charset="0"/>
                <a:ea typeface="黑体" panose="02010609060101010101" pitchFamily="49" charset="-122"/>
              </a:rPr>
              <a:t>′</a:t>
            </a:r>
            <a:r>
              <a:rPr lang="en-US" altLang="zh-CN" sz="2000">
                <a:solidFill>
                  <a:srgbClr val="FF0000"/>
                </a:solidFill>
                <a:latin typeface="Times New Roman" panose="02020603050405020304" pitchFamily="18" charset="0"/>
                <a:ea typeface="黑体" panose="02010609060101010101" pitchFamily="49" charset="-122"/>
              </a:rPr>
              <a:t>= ∠</a:t>
            </a:r>
            <a:r>
              <a:rPr lang="en-US" altLang="zh-CN" sz="2000" b="1" i="1">
                <a:solidFill>
                  <a:srgbClr val="FF0000"/>
                </a:solidFill>
                <a:latin typeface="Times New Roman" panose="02020603050405020304" pitchFamily="18" charset="0"/>
                <a:ea typeface="黑体" panose="02010609060101010101" pitchFamily="49" charset="-122"/>
              </a:rPr>
              <a:t>B</a:t>
            </a:r>
            <a:r>
              <a:rPr lang="zh-CN" altLang="en-US" sz="2000">
                <a:solidFill>
                  <a:srgbClr val="FF0000"/>
                </a:solidFill>
                <a:latin typeface="黑体" panose="02010609060101010101" pitchFamily="49" charset="-122"/>
                <a:ea typeface="黑体" panose="02010609060101010101" pitchFamily="49" charset="-122"/>
              </a:rPr>
              <a:t>．</a:t>
            </a:r>
          </a:p>
        </p:txBody>
      </p:sp>
      <p:sp>
        <p:nvSpPr>
          <p:cNvPr id="8204" name="矩形 4224"/>
          <p:cNvSpPr>
            <a:spLocks noChangeArrowheads="1"/>
          </p:cNvSpPr>
          <p:nvPr/>
        </p:nvSpPr>
        <p:spPr bwMode="auto">
          <a:xfrm>
            <a:off x="1293813" y="2987279"/>
            <a:ext cx="5715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000">
                <a:solidFill>
                  <a:srgbClr val="FF0000"/>
                </a:solidFill>
                <a:latin typeface="黑体" panose="02010609060101010101" pitchFamily="49" charset="-122"/>
                <a:ea typeface="黑体" panose="02010609060101010101" pitchFamily="49" charset="-122"/>
              </a:rPr>
              <a:t>又∵ </a:t>
            </a:r>
            <a:r>
              <a:rPr lang="zh-CN" altLang="en-US" sz="2000" i="1">
                <a:solidFill>
                  <a:srgbClr val="FF0000"/>
                </a:solidFill>
                <a:latin typeface="Times New Roman" panose="02020603050405020304" pitchFamily="18" charset="0"/>
                <a:ea typeface="黑体" panose="02010609060101010101" pitchFamily="49" charset="-122"/>
              </a:rPr>
              <a:t>∠</a:t>
            </a:r>
            <a:r>
              <a:rPr lang="en-US" altLang="zh-CN" sz="2000" b="1" i="1">
                <a:solidFill>
                  <a:srgbClr val="FF0000"/>
                </a:solidFill>
                <a:latin typeface="Times New Roman" panose="02020603050405020304" pitchFamily="18" charset="0"/>
                <a:ea typeface="黑体" panose="02010609060101010101" pitchFamily="49" charset="-122"/>
              </a:rPr>
              <a:t>AD′B</a:t>
            </a:r>
            <a:r>
              <a:rPr lang="en-US" altLang="zh-CN" sz="2000" i="1">
                <a:solidFill>
                  <a:srgbClr val="FF0000"/>
                </a:solidFill>
                <a:latin typeface="Times New Roman" panose="02020603050405020304" pitchFamily="18" charset="0"/>
                <a:ea typeface="黑体" panose="02010609060101010101" pitchFamily="49" charset="-122"/>
              </a:rPr>
              <a:t> =∠</a:t>
            </a:r>
            <a:r>
              <a:rPr lang="en-US" altLang="zh-CN" sz="2000" b="1" i="1">
                <a:solidFill>
                  <a:srgbClr val="FF0000"/>
                </a:solidFill>
                <a:latin typeface="Times New Roman" panose="02020603050405020304" pitchFamily="18" charset="0"/>
                <a:ea typeface="黑体" panose="02010609060101010101" pitchFamily="49" charset="-122"/>
              </a:rPr>
              <a:t>ADB</a:t>
            </a:r>
            <a:r>
              <a:rPr lang="en-US" altLang="zh-CN" sz="2000" i="1">
                <a:solidFill>
                  <a:srgbClr val="FF0000"/>
                </a:solidFill>
                <a:latin typeface="Times New Roman" panose="02020603050405020304" pitchFamily="18" charset="0"/>
                <a:ea typeface="黑体" panose="02010609060101010101" pitchFamily="49" charset="-122"/>
              </a:rPr>
              <a:t> =</a:t>
            </a:r>
            <a:r>
              <a:rPr lang="en-US" altLang="zh-CN" sz="2000">
                <a:solidFill>
                  <a:srgbClr val="FF0000"/>
                </a:solidFill>
                <a:latin typeface="Times New Roman" panose="02020603050405020304" pitchFamily="18" charset="0"/>
                <a:ea typeface="黑体" panose="02010609060101010101" pitchFamily="49" charset="-122"/>
              </a:rPr>
              <a:t>90</a:t>
            </a:r>
            <a:r>
              <a:rPr lang="en-US" altLang="zh-CN" sz="2000" baseline="30000">
                <a:solidFill>
                  <a:srgbClr val="FF0000"/>
                </a:solidFill>
                <a:latin typeface="Times New Roman" panose="02020603050405020304" pitchFamily="18" charset="0"/>
                <a:ea typeface="黑体" panose="02010609060101010101" pitchFamily="49" charset="-122"/>
              </a:rPr>
              <a:t>°</a:t>
            </a:r>
            <a:r>
              <a:rPr lang="en-US" altLang="zh-CN" sz="2000">
                <a:solidFill>
                  <a:srgbClr val="FF0000"/>
                </a:solidFill>
                <a:latin typeface="黑体" panose="02010609060101010101" pitchFamily="49" charset="-122"/>
                <a:ea typeface="黑体" panose="02010609060101010101" pitchFamily="49" charset="-122"/>
              </a:rPr>
              <a:t>,</a:t>
            </a:r>
          </a:p>
        </p:txBody>
      </p:sp>
      <p:sp>
        <p:nvSpPr>
          <p:cNvPr id="8205" name="矩形 4227"/>
          <p:cNvSpPr>
            <a:spLocks noChangeArrowheads="1"/>
          </p:cNvSpPr>
          <p:nvPr/>
        </p:nvSpPr>
        <p:spPr bwMode="auto">
          <a:xfrm>
            <a:off x="1258889" y="3381376"/>
            <a:ext cx="666591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Font typeface="Arial" panose="020B0604020202020204" pitchFamily="34" charset="0"/>
              <a:buNone/>
            </a:pPr>
            <a:r>
              <a:rPr lang="en-US" altLang="zh-CN" sz="2000" dirty="0">
                <a:solidFill>
                  <a:srgbClr val="FF0000"/>
                </a:solidFill>
                <a:latin typeface="黑体" panose="02010609060101010101" pitchFamily="49" charset="-122"/>
                <a:ea typeface="黑体" panose="02010609060101010101" pitchFamily="49" charset="-122"/>
              </a:rPr>
              <a:t>∴△</a:t>
            </a:r>
            <a:r>
              <a:rPr lang="en-US" altLang="zh-CN" sz="2000" b="1" i="1" dirty="0">
                <a:solidFill>
                  <a:srgbClr val="FF0000"/>
                </a:solidFill>
                <a:latin typeface="Times New Roman" panose="02020603050405020304" pitchFamily="18" charset="0"/>
                <a:ea typeface="黑体" panose="02010609060101010101" pitchFamily="49" charset="-122"/>
              </a:rPr>
              <a:t>A′B′D</a:t>
            </a:r>
            <a:r>
              <a:rPr lang="en-US" altLang="zh-CN" sz="2000" i="1" dirty="0">
                <a:solidFill>
                  <a:srgbClr val="FF0000"/>
                </a:solidFill>
                <a:latin typeface="Times New Roman" panose="02020603050405020304" pitchFamily="18" charset="0"/>
                <a:ea typeface="黑体" panose="02010609060101010101" pitchFamily="49" charset="-122"/>
              </a:rPr>
              <a:t>′</a:t>
            </a:r>
            <a:r>
              <a:rPr lang="en-US" altLang="zh-CN" sz="2000" dirty="0">
                <a:solidFill>
                  <a:srgbClr val="FF0000"/>
                </a:solidFill>
                <a:latin typeface="Times New Roman" panose="02020603050405020304" pitchFamily="18" charset="0"/>
                <a:ea typeface="黑体" panose="02010609060101010101" pitchFamily="49" charset="-122"/>
              </a:rPr>
              <a:t>∽△</a:t>
            </a:r>
            <a:r>
              <a:rPr lang="en-US" altLang="zh-CN" sz="2000" b="1" i="1" dirty="0">
                <a:solidFill>
                  <a:srgbClr val="FF0000"/>
                </a:solidFill>
                <a:latin typeface="Times New Roman" panose="02020603050405020304" pitchFamily="18" charset="0"/>
                <a:ea typeface="黑体" panose="02010609060101010101" pitchFamily="49" charset="-122"/>
              </a:rPr>
              <a:t>ABD</a:t>
            </a:r>
            <a:r>
              <a:rPr lang="en-US" altLang="zh-CN" sz="2000" dirty="0">
                <a:solidFill>
                  <a:srgbClr val="FF0000"/>
                </a:solidFill>
                <a:latin typeface="黑体" panose="02010609060101010101" pitchFamily="49" charset="-122"/>
                <a:ea typeface="黑体" panose="02010609060101010101" pitchFamily="49" charset="-122"/>
              </a:rPr>
              <a:t> </a:t>
            </a:r>
          </a:p>
          <a:p>
            <a:pPr>
              <a:buFont typeface="Arial" panose="020B0604020202020204" pitchFamily="34" charset="0"/>
              <a:buNone/>
            </a:pPr>
            <a:r>
              <a:rPr lang="en-US" altLang="zh-CN" sz="2000" dirty="0">
                <a:solidFill>
                  <a:srgbClr val="FF0000"/>
                </a:solidFill>
                <a:latin typeface="黑体" panose="02010609060101010101" pitchFamily="49" charset="-122"/>
                <a:ea typeface="黑体" panose="02010609060101010101" pitchFamily="49" charset="-122"/>
              </a:rPr>
              <a:t>(</a:t>
            </a:r>
            <a:r>
              <a:rPr lang="zh-CN" altLang="en-US" sz="2000" dirty="0">
                <a:solidFill>
                  <a:srgbClr val="FF0000"/>
                </a:solidFill>
                <a:latin typeface="黑体" panose="02010609060101010101" pitchFamily="49" charset="-122"/>
                <a:ea typeface="黑体" panose="02010609060101010101" pitchFamily="49" charset="-122"/>
              </a:rPr>
              <a:t>两角对应相等的两个三角形相似</a:t>
            </a:r>
            <a:r>
              <a:rPr lang="en-US" altLang="zh-CN" sz="2000" dirty="0">
                <a:solidFill>
                  <a:srgbClr val="FF0000"/>
                </a:solidFill>
                <a:latin typeface="黑体" panose="02010609060101010101" pitchFamily="49" charset="-122"/>
                <a:ea typeface="黑体" panose="02010609060101010101" pitchFamily="49" charset="-122"/>
              </a:rPr>
              <a:t>).</a:t>
            </a:r>
          </a:p>
        </p:txBody>
      </p:sp>
      <p:grpSp>
        <p:nvGrpSpPr>
          <p:cNvPr id="3" name="组合 4229"/>
          <p:cNvGrpSpPr/>
          <p:nvPr/>
        </p:nvGrpSpPr>
        <p:grpSpPr bwMode="auto">
          <a:xfrm>
            <a:off x="1293813" y="3964782"/>
            <a:ext cx="7162800" cy="859631"/>
            <a:chOff x="0" y="0"/>
            <a:chExt cx="4512" cy="722"/>
          </a:xfrm>
        </p:grpSpPr>
        <p:sp>
          <p:nvSpPr>
            <p:cNvPr id="11279" name="矩形 4230"/>
            <p:cNvSpPr>
              <a:spLocks noChangeArrowheads="1"/>
            </p:cNvSpPr>
            <p:nvPr/>
          </p:nvSpPr>
          <p:spPr bwMode="auto">
            <a:xfrm>
              <a:off x="0" y="0"/>
              <a:ext cx="1968"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000">
                  <a:solidFill>
                    <a:srgbClr val="FF0000"/>
                  </a:solidFill>
                  <a:latin typeface="黑体" panose="02010609060101010101" pitchFamily="49" charset="-122"/>
                  <a:ea typeface="黑体" panose="02010609060101010101" pitchFamily="49" charset="-122"/>
                </a:rPr>
                <a:t>从而</a:t>
              </a:r>
            </a:p>
          </p:txBody>
        </p:sp>
        <p:grpSp>
          <p:nvGrpSpPr>
            <p:cNvPr id="11280" name="组合 4231"/>
            <p:cNvGrpSpPr/>
            <p:nvPr/>
          </p:nvGrpSpPr>
          <p:grpSpPr bwMode="auto">
            <a:xfrm>
              <a:off x="48" y="346"/>
              <a:ext cx="4464" cy="376"/>
              <a:chOff x="0" y="0"/>
              <a:chExt cx="4464" cy="376"/>
            </a:xfrm>
          </p:grpSpPr>
          <p:graphicFrame>
            <p:nvGraphicFramePr>
              <p:cNvPr id="11281" name="对象 4232"/>
              <p:cNvGraphicFramePr>
                <a:graphicFrameLocks noChangeAspect="1"/>
              </p:cNvGraphicFramePr>
              <p:nvPr/>
            </p:nvGraphicFramePr>
            <p:xfrm>
              <a:off x="0" y="0"/>
              <a:ext cx="1272" cy="376"/>
            </p:xfrm>
            <a:graphic>
              <a:graphicData uri="http://schemas.openxmlformats.org/presentationml/2006/ole">
                <mc:AlternateContent xmlns:mc="http://schemas.openxmlformats.org/markup-compatibility/2006">
                  <mc:Choice xmlns:v="urn:schemas-microsoft-com:vml" Requires="v">
                    <p:oleObj spid="_x0000_s11299" r:id="rId4" imgW="2019300" imgH="596900" progId="Equation.DSMT4">
                      <p:embed/>
                    </p:oleObj>
                  </mc:Choice>
                  <mc:Fallback>
                    <p:oleObj r:id="rId4" imgW="2019300" imgH="596900" progId="Equation.DSMT4">
                      <p:embed/>
                      <p:pic>
                        <p:nvPicPr>
                          <p:cNvPr id="0" name="对象 42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72"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11282" name="矩形 4233"/>
              <p:cNvSpPr>
                <a:spLocks noChangeArrowheads="1"/>
              </p:cNvSpPr>
              <p:nvPr/>
            </p:nvSpPr>
            <p:spPr bwMode="auto">
              <a:xfrm>
                <a:off x="1248" y="30"/>
                <a:ext cx="321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000">
                    <a:solidFill>
                      <a:srgbClr val="FF0000"/>
                    </a:solidFill>
                    <a:latin typeface="黑体" panose="02010609060101010101" pitchFamily="49" charset="-122"/>
                    <a:ea typeface="黑体" panose="02010609060101010101" pitchFamily="49" charset="-122"/>
                  </a:rPr>
                  <a:t>(</a:t>
                </a:r>
                <a:r>
                  <a:rPr lang="zh-CN" altLang="en-US" sz="2000">
                    <a:solidFill>
                      <a:srgbClr val="FF0000"/>
                    </a:solidFill>
                    <a:latin typeface="黑体" panose="02010609060101010101" pitchFamily="49" charset="-122"/>
                    <a:ea typeface="黑体" panose="02010609060101010101" pitchFamily="49" charset="-122"/>
                  </a:rPr>
                  <a:t>相似三角形的对应边成比例</a:t>
                </a:r>
                <a:r>
                  <a:rPr lang="en-US" altLang="zh-CN" sz="2000">
                    <a:solidFill>
                      <a:srgbClr val="FF0000"/>
                    </a:solidFill>
                    <a:latin typeface="黑体" panose="02010609060101010101" pitchFamily="49" charset="-122"/>
                    <a:ea typeface="黑体" panose="02010609060101010101" pitchFamily="49" charset="-122"/>
                  </a:rPr>
                  <a:t>).</a:t>
                </a:r>
              </a:p>
            </p:txBody>
          </p:sp>
        </p:grpSp>
      </p:grpSp>
      <p:grpSp>
        <p:nvGrpSpPr>
          <p:cNvPr id="5" name="组合 4238"/>
          <p:cNvGrpSpPr/>
          <p:nvPr/>
        </p:nvGrpSpPr>
        <p:grpSpPr bwMode="auto">
          <a:xfrm>
            <a:off x="500063" y="1017985"/>
            <a:ext cx="8113713" cy="2333625"/>
            <a:chOff x="567" y="845"/>
            <a:chExt cx="5111" cy="1960"/>
          </a:xfrm>
        </p:grpSpPr>
        <p:sp>
          <p:nvSpPr>
            <p:cNvPr id="11284" name="文本框 4213"/>
            <p:cNvSpPr txBox="1">
              <a:spLocks noChangeArrowheads="1"/>
            </p:cNvSpPr>
            <p:nvPr/>
          </p:nvSpPr>
          <p:spPr bwMode="auto">
            <a:xfrm>
              <a:off x="567" y="845"/>
              <a:ext cx="4560" cy="1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40000"/>
                </a:lnSpc>
                <a:buFont typeface="Arial" panose="020B0604020202020204" pitchFamily="34" charset="0"/>
                <a:buNone/>
              </a:pPr>
              <a:r>
                <a:rPr lang="zh-CN" altLang="en-US" sz="2000" dirty="0">
                  <a:solidFill>
                    <a:srgbClr val="008080"/>
                  </a:solidFill>
                  <a:latin typeface="黑体" panose="02010609060101010101" pitchFamily="49" charset="-122"/>
                  <a:ea typeface="黑体" panose="02010609060101010101" pitchFamily="49" charset="-122"/>
                </a:rPr>
                <a:t>问题：</a:t>
              </a:r>
              <a:r>
                <a:rPr lang="en-US" sz="2000" dirty="0" err="1">
                  <a:latin typeface="黑体" panose="02010609060101010101" pitchFamily="49" charset="-122"/>
                  <a:ea typeface="黑体" panose="02010609060101010101" pitchFamily="49" charset="-122"/>
                </a:rPr>
                <a:t>如图</a:t>
              </a:r>
              <a:r>
                <a:rPr lang="en-US" sz="2000" dirty="0">
                  <a:latin typeface="黑体" panose="02010609060101010101" pitchFamily="49" charset="-122"/>
                  <a:ea typeface="黑体" panose="02010609060101010101" pitchFamily="49" charset="-122"/>
                </a:rPr>
                <a:t>，</a:t>
              </a:r>
              <a:r>
                <a:rPr lang="en-US" sz="2000" dirty="0">
                  <a:latin typeface="Times New Roman" panose="02020603050405020304" pitchFamily="18" charset="0"/>
                  <a:ea typeface="黑体" panose="02010609060101010101" pitchFamily="49" charset="-122"/>
                </a:rPr>
                <a:t>△</a:t>
              </a:r>
              <a:r>
                <a:rPr lang="en-US" altLang="zh-CN" sz="2000" b="1" i="1" dirty="0">
                  <a:latin typeface="Times New Roman" panose="02020603050405020304" pitchFamily="18" charset="0"/>
                  <a:ea typeface="黑体" panose="02010609060101010101" pitchFamily="49" charset="-122"/>
                </a:rPr>
                <a:t>A′B′C</a:t>
              </a:r>
              <a:r>
                <a:rPr lang="en-US" altLang="zh-CN" sz="2000" i="1" dirty="0">
                  <a:latin typeface="Times New Roman" panose="02020603050405020304" pitchFamily="18" charset="0"/>
                  <a:ea typeface="黑体" panose="02010609060101010101" pitchFamily="49" charset="-122"/>
                </a:rPr>
                <a:t>′</a:t>
              </a:r>
              <a:r>
                <a:rPr lang="en-US" altLang="zh-CN" sz="2000" dirty="0">
                  <a:latin typeface="Times New Roman" panose="02020603050405020304" pitchFamily="18" charset="0"/>
                  <a:ea typeface="黑体" panose="02010609060101010101" pitchFamily="49" charset="-122"/>
                </a:rPr>
                <a:t> ∽△</a:t>
              </a:r>
              <a:r>
                <a:rPr lang="en-US" altLang="zh-CN" sz="2000" b="1" i="1" dirty="0">
                  <a:latin typeface="Times New Roman" panose="02020603050405020304" pitchFamily="18" charset="0"/>
                  <a:ea typeface="黑体" panose="02010609060101010101" pitchFamily="49" charset="-122"/>
                </a:rPr>
                <a:t>ABC</a:t>
              </a:r>
              <a:r>
                <a:rPr lang="zh-CN" altLang="en-US" sz="2000" dirty="0">
                  <a:latin typeface="黑体" panose="02010609060101010101" pitchFamily="49" charset="-122"/>
                  <a:ea typeface="黑体" panose="02010609060101010101" pitchFamily="49" charset="-122"/>
                </a:rPr>
                <a:t>，相似比为</a:t>
              </a:r>
              <a:r>
                <a:rPr lang="en-US" altLang="zh-CN" sz="2000" i="1" dirty="0">
                  <a:latin typeface="Times New Roman" panose="02020603050405020304" pitchFamily="18" charset="0"/>
                  <a:ea typeface="黑体" panose="02010609060101010101" pitchFamily="49" charset="-122"/>
                </a:rPr>
                <a:t>k</a:t>
              </a:r>
              <a:r>
                <a:rPr lang="zh-CN" altLang="en-US" sz="2000" dirty="0">
                  <a:latin typeface="黑体" panose="02010609060101010101" pitchFamily="49" charset="-122"/>
                  <a:ea typeface="黑体" panose="02010609060101010101" pitchFamily="49" charset="-122"/>
                </a:rPr>
                <a:t>，分别作</a:t>
              </a:r>
              <a:r>
                <a:rPr lang="en-US" altLang="zh-CN" sz="2000" b="1" i="1" dirty="0">
                  <a:latin typeface="Times New Roman" panose="02020603050405020304" pitchFamily="18" charset="0"/>
                  <a:ea typeface="黑体" panose="02010609060101010101" pitchFamily="49" charset="-122"/>
                </a:rPr>
                <a:t>BC</a:t>
              </a:r>
              <a:r>
                <a:rPr lang="zh-CN" altLang="en-US" sz="2000" b="1" dirty="0">
                  <a:latin typeface="黑体" panose="02010609060101010101" pitchFamily="49" charset="-122"/>
                  <a:ea typeface="黑体" panose="02010609060101010101" pitchFamily="49" charset="-122"/>
                </a:rPr>
                <a:t>，</a:t>
              </a:r>
              <a:r>
                <a:rPr lang="en-US" altLang="zh-CN" sz="2000" b="1" i="1" dirty="0">
                  <a:latin typeface="Times New Roman" panose="02020603050405020304" pitchFamily="18" charset="0"/>
                  <a:ea typeface="黑体" panose="02010609060101010101" pitchFamily="49" charset="-122"/>
                </a:rPr>
                <a:t>B′C</a:t>
              </a:r>
              <a:r>
                <a:rPr lang="en-US" altLang="zh-CN" sz="2000" i="1" dirty="0">
                  <a:latin typeface="Times New Roman" panose="02020603050405020304" pitchFamily="18" charset="0"/>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上的高</a:t>
              </a:r>
              <a:r>
                <a:rPr lang="en-US" altLang="zh-CN" sz="2000" b="1" i="1" dirty="0">
                  <a:latin typeface="Times New Roman" panose="02020603050405020304" pitchFamily="18" charset="0"/>
                  <a:ea typeface="黑体" panose="02010609060101010101" pitchFamily="49" charset="-122"/>
                </a:rPr>
                <a:t>AD</a:t>
              </a:r>
              <a:r>
                <a:rPr lang="zh-CN" altLang="en-US" sz="2000" b="1" i="1" dirty="0">
                  <a:latin typeface="Times New Roman" panose="02020603050405020304" pitchFamily="18" charset="0"/>
                  <a:ea typeface="黑体" panose="02010609060101010101" pitchFamily="49" charset="-122"/>
                </a:rPr>
                <a:t>，</a:t>
              </a:r>
              <a:r>
                <a:rPr lang="en-US" altLang="zh-CN" sz="2000" b="1" i="1" dirty="0">
                  <a:latin typeface="Times New Roman" panose="02020603050405020304" pitchFamily="18" charset="0"/>
                  <a:ea typeface="黑体" panose="02010609060101010101" pitchFamily="49" charset="-122"/>
                </a:rPr>
                <a:t>A′D</a:t>
              </a:r>
              <a:r>
                <a:rPr lang="en-US" altLang="zh-CN" sz="2000" i="1" dirty="0">
                  <a:latin typeface="Times New Roman" panose="02020603050405020304" pitchFamily="18" charset="0"/>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a:t>
              </a:r>
            </a:p>
            <a:p>
              <a:pPr>
                <a:lnSpc>
                  <a:spcPct val="140000"/>
                </a:lnSpc>
                <a:buFont typeface="Arial" panose="020B0604020202020204" pitchFamily="34" charset="0"/>
                <a:buNone/>
              </a:pPr>
              <a:r>
                <a:rPr lang="zh-CN" altLang="en-US" sz="2000" dirty="0">
                  <a:latin typeface="黑体" panose="02010609060101010101" pitchFamily="49" charset="-122"/>
                  <a:ea typeface="黑体" panose="02010609060101010101" pitchFamily="49" charset="-122"/>
                </a:rPr>
                <a:t>     求证：</a:t>
              </a:r>
            </a:p>
          </p:txBody>
        </p:sp>
        <p:grpSp>
          <p:nvGrpSpPr>
            <p:cNvPr id="11285" name="组合 4234"/>
            <p:cNvGrpSpPr/>
            <p:nvPr/>
          </p:nvGrpSpPr>
          <p:grpSpPr bwMode="auto">
            <a:xfrm>
              <a:off x="3015" y="1161"/>
              <a:ext cx="2663" cy="1644"/>
              <a:chOff x="-233" y="-99"/>
              <a:chExt cx="2323" cy="1391"/>
            </a:xfrm>
          </p:grpSpPr>
          <p:pic>
            <p:nvPicPr>
              <p:cNvPr id="11286" name="图片 4235" descr="p2-41 [转换]"/>
              <p:cNvPicPr>
                <a:picLocks noChangeAspect="1" noChangeArrowheads="1"/>
              </p:cNvPicPr>
              <p:nvPr/>
            </p:nvPicPr>
            <p:blipFill>
              <a:blip r:embed="rId6" cstate="email"/>
              <a:srcRect/>
              <a:stretch>
                <a:fillRect/>
              </a:stretch>
            </p:blipFill>
            <p:spPr bwMode="auto">
              <a:xfrm>
                <a:off x="-233" y="-99"/>
                <a:ext cx="2323" cy="1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87" name="矩形 4236"/>
              <p:cNvSpPr>
                <a:spLocks noChangeArrowheads="1"/>
              </p:cNvSpPr>
              <p:nvPr/>
            </p:nvSpPr>
            <p:spPr bwMode="auto">
              <a:xfrm>
                <a:off x="424" y="964"/>
                <a:ext cx="885" cy="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Font typeface="Arial" panose="020B0604020202020204" pitchFamily="34" charset="0"/>
                  <a:buNone/>
                </a:pPr>
                <a:endParaRPr lang="zh-CN" altLang="zh-CN" sz="2400">
                  <a:solidFill>
                    <a:schemeClr val="hlink"/>
                  </a:solidFill>
                  <a:latin typeface="黑体" panose="02010609060101010101" pitchFamily="49" charset="-122"/>
                  <a:ea typeface="黑体" panose="02010609060101010101" pitchFamily="49" charset="-122"/>
                </a:endParaRPr>
              </a:p>
            </p:txBody>
          </p:sp>
        </p:grpSp>
        <p:graphicFrame>
          <p:nvGraphicFramePr>
            <p:cNvPr id="11288" name="对象 4237"/>
            <p:cNvGraphicFramePr/>
            <p:nvPr/>
          </p:nvGraphicFramePr>
          <p:xfrm>
            <a:off x="1581" y="1496"/>
            <a:ext cx="779" cy="483"/>
          </p:xfrm>
          <a:graphic>
            <a:graphicData uri="http://schemas.openxmlformats.org/presentationml/2006/ole">
              <mc:AlternateContent xmlns:mc="http://schemas.openxmlformats.org/markup-compatibility/2006">
                <mc:Choice xmlns:v="urn:schemas-microsoft-com:vml" Requires="v">
                  <p:oleObj spid="_x0000_s11300" r:id="rId7" imgW="635000" imgH="393700" progId="Equation.3">
                    <p:embed/>
                  </p:oleObj>
                </mc:Choice>
                <mc:Fallback>
                  <p:oleObj r:id="rId7" imgW="635000" imgH="393700" progId="Equation.3">
                    <p:embed/>
                    <p:pic>
                      <p:nvPicPr>
                        <p:cNvPr id="0" name="对象 4237"/>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81" y="1496"/>
                          <a:ext cx="779" cy="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8201"/>
                                        </p:tgtEl>
                                        <p:attrNameLst>
                                          <p:attrName>style.visibility</p:attrName>
                                        </p:attrNameLst>
                                      </p:cBhvr>
                                      <p:to>
                                        <p:strVal val="visible"/>
                                      </p:to>
                                    </p:set>
                                    <p:anim calcmode="lin" valueType="num">
                                      <p:cBhvr>
                                        <p:cTn id="13" dur="500"/>
                                        <p:tgtEl>
                                          <p:spTgt spid="8201"/>
                                        </p:tgtEl>
                                        <p:attrNameLst>
                                          <p:attrName>ppt_y</p:attrName>
                                        </p:attrNameLst>
                                      </p:cBhvr>
                                      <p:tavLst>
                                        <p:tav tm="0">
                                          <p:val>
                                            <p:strVal val="#ppt_y+#ppt_h*1.125000"/>
                                          </p:val>
                                        </p:tav>
                                        <p:tav tm="100000">
                                          <p:val>
                                            <p:strVal val="#ppt_y"/>
                                          </p:val>
                                        </p:tav>
                                      </p:tavLst>
                                    </p:anim>
                                    <p:animEffect transition="in" filter="wipe(up)">
                                      <p:cBhvr>
                                        <p:cTn id="14" dur="500"/>
                                        <p:tgtEl>
                                          <p:spTgt spid="8201"/>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8202"/>
                                        </p:tgtEl>
                                        <p:attrNameLst>
                                          <p:attrName>style.visibility</p:attrName>
                                        </p:attrNameLst>
                                      </p:cBhvr>
                                      <p:to>
                                        <p:strVal val="visible"/>
                                      </p:to>
                                    </p:set>
                                    <p:anim calcmode="lin" valueType="num">
                                      <p:cBhvr>
                                        <p:cTn id="19" dur="500"/>
                                        <p:tgtEl>
                                          <p:spTgt spid="8202"/>
                                        </p:tgtEl>
                                        <p:attrNameLst>
                                          <p:attrName>ppt_y</p:attrName>
                                        </p:attrNameLst>
                                      </p:cBhvr>
                                      <p:tavLst>
                                        <p:tav tm="0">
                                          <p:val>
                                            <p:strVal val="#ppt_y+#ppt_h*1.125000"/>
                                          </p:val>
                                        </p:tav>
                                        <p:tav tm="100000">
                                          <p:val>
                                            <p:strVal val="#ppt_y"/>
                                          </p:val>
                                        </p:tav>
                                      </p:tavLst>
                                    </p:anim>
                                    <p:animEffect transition="in" filter="wipe(up)">
                                      <p:cBhvr>
                                        <p:cTn id="20" dur="500"/>
                                        <p:tgtEl>
                                          <p:spTgt spid="8202"/>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8203"/>
                                        </p:tgtEl>
                                        <p:attrNameLst>
                                          <p:attrName>style.visibility</p:attrName>
                                        </p:attrNameLst>
                                      </p:cBhvr>
                                      <p:to>
                                        <p:strVal val="visible"/>
                                      </p:to>
                                    </p:set>
                                    <p:anim calcmode="lin" valueType="num">
                                      <p:cBhvr>
                                        <p:cTn id="25" dur="500"/>
                                        <p:tgtEl>
                                          <p:spTgt spid="8203"/>
                                        </p:tgtEl>
                                        <p:attrNameLst>
                                          <p:attrName>ppt_y</p:attrName>
                                        </p:attrNameLst>
                                      </p:cBhvr>
                                      <p:tavLst>
                                        <p:tav tm="0">
                                          <p:val>
                                            <p:strVal val="#ppt_y+#ppt_h*1.125000"/>
                                          </p:val>
                                        </p:tav>
                                        <p:tav tm="100000">
                                          <p:val>
                                            <p:strVal val="#ppt_y"/>
                                          </p:val>
                                        </p:tav>
                                      </p:tavLst>
                                    </p:anim>
                                    <p:animEffect transition="in" filter="wipe(up)">
                                      <p:cBhvr>
                                        <p:cTn id="26" dur="500"/>
                                        <p:tgtEl>
                                          <p:spTgt spid="8203"/>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8204"/>
                                        </p:tgtEl>
                                        <p:attrNameLst>
                                          <p:attrName>style.visibility</p:attrName>
                                        </p:attrNameLst>
                                      </p:cBhvr>
                                      <p:to>
                                        <p:strVal val="visible"/>
                                      </p:to>
                                    </p:set>
                                    <p:anim calcmode="lin" valueType="num">
                                      <p:cBhvr>
                                        <p:cTn id="31" dur="500"/>
                                        <p:tgtEl>
                                          <p:spTgt spid="8204"/>
                                        </p:tgtEl>
                                        <p:attrNameLst>
                                          <p:attrName>ppt_y</p:attrName>
                                        </p:attrNameLst>
                                      </p:cBhvr>
                                      <p:tavLst>
                                        <p:tav tm="0">
                                          <p:val>
                                            <p:strVal val="#ppt_y+#ppt_h*1.125000"/>
                                          </p:val>
                                        </p:tav>
                                        <p:tav tm="100000">
                                          <p:val>
                                            <p:strVal val="#ppt_y"/>
                                          </p:val>
                                        </p:tav>
                                      </p:tavLst>
                                    </p:anim>
                                    <p:animEffect transition="in" filter="wipe(up)">
                                      <p:cBhvr>
                                        <p:cTn id="32" dur="500"/>
                                        <p:tgtEl>
                                          <p:spTgt spid="8204"/>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8205"/>
                                        </p:tgtEl>
                                        <p:attrNameLst>
                                          <p:attrName>style.visibility</p:attrName>
                                        </p:attrNameLst>
                                      </p:cBhvr>
                                      <p:to>
                                        <p:strVal val="visible"/>
                                      </p:to>
                                    </p:set>
                                    <p:anim calcmode="lin" valueType="num">
                                      <p:cBhvr>
                                        <p:cTn id="37" dur="500"/>
                                        <p:tgtEl>
                                          <p:spTgt spid="8205"/>
                                        </p:tgtEl>
                                        <p:attrNameLst>
                                          <p:attrName>ppt_y</p:attrName>
                                        </p:attrNameLst>
                                      </p:cBhvr>
                                      <p:tavLst>
                                        <p:tav tm="0">
                                          <p:val>
                                            <p:strVal val="#ppt_y+#ppt_h*1.125000"/>
                                          </p:val>
                                        </p:tav>
                                        <p:tav tm="100000">
                                          <p:val>
                                            <p:strVal val="#ppt_y"/>
                                          </p:val>
                                        </p:tav>
                                      </p:tavLst>
                                    </p:anim>
                                    <p:animEffect transition="in" filter="wipe(up)">
                                      <p:cBhvr>
                                        <p:cTn id="38" dur="500"/>
                                        <p:tgtEl>
                                          <p:spTgt spid="8205"/>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p:cTn id="43" dur="500"/>
                                        <p:tgtEl>
                                          <p:spTgt spid="3"/>
                                        </p:tgtEl>
                                        <p:attrNameLst>
                                          <p:attrName>ppt_y</p:attrName>
                                        </p:attrNameLst>
                                      </p:cBhvr>
                                      <p:tavLst>
                                        <p:tav tm="0">
                                          <p:val>
                                            <p:strVal val="#ppt_y+#ppt_h*1.125000"/>
                                          </p:val>
                                        </p:tav>
                                        <p:tav tm="100000">
                                          <p:val>
                                            <p:strVal val="#ppt_y"/>
                                          </p:val>
                                        </p:tav>
                                      </p:tavLst>
                                    </p:anim>
                                    <p:animEffect transition="in" filter="wipe(up)">
                                      <p:cBhvr>
                                        <p:cTn id="4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1" grpId="0"/>
      <p:bldP spid="8202" grpId="0"/>
      <p:bldP spid="8203" grpId="0"/>
      <p:bldP spid="8204" grpId="0"/>
      <p:bldP spid="820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8" name="折角形 66567"/>
          <p:cNvSpPr>
            <a:spLocks noChangeArrowheads="1"/>
          </p:cNvSpPr>
          <p:nvPr/>
        </p:nvSpPr>
        <p:spPr bwMode="auto">
          <a:xfrm>
            <a:off x="2268539" y="2193131"/>
            <a:ext cx="6048375" cy="2106216"/>
          </a:xfrm>
          <a:prstGeom prst="foldedCorner">
            <a:avLst>
              <a:gd name="adj" fmla="val 12500"/>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round/>
              </a14:hiddenLine>
            </a:ext>
          </a:extLst>
        </p:spPr>
        <p:txBody>
          <a:bodyPr/>
          <a:lstStyle/>
          <a:p>
            <a:pPr>
              <a:buFont typeface="Arial" panose="020B0604020202020204" pitchFamily="34" charset="0"/>
              <a:buNone/>
            </a:pPr>
            <a:endParaRPr lang="zh-CN" altLang="zh-CN" sz="2400">
              <a:solidFill>
                <a:srgbClr val="FF0000"/>
              </a:solidFill>
            </a:endParaRPr>
          </a:p>
        </p:txBody>
      </p:sp>
      <p:sp>
        <p:nvSpPr>
          <p:cNvPr id="66570" name="Rectangle 4"/>
          <p:cNvSpPr>
            <a:spLocks noChangeArrowheads="1"/>
          </p:cNvSpPr>
          <p:nvPr/>
        </p:nvSpPr>
        <p:spPr bwMode="auto">
          <a:xfrm>
            <a:off x="2627314" y="2301479"/>
            <a:ext cx="5902325" cy="164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4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由此得到：</a:t>
            </a:r>
          </a:p>
          <a:p>
            <a:pPr>
              <a:lnSpc>
                <a:spcPct val="140000"/>
              </a:lnSpc>
              <a:buFont typeface="Arial" panose="020B0604020202020204" pitchFamily="34" charset="0"/>
              <a:buNone/>
            </a:pPr>
            <a:r>
              <a:rPr lang="zh-CN" altLang="en-US" sz="2600" dirty="0" smtClean="0">
                <a:solidFill>
                  <a:srgbClr val="FF0000"/>
                </a:solidFill>
                <a:latin typeface="黑体" panose="02010609060101010101" pitchFamily="49" charset="-122"/>
                <a:ea typeface="黑体" panose="02010609060101010101" pitchFamily="49" charset="-122"/>
              </a:rPr>
              <a:t>相</a:t>
            </a:r>
            <a:r>
              <a:rPr lang="zh-CN" altLang="en-US" sz="2600" dirty="0">
                <a:solidFill>
                  <a:srgbClr val="FF0000"/>
                </a:solidFill>
                <a:latin typeface="黑体" panose="02010609060101010101" pitchFamily="49" charset="-122"/>
                <a:ea typeface="黑体" panose="02010609060101010101" pitchFamily="49" charset="-122"/>
              </a:rPr>
              <a:t>似三角形对应高的比等于相似比．</a:t>
            </a:r>
          </a:p>
          <a:p>
            <a:pPr>
              <a:lnSpc>
                <a:spcPct val="140000"/>
              </a:lnSpc>
              <a:buFont typeface="Arial" panose="020B0604020202020204" pitchFamily="34" charset="0"/>
              <a:buNone/>
            </a:pPr>
            <a:endParaRPr lang="en-US" altLang="zh-CN" sz="2600" dirty="0">
              <a:solidFill>
                <a:srgbClr val="FF0000"/>
              </a:solidFill>
              <a:latin typeface="黑体" panose="02010609060101010101" pitchFamily="49" charset="-122"/>
              <a:ea typeface="黑体" panose="02010609060101010101" pitchFamily="49" charset="-122"/>
            </a:endParaRPr>
          </a:p>
        </p:txBody>
      </p:sp>
      <p:pic>
        <p:nvPicPr>
          <p:cNvPr id="66569" name="Picture 14" descr="未标题-5"/>
          <p:cNvPicPr>
            <a:picLocks noChangeAspect="1" noChangeArrowheads="1"/>
          </p:cNvPicPr>
          <p:nvPr/>
        </p:nvPicPr>
        <p:blipFill>
          <a:blip r:embed="rId2" cstate="email"/>
          <a:srcRect/>
          <a:stretch>
            <a:fillRect/>
          </a:stretch>
        </p:blipFill>
        <p:spPr bwMode="auto">
          <a:xfrm>
            <a:off x="109538" y="2857500"/>
            <a:ext cx="3382962" cy="1820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文本框 66570"/>
          <p:cNvSpPr txBox="1">
            <a:spLocks noChangeArrowheads="1"/>
          </p:cNvSpPr>
          <p:nvPr/>
        </p:nvSpPr>
        <p:spPr bwMode="auto">
          <a:xfrm>
            <a:off x="1577976" y="789385"/>
            <a:ext cx="5802313" cy="112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40000"/>
              </a:lnSpc>
              <a:buFont typeface="Arial" panose="020B0604020202020204" pitchFamily="34" charset="0"/>
              <a:buNone/>
            </a:pPr>
            <a:r>
              <a:rPr lang="zh-CN" altLang="en-US" sz="2400" dirty="0">
                <a:ea typeface="黑体" panose="02010609060101010101" pitchFamily="49" charset="-122"/>
              </a:rPr>
              <a:t>　　类似的，我们可以得到其余两组对应边上的高的比也等于相似比． </a:t>
            </a:r>
          </a:p>
        </p:txBody>
      </p:sp>
      <p:grpSp>
        <p:nvGrpSpPr>
          <p:cNvPr id="14342" name="组合 17"/>
          <p:cNvGrpSpPr/>
          <p:nvPr/>
        </p:nvGrpSpPr>
        <p:grpSpPr bwMode="auto">
          <a:xfrm>
            <a:off x="457201" y="495300"/>
            <a:ext cx="1533525" cy="499720"/>
            <a:chOff x="0" y="1"/>
            <a:chExt cx="4104456" cy="639951"/>
          </a:xfrm>
        </p:grpSpPr>
        <p:sp>
          <p:nvSpPr>
            <p:cNvPr id="14343" name="圆角矩形 31"/>
            <p:cNvSpPr>
              <a:spLocks noChangeArrowheads="1"/>
            </p:cNvSpPr>
            <p:nvPr/>
          </p:nvSpPr>
          <p:spPr bwMode="auto">
            <a:xfrm>
              <a:off x="0" y="1"/>
              <a:ext cx="4104456" cy="469395"/>
            </a:xfrm>
            <a:prstGeom prst="roundRect">
              <a:avLst>
                <a:gd name="adj" fmla="val 16667"/>
              </a:avLst>
            </a:prstGeom>
            <a:solidFill>
              <a:srgbClr val="FFFFD9"/>
            </a:solidFill>
            <a:ln w="25400">
              <a:solidFill>
                <a:srgbClr val="0099FF"/>
              </a:solidFill>
              <a:round/>
            </a:ln>
          </p:spPr>
          <p:txBody>
            <a:bodyPr/>
            <a:lstStyle/>
            <a:p>
              <a:pPr algn="ctr" eaLnBrk="0" hangingPunct="0">
                <a:buFont typeface="Arial" panose="020B0604020202020204" pitchFamily="34" charset="0"/>
                <a:buNone/>
              </a:pPr>
              <a:endParaRPr lang="zh-CN" altLang="zh-CN" sz="2400" b="1">
                <a:latin typeface="宋体" panose="02010600030101010101" pitchFamily="2" charset="-122"/>
                <a:sym typeface="宋体" panose="02010600030101010101" pitchFamily="2" charset="-122"/>
              </a:endParaRPr>
            </a:p>
          </p:txBody>
        </p:sp>
        <p:sp>
          <p:nvSpPr>
            <p:cNvPr id="14344" name="文本框 19"/>
            <p:cNvSpPr>
              <a:spLocks noChangeArrowheads="1"/>
            </p:cNvSpPr>
            <p:nvPr/>
          </p:nvSpPr>
          <p:spPr bwMode="auto">
            <a:xfrm>
              <a:off x="76523" y="48735"/>
              <a:ext cx="4027933" cy="591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Font typeface="Arial" panose="020B0604020202020204" pitchFamily="34" charset="0"/>
                <a:buNone/>
              </a:pPr>
              <a:r>
                <a:rPr lang="zh-CN" altLang="en-US" sz="2400" b="1" dirty="0">
                  <a:latin typeface="微软雅黑" panose="020B0503020204020204" pitchFamily="34" charset="-122"/>
                  <a:ea typeface="微软雅黑" panose="020B0503020204020204" pitchFamily="34" charset="-122"/>
                  <a:sym typeface="微软雅黑" panose="020B0503020204020204" pitchFamily="34" charset="-122"/>
                </a:rPr>
                <a:t>归纳总结</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6569"/>
                                        </p:tgtEl>
                                        <p:attrNameLst>
                                          <p:attrName>style.visibility</p:attrName>
                                        </p:attrNameLst>
                                      </p:cBhvr>
                                      <p:to>
                                        <p:strVal val="visible"/>
                                      </p:to>
                                    </p:set>
                                    <p:anim calcmode="lin" valueType="num">
                                      <p:cBhvr additive="base">
                                        <p:cTn id="7" dur="500" fill="hold"/>
                                        <p:tgtEl>
                                          <p:spTgt spid="66569"/>
                                        </p:tgtEl>
                                        <p:attrNameLst>
                                          <p:attrName>ppt_x</p:attrName>
                                        </p:attrNameLst>
                                      </p:cBhvr>
                                      <p:tavLst>
                                        <p:tav tm="0">
                                          <p:val>
                                            <p:strVal val="0-#ppt_w/2"/>
                                          </p:val>
                                        </p:tav>
                                        <p:tav tm="100000">
                                          <p:val>
                                            <p:strVal val="#ppt_x"/>
                                          </p:val>
                                        </p:tav>
                                      </p:tavLst>
                                    </p:anim>
                                    <p:anim calcmode="lin" valueType="num">
                                      <p:cBhvr additive="base">
                                        <p:cTn id="8" dur="500" fill="hold"/>
                                        <p:tgtEl>
                                          <p:spTgt spid="6656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66570"/>
                                        </p:tgtEl>
                                        <p:attrNameLst>
                                          <p:attrName>style.visibility</p:attrName>
                                        </p:attrNameLst>
                                      </p:cBhvr>
                                      <p:to>
                                        <p:strVal val="visible"/>
                                      </p:to>
                                    </p:set>
                                    <p:animEffect transition="in" filter="slide(fromBottom)">
                                      <p:cBhvr>
                                        <p:cTn id="13" dur="500"/>
                                        <p:tgtEl>
                                          <p:spTgt spid="66570"/>
                                        </p:tgtEl>
                                      </p:cBhvr>
                                    </p:animEffect>
                                  </p:childTnLst>
                                </p:cTn>
                              </p:par>
                              <p:par>
                                <p:cTn id="14" presetID="12" presetClass="entr" presetSubtype="4" fill="hold" nodeType="withEffect">
                                  <p:stCondLst>
                                    <p:cond delay="0"/>
                                  </p:stCondLst>
                                  <p:childTnLst>
                                    <p:set>
                                      <p:cBhvr>
                                        <p:cTn id="15" dur="1" fill="hold">
                                          <p:stCondLst>
                                            <p:cond delay="0"/>
                                          </p:stCondLst>
                                        </p:cTn>
                                        <p:tgtEl>
                                          <p:spTgt spid="66568"/>
                                        </p:tgtEl>
                                        <p:attrNameLst>
                                          <p:attrName>style.visibility</p:attrName>
                                        </p:attrNameLst>
                                      </p:cBhvr>
                                      <p:to>
                                        <p:strVal val="visible"/>
                                      </p:to>
                                    </p:set>
                                    <p:animEffect transition="in" filter="slide(fromBottom)">
                                      <p:cBhvr>
                                        <p:cTn id="16" dur="500"/>
                                        <p:tgtEl>
                                          <p:spTgt spid="665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70" grpId="0"/>
    </p:bldLst>
  </p:timing>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1839</Words>
  <Application>Microsoft Office PowerPoint</Application>
  <PresentationFormat>全屏显示(16:9)</PresentationFormat>
  <Paragraphs>403</Paragraphs>
  <Slides>31</Slides>
  <Notes>6</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3</vt:i4>
      </vt:variant>
      <vt:variant>
        <vt:lpstr>幻灯片标题</vt:lpstr>
      </vt:variant>
      <vt:variant>
        <vt:i4>31</vt:i4>
      </vt:variant>
    </vt:vector>
  </HeadingPairs>
  <TitlesOfParts>
    <vt:vector size="44" baseType="lpstr">
      <vt:lpstr>Malgun Gothic</vt:lpstr>
      <vt:lpstr>方正姚体</vt:lpstr>
      <vt:lpstr>黑体</vt:lpstr>
      <vt:lpstr>华文中宋</vt:lpstr>
      <vt:lpstr>宋体</vt:lpstr>
      <vt:lpstr>微软雅黑</vt:lpstr>
      <vt:lpstr>Arial</vt:lpstr>
      <vt:lpstr>Times New Roman</vt:lpstr>
      <vt:lpstr>Wingdings</vt:lpstr>
      <vt:lpstr>WWW.2PPT.COM
</vt:lpstr>
      <vt:lpstr>Equation.3</vt:lpstr>
      <vt:lpstr>Equation.DSMT4</vt:lpstr>
      <vt:lpstr>Equation.KSEE3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2016-08-11T01:00:00Z</dcterms:created>
  <dcterms:modified xsi:type="dcterms:W3CDTF">2023-01-16T20:24:47Z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A4A25357DD8F46BAA5632C7F73A36282</vt:lpwstr>
  </property>
  <property fmtid="{D5CDD505-2E9C-101B-9397-08002B2CF9AE}" pid="4" name="KSOProductBuildVer">
    <vt:lpwstr>2052-11.1.0.11194</vt:lpwstr>
  </property>
  <property fmtid="{A09F084E-AD41-489F-8076-AA5BE3082BCA}" pid="100">
    <vt:ui4>5</vt:ui4>
  </property>
  <property fmtid="{64440492-4C8B-11D1-8B70-080036B11A03}" pid="11">
    <vt:lpwstr>www.2ppt.com-爱PPT提供资源下载</vt:lpwstr>
  </property>
</Properties>
</file>