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1" r:id="rId2"/>
    <p:sldId id="290" r:id="rId3"/>
    <p:sldId id="270" r:id="rId4"/>
    <p:sldId id="362" r:id="rId5"/>
    <p:sldId id="365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367" r:id="rId14"/>
    <p:sldId id="382" r:id="rId15"/>
    <p:sldId id="391" r:id="rId16"/>
    <p:sldId id="402" r:id="rId17"/>
    <p:sldId id="281" r:id="rId18"/>
    <p:sldId id="384" r:id="rId19"/>
    <p:sldId id="300" r:id="rId20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F50A34A-4B8A-4F1D-BA6E-D0F0A26BC57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3C1F808-81D7-4D31-A11F-CE6F10C8D2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1F808-81D7-4D31-A11F-CE6F10C8D2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506CA0-2F69-4056-AE47-9D69F4443ED5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68508-28EB-44C9-8790-D1608F87F7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2AD25-60BA-4507-93AB-94CA469575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8E84E-1557-430F-92C5-2608AB8590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499C-8D18-49F1-80AE-674DA8D17C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A67A-4F1F-40B3-95D7-8162E0967C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0BA2-803F-4C4F-841F-E127A6B50F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9749-B360-4AF4-813B-A886895737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7C587-E153-4403-81F6-534788BAD6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B3001-2A52-4D28-A587-A0CE60CB7B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EE9B0-F30B-4461-ABE2-FAFE61DA44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B8A3E-5530-4688-87CA-3274EEFDF3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CF50F64-455F-40E4-BE54-46E80E18B7A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Let's%20sing.sw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Li%20Ming%20and%20Jenny%20go%20to%20school.sw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2" y="-46832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 smtClean="0"/>
              <a:t>111111111111111111111111111111111111111111111111111111111111111</a:t>
            </a:r>
            <a:endParaRPr lang="zh-CN" altLang="en-US" dirty="0"/>
          </a:p>
        </p:txBody>
      </p:sp>
      <p:pic>
        <p:nvPicPr>
          <p:cNvPr id="4098" name="图片 24" descr="小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53534">
            <a:off x="7699375" y="5466269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5" descr="中间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575" y="5676767"/>
            <a:ext cx="912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5" y="1061061"/>
            <a:ext cx="8152248" cy="2165537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70" descr="蝴蝶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970838" y="3446576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Tx/>
              <a:buNone/>
              <a:defRPr/>
            </a:pPr>
            <a:endParaRPr lang="ko-KR" altLang="en-US" smtClean="0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4106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113" name="TextBox 3"/>
          <p:cNvSpPr txBox="1">
            <a:spLocks noChangeArrowheads="1"/>
          </p:cNvSpPr>
          <p:nvPr/>
        </p:nvSpPr>
        <p:spPr bwMode="auto">
          <a:xfrm>
            <a:off x="487363" y="1433513"/>
            <a:ext cx="8267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	Unit 2 School in Canada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14" name="TextBox 4"/>
          <p:cNvSpPr txBox="1">
            <a:spLocks noChangeArrowheads="1"/>
          </p:cNvSpPr>
          <p:nvPr/>
        </p:nvSpPr>
        <p:spPr bwMode="auto">
          <a:xfrm>
            <a:off x="3259931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年级上册 </a:t>
            </a:r>
          </a:p>
        </p:txBody>
      </p:sp>
      <p:sp>
        <p:nvSpPr>
          <p:cNvPr id="27" name="文本框 22"/>
          <p:cNvSpPr txBox="1"/>
          <p:nvPr/>
        </p:nvSpPr>
        <p:spPr>
          <a:xfrm>
            <a:off x="-1" y="3942412"/>
            <a:ext cx="9144001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3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7 On the School Bus</a:t>
            </a:r>
            <a:endParaRPr lang="zh-CN" altLang="en-US" sz="4300" b="1" dirty="0"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24750" y="5710297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17"/>
          <p:cNvSpPr txBox="1">
            <a:spLocks noChangeArrowheads="1"/>
          </p:cNvSpPr>
          <p:nvPr/>
        </p:nvSpPr>
        <p:spPr bwMode="auto">
          <a:xfrm>
            <a:off x="2697163" y="1485900"/>
            <a:ext cx="56499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driver / draɪvə(r)/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司机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95338" y="16017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316" name="文本框 19"/>
          <p:cNvSpPr txBox="1">
            <a:spLocks noChangeArrowheads="1"/>
          </p:cNvSpPr>
          <p:nvPr/>
        </p:nvSpPr>
        <p:spPr bwMode="auto">
          <a:xfrm>
            <a:off x="1157288" y="1590675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4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3318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3319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700" y="14938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矩形 1"/>
          <p:cNvSpPr>
            <a:spLocks noChangeArrowheads="1"/>
          </p:cNvSpPr>
          <p:nvPr/>
        </p:nvSpPr>
        <p:spPr bwMode="auto">
          <a:xfrm>
            <a:off x="1241425" y="25336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209800" y="2273300"/>
            <a:ext cx="43545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 your father a driver?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你的父亲是一名司机吗？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22" name="矩形 1"/>
          <p:cNvSpPr>
            <a:spLocks noChangeArrowheads="1"/>
          </p:cNvSpPr>
          <p:nvPr/>
        </p:nvSpPr>
        <p:spPr bwMode="auto">
          <a:xfrm>
            <a:off x="1257300" y="40655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发音：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225675" y="3832225"/>
            <a:ext cx="3297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字母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的发音是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/aɪ/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2798763" y="4814888"/>
            <a:ext cx="6053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driver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driver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是司机，开车引路滴滴滴。</a:t>
            </a:r>
          </a:p>
        </p:txBody>
      </p:sp>
      <p:grpSp>
        <p:nvGrpSpPr>
          <p:cNvPr id="13325" name="组合 2"/>
          <p:cNvGrpSpPr/>
          <p:nvPr/>
        </p:nvGrpSpPr>
        <p:grpSpPr bwMode="auto">
          <a:xfrm>
            <a:off x="893763" y="4924425"/>
            <a:ext cx="2403475" cy="461963"/>
            <a:chOff x="398463" y="4005263"/>
            <a:chExt cx="2404268" cy="461088"/>
          </a:xfrm>
        </p:grpSpPr>
        <p:sp>
          <p:nvSpPr>
            <p:cNvPr id="13326" name="TextBox 10"/>
            <p:cNvSpPr txBox="1">
              <a:spLocks noChangeArrowheads="1"/>
            </p:cNvSpPr>
            <p:nvPr/>
          </p:nvSpPr>
          <p:spPr bwMode="auto">
            <a:xfrm>
              <a:off x="714374" y="4005263"/>
              <a:ext cx="2088357" cy="46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魔法记忆：</a:t>
              </a:r>
              <a:endParaRPr lang="zh-CN" altLang="en-US" sz="2400" b="1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pic>
          <p:nvPicPr>
            <p:cNvPr id="13327" name="图片 29" descr="花盆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98463" y="4052825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39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906463" y="163671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189163" y="1389063"/>
            <a:ext cx="435451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river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）河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879475" y="2389188"/>
            <a:ext cx="2351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形近词记忆法：</a:t>
            </a:r>
            <a:endParaRPr lang="zh-CN" altLang="en-US" b="1">
              <a:solidFill>
                <a:srgbClr val="3333FF"/>
              </a:solidFill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201988" y="2117725"/>
            <a:ext cx="572293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一些单词属于形近词，把它们放在一起记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忆的方法就是形近词记忆法。如：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river — driver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4" name="矩形 1"/>
          <p:cNvSpPr>
            <a:spLocks noChangeArrowheads="1"/>
          </p:cNvSpPr>
          <p:nvPr/>
        </p:nvSpPr>
        <p:spPr bwMode="auto">
          <a:xfrm>
            <a:off x="889000" y="455612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898650" y="4310063"/>
            <a:ext cx="43545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bus driver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一名公共汽车司机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4346" name="图片 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0" y="5300663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矩形 16"/>
          <p:cNvSpPr>
            <a:spLocks noChangeArrowheads="1"/>
          </p:cNvSpPr>
          <p:nvPr/>
        </p:nvSpPr>
        <p:spPr bwMode="auto">
          <a:xfrm>
            <a:off x="896938" y="5149850"/>
            <a:ext cx="80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" name="矩形 2"/>
          <p:cNvSpPr>
            <a:spLocks noChangeArrowheads="1"/>
          </p:cNvSpPr>
          <p:nvPr/>
        </p:nvSpPr>
        <p:spPr bwMode="auto">
          <a:xfrm>
            <a:off x="1819275" y="4997450"/>
            <a:ext cx="665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词形变化：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drive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 开车；驾驶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4" grpId="0"/>
      <p:bldP spid="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文本框 17"/>
          <p:cNvSpPr txBox="1">
            <a:spLocks noChangeArrowheads="1"/>
          </p:cNvSpPr>
          <p:nvPr/>
        </p:nvSpPr>
        <p:spPr bwMode="auto">
          <a:xfrm>
            <a:off x="2697163" y="1485900"/>
            <a:ext cx="56499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often / ɒf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tə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n/ adv.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时常；常常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95338" y="16017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64" name="文本框 19"/>
          <p:cNvSpPr txBox="1">
            <a:spLocks noChangeArrowheads="1"/>
          </p:cNvSpPr>
          <p:nvPr/>
        </p:nvSpPr>
        <p:spPr bwMode="auto">
          <a:xfrm>
            <a:off x="1157288" y="1590675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5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66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5367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700" y="14938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矩形 1"/>
          <p:cNvSpPr>
            <a:spLocks noChangeArrowheads="1"/>
          </p:cNvSpPr>
          <p:nvPr/>
        </p:nvSpPr>
        <p:spPr bwMode="auto">
          <a:xfrm>
            <a:off x="1241425" y="25336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209800" y="2273300"/>
            <a:ext cx="55006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often do my homework after school.</a:t>
            </a:r>
          </a:p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我经常在放学后做家庭作业。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70" name="矩形 1"/>
          <p:cNvSpPr>
            <a:spLocks noChangeArrowheads="1"/>
          </p:cNvSpPr>
          <p:nvPr/>
        </p:nvSpPr>
        <p:spPr bwMode="auto">
          <a:xfrm>
            <a:off x="1257300" y="40655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发音：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225675" y="3832225"/>
            <a:ext cx="329723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字母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的发音是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/ɒ/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72" name="矩形 1"/>
          <p:cNvSpPr>
            <a:spLocks noChangeArrowheads="1"/>
          </p:cNvSpPr>
          <p:nvPr/>
        </p:nvSpPr>
        <p:spPr bwMode="auto">
          <a:xfrm>
            <a:off x="1273175" y="4764088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加法记忆法：</a:t>
            </a:r>
            <a:endParaRPr lang="zh-CN" altLang="en-US" b="1">
              <a:solidFill>
                <a:srgbClr val="3333FF"/>
              </a:solidFill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197225" y="4530725"/>
            <a:ext cx="5195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of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ten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（十）＝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often</a:t>
            </a:r>
          </a:p>
        </p:txBody>
      </p:sp>
      <p:sp>
        <p:nvSpPr>
          <p:cNvPr id="15374" name="矩形 1"/>
          <p:cNvSpPr>
            <a:spLocks noChangeArrowheads="1"/>
          </p:cNvSpPr>
          <p:nvPr/>
        </p:nvSpPr>
        <p:spPr bwMode="auto">
          <a:xfrm>
            <a:off x="1274763" y="5489575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用法：</a:t>
            </a:r>
            <a:endParaRPr lang="zh-CN" altLang="en-US" b="1"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243138" y="5256213"/>
            <a:ext cx="5467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含有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often 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的句子一般要用一般现在时。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3103343" y="145812"/>
            <a:ext cx="35491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sing!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6386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5822950"/>
            <a:ext cx="21161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6888" y="1082675"/>
            <a:ext cx="59991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987350" y="145812"/>
            <a:ext cx="360367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Let’s do it!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50" y="1263650"/>
            <a:ext cx="795655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56088" y="1530350"/>
            <a:ext cx="155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umbrella</a:t>
            </a:r>
            <a:endParaRPr lang="zh-CN" altLang="en-US" sz="2400" b="1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16088" y="1992313"/>
            <a:ext cx="779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Ms.</a:t>
            </a:r>
            <a:endParaRPr lang="zh-CN" altLang="en-US" sz="2400" b="1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05525" y="1978025"/>
            <a:ext cx="1058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driver</a:t>
            </a:r>
            <a:endParaRPr lang="zh-CN" altLang="en-US" sz="2400" b="1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89538" y="5157788"/>
            <a:ext cx="3465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often read books.</a:t>
            </a:r>
            <a:endParaRPr lang="zh-CN" altLang="en-US" sz="2400" b="1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68413" y="5540375"/>
            <a:ext cx="3465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never plant flowers.</a:t>
            </a:r>
            <a:endParaRPr lang="zh-CN" altLang="en-US" sz="2400" b="1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148263" y="5553075"/>
            <a:ext cx="3757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sometimes help my mum.</a:t>
            </a:r>
            <a:endParaRPr lang="zh-CN" altLang="en-US" sz="2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57225" y="1330325"/>
            <a:ext cx="81534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一、用所给词的适当形式填空。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It’ s a _______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rain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day today. I have my umbrella.</a:t>
            </a:r>
          </a:p>
          <a:p>
            <a:pPr>
              <a:lnSpc>
                <a:spcPct val="200000"/>
              </a:lnSpc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Here ________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come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 bus.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My mother is a bus _________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drive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2012950" y="2290763"/>
            <a:ext cx="94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rainy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903413" y="3778250"/>
            <a:ext cx="1176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comes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54088" y="2990850"/>
            <a:ext cx="8047037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828800" y="2989263"/>
            <a:ext cx="7172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修饰名词需要形容词，故填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rain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的形容词形式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rainy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8439" name="组合 22"/>
          <p:cNvGrpSpPr/>
          <p:nvPr/>
        </p:nvGrpSpPr>
        <p:grpSpPr bwMode="auto">
          <a:xfrm>
            <a:off x="7162800" y="1125538"/>
            <a:ext cx="1736725" cy="368300"/>
            <a:chOff x="6895771" y="1125559"/>
            <a:chExt cx="1897590" cy="368279"/>
          </a:xfrm>
        </p:grpSpPr>
        <p:sp>
          <p:nvSpPr>
            <p:cNvPr id="23" name="矩形 22"/>
            <p:cNvSpPr/>
            <p:nvPr/>
          </p:nvSpPr>
          <p:spPr>
            <a:xfrm>
              <a:off x="6925259" y="1143020"/>
              <a:ext cx="186810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8441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637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3857625" y="4514850"/>
            <a:ext cx="117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driver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709613" y="2354263"/>
            <a:ext cx="81534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The boy often 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play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football here.</a:t>
            </a:r>
          </a:p>
        </p:txBody>
      </p:sp>
      <p:grpSp>
        <p:nvGrpSpPr>
          <p:cNvPr id="19459" name="组合 22"/>
          <p:cNvGrpSpPr/>
          <p:nvPr/>
        </p:nvGrpSpPr>
        <p:grpSpPr bwMode="auto">
          <a:xfrm>
            <a:off x="7162800" y="1125538"/>
            <a:ext cx="1736725" cy="368300"/>
            <a:chOff x="6895771" y="1125559"/>
            <a:chExt cx="1897590" cy="368279"/>
          </a:xfrm>
        </p:grpSpPr>
        <p:sp>
          <p:nvSpPr>
            <p:cNvPr id="23" name="矩形 22"/>
            <p:cNvSpPr/>
            <p:nvPr/>
          </p:nvSpPr>
          <p:spPr>
            <a:xfrm>
              <a:off x="6925259" y="1143020"/>
              <a:ext cx="186810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19461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637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097213" y="252888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plays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63588" y="3414713"/>
            <a:ext cx="8047037" cy="1666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638300" y="3398838"/>
            <a:ext cx="71723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含有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often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的句子一般要用一般现在时，这句话的主语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boy 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是第三人称单数，所以谓语动词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play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也要用第三人称单数形式，即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plays</a:t>
            </a:r>
            <a:r>
              <a:rPr lang="zh-CN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736600" y="2044700"/>
            <a:ext cx="57864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二、单项选择。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 Peter goes to the zoo _______ bike.</a:t>
            </a:r>
          </a:p>
          <a:p>
            <a:pPr marL="273050" eaLnBrk="1" hangingPunct="1">
              <a:lnSpc>
                <a:spcPct val="200000"/>
              </a:lnSpc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A. by     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　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B. take         C. ride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4227513" y="3049588"/>
            <a:ext cx="50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4" name="组合 22"/>
          <p:cNvGrpSpPr/>
          <p:nvPr/>
        </p:nvGrpSpPr>
        <p:grpSpPr bwMode="auto">
          <a:xfrm>
            <a:off x="7162800" y="1125538"/>
            <a:ext cx="1736725" cy="368300"/>
            <a:chOff x="6895771" y="1125559"/>
            <a:chExt cx="1897590" cy="368279"/>
          </a:xfrm>
        </p:grpSpPr>
        <p:sp>
          <p:nvSpPr>
            <p:cNvPr id="23" name="矩形 22"/>
            <p:cNvSpPr/>
            <p:nvPr/>
          </p:nvSpPr>
          <p:spPr>
            <a:xfrm>
              <a:off x="6925259" y="1143020"/>
              <a:ext cx="186810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0486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637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pic>
        <p:nvPicPr>
          <p:cNvPr id="20487" name="Picture 17" descr="E:\图标图片\可以插入PPT的可爱图片\发呆lng...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8350" y="2044700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2156" y="488903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09650" y="1393825"/>
            <a:ext cx="713105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033463" y="3101975"/>
            <a:ext cx="76374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umbrella, driver, Ms.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Here comes the school bus!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by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的用法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229725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23554" name="Picture 39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0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3557" name="Picture 16" descr="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7" y="1329273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122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3" descr="D:\我的文档\公交站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0" y="2295525"/>
            <a:ext cx="38592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4" descr="D:\我的文档\校车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2350" y="2279650"/>
            <a:ext cx="39719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1626326" y="252138"/>
            <a:ext cx="649889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32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Li Ming and Jenny go to school.</a:t>
            </a:r>
            <a:endParaRPr kumimoji="1" lang="zh-CN" altLang="en-US" sz="32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pic>
        <p:nvPicPr>
          <p:cNvPr id="6146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2513" y="5808663"/>
            <a:ext cx="211613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03325" y="1192213"/>
            <a:ext cx="65706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文本框 17"/>
          <p:cNvSpPr txBox="1">
            <a:spLocks noChangeArrowheads="1"/>
          </p:cNvSpPr>
          <p:nvPr/>
        </p:nvSpPr>
        <p:spPr bwMode="auto">
          <a:xfrm>
            <a:off x="2711450" y="1663700"/>
            <a:ext cx="56499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umbrella /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ʌm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brelə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伞；雨伞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809625" y="17922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2" name="文本框 19"/>
          <p:cNvSpPr txBox="1">
            <a:spLocks noChangeArrowheads="1"/>
          </p:cNvSpPr>
          <p:nvPr/>
        </p:nvSpPr>
        <p:spPr bwMode="auto">
          <a:xfrm>
            <a:off x="1171575" y="1781175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4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7175" name="图片 9" descr="book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3988" y="1684338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1241425" y="268446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209800" y="2424113"/>
            <a:ext cx="43545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My sister has a red umbrella.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我的妹妹有一把红色的雨伞。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8" name="矩形 1"/>
          <p:cNvSpPr>
            <a:spLocks noChangeArrowheads="1"/>
          </p:cNvSpPr>
          <p:nvPr/>
        </p:nvSpPr>
        <p:spPr bwMode="auto">
          <a:xfrm>
            <a:off x="1257300" y="413385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复数：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225675" y="3900488"/>
            <a:ext cx="1827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umbrellas</a:t>
            </a:r>
          </a:p>
        </p:txBody>
      </p:sp>
      <p:sp>
        <p:nvSpPr>
          <p:cNvPr id="7180" name="矩形 1"/>
          <p:cNvSpPr>
            <a:spLocks noChangeArrowheads="1"/>
          </p:cNvSpPr>
          <p:nvPr/>
        </p:nvSpPr>
        <p:spPr bwMode="auto">
          <a:xfrm>
            <a:off x="1260475" y="49672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228850" y="4706938"/>
            <a:ext cx="3308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 umbrella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一把雨伞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文本框 17"/>
          <p:cNvSpPr txBox="1">
            <a:spLocks noChangeArrowheads="1"/>
          </p:cNvSpPr>
          <p:nvPr/>
        </p:nvSpPr>
        <p:spPr bwMode="auto">
          <a:xfrm>
            <a:off x="2887663" y="1571625"/>
            <a:ext cx="26749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by bus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乘公共汽车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019175" y="171291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6" name="文本框 19"/>
          <p:cNvSpPr txBox="1">
            <a:spLocks noChangeArrowheads="1"/>
          </p:cNvSpPr>
          <p:nvPr/>
        </p:nvSpPr>
        <p:spPr bwMode="auto">
          <a:xfrm>
            <a:off x="1289050" y="1682750"/>
            <a:ext cx="170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8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9228" name="TextBox 8"/>
          <p:cNvSpPr txBox="1">
            <a:spLocks noChangeArrowheads="1"/>
          </p:cNvSpPr>
          <p:nvPr/>
        </p:nvSpPr>
        <p:spPr bwMode="auto">
          <a:xfrm>
            <a:off x="2306638" y="2343150"/>
            <a:ext cx="5956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My friends and I go to the zoo by bus.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我和我的朋友乘公共汽车去动物园。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200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7650" y="161448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矩形 1"/>
          <p:cNvSpPr>
            <a:spLocks noChangeArrowheads="1"/>
          </p:cNvSpPr>
          <p:nvPr/>
        </p:nvSpPr>
        <p:spPr bwMode="auto">
          <a:xfrm>
            <a:off x="1295400" y="2598738"/>
            <a:ext cx="1162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pic>
        <p:nvPicPr>
          <p:cNvPr id="8202" name="图片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2350" y="4270375"/>
            <a:ext cx="323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316038" y="4119563"/>
            <a:ext cx="80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拓展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矩形 2"/>
          <p:cNvSpPr>
            <a:spLocks noChangeArrowheads="1"/>
          </p:cNvSpPr>
          <p:nvPr/>
        </p:nvSpPr>
        <p:spPr bwMode="auto">
          <a:xfrm>
            <a:off x="2335213" y="3967163"/>
            <a:ext cx="50339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ride my / a bike = by bike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骑自行车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walk = on foot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步行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allAtOnce"/>
      <p:bldP spid="2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9219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9220" name="组合 26"/>
          <p:cNvGrpSpPr/>
          <p:nvPr/>
        </p:nvGrpSpPr>
        <p:grpSpPr bwMode="auto">
          <a:xfrm>
            <a:off x="731838" y="1892300"/>
            <a:ext cx="1244600" cy="461963"/>
            <a:chOff x="1235491" y="4806950"/>
            <a:chExt cx="1243359" cy="462192"/>
          </a:xfrm>
        </p:grpSpPr>
        <p:sp>
          <p:nvSpPr>
            <p:cNvPr id="9221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9222" name="图片 29" descr="花盆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993900" y="1652588"/>
            <a:ext cx="6161088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—How do you go to school?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 ________. My school is near.</a:t>
            </a: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 By bike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　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 By plane         C. By ship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87663" y="2622550"/>
            <a:ext cx="39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39800" y="3978275"/>
            <a:ext cx="7300913" cy="1568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20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14513" y="3963988"/>
            <a:ext cx="6426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根据答语第二句句意“我的学校很近。”可知“我”骑自行车去上学，所以选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0244" name="矩形 19"/>
          <p:cNvSpPr>
            <a:spLocks noChangeArrowheads="1"/>
          </p:cNvSpPr>
          <p:nvPr/>
        </p:nvSpPr>
        <p:spPr bwMode="auto">
          <a:xfrm>
            <a:off x="688975" y="1303338"/>
            <a:ext cx="1863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by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的用法</a:t>
            </a:r>
          </a:p>
        </p:txBody>
      </p:sp>
      <p:sp>
        <p:nvSpPr>
          <p:cNvPr id="15372" name="TextBox 8"/>
          <p:cNvSpPr txBox="1">
            <a:spLocks noChangeArrowheads="1"/>
          </p:cNvSpPr>
          <p:nvPr/>
        </p:nvSpPr>
        <p:spPr bwMode="auto">
          <a:xfrm>
            <a:off x="688975" y="1938338"/>
            <a:ext cx="82645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by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的意思是“乘坐；骑”时，后面接表示交通工具的名词。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乘坐交通工具的常用表达方式：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by 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交通工具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 take a/the 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交通工具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如：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by train = take a train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乘坐火车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by car = take a car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乘坐小汽车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by taxi = take a taxi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乘坐出租车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by airplane/plane = take an airplane/take a plane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乘坐飞机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267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1268" name="组合 1"/>
          <p:cNvGrpSpPr/>
          <p:nvPr/>
        </p:nvGrpSpPr>
        <p:grpSpPr bwMode="auto">
          <a:xfrm>
            <a:off x="303213" y="1758950"/>
            <a:ext cx="1806575" cy="1514475"/>
            <a:chOff x="603250" y="3113088"/>
            <a:chExt cx="1917700" cy="1485900"/>
          </a:xfrm>
        </p:grpSpPr>
        <p:pic>
          <p:nvPicPr>
            <p:cNvPr id="11269" name="图片 3" descr="泡泡1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3250" y="3113088"/>
              <a:ext cx="19177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文本框 2"/>
            <p:cNvSpPr txBox="1">
              <a:spLocks noChangeArrowheads="1"/>
            </p:cNvSpPr>
            <p:nvPr/>
          </p:nvSpPr>
          <p:spPr bwMode="auto">
            <a:xfrm>
              <a:off x="856000" y="3428818"/>
              <a:ext cx="1344268" cy="91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易错点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提示</a:t>
              </a:r>
              <a:endPara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801813" y="3140075"/>
            <a:ext cx="66468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这些短语中，介词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by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和表示交通工具的名词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连用时，中间不用任何冠词；动词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和表示交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通工具的名词连用时，中间要用冠词。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文本框 17"/>
          <p:cNvSpPr txBox="1">
            <a:spLocks noChangeArrowheads="1"/>
          </p:cNvSpPr>
          <p:nvPr/>
        </p:nvSpPr>
        <p:spPr bwMode="auto">
          <a:xfrm>
            <a:off x="2697163" y="1485900"/>
            <a:ext cx="564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Here comes the school bus!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校车来了！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95338" y="1601788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2" name="文本框 19"/>
          <p:cNvSpPr txBox="1">
            <a:spLocks noChangeArrowheads="1"/>
          </p:cNvSpPr>
          <p:nvPr/>
        </p:nvSpPr>
        <p:spPr bwMode="auto">
          <a:xfrm>
            <a:off x="1157288" y="1590675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4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2295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700" y="1493838"/>
            <a:ext cx="108743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矩形 28"/>
          <p:cNvSpPr>
            <a:spLocks noChangeArrowheads="1"/>
          </p:cNvSpPr>
          <p:nvPr/>
        </p:nvSpPr>
        <p:spPr bwMode="auto">
          <a:xfrm>
            <a:off x="1173163" y="2124075"/>
            <a:ext cx="75390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在以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there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等副词开头的句子里，当谓语动词是</a:t>
            </a:r>
          </a:p>
          <a:p>
            <a:pPr>
              <a:lnSpc>
                <a:spcPct val="17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等词的一般现在时形式，而主语又是名词时，需要把谓语动词放在主语之前，构成全部倒装。如：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Here comes the taxi.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出租车来了。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2297" name="组合 26"/>
          <p:cNvGrpSpPr/>
          <p:nvPr/>
        </p:nvGrpSpPr>
        <p:grpSpPr bwMode="auto">
          <a:xfrm>
            <a:off x="1250950" y="4799013"/>
            <a:ext cx="1244600" cy="461962"/>
            <a:chOff x="1235491" y="4806950"/>
            <a:chExt cx="1243359" cy="462192"/>
          </a:xfrm>
        </p:grpSpPr>
        <p:sp>
          <p:nvSpPr>
            <p:cNvPr id="12298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2299" name="图片 29" descr="花盆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2513013" y="4710113"/>
            <a:ext cx="61610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连词成句。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comes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train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19363" y="5911850"/>
            <a:ext cx="370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Here comes the train.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Microsoft Office PowerPoint</Application>
  <PresentationFormat>全屏显示(4:3)</PresentationFormat>
  <Paragraphs>127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Adobe 黑体 Std R</vt:lpstr>
      <vt:lpstr>Kozuka Gothic Pro H</vt:lpstr>
      <vt:lpstr>Malgun Gothic</vt:lpstr>
      <vt:lpstr>方正大黑简体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2023-01-16T20:24:54Z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18F2F1981B284E8DBC81257EEECE91C8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