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9" r:id="rId2"/>
    <p:sldId id="260" r:id="rId3"/>
    <p:sldId id="263" r:id="rId4"/>
    <p:sldId id="264" r:id="rId5"/>
    <p:sldId id="306" r:id="rId6"/>
    <p:sldId id="325" r:id="rId7"/>
    <p:sldId id="308" r:id="rId8"/>
    <p:sldId id="283" r:id="rId9"/>
    <p:sldId id="329" r:id="rId10"/>
    <p:sldId id="330" r:id="rId11"/>
    <p:sldId id="339" r:id="rId12"/>
    <p:sldId id="340" r:id="rId13"/>
    <p:sldId id="270" r:id="rId14"/>
    <p:sldId id="324" r:id="rId15"/>
    <p:sldId id="323" r:id="rId16"/>
    <p:sldId id="336" r:id="rId17"/>
    <p:sldId id="338" r:id="rId18"/>
    <p:sldId id="341" r:id="rId19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3" autoAdjust="0"/>
    <p:restoredTop sz="94660"/>
  </p:normalViewPr>
  <p:slideViewPr>
    <p:cSldViewPr snapToGrid="0">
      <p:cViewPr>
        <p:scale>
          <a:sx n="100" d="100"/>
          <a:sy n="100" d="100"/>
        </p:scale>
        <p:origin x="-37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CFC8F-4C1A-474C-A6B2-0B0B558CCC6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5C430-E61C-400B-B56F-974AB6DFFC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585029"/>
            <a:ext cx="9144000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Surfing in Sydney</a:t>
            </a:r>
            <a:endParaRPr lang="zh-CN" altLang="zh-CN" sz="4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5"/>
          <p:cNvSpPr txBox="1"/>
          <p:nvPr/>
        </p:nvSpPr>
        <p:spPr>
          <a:xfrm>
            <a:off x="1752613" y="1368934"/>
            <a:ext cx="3301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Unit 6   Seasons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24754" y="524287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713" y="2059354"/>
            <a:ext cx="83629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dirty="0" smtClean="0"/>
              <a:t>2</a:t>
            </a:r>
            <a:r>
              <a:rPr lang="zh-CN" altLang="en-US" sz="3000" dirty="0" smtClean="0"/>
              <a:t>．我们的计划和你们的不一样。</a:t>
            </a:r>
          </a:p>
          <a:p>
            <a:pPr>
              <a:lnSpc>
                <a:spcPct val="150000"/>
              </a:lnSpc>
            </a:pPr>
            <a:r>
              <a:rPr lang="en-US" altLang="en-US" sz="3000" dirty="0" smtClean="0"/>
              <a:t>Our plan _______ ________ ______ yours.</a:t>
            </a:r>
          </a:p>
        </p:txBody>
      </p:sp>
      <p:sp>
        <p:nvSpPr>
          <p:cNvPr id="9" name="矩形 8"/>
          <p:cNvSpPr/>
          <p:nvPr/>
        </p:nvSpPr>
        <p:spPr>
          <a:xfrm flipH="1">
            <a:off x="1857785" y="2842577"/>
            <a:ext cx="58202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         is         different         from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555174" y="124971"/>
            <a:ext cx="5093160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Surfing in Sydney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6572" y="1248232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pt-BR" altLang="zh-CN" sz="3000" b="1" dirty="0" smtClean="0"/>
              <a:t>3</a:t>
            </a:r>
            <a:r>
              <a:rPr lang="zh-CN" altLang="pt-BR" sz="3000" b="1" dirty="0" smtClean="0"/>
              <a:t>　</a:t>
            </a:r>
            <a:r>
              <a:rPr lang="pt-BR" altLang="zh-CN" sz="3000" b="1" dirty="0" smtClean="0"/>
              <a:t>popular adj. </a:t>
            </a:r>
            <a:r>
              <a:rPr lang="zh-CN" altLang="pt-BR" sz="3000" b="1" dirty="0" smtClean="0"/>
              <a:t>流行的；普及的</a:t>
            </a:r>
            <a:endParaRPr lang="zh-CN" altLang="en-US" sz="3200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64673" y="2110025"/>
            <a:ext cx="8420100" cy="3350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Surfing is very </a:t>
            </a:r>
            <a:r>
              <a:rPr lang="en-US" altLang="zh-CN" sz="2400" i="1" dirty="0" smtClean="0"/>
              <a:t>popular</a:t>
            </a:r>
            <a:r>
              <a:rPr lang="en-US" altLang="zh-CN" sz="2400" dirty="0" smtClean="0"/>
              <a:t> here. 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冲浪运动在这里很流行。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She is lovely and popular with everyone.</a:t>
            </a:r>
            <a:r>
              <a:rPr lang="zh-CN" altLang="en-US" sz="2400" dirty="0" smtClean="0"/>
              <a:t>她很可爱，大家都喜欢她。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dirty="0" smtClean="0"/>
              <a:t>popular</a:t>
            </a:r>
            <a:r>
              <a:rPr lang="zh-CN" altLang="en-US" sz="2400" dirty="0" smtClean="0"/>
              <a:t>为形容词，可作定语或表语。常用短语： </a:t>
            </a:r>
            <a:r>
              <a:rPr lang="en-US" altLang="zh-CN" sz="2400" dirty="0" smtClean="0"/>
              <a:t>be popular with sb. </a:t>
            </a:r>
            <a:r>
              <a:rPr lang="zh-CN" altLang="en-US" sz="2400" dirty="0" smtClean="0"/>
              <a:t>意为“</a:t>
            </a:r>
            <a:r>
              <a:rPr lang="en-US" altLang="zh-CN" sz="2400" dirty="0" smtClean="0"/>
              <a:t>____________”</a:t>
            </a:r>
            <a:r>
              <a:rPr lang="zh-CN" altLang="en-US" sz="2400" dirty="0" smtClean="0"/>
              <a:t>。</a:t>
            </a:r>
          </a:p>
        </p:txBody>
      </p:sp>
      <p:sp>
        <p:nvSpPr>
          <p:cNvPr id="9" name="矩形 8"/>
          <p:cNvSpPr/>
          <p:nvPr/>
        </p:nvSpPr>
        <p:spPr>
          <a:xfrm flipH="1">
            <a:off x="3802700" y="4845551"/>
            <a:ext cx="19449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受某人欢迎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555174" y="124971"/>
            <a:ext cx="5093160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Surfing in Sydney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714" y="2059355"/>
            <a:ext cx="83810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3.TFBOYS has a lot of fans. It _____ thousands of young people.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is popular with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B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is careful with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C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is strict with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D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is busy with</a:t>
            </a:r>
          </a:p>
        </p:txBody>
      </p:sp>
      <p:sp>
        <p:nvSpPr>
          <p:cNvPr id="9" name="矩形 8"/>
          <p:cNvSpPr/>
          <p:nvPr/>
        </p:nvSpPr>
        <p:spPr>
          <a:xfrm flipH="1">
            <a:off x="4798764" y="2059355"/>
            <a:ext cx="589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555174" y="124971"/>
            <a:ext cx="5093160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Surfing in Sydney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2449" y="110478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833322" y="998362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2641" y="1640124"/>
            <a:ext cx="83602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don't have to wear shoes!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我不必穿鞋！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1654" y="3141124"/>
            <a:ext cx="8312834" cy="1134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have to</a:t>
            </a:r>
            <a:r>
              <a:rPr lang="zh-CN" altLang="en-US" sz="2400" dirty="0" smtClean="0"/>
              <a:t>意为“</a:t>
            </a:r>
            <a:r>
              <a:rPr lang="en-US" altLang="zh-CN" sz="2400" dirty="0" smtClean="0"/>
              <a:t>_____________”</a:t>
            </a:r>
            <a:r>
              <a:rPr lang="zh-CN" altLang="en-US" sz="2400" dirty="0" smtClean="0"/>
              <a:t>，其否定形式为</a:t>
            </a:r>
            <a:r>
              <a:rPr lang="en-US" altLang="zh-CN" sz="2400" dirty="0" smtClean="0"/>
              <a:t>don't/doesn't/didn't have to</a:t>
            </a:r>
            <a:r>
              <a:rPr lang="zh-CN" altLang="en-US" sz="2400" dirty="0" smtClean="0"/>
              <a:t>。</a:t>
            </a:r>
          </a:p>
        </p:txBody>
      </p:sp>
      <p:sp>
        <p:nvSpPr>
          <p:cNvPr id="9" name="矩形 8"/>
          <p:cNvSpPr/>
          <p:nvPr/>
        </p:nvSpPr>
        <p:spPr>
          <a:xfrm flipH="1">
            <a:off x="3483377" y="3175016"/>
            <a:ext cx="24384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不得不；必须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555174" y="124971"/>
            <a:ext cx="5093160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Surfing in Sydney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12066" y="1168285"/>
            <a:ext cx="8312834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lang="en-US" altLang="zh-CN" sz="3000" b="1" dirty="0" smtClean="0"/>
              <a:t>must</a:t>
            </a:r>
            <a:r>
              <a:rPr lang="zh-CN" altLang="en-US" sz="3000" b="1" dirty="0" smtClean="0"/>
              <a:t>与</a:t>
            </a:r>
            <a:r>
              <a:rPr lang="en-US" altLang="zh-CN" sz="3000" b="1" dirty="0" smtClean="0"/>
              <a:t>have to</a:t>
            </a:r>
            <a:endParaRPr lang="zh-CN" altLang="en-US" sz="3000" b="1" dirty="0" smtClean="0"/>
          </a:p>
        </p:txBody>
      </p:sp>
      <p:sp>
        <p:nvSpPr>
          <p:cNvPr id="4" name="Rectangle 5"/>
          <p:cNvSpPr/>
          <p:nvPr/>
        </p:nvSpPr>
        <p:spPr>
          <a:xfrm>
            <a:off x="555174" y="124971"/>
            <a:ext cx="5093160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Surfing in Sydney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57198" y="2049054"/>
          <a:ext cx="8066315" cy="4134033"/>
        </p:xfrm>
        <a:graphic>
          <a:graphicData uri="http://schemas.openxmlformats.org/drawingml/2006/table">
            <a:tbl>
              <a:tblPr/>
              <a:tblGrid>
                <a:gridCol w="1066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6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60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词条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含义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用法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98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must</a:t>
                      </a:r>
                      <a:endParaRPr lang="zh-CN" altLang="zh-CN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必须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强调主观因素，认为必须去做某事，只用在现在时态中，其否定形式为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must not(mustn't)</a:t>
                      </a: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81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have to</a:t>
                      </a:r>
                      <a:endParaRPr lang="zh-CN" altLang="zh-CN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不得不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强调客观因素，指因为某个原因而不得不去做某事，可用于多种时态。其否定形式为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don't/doesn't/didn't have to</a:t>
                      </a: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，意为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不必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，相当于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don't need to </a:t>
                      </a: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或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needn't</a:t>
                      </a: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。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862338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009834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714" y="1522317"/>
            <a:ext cx="83266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You _____ take me to the station. My brother's taking me.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can‘t</a:t>
            </a:r>
            <a:r>
              <a:rPr lang="zh-CN" altLang="en-US" sz="2400" dirty="0" smtClean="0"/>
              <a:t>　　　   </a:t>
            </a:r>
            <a:r>
              <a:rPr lang="en-US" altLang="zh-CN" sz="2400" dirty="0" smtClean="0"/>
              <a:t>B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mustn't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C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shouldn't        D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don't have to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609" y="162222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555174" y="124971"/>
            <a:ext cx="5093160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Surfing in Sydney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0847" y="3832065"/>
            <a:ext cx="8348295" cy="2236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400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400" dirty="0" smtClean="0">
                <a:ea typeface="仿宋" panose="02010609060101010101" pitchFamily="49" charset="-122"/>
              </a:rPr>
              <a:t>　</a:t>
            </a:r>
            <a:r>
              <a:rPr lang="en-US" altLang="zh-CN" sz="2400" dirty="0" smtClean="0">
                <a:ea typeface="仿宋" panose="02010609060101010101" pitchFamily="49" charset="-122"/>
              </a:rPr>
              <a:t>can't</a:t>
            </a:r>
            <a:r>
              <a:rPr lang="zh-CN" altLang="en-US" sz="2400" dirty="0" smtClean="0">
                <a:ea typeface="仿宋" panose="02010609060101010101" pitchFamily="49" charset="-122"/>
              </a:rPr>
              <a:t>意为“不能”；</a:t>
            </a:r>
            <a:r>
              <a:rPr lang="en-US" altLang="zh-CN" sz="2400" dirty="0" smtClean="0">
                <a:ea typeface="仿宋" panose="02010609060101010101" pitchFamily="49" charset="-122"/>
              </a:rPr>
              <a:t>mustn't</a:t>
            </a:r>
            <a:r>
              <a:rPr lang="zh-CN" altLang="en-US" sz="2400" dirty="0" smtClean="0">
                <a:ea typeface="仿宋" panose="02010609060101010101" pitchFamily="49" charset="-122"/>
              </a:rPr>
              <a:t>意为“禁止”；</a:t>
            </a:r>
            <a:r>
              <a:rPr lang="en-US" altLang="zh-CN" sz="2400" dirty="0" smtClean="0">
                <a:ea typeface="仿宋" panose="02010609060101010101" pitchFamily="49" charset="-122"/>
              </a:rPr>
              <a:t>shouldn't</a:t>
            </a:r>
            <a:r>
              <a:rPr lang="zh-CN" altLang="en-US" sz="2400" dirty="0" smtClean="0">
                <a:ea typeface="仿宋" panose="02010609060101010101" pitchFamily="49" charset="-122"/>
              </a:rPr>
              <a:t>意为“不应该”；</a:t>
            </a:r>
            <a:r>
              <a:rPr lang="en-US" altLang="zh-CN" sz="2400" dirty="0" smtClean="0">
                <a:ea typeface="仿宋" panose="02010609060101010101" pitchFamily="49" charset="-122"/>
              </a:rPr>
              <a:t>don't have to</a:t>
            </a:r>
            <a:r>
              <a:rPr lang="zh-CN" altLang="en-US" sz="2400" dirty="0" smtClean="0">
                <a:ea typeface="仿宋" panose="02010609060101010101" pitchFamily="49" charset="-122"/>
              </a:rPr>
              <a:t>意为“不必”。由后句句意“我哥哥会带我去”可知此句句意为“你不必带我去车站”，故选</a:t>
            </a:r>
            <a:r>
              <a:rPr lang="en-US" altLang="zh-CN" sz="2400" dirty="0" smtClean="0">
                <a:ea typeface="仿宋" panose="02010609060101010101" pitchFamily="49" charset="-122"/>
              </a:rPr>
              <a:t>D</a:t>
            </a:r>
            <a:r>
              <a:rPr lang="zh-CN" altLang="en-US" sz="2400" dirty="0" smtClean="0">
                <a:ea typeface="仿宋" panose="02010609060101010101" pitchFamily="49" charset="-122"/>
              </a:rPr>
              <a:t>。 </a:t>
            </a:r>
            <a:endParaRPr lang="zh-CN" altLang="en-US" sz="2400" dirty="0">
              <a:ea typeface="仿宋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7326" y="1016014"/>
            <a:ext cx="8360229" cy="1308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mum and dad often come and watch me surf. 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我的妈妈和爸爸经常来观看我冲浪。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71911" y="2750478"/>
            <a:ext cx="8312834" cy="335040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watch sb. do </a:t>
            </a:r>
            <a:r>
              <a:rPr lang="en-US" altLang="zh-CN" sz="2400" dirty="0" err="1" smtClean="0"/>
              <a:t>sth</a:t>
            </a:r>
            <a:r>
              <a:rPr lang="en-US" altLang="zh-CN" sz="2400" dirty="0" smtClean="0"/>
              <a:t>. </a:t>
            </a:r>
            <a:r>
              <a:rPr lang="zh-CN" altLang="en-US" sz="2400" dirty="0" smtClean="0"/>
              <a:t>意为“观看某人做某事”，强调动作发生的全过程或经常性；</a:t>
            </a:r>
            <a:r>
              <a:rPr lang="en-US" altLang="zh-CN" sz="2400" dirty="0" smtClean="0"/>
              <a:t>watch sb. doing </a:t>
            </a:r>
            <a:r>
              <a:rPr lang="en-US" altLang="zh-CN" sz="2400" dirty="0" err="1" smtClean="0"/>
              <a:t>sth</a:t>
            </a:r>
            <a:r>
              <a:rPr lang="en-US" altLang="zh-CN" sz="2400" dirty="0" smtClean="0"/>
              <a:t>. </a:t>
            </a:r>
            <a:r>
              <a:rPr lang="zh-CN" altLang="en-US" sz="2400" dirty="0" smtClean="0"/>
              <a:t>意为“</a:t>
            </a:r>
            <a:r>
              <a:rPr lang="en-US" altLang="zh-CN" sz="2400" dirty="0" smtClean="0"/>
              <a:t>__________________”</a:t>
            </a:r>
            <a:r>
              <a:rPr lang="zh-CN" altLang="en-US" sz="2400" dirty="0" smtClean="0"/>
              <a:t>，表示动作正在进行。如：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She watched the kids playing in the yard just now.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 smtClean="0"/>
              <a:t>她刚刚看到孩子们正在院子里玩。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2400" dirty="0" smtClean="0"/>
              <a:t>与</a:t>
            </a:r>
            <a:r>
              <a:rPr lang="en-US" altLang="zh-CN" sz="2400" dirty="0" smtClean="0"/>
              <a:t>watch</a:t>
            </a:r>
            <a:r>
              <a:rPr lang="zh-CN" altLang="en-US" sz="2400" dirty="0" smtClean="0"/>
              <a:t>用法相同的词还有</a:t>
            </a:r>
            <a:r>
              <a:rPr lang="en-US" altLang="zh-CN" sz="2400" dirty="0" smtClean="0"/>
              <a:t>see, hear, find, notice</a:t>
            </a:r>
            <a:r>
              <a:rPr lang="zh-CN" altLang="en-US" sz="2400" dirty="0" smtClean="0"/>
              <a:t>等。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0143" y="3871937"/>
            <a:ext cx="3037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观看某人正在做某事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555174" y="124971"/>
            <a:ext cx="5093160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Surfing in Sydney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714" y="1914215"/>
            <a:ext cx="7899888" cy="2932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(1)</a:t>
            </a:r>
            <a:r>
              <a:rPr lang="zh-CN" altLang="en-US" sz="2400" dirty="0" smtClean="0"/>
              <a:t>用括号内所给单词的适当形式填空</a:t>
            </a:r>
          </a:p>
          <a:p>
            <a:pPr>
              <a:lnSpc>
                <a:spcPct val="200000"/>
              </a:lnSpc>
            </a:pPr>
            <a:r>
              <a:rPr lang="zh-CN" altLang="en-US" sz="2400" dirty="0" smtClean="0"/>
              <a:t>①</a:t>
            </a:r>
            <a:r>
              <a:rPr lang="en-US" altLang="zh-CN" sz="2400" dirty="0" smtClean="0"/>
              <a:t>I saw her ________(go) out of the room just now.</a:t>
            </a:r>
          </a:p>
          <a:p>
            <a:pPr>
              <a:lnSpc>
                <a:spcPct val="200000"/>
              </a:lnSpc>
            </a:pPr>
            <a:r>
              <a:rPr lang="en-US" altLang="zh-CN" sz="2400" dirty="0" smtClean="0"/>
              <a:t>②I noticed my math teacher ________(leave) his office after class.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07581" y="2841421"/>
            <a:ext cx="1085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go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555174" y="124971"/>
            <a:ext cx="5093160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Surfing in Sydney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53658" y="3574964"/>
            <a:ext cx="1440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leave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0171" y="1333642"/>
            <a:ext cx="7899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/>
              <a:t> </a:t>
            </a:r>
            <a:r>
              <a:rPr lang="en-US" altLang="zh-CN" sz="2400" dirty="0" smtClean="0"/>
              <a:t>(2)</a:t>
            </a:r>
            <a:r>
              <a:rPr lang="zh-CN" altLang="en-US" sz="2400" dirty="0" smtClean="0"/>
              <a:t>单项选择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2018•</a:t>
            </a:r>
            <a:r>
              <a:rPr lang="zh-CN" altLang="en-US" sz="2400" dirty="0" smtClean="0"/>
              <a:t>临沂  </a:t>
            </a:r>
            <a:r>
              <a:rPr lang="en-US" altLang="zh-CN" sz="2400" dirty="0" smtClean="0"/>
              <a:t>I didn't see you ____ in. You must have been very quiet.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comes</a:t>
            </a:r>
            <a:r>
              <a:rPr lang="zh-CN" altLang="en-US" sz="2400" dirty="0" smtClean="0"/>
              <a:t>　   </a:t>
            </a:r>
            <a:r>
              <a:rPr lang="en-US" altLang="zh-CN" sz="2400" dirty="0" smtClean="0"/>
              <a:t>B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to come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C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come        D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came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40713" y="1881495"/>
            <a:ext cx="490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555174" y="124971"/>
            <a:ext cx="5093160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Surfing in Sydney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380844" y="1045211"/>
            <a:ext cx="2708800" cy="675005"/>
            <a:chOff x="-138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-138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22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76613" y="1875830"/>
          <a:ext cx="8246902" cy="3929884"/>
        </p:xfrm>
        <a:graphic>
          <a:graphicData uri="http://schemas.openxmlformats.org/drawingml/2006/table">
            <a:tbl>
              <a:tblPr/>
              <a:tblGrid>
                <a:gridCol w="459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7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988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1.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度数，度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dɪ'ɡri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ː] n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________ 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2.</a:t>
                      </a:r>
                      <a:r>
                        <a:rPr lang="en-US" altLang="zh-CN" sz="2400" b="0" kern="1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海洋，海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si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ː] n. 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3.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流行的；普及的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['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pɒpjʊlə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adj. 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4.</a:t>
                      </a:r>
                      <a:r>
                        <a:rPr lang="en-US" altLang="zh-CN" sz="2400" b="0" kern="1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 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arrive  v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．→同义词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3819352" y="2593006"/>
            <a:ext cx="10495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degree</a:t>
            </a:r>
          </a:p>
        </p:txBody>
      </p:sp>
      <p:sp>
        <p:nvSpPr>
          <p:cNvPr id="12" name="Rectangle 5"/>
          <p:cNvSpPr/>
          <p:nvPr/>
        </p:nvSpPr>
        <p:spPr>
          <a:xfrm>
            <a:off x="555174" y="124971"/>
            <a:ext cx="5093160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Surfing in Sydney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536324" y="3362263"/>
            <a:ext cx="6719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sea </a:t>
            </a:r>
          </a:p>
        </p:txBody>
      </p:sp>
      <p:sp>
        <p:nvSpPr>
          <p:cNvPr id="20" name="矩形 19"/>
          <p:cNvSpPr/>
          <p:nvPr/>
        </p:nvSpPr>
        <p:spPr>
          <a:xfrm>
            <a:off x="5038553" y="3971863"/>
            <a:ext cx="1228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popular</a:t>
            </a:r>
          </a:p>
        </p:txBody>
      </p:sp>
      <p:sp>
        <p:nvSpPr>
          <p:cNvPr id="21" name="矩形 20"/>
          <p:cNvSpPr/>
          <p:nvPr/>
        </p:nvSpPr>
        <p:spPr>
          <a:xfrm>
            <a:off x="3873781" y="4697577"/>
            <a:ext cx="913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reach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47676" y="1485900"/>
          <a:ext cx="7466239" cy="3274787"/>
        </p:xfrm>
        <a:graphic>
          <a:graphicData uri="http://schemas.openxmlformats.org/drawingml/2006/table">
            <a:tbl>
              <a:tblPr/>
              <a:tblGrid>
                <a:gridCol w="450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5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478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0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与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不同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en-US" altLang="zh-CN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冲浪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en-US" altLang="zh-CN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from…to…________________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2875920" y="2273692"/>
            <a:ext cx="31230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be different from… 　</a:t>
            </a:r>
            <a:endParaRPr lang="en-US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555174" y="124971"/>
            <a:ext cx="5093160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Surfing in Sydney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396952" y="2926836"/>
            <a:ext cx="2141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ride the waves </a:t>
            </a:r>
          </a:p>
        </p:txBody>
      </p:sp>
      <p:sp>
        <p:nvSpPr>
          <p:cNvPr id="13" name="矩形 12"/>
          <p:cNvSpPr/>
          <p:nvPr/>
        </p:nvSpPr>
        <p:spPr>
          <a:xfrm>
            <a:off x="3082753" y="3609007"/>
            <a:ext cx="2034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从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到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02735" y="1065565"/>
          <a:ext cx="8832106" cy="5494892"/>
        </p:xfrm>
        <a:graphic>
          <a:graphicData uri="http://schemas.openxmlformats.org/drawingml/2006/table">
            <a:tbl>
              <a:tblPr/>
              <a:tblGrid>
                <a:gridCol w="599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32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948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我不必穿鞋！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________ ________ ________ wear shoes!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en-US" altLang="zh-CN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我的妈妈和爸爸经常来观看我冲浪。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My mum and dad often come and ________ me________.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我爸爸喜欢带着他的相机给我拍照。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My dad likes to bring his camera and _____ _____ 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 .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en-US" altLang="zh-CN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我希望有一天能成为一名优秀的冲浪者。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________ ________ ________ a great surfer one day.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3430419" y="1306254"/>
            <a:ext cx="40927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don't            have          to　</a:t>
            </a:r>
          </a:p>
        </p:txBody>
      </p:sp>
      <p:sp>
        <p:nvSpPr>
          <p:cNvPr id="9" name="Rectangle 5"/>
          <p:cNvSpPr/>
          <p:nvPr/>
        </p:nvSpPr>
        <p:spPr>
          <a:xfrm>
            <a:off x="555174" y="124971"/>
            <a:ext cx="5093160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Surfing in Sydney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662848" y="2980068"/>
            <a:ext cx="28280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watch             surf</a:t>
            </a:r>
          </a:p>
        </p:txBody>
      </p:sp>
      <p:sp>
        <p:nvSpPr>
          <p:cNvPr id="12" name="矩形 11"/>
          <p:cNvSpPr/>
          <p:nvPr/>
        </p:nvSpPr>
        <p:spPr>
          <a:xfrm>
            <a:off x="6038780" y="4003098"/>
            <a:ext cx="27142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take  pictures   of</a:t>
            </a:r>
          </a:p>
        </p:txBody>
      </p:sp>
      <p:sp>
        <p:nvSpPr>
          <p:cNvPr id="13" name="矩形 12"/>
          <p:cNvSpPr/>
          <p:nvPr/>
        </p:nvSpPr>
        <p:spPr>
          <a:xfrm>
            <a:off x="1401464" y="5647426"/>
            <a:ext cx="35221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hope           to            be</a:t>
            </a:r>
          </a:p>
        </p:txBody>
      </p:sp>
      <p:sp>
        <p:nvSpPr>
          <p:cNvPr id="14" name="矩形 13"/>
          <p:cNvSpPr/>
          <p:nvPr/>
        </p:nvSpPr>
        <p:spPr>
          <a:xfrm>
            <a:off x="1232734" y="4650406"/>
            <a:ext cx="7121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41127" y="966651"/>
            <a:ext cx="2619782" cy="845185"/>
          </a:xfrm>
          <a:prstGeom prst="rect">
            <a:avLst/>
          </a:prstGeom>
        </p:spPr>
      </p:pic>
      <p:sp>
        <p:nvSpPr>
          <p:cNvPr id="6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78093" y="1117881"/>
            <a:ext cx="2382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359229" y="2467429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　</a:t>
            </a:r>
            <a:r>
              <a:rPr lang="en-US" altLang="zh-CN" sz="3000" b="1" dirty="0" smtClean="0"/>
              <a:t>reach v. </a:t>
            </a:r>
            <a:r>
              <a:rPr lang="zh-CN" altLang="en-US" sz="3000" b="1" dirty="0" smtClean="0"/>
              <a:t>到达；达到</a:t>
            </a:r>
            <a:endParaRPr lang="zh-CN" altLang="en-US" sz="32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70115" y="3147791"/>
            <a:ext cx="8186057" cy="2796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Often, the temperature </a:t>
            </a:r>
            <a:r>
              <a:rPr lang="en-US" altLang="zh-CN" sz="2400" i="1" dirty="0" smtClean="0"/>
              <a:t>reaches</a:t>
            </a:r>
            <a:r>
              <a:rPr lang="en-US" altLang="zh-CN" sz="2400" dirty="0" smtClean="0"/>
              <a:t> 40 degrees!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温度经常达到</a:t>
            </a:r>
            <a:r>
              <a:rPr lang="en-US" altLang="zh-CN" sz="2400" dirty="0" smtClean="0"/>
              <a:t>40</a:t>
            </a:r>
            <a:r>
              <a:rPr lang="zh-CN" altLang="en-US" sz="2400" dirty="0" smtClean="0"/>
              <a:t>度！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The news reached every part of the world.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消息传到了世界各地。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I can't reach the top of the shelf.    </a:t>
            </a:r>
            <a:r>
              <a:rPr lang="zh-CN" altLang="en-US" sz="2400" dirty="0" smtClean="0"/>
              <a:t>我够不着书架顶端。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555174" y="124971"/>
            <a:ext cx="5093160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Surfing in Sydney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8343" y="898077"/>
            <a:ext cx="818605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/>
              <a:t>reach, arrive</a:t>
            </a:r>
            <a:r>
              <a:rPr lang="zh-CN" altLang="en-US" sz="3000" b="1" dirty="0" smtClean="0"/>
              <a:t>与 </a:t>
            </a:r>
            <a:r>
              <a:rPr lang="en-US" altLang="zh-CN" sz="3000" b="1" dirty="0" smtClean="0"/>
              <a:t>get to</a:t>
            </a:r>
            <a:endParaRPr lang="zh-CN" altLang="zh-CN" sz="3000" b="1" dirty="0"/>
          </a:p>
        </p:txBody>
      </p:sp>
      <p:sp>
        <p:nvSpPr>
          <p:cNvPr id="9" name="Rectangle 5"/>
          <p:cNvSpPr/>
          <p:nvPr/>
        </p:nvSpPr>
        <p:spPr>
          <a:xfrm>
            <a:off x="555174" y="124971"/>
            <a:ext cx="5093160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Surfing in Sydney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6572" y="1814283"/>
          <a:ext cx="8001000" cy="3193145"/>
        </p:xfrm>
        <a:graphic>
          <a:graphicData uri="http://schemas.openxmlformats.org/drawingml/2006/table">
            <a:tbl>
              <a:tblPr/>
              <a:tblGrid>
                <a:gridCol w="1055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45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95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reach</a:t>
                      </a:r>
                      <a:endParaRPr lang="zh-CN" altLang="zh-CN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其后可直接跟地点名词。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23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arrive</a:t>
                      </a:r>
                      <a:endParaRPr lang="zh-CN" altLang="zh-CN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arrive  ______</a:t>
                      </a: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＋大地点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如： 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city, country</a:t>
                      </a: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等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；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arrive ______</a:t>
                      </a: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＋小地点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如： 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school, station</a:t>
                      </a: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等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11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get to</a:t>
                      </a:r>
                      <a:endParaRPr lang="zh-CN" altLang="zh-CN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其后可直接跟地点名词，多用于口语。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64672" y="5128994"/>
            <a:ext cx="8186057" cy="1134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2400" dirty="0" smtClean="0"/>
              <a:t>当以上短语搭配地点副词</a:t>
            </a:r>
            <a:r>
              <a:rPr lang="en-US" altLang="zh-CN" sz="2400" dirty="0" smtClean="0"/>
              <a:t>here, there, home</a:t>
            </a:r>
            <a:r>
              <a:rPr lang="zh-CN" altLang="en-US" sz="2400" dirty="0" smtClean="0"/>
              <a:t>时， 则不加</a:t>
            </a:r>
            <a:r>
              <a:rPr lang="en-US" altLang="zh-CN" sz="2400" dirty="0" smtClean="0"/>
              <a:t>______</a:t>
            </a:r>
            <a:r>
              <a:rPr lang="zh-CN" altLang="en-US" sz="2400" dirty="0" smtClean="0"/>
              <a:t>，如：</a:t>
            </a:r>
            <a:r>
              <a:rPr lang="en-US" altLang="zh-CN" sz="2400" dirty="0" smtClean="0"/>
              <a:t>arrive/get/reach home</a:t>
            </a:r>
            <a:r>
              <a:rPr lang="zh-CN" altLang="en-US" sz="2400" dirty="0" smtClean="0"/>
              <a:t>。</a:t>
            </a:r>
            <a:endParaRPr lang="zh-CN" altLang="zh-CN" sz="2400" dirty="0"/>
          </a:p>
        </p:txBody>
      </p:sp>
      <p:sp>
        <p:nvSpPr>
          <p:cNvPr id="13" name="矩形 12"/>
          <p:cNvSpPr/>
          <p:nvPr/>
        </p:nvSpPr>
        <p:spPr>
          <a:xfrm>
            <a:off x="2990779" y="2886921"/>
            <a:ext cx="5942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947237" y="3438464"/>
            <a:ext cx="459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81516" y="5696200"/>
            <a:ext cx="10913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介词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2" grpId="0"/>
      <p:bldP spid="13" grpId="0"/>
      <p:bldP spid="14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813" y="2159132"/>
            <a:ext cx="84554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(1)</a:t>
            </a:r>
            <a:r>
              <a:rPr lang="zh-CN" altLang="en-US" sz="2400" dirty="0" smtClean="0"/>
              <a:t>用</a:t>
            </a:r>
            <a:r>
              <a:rPr lang="en-US" altLang="zh-CN" sz="2400" dirty="0" smtClean="0"/>
              <a:t>reach, arrive</a:t>
            </a:r>
            <a:r>
              <a:rPr lang="zh-CN" altLang="en-US" sz="2400" dirty="0" smtClean="0"/>
              <a:t>或</a:t>
            </a:r>
            <a:r>
              <a:rPr lang="en-US" altLang="zh-CN" sz="2400" dirty="0" smtClean="0"/>
              <a:t>get to</a:t>
            </a:r>
            <a:r>
              <a:rPr lang="zh-CN" altLang="en-US" sz="2400" dirty="0" smtClean="0"/>
              <a:t>的适当形式填空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①</a:t>
            </a:r>
            <a:r>
              <a:rPr lang="en-US" altLang="zh-CN" sz="2400" dirty="0" smtClean="0"/>
              <a:t>They ___________ the town at three yesterday afternoon.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②When will the train from Beijing ________</a:t>
            </a:r>
            <a:r>
              <a:rPr lang="zh-CN" altLang="en-US" sz="2400" dirty="0" smtClean="0"/>
              <a:t>？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③</a:t>
            </a:r>
            <a:r>
              <a:rPr lang="en-US" altLang="zh-CN" sz="2400" dirty="0" smtClean="0"/>
              <a:t>It takes us only ten minutes to ___________ school on foot.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13847" y="2704264"/>
            <a:ext cx="2359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reached/got to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　</a:t>
            </a:r>
            <a:endParaRPr lang="en-US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555174" y="124971"/>
            <a:ext cx="5093160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Surfing in Sydney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19048" y="3371920"/>
            <a:ext cx="986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arrive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99302" y="3879923"/>
            <a:ext cx="1724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reach/get to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4012" y="1136873"/>
            <a:ext cx="84603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/>
              <a:t> </a:t>
            </a:r>
            <a:r>
              <a:rPr lang="en-US" altLang="zh-CN" sz="2400" dirty="0" smtClean="0"/>
              <a:t>(2)</a:t>
            </a:r>
            <a:r>
              <a:rPr lang="zh-CN" altLang="en-US" sz="2400" dirty="0" smtClean="0"/>
              <a:t>单项选择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2016•</a:t>
            </a:r>
            <a:r>
              <a:rPr lang="zh-CN" altLang="en-US" sz="2400" dirty="0" smtClean="0"/>
              <a:t>贵港  </a:t>
            </a:r>
            <a:r>
              <a:rPr lang="en-US" altLang="zh-CN" sz="2400" dirty="0" smtClean="0"/>
              <a:t>—When will Mr. Green _____ Beijing?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—In a week.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reach</a:t>
            </a:r>
            <a:r>
              <a:rPr lang="zh-CN" altLang="en-US" sz="2400" dirty="0" smtClean="0"/>
              <a:t>　　　　</a:t>
            </a:r>
            <a:r>
              <a:rPr lang="en-US" altLang="zh-CN" sz="2400" dirty="0" smtClean="0"/>
              <a:t>B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get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C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arrive               D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come</a:t>
            </a:r>
          </a:p>
        </p:txBody>
      </p:sp>
      <p:sp>
        <p:nvSpPr>
          <p:cNvPr id="7" name="矩形 6"/>
          <p:cNvSpPr/>
          <p:nvPr/>
        </p:nvSpPr>
        <p:spPr>
          <a:xfrm flipH="1">
            <a:off x="5526267" y="1723591"/>
            <a:ext cx="3111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5174" y="124971"/>
            <a:ext cx="5093160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Surfing in Sydney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6162" y="4456179"/>
            <a:ext cx="8348295" cy="1214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600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600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600" dirty="0" smtClean="0">
                <a:ea typeface="仿宋" panose="02010609060101010101" pitchFamily="49" charset="-122"/>
              </a:rPr>
              <a:t>　句中</a:t>
            </a:r>
            <a:r>
              <a:rPr lang="en-US" altLang="zh-CN" sz="2600" dirty="0" smtClean="0">
                <a:ea typeface="仿宋" panose="02010609060101010101" pitchFamily="49" charset="-122"/>
              </a:rPr>
              <a:t>Beijing</a:t>
            </a:r>
            <a:r>
              <a:rPr lang="zh-CN" altLang="en-US" sz="2600" dirty="0" smtClean="0">
                <a:ea typeface="仿宋" panose="02010609060101010101" pitchFamily="49" charset="-122"/>
              </a:rPr>
              <a:t>为地点名词，</a:t>
            </a:r>
            <a:r>
              <a:rPr lang="en-US" altLang="zh-CN" sz="2600" dirty="0" smtClean="0">
                <a:ea typeface="仿宋" panose="02010609060101010101" pitchFamily="49" charset="-122"/>
              </a:rPr>
              <a:t>get, arrive, come</a:t>
            </a:r>
            <a:r>
              <a:rPr lang="zh-CN" altLang="en-US" sz="2600" dirty="0" smtClean="0">
                <a:ea typeface="仿宋" panose="02010609060101010101" pitchFamily="49" charset="-122"/>
              </a:rPr>
              <a:t>均为不及物动词，不可以直接跟宾语，故选</a:t>
            </a:r>
            <a:r>
              <a:rPr lang="en-US" altLang="zh-CN" sz="2600" dirty="0" smtClean="0">
                <a:ea typeface="仿宋" panose="02010609060101010101" pitchFamily="49" charset="-122"/>
              </a:rPr>
              <a:t>A</a:t>
            </a:r>
            <a:r>
              <a:rPr lang="zh-CN" altLang="en-US" sz="2600" dirty="0" smtClean="0">
                <a:ea typeface="仿宋" panose="02010609060101010101" pitchFamily="49" charset="-122"/>
              </a:rPr>
              <a:t>。 </a:t>
            </a:r>
            <a:endParaRPr lang="zh-CN" altLang="en-US" sz="2600" dirty="0">
              <a:ea typeface="仿宋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6572" y="1248232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　</a:t>
            </a:r>
            <a:r>
              <a:rPr lang="en-US" altLang="zh-CN" sz="3000" b="1" dirty="0" smtClean="0"/>
              <a:t>be different from  </a:t>
            </a:r>
            <a:r>
              <a:rPr lang="zh-CN" altLang="en-US" sz="3000" b="1" dirty="0" smtClean="0"/>
              <a:t>与</a:t>
            </a:r>
            <a:r>
              <a:rPr lang="en-US" altLang="zh-CN" sz="3000" b="1" dirty="0" smtClean="0"/>
              <a:t>……</a:t>
            </a:r>
            <a:r>
              <a:rPr lang="zh-CN" altLang="en-US" sz="3000" b="1" dirty="0" smtClean="0"/>
              <a:t>不同</a:t>
            </a:r>
            <a:endParaRPr lang="zh-CN" altLang="en-US" sz="3200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64673" y="2110025"/>
            <a:ext cx="8420100" cy="3350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dirty="0" smtClean="0"/>
              <a:t>Seasons in Australia </a:t>
            </a:r>
            <a:r>
              <a:rPr lang="en-US" altLang="zh-CN" sz="2400" i="1" dirty="0" smtClean="0"/>
              <a:t>are different from </a:t>
            </a:r>
            <a:r>
              <a:rPr lang="en-US" altLang="zh-CN" sz="2400" dirty="0" smtClean="0"/>
              <a:t>seasons in many other countries. 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澳大利亚的季节和许多其他国家的季节不同。 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dirty="0" smtClean="0"/>
              <a:t>be different from</a:t>
            </a:r>
            <a:r>
              <a:rPr lang="zh-CN" altLang="en-US" sz="2400" dirty="0" smtClean="0"/>
              <a:t>意为“</a:t>
            </a:r>
            <a:r>
              <a:rPr lang="en-US" altLang="zh-CN" sz="2400" dirty="0" smtClean="0"/>
              <a:t>____________”</a:t>
            </a:r>
            <a:r>
              <a:rPr lang="zh-CN" altLang="en-US" sz="2400" dirty="0" smtClean="0"/>
              <a:t>，相当于句型“</a:t>
            </a:r>
            <a:r>
              <a:rPr lang="en-US" altLang="zh-CN" sz="2400" dirty="0" smtClean="0"/>
              <a:t>There is/are difference(s) between…and…”</a:t>
            </a:r>
            <a:r>
              <a:rPr lang="zh-CN" altLang="en-US" sz="2400" dirty="0" smtClean="0"/>
              <a:t>，其反义短语为</a:t>
            </a:r>
            <a:r>
              <a:rPr lang="en-US" altLang="zh-CN" sz="2400" dirty="0" smtClean="0"/>
              <a:t>the same as</a:t>
            </a:r>
            <a:r>
              <a:rPr lang="zh-CN" altLang="en-US" sz="2400" dirty="0" smtClean="0"/>
              <a:t>，意为“和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一样”。</a:t>
            </a:r>
          </a:p>
        </p:txBody>
      </p:sp>
      <p:sp>
        <p:nvSpPr>
          <p:cNvPr id="9" name="矩形 8"/>
          <p:cNvSpPr/>
          <p:nvPr/>
        </p:nvSpPr>
        <p:spPr>
          <a:xfrm flipH="1">
            <a:off x="4545227" y="3785227"/>
            <a:ext cx="2206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与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不同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555174" y="124971"/>
            <a:ext cx="5093160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35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Surfing in Sydney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9" grpId="0"/>
    </p:bldLst>
  </p:timing>
</p:sld>
</file>

<file path=ppt/theme/theme1.xml><?xml version="1.0" encoding="utf-8"?>
<a:theme xmlns:a="http://schemas.openxmlformats.org/drawingml/2006/main" name="WWW.2PPT.COM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主题44</Template>
  <TotalTime>0</TotalTime>
  <Words>940</Words>
  <Application>Microsoft Office PowerPoint</Application>
  <PresentationFormat>全屏显示(4:3)</PresentationFormat>
  <Paragraphs>158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2023-01-16T20:25:06Z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19A6E801A5E3472BAE41D15CFE6BAB0F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