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9" r:id="rId3"/>
    <p:sldId id="292" r:id="rId4"/>
    <p:sldId id="295" r:id="rId5"/>
    <p:sldId id="354" r:id="rId6"/>
    <p:sldId id="271" r:id="rId7"/>
    <p:sldId id="343" r:id="rId8"/>
    <p:sldId id="352" r:id="rId9"/>
    <p:sldId id="277" r:id="rId10"/>
    <p:sldId id="355" r:id="rId11"/>
    <p:sldId id="356" r:id="rId12"/>
    <p:sldId id="315" r:id="rId13"/>
    <p:sldId id="340" r:id="rId14"/>
    <p:sldId id="341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677" y="1663134"/>
            <a:ext cx="12192000" cy="2532425"/>
            <a:chOff x="3963" y="1622"/>
            <a:chExt cx="11117" cy="3684"/>
          </a:xfrm>
        </p:grpSpPr>
        <p:sp>
          <p:nvSpPr>
            <p:cNvPr id="3" name="Rectangle 5"/>
            <p:cNvSpPr/>
            <p:nvPr/>
          </p:nvSpPr>
          <p:spPr>
            <a:xfrm>
              <a:off x="3963" y="4097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  <a:r>
                <a:rPr lang="zh-CN" altLang="en-US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Abilities</a:t>
              </a:r>
              <a:endParaRPr lang="zh-CN" altLang="en-US" sz="72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551475"/>
            <a:ext cx="12199677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237136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 one's 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迷路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3149" y="2264435"/>
            <a:ext cx="10206502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lost our way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dark.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我们在黑暗中迷了路。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 one's 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为动词短语，意为“迷路”，相当于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lost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作动词，意为“迷失；丢失”。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careful, children! Don't lose your way.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小心，孩子们！不要迷路了。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的过去式和过去分词均是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8212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9558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554063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这个小女孩在商店里走失了，找不到她妈妈了。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girl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shop, and she couldn't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 mother.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 Mei lost her way on her way back home.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 Mei 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on her way back home.</a:t>
            </a:r>
            <a:endParaRPr lang="zh-CN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325094" y="3147659"/>
            <a:ext cx="54388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                       her                    way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681352" y="3848303"/>
            <a:ext cx="10331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541321" y="5914611"/>
            <a:ext cx="29807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                   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06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601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371124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to recommend Daniel for this year's Young Star Award. 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我想推荐丹尼尔获得今年的“新星奖”。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8033" y="2519055"/>
            <a:ext cx="10981661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recommend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推荐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。常用短语为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推荐某人获得某物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librarian recommended a new novel.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那位图书管理员推荐了一本新小说。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recommended him for the job. </a:t>
            </a:r>
          </a:p>
          <a:p>
            <a:pPr algn="just"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他们推荐他获得这份工作。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22160" y="3420093"/>
            <a:ext cx="41942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 sb. for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412129"/>
            <a:ext cx="11129930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如果要表示“向某人推荐某物”，则用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 sb.sth./recommend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sth.to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sb.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recommended us the restaurant.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她向我们推荐了这家餐馆。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(2)recommend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sb.as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意为“推荐某人担任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职务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617170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I'd like to recommend John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monitor.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543546" y="1852552"/>
            <a:ext cx="5959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10361492" cy="3198387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3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．部分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pɑːt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  <a:endParaRPr kumimoji="0" lang="en-US" altLang="zh-CN" sz="3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chemeClr val="tx1"/>
                          </a:solidFill>
                        </a:u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食物、钱等的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短缺，缺乏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niːd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．迷失；丢失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luːz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．到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为止；在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之前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bɪˈfɔ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ː(r)/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58577" y="2819859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part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715134" y="3591003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6183710" y="4360919"/>
            <a:ext cx="679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lose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9126816" y="5154586"/>
            <a:ext cx="10158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43602" y="1194024"/>
          <a:ext cx="11117967" cy="4663440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收到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的来信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中的大多数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．参加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．迷路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learn things quickly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think carefully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 free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play with sb.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86228" y="1441960"/>
            <a:ext cx="14975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hear from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157485" y="2249481"/>
            <a:ext cx="11512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most of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019918" y="2985755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part in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7010036" y="3009505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lose one's way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381137" y="3803172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学习东西快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4642888" y="4513712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认真考虑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3477127" y="5307379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闲暇，空闲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矩形 28"/>
          <p:cNvSpPr>
            <a:spLocks noChangeArrowheads="1"/>
          </p:cNvSpPr>
          <p:nvPr/>
        </p:nvSpPr>
        <p:spPr bwMode="auto">
          <a:xfrm>
            <a:off x="9092177" y="5341026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与某人玩耍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02980" y="989133"/>
          <a:ext cx="10868585" cy="5852160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1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5305" marR="0" lvl="0" indent="-535305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would like 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Daniel 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this year's Young Star Award.</a:t>
                      </a:r>
                    </a:p>
                    <a:p>
                      <a:pPr marL="535305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我想推荐丹尼尔获得今年的“新星奖”。</a:t>
                      </a:r>
                    </a:p>
                    <a:p>
                      <a:pPr marL="535305" marR="0" lvl="0" indent="-535305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He is a member of our Project Hope group and often 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activities like collecting clothes and books for children 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_________.</a:t>
                      </a:r>
                    </a:p>
                    <a:p>
                      <a:pPr marL="535305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他是我们希望工程小组的一名成员，经常参加像为需要帮助的孩子收集衣服和书之类的活动。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408464" y="1254214"/>
            <a:ext cx="52817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recommend                         for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467977" y="4151089"/>
            <a:ext cx="47759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takes                part                  in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7513004" y="4849754"/>
            <a:ext cx="27829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                  need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92996" y="1630399"/>
          <a:ext cx="10310445" cy="4060709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5305" marR="0" lvl="0" indent="-535305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Last week, a 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boy 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and was crying in the street. </a:t>
                      </a:r>
                    </a:p>
                    <a:p>
                      <a:pPr marL="535305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上周，一个五岁的男孩迷路了，在街上哭。</a:t>
                      </a:r>
                    </a:p>
                    <a:p>
                      <a:pPr marL="535305" marR="0" lvl="0" indent="-535305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look forward to 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you soon.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我们期待尽快收到你的来信。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28258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349107" y="2061738"/>
            <a:ext cx="675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five­year­old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lost              his          way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935579" y="4317346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hearing              from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part in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参加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8775" y="2931352"/>
            <a:ext cx="10206502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a member of our Project Hope group and often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takes part in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like collecting clothes and books for children in need.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他是我们希望工程小组的一名成员，经常参加像为需要帮助的孩子收集衣服和书之类的活动。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85008" y="3170120"/>
          <a:ext cx="11519065" cy="3429000"/>
        </p:xfrm>
        <a:graphic>
          <a:graphicData uri="http://schemas.openxmlformats.org/drawingml/2006/table">
            <a:tbl>
              <a:tblPr/>
              <a:tblGrid>
                <a:gridCol w="114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7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1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130"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例句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780">
                <a:tc>
                  <a:txBody>
                    <a:bodyPr/>
                    <a:lstStyle/>
                    <a:p>
                      <a:pPr marL="0" algn="l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take </a:t>
                      </a:r>
                    </a:p>
                    <a:p>
                      <a:pPr marL="0" algn="l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part in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指参加群体性活动，往往指参加者持积极态度，在活动中起一定的作用。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are going to have a party. Do you want to take part in it?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我们打算举办一场聚会，你想参加吗？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14310" y="1067160"/>
            <a:ext cx="10755507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take part 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为动词短语，意为“参加”，多指参加群体性活动。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4824" y="2312090"/>
            <a:ext cx="1075550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take part in, join 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32510" y="2066277"/>
          <a:ext cx="11495314" cy="4114800"/>
        </p:xfrm>
        <a:graphic>
          <a:graphicData uri="http://schemas.openxmlformats.org/drawingml/2006/table">
            <a:tbl>
              <a:tblPr/>
              <a:tblGrid>
                <a:gridCol w="997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0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9390"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join in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多指参加小规模的活动，如球赛、游戏等，常用于日常口语。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Why </a:t>
                      </a:r>
                      <a:r>
                        <a:rPr lang="en-US" altLang="en-US" sz="3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didn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 you join in the talk last night?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昨晚你为什么没参加座谈？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520">
                <a:tc>
                  <a:txBody>
                    <a:bodyPr/>
                    <a:lstStyle/>
                    <a:p>
                      <a:pPr marL="0" algn="l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join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指加入某个组织，成为其成员之一，如参军、入团、入党等。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When did your brother join the army?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你哥哥什么时候参军的？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4939" y="1209657"/>
            <a:ext cx="10755507" cy="7018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（续表）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9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554063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part in, join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 in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(1)My brother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army in 2002.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(2)How many countries will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World Cup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(3)Please come and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game.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(4)Amy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health club last week.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(5)We are having supper now. Would you like to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us?</a:t>
            </a:r>
            <a:endParaRPr lang="zh-CN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24415" y="2458894"/>
            <a:ext cx="13850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joined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62651" y="3183285"/>
            <a:ext cx="17812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429498" y="3883928"/>
            <a:ext cx="10331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 in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65063" y="4537074"/>
            <a:ext cx="12469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joined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9120251" y="5202091"/>
            <a:ext cx="16387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738</Words>
  <Application>Microsoft Office PowerPoint</Application>
  <PresentationFormat>宽屏</PresentationFormat>
  <Paragraphs>138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EAD7876BF70240EEBD0E51745FCB9D0D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