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30" d="100"/>
          <a:sy n="130" d="100"/>
        </p:scale>
        <p:origin x="-1152" y="-4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57F2E1E-B0BD-4D62-97C9-4EDB289F8E07}" type="slidenum">
              <a:rPr lang="zh-CN" altLang="en-US" sz="1200" smtClean="0"/>
              <a:t>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D95DF1E-9FEF-4BFB-9075-30C68B3A0A66}" type="slidenum">
              <a:rPr lang="zh-CN" altLang="en-US" sz="1200" smtClean="0"/>
              <a:t>3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24BE93B-D85E-4796-9A7D-F1BE72420694}" type="slidenum">
              <a:rPr lang="zh-CN" altLang="en-US" sz="1200" smtClean="0"/>
              <a:t>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BE2F6BB-BF2A-4498-87D1-6591F99EB643}" type="slidenum">
              <a:rPr lang="zh-CN" altLang="en-US" sz="1200" smtClean="0"/>
              <a:t>5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B098D92-1B39-4B40-A9C5-3FF868FF024D}" type="slidenum">
              <a:rPr lang="zh-CN" altLang="en-US" sz="1200" smtClean="0"/>
              <a:t>6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887CA08-9B6F-4DAD-B97B-1D1AD4C35CF2}" type="slidenum">
              <a:rPr lang="zh-CN" altLang="en-US" sz="1200" smtClean="0"/>
              <a:t>9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21444"/>
            <a:ext cx="2071688" cy="45434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1" y="121444"/>
            <a:ext cx="6067425" cy="45434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1" y="770335"/>
            <a:ext cx="4068763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770335"/>
            <a:ext cx="4070350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246314" y="1257301"/>
            <a:ext cx="6897687" cy="388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1" y="121444"/>
            <a:ext cx="8291513" cy="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1" y="770335"/>
            <a:ext cx="8291513" cy="3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0" y="1698770"/>
            <a:ext cx="9144000" cy="571500"/>
          </a:xfrm>
          <a:prstGeom prst="rect">
            <a:avLst/>
          </a:prstGeom>
          <a:noFill/>
          <a:ln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en-US" altLang="zh-CN" sz="4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I’m cleaning my room.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170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30313" y="1275607"/>
            <a:ext cx="6675438" cy="2734233"/>
          </a:xfrm>
        </p:spPr>
        <p:txBody>
          <a:bodyPr>
            <a:normAutofit fontScale="60000" lnSpcReduction="20000"/>
          </a:bodyPr>
          <a:lstStyle/>
          <a:p>
            <a:pPr marL="457200" lvl="1" indent="0" algn="ctr">
              <a:buNone/>
            </a:pPr>
            <a:r>
              <a:rPr lang="zh-CN" altLang="en-US" sz="3665" dirty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</a:p>
          <a:p>
            <a:pPr algn="l"/>
            <a:r>
              <a:rPr lang="zh-CN" altLang="en-US" sz="3665" dirty="0">
                <a:solidFill>
                  <a:srgbClr val="000000"/>
                </a:solidFill>
                <a:latin typeface="Times New Roman" panose="02020603050405020304" pitchFamily="18" charset="0"/>
              </a:rPr>
              <a:t>It is a nice afternoon in June.</a:t>
            </a:r>
          </a:p>
          <a:p>
            <a:pPr algn="l"/>
            <a:r>
              <a:rPr lang="zh-CN" altLang="en-US" sz="3665" dirty="0">
                <a:solidFill>
                  <a:srgbClr val="000000"/>
                </a:solidFill>
                <a:latin typeface="Times New Roman" panose="02020603050405020304" pitchFamily="18" charset="0"/>
              </a:rPr>
              <a:t>The pupils are listening to the tune.</a:t>
            </a:r>
          </a:p>
          <a:p>
            <a:pPr algn="l"/>
            <a:r>
              <a:rPr lang="zh-CN" altLang="en-US" sz="3665" dirty="0">
                <a:solidFill>
                  <a:srgbClr val="000000"/>
                </a:solidFill>
                <a:latin typeface="Times New Roman" panose="02020603050405020304" pitchFamily="18" charset="0"/>
              </a:rPr>
              <a:t>They say they like the nice tune.</a:t>
            </a:r>
          </a:p>
          <a:p>
            <a:pPr algn="l"/>
            <a:r>
              <a:rPr lang="zh-CN" altLang="en-US" sz="3665" dirty="0">
                <a:solidFill>
                  <a:srgbClr val="000000"/>
                </a:solidFill>
                <a:latin typeface="Times New Roman" panose="02020603050405020304" pitchFamily="18" charset="0"/>
              </a:rPr>
              <a:t>They say they like the nice June.</a:t>
            </a:r>
          </a:p>
        </p:txBody>
      </p:sp>
      <p:sp>
        <p:nvSpPr>
          <p:cNvPr id="5" name="内容占位符 1"/>
          <p:cNvSpPr txBox="1"/>
          <p:nvPr/>
        </p:nvSpPr>
        <p:spPr bwMode="auto">
          <a:xfrm>
            <a:off x="1519055" y="678099"/>
            <a:ext cx="2025386" cy="5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3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Let’s chant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图片 19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16304" y="706041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1332178" y="1113235"/>
            <a:ext cx="2039938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图片 2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86981" y="3333400"/>
            <a:ext cx="1050396" cy="94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1620" y="406412"/>
            <a:ext cx="1140354" cy="102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351753" y="519522"/>
            <a:ext cx="1891865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665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四会词组：</a:t>
            </a:r>
            <a:endParaRPr lang="zh-CN" altLang="en-US" sz="2335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45629" y="506426"/>
            <a:ext cx="1742785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665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make a call</a:t>
            </a:r>
            <a:endParaRPr lang="zh-CN" altLang="en-US" sz="2665" dirty="0" smtClean="0">
              <a:solidFill>
                <a:srgbClr val="00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351753" y="2359038"/>
            <a:ext cx="3257623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65" dirty="0">
                <a:latin typeface="楷体" panose="02010609060101010101" pitchFamily="49" charset="-122"/>
                <a:ea typeface="楷体" panose="02010609060101010101" pitchFamily="49" charset="-122"/>
              </a:rPr>
              <a:t>如何询问对方是谁？</a:t>
            </a:r>
          </a:p>
        </p:txBody>
      </p:sp>
      <p:sp>
        <p:nvSpPr>
          <p:cNvPr id="8" name="矩形 7"/>
          <p:cNvSpPr/>
          <p:nvPr/>
        </p:nvSpPr>
        <p:spPr>
          <a:xfrm>
            <a:off x="4132399" y="919572"/>
            <a:ext cx="2225289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 an email 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32399" y="1331528"/>
            <a:ext cx="2446504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 the clothes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32400" y="1761344"/>
            <a:ext cx="2218877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clean the room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531180" y="2798378"/>
            <a:ext cx="2190408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665">
                <a:solidFill>
                  <a:srgbClr val="000000"/>
                </a:solidFill>
                <a:ea typeface="黑体" panose="02010609060101010101" pitchFamily="49" charset="-122"/>
              </a:rPr>
              <a:t>Who’s he/she?</a:t>
            </a:r>
            <a:endParaRPr lang="zh-CN" altLang="en-US" sz="2665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339849" y="3367497"/>
            <a:ext cx="4453463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65" dirty="0">
                <a:latin typeface="楷体" panose="02010609060101010101" pitchFamily="49" charset="-122"/>
                <a:ea typeface="楷体" panose="02010609060101010101" pitchFamily="49" charset="-122"/>
              </a:rPr>
              <a:t>如何表达他</a:t>
            </a:r>
            <a:r>
              <a:rPr lang="en-US" altLang="zh-CN" sz="2665" dirty="0"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665" dirty="0">
                <a:latin typeface="楷体" panose="02010609060101010101" pitchFamily="49" charset="-122"/>
                <a:ea typeface="楷体" panose="02010609060101010101" pitchFamily="49" charset="-122"/>
              </a:rPr>
              <a:t>她正在做某事？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481417" y="3853272"/>
            <a:ext cx="2398413" cy="50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665">
                <a:solidFill>
                  <a:srgbClr val="000000"/>
                </a:solidFill>
                <a:ea typeface="黑体" panose="02010609060101010101" pitchFamily="49" charset="-122"/>
              </a:rPr>
              <a:t>He/She is v-ing.</a:t>
            </a:r>
            <a:endParaRPr lang="zh-CN" altLang="en-US" sz="2665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16304" y="706041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内容占位符 1"/>
          <p:cNvSpPr txBox="1"/>
          <p:nvPr/>
        </p:nvSpPr>
        <p:spPr bwMode="auto">
          <a:xfrm>
            <a:off x="1586178" y="651272"/>
            <a:ext cx="220530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2665" dirty="0">
                <a:solidFill>
                  <a:srgbClr val="000000"/>
                </a:solidFill>
                <a:ea typeface="幼圆" panose="02010509060101010101" pitchFamily="49" charset="-122"/>
              </a:rPr>
              <a:t>Let’s review</a:t>
            </a:r>
            <a:endParaRPr kumimoji="0" lang="zh-CN" altLang="en-US" sz="2665" dirty="0">
              <a:solidFill>
                <a:srgbClr val="000000"/>
              </a:solidFill>
              <a:ea typeface="幼圆" panose="020105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332179" y="1113235"/>
            <a:ext cx="2160323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17509" y="1918194"/>
            <a:ext cx="2040226" cy="13771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245578" y="2215252"/>
            <a:ext cx="2040228" cy="13771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995199" y="2206599"/>
            <a:ext cx="2014586" cy="13598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矩形 9"/>
          <p:cNvSpPr/>
          <p:nvPr/>
        </p:nvSpPr>
        <p:spPr>
          <a:xfrm>
            <a:off x="3311860" y="1289448"/>
            <a:ext cx="24865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 an email 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1600" y="3773931"/>
            <a:ext cx="27302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 the clothes</a:t>
            </a:r>
            <a:endParaRPr lang="zh-CN" altLang="en-US" sz="3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3264" y="3773930"/>
            <a:ext cx="24753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clean the room</a:t>
            </a:r>
            <a:endParaRPr lang="zh-CN" altLang="en-US" sz="3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86438" y="677615"/>
            <a:ext cx="2040226" cy="13771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983689" y="679577"/>
            <a:ext cx="2040228" cy="13771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211627" y="681541"/>
            <a:ext cx="2014586" cy="13598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矩形 7"/>
          <p:cNvSpPr/>
          <p:nvPr/>
        </p:nvSpPr>
        <p:spPr>
          <a:xfrm>
            <a:off x="1148128" y="2460725"/>
            <a:ext cx="39485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I’m ________ the room.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48127" y="3053657"/>
            <a:ext cx="43236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Dad is ________ an email.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48127" y="3647779"/>
            <a:ext cx="48574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Mum is ________ the clothes.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57210" y="2405957"/>
            <a:ext cx="14911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solidFill>
                  <a:srgbClr val="FF0000"/>
                </a:solidFill>
                <a:ea typeface="微软雅黑" panose="020B0503020204020204" pitchFamily="34" charset="-122"/>
              </a:rPr>
              <a:t>cleaning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349986" y="2998888"/>
            <a:ext cx="1297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dirty="0">
                <a:solidFill>
                  <a:srgbClr val="FF0000"/>
                </a:solidFill>
                <a:ea typeface="微软雅黑" panose="020B0503020204020204" pitchFamily="34" charset="-122"/>
              </a:rPr>
              <a:t>writing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508068" y="3591819"/>
            <a:ext cx="146706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dirty="0">
                <a:solidFill>
                  <a:srgbClr val="FF0000"/>
                </a:solidFill>
                <a:ea typeface="微软雅黑" panose="020B0503020204020204" pitchFamily="34" charset="-122"/>
              </a:rPr>
              <a:t>washing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3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707887" y="515470"/>
            <a:ext cx="2205038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Just </a:t>
            </a:r>
            <a:r>
              <a:rPr lang="en-US" altLang="zh-CN" sz="2665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practise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1747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16304" y="706041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1332179" y="1113235"/>
            <a:ext cx="2340239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871701" y="1270514"/>
            <a:ext cx="5426675" cy="3268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2064" y="490129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1571667" y="1167595"/>
            <a:ext cx="6000750" cy="3381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矩形 1"/>
          <p:cNvSpPr/>
          <p:nvPr/>
        </p:nvSpPr>
        <p:spPr>
          <a:xfrm>
            <a:off x="1780688" y="1286656"/>
            <a:ext cx="1535906" cy="137398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80688" y="3134507"/>
            <a:ext cx="1535906" cy="137279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69824" y="1286656"/>
            <a:ext cx="1535907" cy="137398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69824" y="3110695"/>
            <a:ext cx="1535907" cy="137279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28260" y="2009366"/>
            <a:ext cx="1973617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 an email 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6369" y="3279167"/>
            <a:ext cx="2164375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 the clothes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95888" y="3914068"/>
            <a:ext cx="1962397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clean the room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367939" y="897323"/>
            <a:ext cx="2340239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704208" y="1481919"/>
            <a:ext cx="1548822" cy="451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a call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内容占位符 1"/>
          <p:cNvSpPr txBox="1"/>
          <p:nvPr/>
        </p:nvSpPr>
        <p:spPr bwMode="auto">
          <a:xfrm>
            <a:off x="1607428" y="489190"/>
            <a:ext cx="2205303" cy="5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3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Just </a:t>
            </a:r>
            <a:r>
              <a:rPr lang="en-US" altLang="zh-CN" sz="2665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practise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8" grpId="0" bldLvl="0" animBg="1"/>
      <p:bldP spid="9" grpId="0" bldLvl="0" animBg="1"/>
      <p:bldP spid="10" grpId="0" bldLvl="0" animBg="1"/>
      <p:bldP spid="12" grpId="0"/>
      <p:bldP spid="13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621551" y="415235"/>
            <a:ext cx="1795463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Just talk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5843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29968" y="525900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1245843" y="933093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3551888" y="2139703"/>
            <a:ext cx="1867555" cy="1494044"/>
          </a:xfrm>
          <a:prstGeom prst="roundRect">
            <a:avLst>
              <a:gd name="adj" fmla="val 21651"/>
            </a:avLst>
          </a:prstGeom>
          <a:solidFill>
            <a:srgbClr val="FFFFFF"/>
          </a:solidFill>
          <a:ln w="38100" cap="sq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圆角矩形标注 6"/>
          <p:cNvSpPr/>
          <p:nvPr/>
        </p:nvSpPr>
        <p:spPr>
          <a:xfrm>
            <a:off x="2437790" y="1283137"/>
            <a:ext cx="2047875" cy="545306"/>
          </a:xfrm>
          <a:prstGeom prst="wedgeRoundRectCallout">
            <a:avLst>
              <a:gd name="adj1" fmla="val -57975"/>
              <a:gd name="adj2" fmla="val 3025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Who’s she?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839956" y="3959662"/>
            <a:ext cx="4560094" cy="545306"/>
          </a:xfrm>
          <a:prstGeom prst="wedgeRoundRectCallout">
            <a:avLst>
              <a:gd name="adj1" fmla="val 35693"/>
              <a:gd name="adj2" fmla="val -7137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She’s Lily. She’s making a call.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38989" y="1055727"/>
            <a:ext cx="66807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705518" y="2935725"/>
            <a:ext cx="902229" cy="7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51887" y="1437624"/>
            <a:ext cx="2040226" cy="13771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51620" y="1437624"/>
            <a:ext cx="2040228" cy="13771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952152" y="1437625"/>
            <a:ext cx="2014586" cy="1359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42522" y="372410"/>
            <a:ext cx="668073" cy="91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2528095" y="398604"/>
            <a:ext cx="1984375" cy="545306"/>
          </a:xfrm>
          <a:prstGeom prst="wedgeRoundRectCallout">
            <a:avLst>
              <a:gd name="adj1" fmla="val -57975"/>
              <a:gd name="adj2" fmla="val 3025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Who’s she?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732324" y="2990595"/>
            <a:ext cx="902229" cy="73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/>
          <p:nvPr/>
        </p:nvSpPr>
        <p:spPr>
          <a:xfrm>
            <a:off x="2479147" y="3357307"/>
            <a:ext cx="4065323" cy="1031081"/>
          </a:xfrm>
          <a:prstGeom prst="wedgeRoundRectCallout">
            <a:avLst>
              <a:gd name="adj1" fmla="val 54928"/>
              <a:gd name="adj2" fmla="val -3785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She’s Lily’s mum.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She’s washing the clothes.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52261" y="1426113"/>
            <a:ext cx="2039938" cy="137398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33511" y="1421351"/>
            <a:ext cx="2058458" cy="139065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29313" y="1433257"/>
            <a:ext cx="2037292" cy="137398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5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2528095" y="398604"/>
            <a:ext cx="1984375" cy="545306"/>
          </a:xfrm>
          <a:prstGeom prst="wedgeRoundRectCallout">
            <a:avLst>
              <a:gd name="adj1" fmla="val -57975"/>
              <a:gd name="adj2" fmla="val 3025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Who’s he?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2479146" y="3357307"/>
            <a:ext cx="3292740" cy="1031081"/>
          </a:xfrm>
          <a:prstGeom prst="wedgeRoundRectCallout">
            <a:avLst>
              <a:gd name="adj1" fmla="val 54928"/>
              <a:gd name="adj2" fmla="val -3785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He’s Lily’s Dad.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He’s writing an email.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2528095" y="398604"/>
            <a:ext cx="1984375" cy="545306"/>
          </a:xfrm>
          <a:prstGeom prst="wedgeRoundRectCallout">
            <a:avLst>
              <a:gd name="adj1" fmla="val -57975"/>
              <a:gd name="adj2" fmla="val 3025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Who’s she?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2479146" y="3357307"/>
            <a:ext cx="3832490" cy="1031081"/>
          </a:xfrm>
          <a:prstGeom prst="wedgeRoundRectCallout">
            <a:avLst>
              <a:gd name="adj1" fmla="val 54928"/>
              <a:gd name="adj2" fmla="val -3785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She’s Lily.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She’s cleaning the room.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 bldLvl="0" animBg="1"/>
      <p:bldP spid="10" grpId="1" bldLvl="0" animBg="1"/>
      <p:bldP spid="12" grpId="0" bldLvl="0" animBg="1"/>
      <p:bldP spid="13" grpId="0" bldLvl="0" animBg="1"/>
      <p:bldP spid="14" grpId="0" bldLvl="0" animBg="1"/>
      <p:bldP spid="15" grpId="0" bldLvl="0" animBg="1"/>
      <p:bldP spid="15" grpId="1" bldLvl="0" animBg="1"/>
      <p:bldP spid="16" grpId="0" bldLvl="0" animBg="1"/>
      <p:bldP spid="16" grpId="1" bldLvl="0" animBg="1"/>
      <p:bldP spid="17" grpId="0" bldLvl="0" animBg="1"/>
      <p:bldP spid="1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842808" y="332707"/>
            <a:ext cx="1795463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Just write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8915" name="图片 19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98056" y="433317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1574785" y="840511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074053" y="932029"/>
            <a:ext cx="3086048" cy="40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algn="ctr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Can you write them?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38919" name="组合 14"/>
          <p:cNvGrpSpPr/>
          <p:nvPr/>
        </p:nvGrpSpPr>
        <p:grpSpPr bwMode="auto">
          <a:xfrm>
            <a:off x="911594" y="1415018"/>
            <a:ext cx="7229739" cy="1254919"/>
            <a:chOff x="211374" y="2651871"/>
            <a:chExt cx="8675143" cy="167244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564669" y="2671953"/>
              <a:ext cx="2160241" cy="16201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2403061" y="2671953"/>
              <a:ext cx="2160243" cy="162018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6726275" y="2663576"/>
              <a:ext cx="2160242" cy="162018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6" cstate="screen"/>
            <a:srcRect/>
            <a:stretch>
              <a:fillRect/>
            </a:stretch>
          </p:blipFill>
          <p:spPr>
            <a:xfrm>
              <a:off x="211374" y="2651871"/>
              <a:ext cx="2160243" cy="167244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6" name="矩形 15"/>
          <p:cNvSpPr/>
          <p:nvPr/>
        </p:nvSpPr>
        <p:spPr>
          <a:xfrm>
            <a:off x="1146358" y="3337662"/>
            <a:ext cx="2225289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write an email 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67482" y="2819741"/>
            <a:ext cx="2446504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wash the clothes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89974" y="3338853"/>
            <a:ext cx="2218877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clean the room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41067" y="2818550"/>
            <a:ext cx="1742785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make a call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41066" y="3856775"/>
            <a:ext cx="3842719" cy="5024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I’m cleaning my the room.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0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707887" y="651273"/>
            <a:ext cx="1709738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 lnSpcReduction="10000"/>
          </a:bodyPr>
          <a:lstStyle/>
          <a:p>
            <a:pPr marL="85725" indent="0" algn="l">
              <a:buFont typeface="Wingdings" panose="05000000000000000000" pitchFamily="2" charset="2"/>
              <a:buNone/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Let’s talk</a:t>
            </a:r>
            <a:endParaRPr lang="zh-CN" altLang="en-US" sz="2665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332179" y="1113235"/>
            <a:ext cx="179916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1" name="图片 1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16304" y="706041"/>
            <a:ext cx="391583" cy="35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图片 1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72230" y="1931194"/>
            <a:ext cx="4541573" cy="306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/>
          <p:nvPr/>
        </p:nvSpPr>
        <p:spPr>
          <a:xfrm>
            <a:off x="1210684" y="1288418"/>
            <a:ext cx="1891771" cy="545306"/>
          </a:xfrm>
          <a:prstGeom prst="wedgeRoundRectCallout">
            <a:avLst>
              <a:gd name="adj1" fmla="val 59055"/>
              <a:gd name="adj2" fmla="val 10620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Who’s he?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4511993" y="799071"/>
            <a:ext cx="3448844" cy="978694"/>
          </a:xfrm>
          <a:prstGeom prst="wedgeRoundRectCallout">
            <a:avLst>
              <a:gd name="adj1" fmla="val -20846"/>
              <a:gd name="adj2" fmla="val 8831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He’s Tom.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He’s </a:t>
            </a: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writing an email</a:t>
            </a:r>
            <a:r>
              <a:rPr lang="en-US" altLang="zh-CN" sz="2335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335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全屏显示(16:9)</PresentationFormat>
  <Paragraphs>63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Wingdings 2</vt:lpstr>
      <vt:lpstr>WWW.2PPT.COM
</vt:lpstr>
      <vt:lpstr>I’m cleaning my room.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2023-01-16T20:25:29Z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BC91133BFFAF4F9A9A236397E57BE1F1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