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29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91" r:id="rId25"/>
    <p:sldId id="292" r:id="rId26"/>
    <p:sldId id="293" r:id="rId27"/>
    <p:sldId id="299" r:id="rId2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DD8A-CD38-4409-B6C4-865D57AA75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D6C06-7078-43A9-8F8A-56C7F860A1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99782"/>
            <a:ext cx="8229600" cy="33946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43E7-FE82-4D8D-A6B1-0923BDD138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1B770-AB02-40D1-80A8-AD1A4CF635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4558-186E-47D4-9AD7-13B8F0687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4C663-BD4F-491F-82E1-6564982166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1" y="205566"/>
            <a:ext cx="8229600" cy="43892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684855"/>
            <a:ext cx="2133600" cy="3554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684855"/>
            <a:ext cx="2895600" cy="3554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684855"/>
            <a:ext cx="2133600" cy="3554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BE858-D5A4-4196-9FF0-C7CF52BDB7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9782"/>
            <a:ext cx="8229600" cy="33946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4374E-6ABA-4FDC-9F74-C8567CD164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4B54-7C1D-48E3-A90B-B795CEB7FC3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4F4B-2C1C-41DC-B162-C3744CDB8D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AA30-9C99-49EE-A4BF-A0B807D3D0B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0B53-F944-4E7B-93D4-F019361C50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1631157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0E63E-5093-491D-8504-68B77DF092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1B7FD-58BD-4038-ADCE-38534190DD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14"/>
            <a:ext cx="8229600" cy="85698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7589C-8884-4A7F-9AA9-67201C6E14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7D6D7-29CB-43CC-8B89-B90BFA1716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79995-C7F1-40F1-8411-1B54EDD47B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3129A-1B49-4937-822A-86C76906AD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04790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E4609-3298-434F-86CF-C0C9666D943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D459D-AD93-40E4-93E9-8A215D8389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2D862-4BA1-4FD4-89C3-A68D55FEC3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FD53-8DCA-41A7-B126-8FAA0BFAF4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hyperlink" Target="http://image.baidu.com/i?ct=503316480&amp;z=0&amp;tn=baiduimagedetail&amp;word=%C7%A6%B1%CA%BA%D0&amp;in=52&amp;cl=2&amp;cm=1&amp;sc=0&amp;lm=-1&amp;pn=51&amp;rn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9556" y="411512"/>
            <a:ext cx="3459163" cy="4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七年级上册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1571929"/>
            <a:ext cx="9144000" cy="15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3 Is this your pencil?</a:t>
            </a:r>
          </a:p>
          <a:p>
            <a:pPr algn="ctr" eaLnBrk="1" hangingPunct="1"/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 (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81" y="4228730"/>
            <a:ext cx="911965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93872" y="3374766"/>
            <a:ext cx="6049962" cy="102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Are these  your rulers?</a:t>
            </a:r>
          </a:p>
          <a:p>
            <a:pPr>
              <a:spcBef>
                <a:spcPct val="3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No, they aren’t . They are hers.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32059" y="786351"/>
            <a:ext cx="403225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 2</a:t>
            </a:r>
          </a:p>
        </p:txBody>
      </p:sp>
      <p:pic>
        <p:nvPicPr>
          <p:cNvPr id="22530" name="Picture 2" descr="http://i01.pic.sogou.com/5f594da1894aac4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1286263"/>
            <a:ext cx="2643206" cy="18849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152672" y="3505516"/>
            <a:ext cx="4500563" cy="8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A: Is that your pen?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B: Yes, it is. It’s mine.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16122" y="729833"/>
            <a:ext cx="5256213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3</a:t>
            </a:r>
          </a:p>
        </p:txBody>
      </p:sp>
      <p:pic>
        <p:nvPicPr>
          <p:cNvPr id="21506" name="Picture 2" descr="http://i03.pictn.sogoucdn.com/ead2d583a4bda2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1" y="1214850"/>
            <a:ext cx="2809875" cy="2104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704975" y="3434101"/>
            <a:ext cx="5581650" cy="8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A: Are those your erasers?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B: Yes, they are. They’re mine.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57388" y="653657"/>
            <a:ext cx="525621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4</a:t>
            </a:r>
          </a:p>
        </p:txBody>
      </p:sp>
      <p:pic>
        <p:nvPicPr>
          <p:cNvPr id="20482" name="Picture 2" descr="http://i01.pic.sogou.com/0dab02ae52099e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149587"/>
            <a:ext cx="3000396" cy="2252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流程图: 可选过程 7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09" y="786352"/>
            <a:ext cx="6937375" cy="37929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※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1.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 </a:t>
            </a:r>
            <a:r>
              <a:rPr lang="zh-CN" altLang="en-US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学习指示代词</a:t>
            </a: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应注意以下几点</a:t>
            </a: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    ①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,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与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没有缩写形式。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This is a Chinese car. </a:t>
            </a:r>
            <a:r>
              <a:rPr lang="zh-CN" altLang="en-US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这是一辆国产轿车。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② 指示代词作主语指物并用于问句中时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, 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      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回答一般用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it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代替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this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和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that;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代替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these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和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those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9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-- Is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that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a ruler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？</a:t>
            </a:r>
            <a:r>
              <a:rPr lang="zh-CN" altLang="en-US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那是尺子吗？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-- No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,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 isn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’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t.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It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’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s a pen.  </a:t>
            </a:r>
            <a:r>
              <a:rPr lang="zh-CN" altLang="en-US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不</a:t>
            </a:r>
            <a:r>
              <a:rPr lang="en-US" altLang="zh-CN" sz="1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, </a:t>
            </a:r>
            <a:r>
              <a:rPr lang="zh-CN" altLang="en-US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不是。是钢笔。</a:t>
            </a:r>
          </a:p>
          <a:p>
            <a:pPr>
              <a:lnSpc>
                <a:spcPct val="9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-- Are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 your books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? </a:t>
            </a:r>
            <a:r>
              <a:rPr lang="zh-CN" altLang="en-US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这些是你的书吗</a:t>
            </a:r>
            <a:r>
              <a:rPr lang="en-US" altLang="zh-CN" sz="1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?</a:t>
            </a:r>
            <a:endParaRPr lang="en-US" altLang="zh-CN" sz="1800" dirty="0" smtClean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    -- Yes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,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are. </a:t>
            </a:r>
            <a:r>
              <a:rPr lang="zh-CN" altLang="en-US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是的。</a:t>
            </a:r>
            <a:endParaRPr lang="zh-CN" altLang="en-US" sz="18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3470" y="686398"/>
            <a:ext cx="5611807" cy="3885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※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.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</a:t>
            </a: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not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二者都是“不”的意思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,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用法不同。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1800" dirty="0" smtClean="0">
                <a:solidFill>
                  <a:srgbClr val="990099"/>
                </a:solidFill>
                <a:latin typeface="Times New Roman" panose="02020603050405020304" pitchFamily="18" charset="0"/>
              </a:rPr>
              <a:t>no: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可单独使用，用于回答一般疑问句，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反义词为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yes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；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1800" dirty="0" smtClean="0">
                <a:solidFill>
                  <a:srgbClr val="990099"/>
                </a:solidFill>
                <a:latin typeface="Times New Roman" panose="02020603050405020304" pitchFamily="18" charset="0"/>
              </a:rPr>
              <a:t>not: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不能单独使用，要和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be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动词、助动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  词等一起构成否定句。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--- Is this your pencil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?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这是你的铅笔吗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?</a:t>
            </a:r>
            <a:endParaRPr lang="en-US" altLang="zh-CN" sz="1800" dirty="0" smtClean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--- No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,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it isn’t.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不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,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不是。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It is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 my book.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这不是我的书。</a:t>
            </a:r>
          </a:p>
          <a:p>
            <a:pPr>
              <a:lnSpc>
                <a:spcPct val="90000"/>
              </a:lnSpc>
            </a:pPr>
            <a:endParaRPr lang="en-US" altLang="zh-CN" sz="18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9922" y="680052"/>
            <a:ext cx="5932479" cy="4105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/>
          <a:lstStyle/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※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 3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.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sorry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8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1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抱歉的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  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sorry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是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’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m sorry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的省略形式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,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用于冒犯、冲撞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           了他人或伤害了对方等场合。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常用的回答：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Not at all.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没关系。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That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’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s all right.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没关系。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It doesn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’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 matter.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不要紧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,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没关系。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Never mind.</a:t>
            </a:r>
            <a:r>
              <a:rPr lang="en-US" altLang="zh-CN" sz="1800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别在意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,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没关系。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sorry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还可表示“遗憾的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;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难过的”等。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  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I’m sorry to hear that.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听到那个消息我很遗憾。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822486" y="883193"/>
            <a:ext cx="5535601" cy="325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/>
          <a:lstStyle>
            <a:lvl1pPr marL="304800" indent="-3048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※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4.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Thanks for…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意为 </a:t>
            </a:r>
            <a:r>
              <a:rPr lang="zh-CN" altLang="en-US" dirty="0">
                <a:latin typeface="Times New Roman" panose="02020603050405020304" pitchFamily="18" charset="0"/>
              </a:rPr>
              <a:t>“谢谢”</a:t>
            </a:r>
            <a:r>
              <a:rPr lang="en-US" altLang="zh-CN" dirty="0">
                <a:latin typeface="Times New Roman" panose="02020603050405020304" pitchFamily="18" charset="0"/>
              </a:rPr>
              <a:t>, </a:t>
            </a:r>
            <a:r>
              <a:rPr lang="zh-CN" altLang="en-US" dirty="0">
                <a:latin typeface="Times New Roman" panose="02020603050405020304" pitchFamily="18" charset="0"/>
              </a:rPr>
              <a:t>因某事感谢某人。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后接名词</a:t>
            </a:r>
            <a:r>
              <a:rPr lang="en-US" altLang="zh-CN" dirty="0">
                <a:solidFill>
                  <a:srgbClr val="0000CC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动名词。</a:t>
            </a:r>
            <a:r>
              <a:rPr lang="en-US" altLang="zh-CN" dirty="0">
                <a:solidFill>
                  <a:srgbClr val="0000CC"/>
                </a:solidFill>
                <a:latin typeface="Times New Roman" panose="02020603050405020304" pitchFamily="18" charset="0"/>
              </a:rPr>
              <a:t>= thank sb.(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某人</a:t>
            </a:r>
            <a:r>
              <a:rPr lang="en-US" altLang="zh-CN" dirty="0">
                <a:solidFill>
                  <a:srgbClr val="0000CC"/>
                </a:solidFill>
                <a:latin typeface="Times New Roman" panose="02020603050405020304" pitchFamily="18" charset="0"/>
              </a:rPr>
              <a:t>) for </a:t>
            </a:r>
            <a:r>
              <a:rPr lang="en-US" altLang="zh-C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endParaRPr lang="en-US" altLang="zh-CN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Thanks for</a:t>
            </a:r>
            <a:r>
              <a:rPr lang="en-US" altLang="zh-CN" dirty="0">
                <a:latin typeface="Times New Roman" panose="02020603050405020304" pitchFamily="18" charset="0"/>
              </a:rPr>
              <a:t> your help.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Thank</a:t>
            </a:r>
            <a:r>
              <a:rPr lang="en-US" altLang="zh-CN" dirty="0">
                <a:latin typeface="Times New Roman" panose="02020603050405020304" pitchFamily="18" charset="0"/>
              </a:rPr>
              <a:t> you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dirty="0">
                <a:latin typeface="Times New Roman" panose="02020603050405020304" pitchFamily="18" charset="0"/>
              </a:rPr>
              <a:t> your help.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</a:t>
            </a:r>
            <a:r>
              <a:rPr lang="zh-CN" altLang="en-US" dirty="0">
                <a:latin typeface="Times New Roman" panose="02020603050405020304" pitchFamily="18" charset="0"/>
              </a:rPr>
              <a:t>谢谢你对我的帮助。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Thanks for</a:t>
            </a:r>
            <a:r>
              <a:rPr lang="en-US" altLang="zh-CN" dirty="0">
                <a:latin typeface="Times New Roman" panose="02020603050405020304" pitchFamily="18" charset="0"/>
              </a:rPr>
              <a:t> his beautiful card.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Thank</a:t>
            </a:r>
            <a:r>
              <a:rPr lang="en-US" altLang="zh-CN" dirty="0">
                <a:latin typeface="Times New Roman" panose="02020603050405020304" pitchFamily="18" charset="0"/>
              </a:rPr>
              <a:t> him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dirty="0">
                <a:latin typeface="Times New Roman" panose="02020603050405020304" pitchFamily="18" charset="0"/>
              </a:rPr>
              <a:t> the beautiful card.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</a:t>
            </a:r>
            <a:r>
              <a:rPr lang="zh-CN" altLang="en-US" dirty="0">
                <a:latin typeface="Times New Roman" panose="02020603050405020304" pitchFamily="18" charset="0"/>
              </a:rPr>
              <a:t>谢谢你给我这么漂亮的卡片。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9503" y="978405"/>
            <a:ext cx="5208579" cy="3378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※</a:t>
            </a:r>
            <a:r>
              <a:rPr lang="en-US" altLang="zh-CN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  <a:r>
              <a:rPr lang="en-US" altLang="zh-CN" sz="1800" smtClean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. </a:t>
            </a:r>
            <a:r>
              <a:rPr lang="en-US" altLang="zh-CN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1800" smtClean="0">
                <a:latin typeface="Times New Roman" panose="02020603050405020304" pitchFamily="18" charset="0"/>
              </a:rPr>
              <a:t> </a:t>
            </a:r>
            <a:r>
              <a:rPr lang="en-US" altLang="zh-CN" sz="180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lang="en-US" altLang="zh-CN" sz="1800" i="1" smtClean="0">
                <a:solidFill>
                  <a:srgbClr val="0000CC"/>
                </a:solidFill>
                <a:latin typeface="Times New Roman" panose="02020603050405020304" pitchFamily="18" charset="0"/>
              </a:rPr>
              <a:t>prep.</a:t>
            </a:r>
            <a:r>
              <a:rPr lang="en-US" altLang="zh-CN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1800" smtClean="0">
                <a:solidFill>
                  <a:srgbClr val="0000CC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方法、媒介、工具等</a:t>
            </a:r>
            <a:r>
              <a:rPr lang="en-US" altLang="zh-CN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             使用</a:t>
            </a:r>
            <a:r>
              <a:rPr lang="en-US" altLang="zh-CN" sz="1800" smtClean="0">
                <a:solidFill>
                  <a:srgbClr val="0000CC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语言</a:t>
            </a:r>
            <a:r>
              <a:rPr lang="en-US" altLang="zh-CN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1800" smtClean="0">
                <a:solidFill>
                  <a:srgbClr val="0000CC"/>
                </a:solidFill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 </a:t>
            </a:r>
            <a:r>
              <a:rPr lang="en-US" altLang="zh-CN" sz="1800" smtClean="0">
                <a:latin typeface="Times New Roman" panose="02020603050405020304" pitchFamily="18" charset="0"/>
              </a:rPr>
              <a:t>John is drawing a car </a:t>
            </a:r>
            <a:r>
              <a:rPr lang="en-US" altLang="zh-CN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1800" smtClean="0">
                <a:latin typeface="Times New Roman" panose="02020603050405020304" pitchFamily="18" charset="0"/>
              </a:rPr>
              <a:t> pencil.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 smtClean="0">
                <a:latin typeface="Times New Roman" panose="02020603050405020304" pitchFamily="18" charset="0"/>
              </a:rPr>
              <a:t>   </a:t>
            </a:r>
            <a:r>
              <a:rPr lang="zh-CN" altLang="en-US" sz="1800" smtClean="0">
                <a:latin typeface="Times New Roman" panose="02020603050405020304" pitchFamily="18" charset="0"/>
              </a:rPr>
              <a:t>约翰正用铅笔画汽车。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   </a:t>
            </a:r>
            <a:r>
              <a:rPr lang="en-US" altLang="zh-CN" sz="1800" smtClean="0">
                <a:latin typeface="Times New Roman" panose="02020603050405020304" pitchFamily="18" charset="0"/>
              </a:rPr>
              <a:t>We always speak </a:t>
            </a:r>
            <a:r>
              <a:rPr lang="en-US" altLang="zh-CN" sz="1800" smtClean="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1800" smtClean="0">
                <a:latin typeface="Times New Roman" panose="02020603050405020304" pitchFamily="18" charset="0"/>
              </a:rPr>
              <a:t> English.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 smtClean="0">
                <a:latin typeface="Times New Roman" panose="02020603050405020304" pitchFamily="18" charset="0"/>
              </a:rPr>
              <a:t>   </a:t>
            </a:r>
            <a:r>
              <a:rPr lang="zh-CN" altLang="en-US" sz="1800" smtClean="0">
                <a:latin typeface="Times New Roman" panose="02020603050405020304" pitchFamily="18" charset="0"/>
              </a:rPr>
              <a:t>我们总是用英语交谈。</a:t>
            </a:r>
          </a:p>
          <a:p>
            <a:endParaRPr lang="en-US" altLang="zh-CN" sz="1800" smtClean="0">
              <a:latin typeface="Times New Roman" panose="02020603050405020304" pitchFamily="18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2178" y="1037132"/>
            <a:ext cx="5253028" cy="29629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※  6. What about …? ……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怎么样？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好吗？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zh-CN" altLang="en-US" sz="1800" dirty="0" smtClean="0">
                <a:solidFill>
                  <a:schemeClr val="folHlin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How about…?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chemeClr val="folHlin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(</a:t>
            </a: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询问消息或提出建议</a:t>
            </a:r>
            <a:r>
              <a:rPr lang="en-US" altLang="zh-CN" sz="1800" dirty="0" smtClean="0">
                <a:solidFill>
                  <a:schemeClr val="folHlin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chemeClr val="folHlin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What about</a:t>
            </a:r>
            <a:r>
              <a:rPr lang="en-US" altLang="zh-CN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 drink?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=how about</a:t>
            </a:r>
            <a:r>
              <a:rPr lang="en-US" altLang="zh-CN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 drink? </a:t>
            </a: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喝杯酒怎么样？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--Where do we go?  </a:t>
            </a: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我们去哪里呢？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--How about</a:t>
            </a:r>
            <a:r>
              <a:rPr lang="en-US" altLang="zh-CN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Hawaii?</a:t>
            </a: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夏威夷怎么样？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=What about</a:t>
            </a:r>
            <a:r>
              <a:rPr lang="en-US" altLang="zh-CN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Hongkong</a:t>
            </a:r>
            <a:r>
              <a:rPr lang="en-US" altLang="zh-CN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1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杭州好吗？</a:t>
            </a:r>
          </a:p>
          <a:p>
            <a:pPr marL="349250" indent="-349250" defTabSz="447675">
              <a:buFont typeface="Arial" panose="020B0604020202020204" pitchFamily="34" charset="0"/>
              <a:buNone/>
            </a:pPr>
            <a:endParaRPr lang="en-US" altLang="zh-CN" sz="18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143130" y="928401"/>
            <a:ext cx="432117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 focus</a:t>
            </a: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1439868" y="1725080"/>
            <a:ext cx="583247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This is a pencil.</a:t>
            </a:r>
          </a:p>
        </p:txBody>
      </p:sp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1800230" y="3507293"/>
            <a:ext cx="529272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 pencil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5715000" y="1999634"/>
            <a:ext cx="1339850" cy="1566379"/>
          </a:xfrm>
          <a:prstGeom prst="curvedLeftArrow">
            <a:avLst>
              <a:gd name="adj1" fmla="val 31049"/>
              <a:gd name="adj2" fmla="val 51320"/>
              <a:gd name="adj3" fmla="val 74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1000139"/>
            <a:ext cx="6500858" cy="30008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掌握本节课的单词和短语，能听懂有关谈论物主的对话并进行自由交际。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熟练运用识别物主的句型。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blue pen is his.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/Those are my...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--Excuse me, Is this/that your pencil?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 Yes, thank you. / No , it isn't. It’s hers.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掌握交际用语：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about...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Thank you for...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2736850" y="1274369"/>
            <a:ext cx="1998746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latin typeface="Times New Roman" panose="02020603050405020304" pitchFamily="18" charset="0"/>
              </a:rPr>
              <a:t>This is my pencil.</a:t>
            </a:r>
          </a:p>
        </p:txBody>
      </p:sp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2665413" y="3272414"/>
            <a:ext cx="211897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this your </a:t>
            </a:r>
            <a:r>
              <a:rPr lang="en-US" altLang="zh-CN" sz="2000">
                <a:latin typeface="Times New Roman" panose="02020603050405020304" pitchFamily="18" charset="0"/>
              </a:rPr>
              <a:t>pencil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5500688" y="1713974"/>
            <a:ext cx="1339850" cy="1890129"/>
          </a:xfrm>
          <a:prstGeom prst="curvedLeftArrow">
            <a:avLst>
              <a:gd name="adj1" fmla="val 37467"/>
              <a:gd name="adj2" fmla="val 61927"/>
              <a:gd name="adj3" fmla="val 74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600"/>
          </a:p>
        </p:txBody>
      </p:sp>
      <p:sp>
        <p:nvSpPr>
          <p:cNvPr id="6" name="流程图: 可选过程 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autoUpdateAnimBg="0"/>
      <p:bldP spid="8090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7850" y="1146634"/>
            <a:ext cx="6424612" cy="235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/>
          <a:lstStyle/>
          <a:p>
            <a:pPr>
              <a:spcBef>
                <a:spcPct val="40000"/>
              </a:spcBef>
              <a:buFontTx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一般疑问句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一、含义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以动词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be, 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助动词、情态动词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以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作回答的问句叫做一般疑问句。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回答时大多数情况下只需作简略回答。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3042" y="1000599"/>
            <a:ext cx="6205538" cy="32105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/>
          <a:lstStyle/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en-US" sz="1800" dirty="0" smtClean="0">
                <a:solidFill>
                  <a:srgbClr val="0000CC"/>
                </a:solidFill>
                <a:latin typeface="宋体" panose="02010600030101010101" pitchFamily="2" charset="-122"/>
              </a:rPr>
              <a:t>构成及答语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句中有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be (am, is, are)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，将动词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提到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主语前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，并大写开头字母，句末用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问号，主语第一人称变第二人称，即变成了一般疑问句。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 一般疑问句要用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Yes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或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No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来回答。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zh-CN" altLang="en-US" sz="1800" dirty="0" smtClean="0">
                <a:latin typeface="Times New Roman" panose="02020603050405020304" pitchFamily="18" charset="0"/>
              </a:rPr>
              <a:t>  它的肯定答语是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Yes, it is. 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          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否定答语是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No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it isn’t. 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  </a:t>
            </a:r>
            <a:r>
              <a:rPr lang="zh-CN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注意：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答语用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it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代替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this/that</a:t>
            </a:r>
            <a:r>
              <a:rPr lang="zh-CN" altLang="en-US" sz="1800" dirty="0" smtClean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514504" y="1810287"/>
            <a:ext cx="111601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314729" y="1810287"/>
            <a:ext cx="5762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683154" y="1783308"/>
            <a:ext cx="107950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230971" y="1783308"/>
            <a:ext cx="158432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pencil.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335121" y="3538541"/>
            <a:ext cx="792163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5346" y="3538541"/>
            <a:ext cx="82867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718084" y="3511562"/>
            <a:ext cx="115252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302409" y="3511562"/>
            <a:ext cx="1512887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pencil?</a:t>
            </a: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090766" y="2189585"/>
            <a:ext cx="1403350" cy="1456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1801841" y="2161017"/>
            <a:ext cx="1728788" cy="151242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H="1">
            <a:off x="5186396" y="2134038"/>
            <a:ext cx="34925" cy="153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6915179" y="2134038"/>
            <a:ext cx="38100" cy="153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643042" y="1049802"/>
            <a:ext cx="5715040" cy="593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含有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动词的陈述句变为一般疑问句的步骤</a:t>
            </a:r>
          </a:p>
        </p:txBody>
      </p:sp>
      <p:sp>
        <p:nvSpPr>
          <p:cNvPr id="16" name="流程图: 可选过程 1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animBg="1"/>
      <p:bldP spid="83979" grpId="0" animBg="1"/>
      <p:bldP spid="83980" grpId="0" animBg="1"/>
      <p:bldP spid="839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44638" y="642740"/>
            <a:ext cx="5313362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altLang="zh-CN" sz="2000">
                <a:solidFill>
                  <a:srgbClr val="E317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sentences with 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473205" y="1285478"/>
            <a:ext cx="4392613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 ______ this his book?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643438" y="1329914"/>
            <a:ext cx="316865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Yes, it ______.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09713" y="1986938"/>
            <a:ext cx="50292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 What _____ that?            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978030" y="2607458"/>
            <a:ext cx="3421063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It _____ a  book.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581150" y="3202586"/>
            <a:ext cx="37084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3. How ______ you?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976438" y="3796128"/>
            <a:ext cx="41910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_____ fine, thank you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000255" y="1285478"/>
            <a:ext cx="771525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5510213" y="1329914"/>
            <a:ext cx="9906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2500313" y="1983764"/>
            <a:ext cx="7620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2357438" y="2615393"/>
            <a:ext cx="5334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2500313" y="3197826"/>
            <a:ext cx="7620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2286000" y="3796128"/>
            <a:ext cx="76200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</p:txBody>
      </p:sp>
      <p:sp>
        <p:nvSpPr>
          <p:cNvPr id="16" name="流程图: 可选过程 1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知识运用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 autoUpdateAnimBg="0"/>
      <p:bldP spid="92170" grpId="0" autoUpdateAnimBg="0"/>
      <p:bldP spid="92171" grpId="0" autoUpdateAnimBg="0"/>
      <p:bldP spid="92172" grpId="0" autoUpdateAnimBg="0"/>
      <p:bldP spid="92173" grpId="0" autoUpdateAnimBg="0"/>
      <p:bldP spid="9217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17588" y="1266436"/>
            <a:ext cx="7554912" cy="323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marL="306705" indent="-3067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This is her eraser. 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并作肯定回答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That is his pencil sharpener. 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并作否定回答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214443" y="1758408"/>
            <a:ext cx="4764087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her eraser?   Yes, it is.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143000" y="3086736"/>
            <a:ext cx="645795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that his pencil sharpener?   No, it isn’t.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1052518" y="772875"/>
            <a:ext cx="3260725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句型转换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知识运用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  <p:bldP spid="9318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388" y="785573"/>
            <a:ext cx="5924550" cy="32676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3.The picture is on the wall. (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Is that a soccer ball? (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否定回答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I’m Cindy. (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Is this your brother.  (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肯定回答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989263" y="3729474"/>
            <a:ext cx="164976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643063" y="2369408"/>
            <a:ext cx="316865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it isn’t.</a:t>
            </a:r>
            <a:r>
              <a:rPr lang="en-US" altLang="zh-CN" sz="2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714500" y="3369224"/>
            <a:ext cx="3816350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name’s Cindy.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785943" y="4286514"/>
            <a:ext cx="2663825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it is.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643064" y="1298174"/>
            <a:ext cx="2816278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picture on the wall?</a:t>
            </a:r>
          </a:p>
        </p:txBody>
      </p:sp>
      <p:sp>
        <p:nvSpPr>
          <p:cNvPr id="9" name="流程图: 可选过程 8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知识运用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3" grpId="0" autoUpdateAnimBg="0"/>
      <p:bldP spid="94214" grpId="0" autoUpdateAnimBg="0"/>
      <p:bldP spid="9421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 bwMode="auto">
          <a:xfrm>
            <a:off x="3190901" y="1941713"/>
            <a:ext cx="739775" cy="1201367"/>
            <a:chOff x="4899026" y="401638"/>
            <a:chExt cx="1754188" cy="3908425"/>
          </a:xfrm>
        </p:grpSpPr>
        <p:sp>
          <p:nvSpPr>
            <p:cNvPr id="4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" name="组合 26"/>
          <p:cNvGrpSpPr>
            <a:grpSpLocks noChangeAspect="1"/>
          </p:cNvGrpSpPr>
          <p:nvPr/>
        </p:nvGrpSpPr>
        <p:grpSpPr bwMode="auto">
          <a:xfrm>
            <a:off x="6823101" y="1941713"/>
            <a:ext cx="690563" cy="1201367"/>
            <a:chOff x="-5286125" y="1394461"/>
            <a:chExt cx="1277983" cy="2680062"/>
          </a:xfrm>
        </p:grpSpPr>
        <p:sp>
          <p:nvSpPr>
            <p:cNvPr id="29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4" name="组合 62"/>
          <p:cNvGrpSpPr>
            <a:grpSpLocks noChangeAspect="1"/>
          </p:cNvGrpSpPr>
          <p:nvPr/>
        </p:nvGrpSpPr>
        <p:grpSpPr bwMode="auto">
          <a:xfrm>
            <a:off x="1292251" y="1941713"/>
            <a:ext cx="842963" cy="1201367"/>
            <a:chOff x="2581275" y="350838"/>
            <a:chExt cx="1997075" cy="3911600"/>
          </a:xfrm>
        </p:grpSpPr>
        <p:sp>
          <p:nvSpPr>
            <p:cNvPr id="65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组合 94"/>
          <p:cNvGrpSpPr/>
          <p:nvPr/>
        </p:nvGrpSpPr>
        <p:grpSpPr bwMode="auto">
          <a:xfrm>
            <a:off x="5073676" y="1856014"/>
            <a:ext cx="854075" cy="1263260"/>
            <a:chOff x="8874579" y="340547"/>
            <a:chExt cx="1339497" cy="2522491"/>
          </a:xfrm>
        </p:grpSpPr>
        <p:grpSp>
          <p:nvGrpSpPr>
            <p:cNvPr id="97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0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1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2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98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9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5" name="矩形 133"/>
          <p:cNvSpPr>
            <a:spLocks noChangeArrowheads="1"/>
          </p:cNvSpPr>
          <p:nvPr/>
        </p:nvSpPr>
        <p:spPr bwMode="auto">
          <a:xfrm>
            <a:off x="4768" y="643520"/>
            <a:ext cx="9139237" cy="552279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6" name="矩形 134"/>
          <p:cNvSpPr>
            <a:spLocks noChangeArrowheads="1"/>
          </p:cNvSpPr>
          <p:nvPr/>
        </p:nvSpPr>
        <p:spPr bwMode="auto">
          <a:xfrm>
            <a:off x="2643174" y="786352"/>
            <a:ext cx="3929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小组讨论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7" name="矩形 135"/>
          <p:cNvSpPr>
            <a:spLocks noChangeArrowheads="1"/>
          </p:cNvSpPr>
          <p:nvPr/>
        </p:nvSpPr>
        <p:spPr bwMode="auto">
          <a:xfrm>
            <a:off x="1427184" y="1484652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3200423" y="1484652"/>
            <a:ext cx="696913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5119709" y="1484652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6875484" y="1495763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40"/>
          <p:cNvSpPr/>
          <p:nvPr/>
        </p:nvSpPr>
        <p:spPr>
          <a:xfrm>
            <a:off x="2265656" y="3571573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总结本课自己的收获，小组内交流。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22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986870"/>
            <a:ext cx="810556" cy="1356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3" name="Picture 3" descr="22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2" y="1029369"/>
            <a:ext cx="1022450" cy="1457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4" name="Picture 4" descr="钢笔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6223" y="1332773"/>
            <a:ext cx="648304" cy="1178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331913" y="713125"/>
            <a:ext cx="2952750" cy="433253"/>
          </a:xfrm>
          <a:prstGeom prst="wedgeRectCallout">
            <a:avLst>
              <a:gd name="adj1" fmla="val -52310"/>
              <a:gd name="adj2" fmla="val 84616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</a:rPr>
              <a:t>Is that your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pen?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932363" y="441745"/>
            <a:ext cx="2997200" cy="810963"/>
          </a:xfrm>
          <a:prstGeom prst="wedgeEllipseCallout">
            <a:avLst>
              <a:gd name="adj1" fmla="val 46875"/>
              <a:gd name="adj2" fmla="val 80986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</a:rPr>
              <a:t>Yes, it is.</a:t>
            </a:r>
          </a:p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</a:rPr>
              <a:t>It’s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  <a:r>
              <a:rPr lang="en-US" altLang="zh-CN" sz="200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6087" name="Picture 7" descr="220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32500" y="3415013"/>
            <a:ext cx="867803" cy="1356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8" name="Picture 8" descr="221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00959" y="3486432"/>
            <a:ext cx="906370" cy="1285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754063" y="2520728"/>
            <a:ext cx="3960812" cy="485625"/>
          </a:xfrm>
          <a:prstGeom prst="wedgeRoundRectCallout">
            <a:avLst>
              <a:gd name="adj1" fmla="val -23907"/>
              <a:gd name="adj2" fmla="val 170833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</a:rPr>
              <a:t>Is that your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pencil box?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5572125" y="2630232"/>
            <a:ext cx="3097213" cy="685588"/>
          </a:xfrm>
          <a:prstGeom prst="wedgeRectCallout">
            <a:avLst>
              <a:gd name="adj1" fmla="val 27088"/>
              <a:gd name="adj2" fmla="val 131944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latin typeface="Times New Roman" panose="02020603050405020304" pitchFamily="18" charset="0"/>
              </a:rPr>
              <a:t>No, it isn’t.</a:t>
            </a:r>
          </a:p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</a:rPr>
              <a:t>It’s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hers</a:t>
            </a:r>
            <a:r>
              <a:rPr lang="en-US" altLang="zh-CN" sz="200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6091" name="Picture 11" descr="u=3322996624,2608626584&amp;gp=3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0694" y="4057758"/>
            <a:ext cx="2124730" cy="727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357563" y="1565346"/>
            <a:ext cx="1380244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It’s my pen.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3264512">
            <a:off x="5080038" y="781186"/>
            <a:ext cx="212659" cy="1165225"/>
          </a:xfrm>
          <a:prstGeom prst="upDownArrow">
            <a:avLst>
              <a:gd name="adj1" fmla="val 50000"/>
              <a:gd name="adj2" fmla="val 72375"/>
            </a:avLst>
          </a:prstGeom>
          <a:solidFill>
            <a:srgbClr val="00B0F0"/>
          </a:solidFill>
          <a:ln w="9525">
            <a:solidFill>
              <a:srgbClr val="FF0000"/>
            </a:solidFill>
            <a:miter lim="800000"/>
          </a:ln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600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3275874">
            <a:off x="5962688" y="2983971"/>
            <a:ext cx="212659" cy="1069975"/>
          </a:xfrm>
          <a:prstGeom prst="upDownArrow">
            <a:avLst>
              <a:gd name="adj1" fmla="val 50000"/>
              <a:gd name="adj2" fmla="val 66459"/>
            </a:avLst>
          </a:prstGeom>
          <a:solidFill>
            <a:srgbClr val="00B0F0"/>
          </a:solidFill>
          <a:ln w="9525">
            <a:solidFill>
              <a:srgbClr val="FF0000"/>
            </a:solidFill>
            <a:miter lim="800000"/>
          </a:ln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600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671888" y="3695114"/>
            <a:ext cx="20839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It’s her pencil box.</a:t>
            </a:r>
          </a:p>
        </p:txBody>
      </p:sp>
      <p:sp>
        <p:nvSpPr>
          <p:cNvPr id="17" name="流程图: 可选过程 1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utoUpdateAnimBg="0"/>
      <p:bldP spid="460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14" name="Group 26"/>
          <p:cNvGraphicFramePr>
            <a:graphicFrameLocks noGrp="1"/>
          </p:cNvGraphicFramePr>
          <p:nvPr/>
        </p:nvGraphicFramePr>
        <p:xfrm>
          <a:off x="788988" y="769700"/>
          <a:ext cx="7569200" cy="3989820"/>
        </p:xfrm>
        <a:graphic>
          <a:graphicData uri="http://schemas.openxmlformats.org/drawingml/2006/table">
            <a:tbl>
              <a:tblPr/>
              <a:tblGrid>
                <a:gridCol w="3636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Questions 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Answers 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this your pencil?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is. It’s mine.</a:t>
                      </a:r>
                    </a:p>
                    <a:p>
                      <a:pPr marL="0" marR="0" lvl="0" indent="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No, it isn’t. It’s hers. 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this his green pen?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is. / No, it isn’t. The blue pen is his.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that your schoolbag?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is. </a:t>
                      </a:r>
                    </a:p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No, it isn’t. It’s his.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these your books?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they are. / No, they aren’t. They’re hers.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those her keys?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they are. / No, they aren’t. They’re mine.</a:t>
                      </a:r>
                    </a:p>
                  </a:txBody>
                  <a:tcPr marL="83314" marR="83314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2914650" y="184094"/>
            <a:ext cx="2800350" cy="53006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1658" tIns="40829" rIns="81658" bIns="40829" anchor="ctr"/>
          <a:lstStyle/>
          <a:p>
            <a:pPr algn="ctr" defTabSz="816610" eaLnBrk="0" hangingPunct="0">
              <a:defRPr/>
            </a:pPr>
            <a:r>
              <a:rPr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6215074" y="1214847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500694" y="2214670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6565920" y="2999458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5715008" y="3713617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5715008" y="4428565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流程图: 可选过程 9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6" grpId="0" bldLvl="0" animBg="1" autoUpdateAnimBg="0"/>
      <p:bldP spid="7" grpId="0" bldLvl="0" animBg="1" autoUpdateAnimBg="0"/>
      <p:bldP spid="8" grpId="0" bldLvl="0" animBg="1" autoUpdateAnimBg="0"/>
      <p:bldP spid="9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00364" y="929183"/>
            <a:ext cx="3167062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Attention!</a:t>
            </a: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>
            <p:ph/>
          </p:nvPr>
        </p:nvGraphicFramePr>
        <p:xfrm>
          <a:off x="550868" y="1642558"/>
          <a:ext cx="7950199" cy="1356893"/>
        </p:xfrm>
        <a:graphic>
          <a:graphicData uri="http://schemas.openxmlformats.org/drawingml/2006/table">
            <a:tbl>
              <a:tblPr/>
              <a:tblGrid>
                <a:gridCol w="265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0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6893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it’s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 is</a:t>
                      </a:r>
                    </a:p>
                  </a:txBody>
                  <a:tcPr marL="83313" marR="83313" marT="39305" marB="39305"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isn’t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 not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3313" marR="83313" marT="39305" marB="39305" anchor="ctr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aren’t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＝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 not</a:t>
                      </a:r>
                    </a:p>
                  </a:txBody>
                  <a:tcPr marL="83313" marR="83313" marT="39305" marB="39305" anchor="ctr" horzOverflow="overflow">
                    <a:lnL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1857356" y="2143254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0" y="2143254"/>
            <a:ext cx="792162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7429520" y="2143254"/>
            <a:ext cx="935038" cy="28645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6" grpId="0" bldLvl="0" animBg="1" autoUpdateAnimBg="0"/>
      <p:bldP spid="7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28667" y="714937"/>
            <a:ext cx="7000875" cy="73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 Complete the questions and answers about each picture.</a:t>
            </a:r>
          </a:p>
        </p:txBody>
      </p:sp>
      <p:graphicFrame>
        <p:nvGraphicFramePr>
          <p:cNvPr id="65579" name="Group 43"/>
          <p:cNvGraphicFramePr>
            <a:graphicFrameLocks noGrp="1"/>
          </p:cNvGraphicFramePr>
          <p:nvPr>
            <p:ph/>
          </p:nvPr>
        </p:nvGraphicFramePr>
        <p:xfrm>
          <a:off x="444500" y="1358482"/>
          <a:ext cx="8191500" cy="3034364"/>
        </p:xfrm>
        <a:graphic>
          <a:graphicData uri="http://schemas.openxmlformats.org/drawingml/2006/table">
            <a:tbl>
              <a:tblPr/>
              <a:tblGrid>
                <a:gridCol w="2039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5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4645" marR="84645" marT="38406" marB="38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        your book?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is.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it         .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5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          my pencils?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         are.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they aren’t.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4645" marR="84645" marT="38406" marB="38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         his ruler?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         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it isn’t.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5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Are           her pens?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they are.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they          .</a:t>
                      </a:r>
                    </a:p>
                  </a:txBody>
                  <a:tcPr marL="83313" marR="83313" marT="39314" marB="393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2714625" y="1499725"/>
            <a:ext cx="572074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6929443" y="1642556"/>
            <a:ext cx="661585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2928941" y="2285296"/>
            <a:ext cx="743595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</a:p>
        </p:txBody>
      </p:sp>
      <p:grpSp>
        <p:nvGrpSpPr>
          <p:cNvPr id="20506" name="Group 26"/>
          <p:cNvGrpSpPr/>
          <p:nvPr/>
        </p:nvGrpSpPr>
        <p:grpSpPr bwMode="auto">
          <a:xfrm>
            <a:off x="434975" y="1683821"/>
            <a:ext cx="7780338" cy="2745527"/>
            <a:chOff x="0" y="0"/>
            <a:chExt cx="5171" cy="2425"/>
          </a:xfrm>
        </p:grpSpPr>
        <p:grpSp>
          <p:nvGrpSpPr>
            <p:cNvPr id="20513" name="Group 27"/>
            <p:cNvGrpSpPr/>
            <p:nvPr/>
          </p:nvGrpSpPr>
          <p:grpSpPr bwMode="auto">
            <a:xfrm>
              <a:off x="0" y="0"/>
              <a:ext cx="5171" cy="2425"/>
              <a:chOff x="0" y="0"/>
              <a:chExt cx="5171" cy="2425"/>
            </a:xfrm>
          </p:grpSpPr>
          <p:pic>
            <p:nvPicPr>
              <p:cNvPr id="20515" name="Picture 28" descr="A-3a-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1338" cy="10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16" name="Picture 29" descr="A-3a-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1317"/>
                <a:ext cx="1338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17" name="Line 30"/>
              <p:cNvSpPr>
                <a:spLocks noChangeShapeType="1"/>
              </p:cNvSpPr>
              <p:nvPr/>
            </p:nvSpPr>
            <p:spPr bwMode="auto">
              <a:xfrm>
                <a:off x="1588" y="293"/>
                <a:ext cx="4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8" name="Line 31"/>
              <p:cNvSpPr>
                <a:spLocks noChangeShapeType="1"/>
              </p:cNvSpPr>
              <p:nvPr/>
            </p:nvSpPr>
            <p:spPr bwMode="auto">
              <a:xfrm>
                <a:off x="4468" y="429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9" name="Line 32"/>
              <p:cNvSpPr>
                <a:spLocks noChangeShapeType="1"/>
              </p:cNvSpPr>
              <p:nvPr/>
            </p:nvSpPr>
            <p:spPr bwMode="auto">
              <a:xfrm>
                <a:off x="4536" y="1427"/>
                <a:ext cx="4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0" name="Line 33"/>
              <p:cNvSpPr>
                <a:spLocks noChangeShapeType="1"/>
              </p:cNvSpPr>
              <p:nvPr/>
            </p:nvSpPr>
            <p:spPr bwMode="auto">
              <a:xfrm>
                <a:off x="1814" y="928"/>
                <a:ext cx="4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1" name="Line 34"/>
              <p:cNvSpPr>
                <a:spLocks noChangeShapeType="1"/>
              </p:cNvSpPr>
              <p:nvPr/>
            </p:nvSpPr>
            <p:spPr bwMode="auto">
              <a:xfrm>
                <a:off x="4695" y="2425"/>
                <a:ext cx="4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2" name="Line 35"/>
              <p:cNvSpPr>
                <a:spLocks noChangeShapeType="1"/>
              </p:cNvSpPr>
              <p:nvPr/>
            </p:nvSpPr>
            <p:spPr bwMode="auto">
              <a:xfrm>
                <a:off x="1792" y="2267"/>
                <a:ext cx="5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3" name="Line 36"/>
              <p:cNvSpPr>
                <a:spLocks noChangeShapeType="1"/>
              </p:cNvSpPr>
              <p:nvPr/>
            </p:nvSpPr>
            <p:spPr bwMode="auto">
              <a:xfrm>
                <a:off x="1610" y="1586"/>
                <a:ext cx="4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14" name="Line 37"/>
            <p:cNvSpPr>
              <a:spLocks noChangeShapeType="1"/>
            </p:cNvSpPr>
            <p:nvPr/>
          </p:nvSpPr>
          <p:spPr bwMode="auto">
            <a:xfrm>
              <a:off x="4332" y="747"/>
              <a:ext cx="4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6643691" y="2071049"/>
            <a:ext cx="650621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2830515" y="2972471"/>
            <a:ext cx="588104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7143755" y="2858205"/>
            <a:ext cx="352463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2928942" y="3792955"/>
            <a:ext cx="759625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7286625" y="4000853"/>
            <a:ext cx="818680" cy="42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aren’t</a:t>
            </a:r>
          </a:p>
        </p:txBody>
      </p:sp>
      <p:sp>
        <p:nvSpPr>
          <p:cNvPr id="25" name="流程图: 可选过程 2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9" grpId="0" autoUpdateAnimBg="0"/>
      <p:bldP spid="65560" grpId="0" autoUpdateAnimBg="0"/>
      <p:bldP spid="65561" grpId="0" autoUpdateAnimBg="0"/>
      <p:bldP spid="65574" grpId="0" autoUpdateAnimBg="0"/>
      <p:bldP spid="65575" grpId="0" autoUpdateAnimBg="0"/>
      <p:bldP spid="65576" grpId="0" autoUpdateAnimBg="0"/>
      <p:bldP spid="65577" grpId="0" autoUpdateAnimBg="0"/>
      <p:bldP spid="655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71505" y="1047429"/>
            <a:ext cx="5999163" cy="80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3b Read the questions and complete the answers.</a:t>
            </a:r>
          </a:p>
        </p:txBody>
      </p:sp>
      <p:grpSp>
        <p:nvGrpSpPr>
          <p:cNvPr id="21507" name="Group 3"/>
          <p:cNvGrpSpPr/>
          <p:nvPr/>
        </p:nvGrpSpPr>
        <p:grpSpPr bwMode="auto">
          <a:xfrm>
            <a:off x="379415" y="1626686"/>
            <a:ext cx="8553430" cy="2938747"/>
            <a:chOff x="0" y="0"/>
            <a:chExt cx="5422" cy="2468"/>
          </a:xfrm>
        </p:grpSpPr>
        <p:sp>
          <p:nvSpPr>
            <p:cNvPr id="21517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2789" cy="1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66649" tIns="83325" rIns="166649" bIns="83325">
              <a:spAutoFit/>
            </a:bodyPr>
            <a:lstStyle>
              <a:lvl1pPr marL="408305" indent="-408305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100000"/>
                </a:spcBef>
                <a:buFontTx/>
                <a:buAutoNum type="arabicPeriod"/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Is this her ruler?</a:t>
              </a:r>
            </a:p>
            <a:p>
              <a:pPr>
                <a:spcBef>
                  <a:spcPct val="100000"/>
                </a:spcBef>
                <a:buFontTx/>
                <a:buAutoNum type="arabicPeriod"/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Is that Eric’s schoolbag?</a:t>
              </a:r>
            </a:p>
            <a:p>
              <a:pPr>
                <a:spcBef>
                  <a:spcPct val="100000"/>
                </a:spcBef>
                <a:buFontTx/>
                <a:buAutoNum type="arabicPeriod"/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Are these his pencils?</a:t>
              </a:r>
            </a:p>
            <a:p>
              <a:pPr>
                <a:spcBef>
                  <a:spcPct val="100000"/>
                </a:spcBef>
                <a:buFontTx/>
                <a:buAutoNum type="arabicPeriod"/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Are those Anna’s books?</a:t>
              </a:r>
            </a:p>
          </p:txBody>
        </p:sp>
        <p:sp>
          <p:nvSpPr>
            <p:cNvPr id="21518" name="Text Box 5"/>
            <p:cNvSpPr txBox="1">
              <a:spLocks noChangeArrowheads="1"/>
            </p:cNvSpPr>
            <p:nvPr/>
          </p:nvSpPr>
          <p:spPr bwMode="auto">
            <a:xfrm>
              <a:off x="2835" y="0"/>
              <a:ext cx="2587" cy="2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66649" tIns="83325" rIns="166649" bIns="83325">
              <a:spAutoFit/>
            </a:bodyPr>
            <a:lstStyle>
              <a:lvl1pPr marL="408305" indent="-408305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10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Yes,             .            It’s            .</a:t>
              </a:r>
            </a:p>
            <a:p>
              <a:pPr>
                <a:spcBef>
                  <a:spcPct val="10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No,             .                         Sally’s.</a:t>
              </a:r>
            </a:p>
            <a:p>
              <a:pPr>
                <a:spcBef>
                  <a:spcPct val="10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Yes,             .              They’re          .</a:t>
              </a:r>
            </a:p>
            <a:p>
              <a:pPr>
                <a:spcBef>
                  <a:spcPct val="10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No,                         .</a:t>
              </a:r>
            </a:p>
            <a:p>
              <a:pPr>
                <a:spcBef>
                  <a:spcPct val="100000"/>
                </a:spcBef>
              </a:pPr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Mine.</a:t>
              </a:r>
            </a:p>
          </p:txBody>
        </p:sp>
        <p:sp>
          <p:nvSpPr>
            <p:cNvPr id="21519" name="Line 6"/>
            <p:cNvSpPr>
              <a:spLocks noChangeShapeType="1"/>
            </p:cNvSpPr>
            <p:nvPr/>
          </p:nvSpPr>
          <p:spPr bwMode="auto">
            <a:xfrm>
              <a:off x="3379" y="250"/>
              <a:ext cx="6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Line 7"/>
            <p:cNvSpPr>
              <a:spLocks noChangeShapeType="1"/>
            </p:cNvSpPr>
            <p:nvPr/>
          </p:nvSpPr>
          <p:spPr bwMode="auto">
            <a:xfrm>
              <a:off x="4490" y="250"/>
              <a:ext cx="6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8"/>
            <p:cNvSpPr>
              <a:spLocks noChangeShapeType="1"/>
            </p:cNvSpPr>
            <p:nvPr/>
          </p:nvSpPr>
          <p:spPr bwMode="auto">
            <a:xfrm>
              <a:off x="3288" y="794"/>
              <a:ext cx="6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Line 9"/>
            <p:cNvSpPr>
              <a:spLocks noChangeShapeType="1"/>
            </p:cNvSpPr>
            <p:nvPr/>
          </p:nvSpPr>
          <p:spPr bwMode="auto">
            <a:xfrm>
              <a:off x="4036" y="794"/>
              <a:ext cx="6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Line 10"/>
            <p:cNvSpPr>
              <a:spLocks noChangeShapeType="1"/>
            </p:cNvSpPr>
            <p:nvPr/>
          </p:nvSpPr>
          <p:spPr bwMode="auto">
            <a:xfrm>
              <a:off x="3356" y="1316"/>
              <a:ext cx="6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Line 11"/>
            <p:cNvSpPr>
              <a:spLocks noChangeShapeType="1"/>
            </p:cNvSpPr>
            <p:nvPr/>
          </p:nvSpPr>
          <p:spPr bwMode="auto">
            <a:xfrm>
              <a:off x="4898" y="1316"/>
              <a:ext cx="5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Line 12"/>
            <p:cNvSpPr>
              <a:spLocks noChangeShapeType="1"/>
            </p:cNvSpPr>
            <p:nvPr/>
          </p:nvSpPr>
          <p:spPr bwMode="auto">
            <a:xfrm>
              <a:off x="3288" y="1860"/>
              <a:ext cx="12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Line 13"/>
            <p:cNvSpPr>
              <a:spLocks noChangeShapeType="1"/>
            </p:cNvSpPr>
            <p:nvPr/>
          </p:nvSpPr>
          <p:spPr bwMode="auto">
            <a:xfrm>
              <a:off x="2970" y="2382"/>
              <a:ext cx="10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5715000" y="1628273"/>
            <a:ext cx="540014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7858125" y="1642557"/>
            <a:ext cx="59131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hers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5681666" y="2288469"/>
            <a:ext cx="819129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isn’t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7161218" y="2253555"/>
            <a:ext cx="554037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5562602" y="2882012"/>
            <a:ext cx="98244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8299453" y="2908991"/>
            <a:ext cx="463069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5635627" y="3529511"/>
            <a:ext cx="1261558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aren’t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5094288" y="4151619"/>
            <a:ext cx="97603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They’re</a:t>
            </a:r>
          </a:p>
        </p:txBody>
      </p:sp>
      <p:sp>
        <p:nvSpPr>
          <p:cNvPr id="23" name="流程图: 可选过程 22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 autoUpdateAnimBg="0"/>
      <p:bldP spid="66575" grpId="0" autoUpdateAnimBg="0"/>
      <p:bldP spid="66576" grpId="0" autoUpdateAnimBg="0"/>
      <p:bldP spid="66577" grpId="0" autoUpdateAnimBg="0"/>
      <p:bldP spid="66578" grpId="0" autoUpdateAnimBg="0"/>
      <p:bldP spid="66579" grpId="0" autoUpdateAnimBg="0"/>
      <p:bldP spid="66580" grpId="0" autoUpdateAnimBg="0"/>
      <p:bldP spid="665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57293" y="785572"/>
            <a:ext cx="6200775" cy="100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 Put some things into the teacher’s box.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take something out of the box and find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owner. You only have two guesses!</a:t>
            </a:r>
          </a:p>
        </p:txBody>
      </p:sp>
      <p:pic>
        <p:nvPicPr>
          <p:cNvPr id="67587" name="Picture 3" descr="sectionA-4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857593"/>
            <a:ext cx="3071834" cy="2124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7588" name="Picture 4" descr="sectionA-4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2928832"/>
            <a:ext cx="2214578" cy="1608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214945" y="1857592"/>
            <a:ext cx="2928937" cy="8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eraser?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it isn’t.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09813" y="3570775"/>
            <a:ext cx="4932362" cy="8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A: Is this your book?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B: Yes, it is.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28860" y="500688"/>
            <a:ext cx="381635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1</a:t>
            </a:r>
          </a:p>
        </p:txBody>
      </p:sp>
      <p:pic>
        <p:nvPicPr>
          <p:cNvPr id="23554" name="Picture 2" descr="http://i03.pictn.sogoucdn.com/2e98a8538a5cdf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1" y="1214849"/>
            <a:ext cx="2995611" cy="19996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1466</Words>
  <Application>Microsoft Office PowerPoint</Application>
  <PresentationFormat>全屏显示(16:9)</PresentationFormat>
  <Paragraphs>236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MS PGothic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2017-10-13T02:06:00Z</dcterms:created>
  <dcterms:modified xsi:type="dcterms:W3CDTF">2023-01-16T20:25:44Z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9A1DDA5B5318432F9A3662A4C40FE698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